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48"/>
  </p:notesMasterIdLst>
  <p:sldIdLst>
    <p:sldId id="256" r:id="rId2"/>
    <p:sldId id="422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31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33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2015" autoAdjust="0"/>
  </p:normalViewPr>
  <p:slideViewPr>
    <p:cSldViewPr snapToGrid="0">
      <p:cViewPr>
        <p:scale>
          <a:sx n="70" d="100"/>
          <a:sy n="70" d="100"/>
        </p:scale>
        <p:origin x="76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</a:t>
            </a:r>
            <a:r>
              <a:rPr lang="en-GB" baseline="-25000" dirty="0" err="1" smtClean="0"/>
              <a:t>x</a:t>
            </a:r>
            <a:r>
              <a:rPr lang="en-GB" dirty="0" smtClean="0"/>
              <a:t> = +2.1 m</a:t>
            </a:r>
            <a:r>
              <a:rPr lang="en-GB" baseline="0" dirty="0" smtClean="0"/>
              <a:t>,  </a:t>
            </a:r>
            <a:r>
              <a:rPr lang="en-GB" baseline="0" dirty="0" err="1" smtClean="0"/>
              <a:t>D</a:t>
            </a:r>
            <a:r>
              <a:rPr lang="en-GB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GB" baseline="0" dirty="0" smtClean="0"/>
              <a:t> = −2.1 m,  E</a:t>
            </a:r>
            <a:r>
              <a:rPr lang="en-GB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GB" baseline="0" dirty="0" smtClean="0"/>
              <a:t> =  +2.71 m,  </a:t>
            </a:r>
            <a:r>
              <a:rPr lang="en-GB" baseline="0" dirty="0" err="1" smtClean="0"/>
              <a:t>E</a:t>
            </a:r>
            <a:r>
              <a:rPr lang="en-GB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GB" baseline="0" dirty="0" smtClean="0"/>
              <a:t> = +3.59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95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 =  12.7 m, </a:t>
            </a:r>
            <a:r>
              <a:rPr lang="el-GR" dirty="0" smtClean="0">
                <a:latin typeface="Times New Roman"/>
                <a:cs typeface="Times New Roman"/>
              </a:rPr>
              <a:t>θ</a:t>
            </a:r>
            <a:r>
              <a:rPr lang="en-GB" dirty="0" smtClean="0">
                <a:latin typeface="Times New Roman"/>
                <a:cs typeface="Times New Roman"/>
              </a:rPr>
              <a:t>  = −51</a:t>
            </a:r>
            <a:r>
              <a:rPr lang="en-GB" baseline="30000" dirty="0" smtClean="0">
                <a:latin typeface="Times New Roman"/>
                <a:cs typeface="Times New Roman"/>
              </a:rPr>
              <a:t>o</a:t>
            </a:r>
            <a:r>
              <a:rPr lang="en-GB" dirty="0" smtClean="0">
                <a:latin typeface="Times New Roman"/>
                <a:cs typeface="Times New Roman"/>
              </a:rPr>
              <a:t>.</a:t>
            </a:r>
            <a:r>
              <a:rPr lang="en-GB" baseline="0" dirty="0" smtClean="0">
                <a:latin typeface="Times New Roman"/>
                <a:cs typeface="Times New Roman"/>
              </a:rPr>
              <a:t> This should be interpreted as 180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 smtClean="0">
                <a:latin typeface="Times New Roman"/>
                <a:cs typeface="Times New Roman"/>
              </a:rPr>
              <a:t> – 51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 smtClean="0">
                <a:latin typeface="Times New Roman"/>
                <a:cs typeface="Times New Roman"/>
              </a:rPr>
              <a:t> = 129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 smtClean="0">
                <a:latin typeface="Times New Roman"/>
                <a:cs typeface="Times New Roman"/>
              </a:rPr>
              <a:t>  which is 39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 smtClean="0">
                <a:latin typeface="Times New Roman"/>
                <a:cs typeface="Times New Roman"/>
              </a:rPr>
              <a:t> west of north.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71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 + B  = </a:t>
            </a:r>
            <a:r>
              <a:rPr lang="en-GB" b="0" dirty="0" smtClean="0"/>
              <a:t>5</a:t>
            </a:r>
            <a:r>
              <a:rPr lang="en-GB" b="1" dirty="0" smtClean="0"/>
              <a:t>i</a:t>
            </a:r>
            <a:r>
              <a:rPr lang="en-GB" b="1" baseline="0" dirty="0" smtClean="0"/>
              <a:t> – j  – 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GB" b="1" baseline="0" dirty="0" smtClean="0"/>
              <a:t>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A </a:t>
            </a:r>
            <a:r>
              <a:rPr lang="en-GB" b="1" baseline="0" dirty="0" smtClean="0"/>
              <a:t>–</a:t>
            </a:r>
            <a:r>
              <a:rPr lang="en-GB" b="1" dirty="0" smtClean="0"/>
              <a:t> B   = </a:t>
            </a:r>
            <a:r>
              <a:rPr lang="en-GB" b="1" dirty="0" err="1" smtClean="0"/>
              <a:t>i</a:t>
            </a:r>
            <a:r>
              <a:rPr lang="en-GB" b="1" baseline="0" dirty="0" smtClean="0"/>
              <a:t> – </a:t>
            </a:r>
            <a:r>
              <a:rPr lang="en-GB" b="0" baseline="0" dirty="0" smtClean="0"/>
              <a:t>7</a:t>
            </a:r>
            <a:r>
              <a:rPr lang="en-GB" b="1" baseline="0" dirty="0" smtClean="0"/>
              <a:t>j  – 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GB" b="1" baseline="0" dirty="0" smtClean="0"/>
              <a:t>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29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a) 260 km/h, 23</a:t>
            </a:r>
            <a:r>
              <a:rPr lang="en-GB" baseline="30000" dirty="0" smtClean="0"/>
              <a:t>o</a:t>
            </a:r>
            <a:r>
              <a:rPr lang="en-GB" dirty="0" smtClean="0"/>
              <a:t> east of north  b) </a:t>
            </a:r>
            <a:r>
              <a:rPr lang="en-GB" baseline="0" dirty="0" smtClean="0"/>
              <a:t> 218 km/h, </a:t>
            </a:r>
            <a:r>
              <a:rPr lang="en-GB" dirty="0" smtClean="0"/>
              <a:t>25</a:t>
            </a:r>
            <a:r>
              <a:rPr lang="en-GB" baseline="30000" dirty="0" smtClean="0"/>
              <a:t>o</a:t>
            </a:r>
            <a:r>
              <a:rPr lang="en-GB" dirty="0" smtClean="0"/>
              <a:t> west of north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42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hyperlink" Target="http://faraday.physics.utoronto.ca/PVB/Harrison/Flash/Vectors/Add2Vectors.html" TargetMode="Externa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41.wmf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waynesclass.com/teacher/Vectors/Components/ho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3.wmf"/><Relationship Id="rId4" Type="http://schemas.openxmlformats.org/officeDocument/2006/relationships/image" Target="../media/image65.jpeg"/><Relationship Id="rId9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9.jpeg"/><Relationship Id="rId4" Type="http://schemas.openxmlformats.org/officeDocument/2006/relationships/image" Target="../media/image6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2.wmf"/><Relationship Id="rId4" Type="http://schemas.openxmlformats.org/officeDocument/2006/relationships/image" Target="../media/image74.jpeg"/><Relationship Id="rId9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79.wmf"/><Relationship Id="rId3" Type="http://schemas.openxmlformats.org/officeDocument/2006/relationships/image" Target="../media/image80.jpeg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7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4.bin"/><Relationship Id="rId18" Type="http://schemas.openxmlformats.org/officeDocument/2006/relationships/oleObject" Target="../embeddings/oleObject107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105.jpeg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image" Target="../media/image110.jpeg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0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0.bin"/><Relationship Id="rId3" Type="http://schemas.openxmlformats.org/officeDocument/2006/relationships/hyperlink" Target="http://www.google.co.uk/imgres?imgurl=http://upload.wikimedia.org/wikipedia/commons/0/09/Torque_animation.gif&amp;imgrefurl=http://en.wikipedia.org/wiki/Torque&amp;h=154&amp;w=220&amp;sz=157&amp;tbnid=YY-2mbmgx8yoeM:&amp;tbnh=92&amp;tbnw=131&amp;zoom=1&amp;usg=__4B-_O28jFIrNb1l-TA_IjNSfFTI=&amp;" TargetMode="External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3.wmf"/><Relationship Id="rId4" Type="http://schemas.openxmlformats.org/officeDocument/2006/relationships/image" Target="../media/image117.jpeg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23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3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image" Target="../media/image147.jpeg"/><Relationship Id="rId7" Type="http://schemas.openxmlformats.org/officeDocument/2006/relationships/image" Target="../media/image1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4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jpeg"/><Relationship Id="rId7" Type="http://schemas.openxmlformats.org/officeDocument/2006/relationships/image" Target="../media/image1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9.bin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5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7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56.jpeg"/><Relationship Id="rId4" Type="http://schemas.openxmlformats.org/officeDocument/2006/relationships/image" Target="../media/image15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Vectors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multiplication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When a vector is multiplied with a </a:t>
            </a:r>
            <a:r>
              <a:rPr lang="en-GB" dirty="0">
                <a:solidFill>
                  <a:srgbClr val="FF0000"/>
                </a:solidFill>
              </a:rPr>
              <a:t>scalar</a:t>
            </a:r>
            <a:r>
              <a:rPr lang="en-GB" dirty="0"/>
              <a:t>, the resultant vector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has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opposite</a:t>
            </a:r>
            <a:r>
              <a:rPr lang="en-GB" dirty="0"/>
              <a:t> direction as the original vector depending on the </a:t>
            </a:r>
            <a:r>
              <a:rPr lang="en-GB" dirty="0">
                <a:solidFill>
                  <a:srgbClr val="FF0000"/>
                </a:solidFill>
              </a:rPr>
              <a:t>sign</a:t>
            </a:r>
            <a:r>
              <a:rPr lang="en-GB" dirty="0"/>
              <a:t> of the scalar.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is </a:t>
            </a:r>
            <a:r>
              <a:rPr lang="en-GB" dirty="0">
                <a:solidFill>
                  <a:srgbClr val="FF0000"/>
                </a:solidFill>
              </a:rPr>
              <a:t>larger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smaller</a:t>
            </a:r>
            <a:r>
              <a:rPr lang="en-GB" dirty="0"/>
              <a:t> than the original vector depending whether the scalar is greater or less than one.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50062" y="3851275"/>
            <a:ext cx="2960588" cy="1371600"/>
            <a:chOff x="5693798" y="4419656"/>
            <a:chExt cx="2960588" cy="1371600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5693798" y="4472879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rot="10800000" flipV="1">
              <a:off x="6840323" y="4982773"/>
              <a:ext cx="727258" cy="3835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8250985"/>
                </p:ext>
              </p:extLst>
            </p:nvPr>
          </p:nvGraphicFramePr>
          <p:xfrm>
            <a:off x="7346286" y="5127681"/>
            <a:ext cx="1308100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90" name="Equation" r:id="rId3" imgW="1307880" imgH="660240" progId="Equation.DSMT4">
                    <p:embed/>
                  </p:oleObj>
                </mc:Choice>
                <mc:Fallback>
                  <p:oleObj name="Equation" r:id="rId3" imgW="1307880" imgH="660240" progId="Equation.DSMT4">
                    <p:embed/>
                    <p:pic>
                      <p:nvPicPr>
                        <p:cNvPr id="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6286" y="5127681"/>
                          <a:ext cx="1308100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3644332"/>
                </p:ext>
              </p:extLst>
            </p:nvPr>
          </p:nvGraphicFramePr>
          <p:xfrm>
            <a:off x="6281074" y="4419656"/>
            <a:ext cx="292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91" name="Equation" r:id="rId5" imgW="291960" imgH="317160" progId="Equation.DSMT4">
                    <p:embed/>
                  </p:oleObj>
                </mc:Choice>
                <mc:Fallback>
                  <p:oleObj name="Equation" r:id="rId5" imgW="291960" imgH="317160" progId="Equation.DSMT4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1074" y="4419656"/>
                          <a:ext cx="2921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433140" y="3690938"/>
            <a:ext cx="1973760" cy="1389062"/>
            <a:chOff x="1720990" y="4843869"/>
            <a:chExt cx="1973760" cy="1389062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944949" y="5265663"/>
              <a:ext cx="1657350" cy="857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720990" y="5164952"/>
              <a:ext cx="791611" cy="416323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928411"/>
                </p:ext>
              </p:extLst>
            </p:nvPr>
          </p:nvGraphicFramePr>
          <p:xfrm>
            <a:off x="2615250" y="5913844"/>
            <a:ext cx="107950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92" name="Equation" r:id="rId7" imgW="1079280" imgH="317160" progId="Equation.DSMT4">
                    <p:embed/>
                  </p:oleObj>
                </mc:Choice>
                <mc:Fallback>
                  <p:oleObj name="Equation" r:id="rId7" imgW="1079280" imgH="317160" progId="Equation.DSMT4">
                    <p:embed/>
                    <p:pic>
                      <p:nvPicPr>
                        <p:cNvPr id="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5250" y="5913844"/>
                          <a:ext cx="1079500" cy="319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75058"/>
                </p:ext>
              </p:extLst>
            </p:nvPr>
          </p:nvGraphicFramePr>
          <p:xfrm>
            <a:off x="1802450" y="4843869"/>
            <a:ext cx="292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93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2450" y="4843869"/>
                          <a:ext cx="2921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80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 smtClean="0"/>
              <a:t>When a vector is multiplied with a </a:t>
            </a:r>
            <a:r>
              <a:rPr lang="en-GB" dirty="0" smtClean="0">
                <a:solidFill>
                  <a:srgbClr val="FF0000"/>
                </a:solidFill>
              </a:rPr>
              <a:t>scalar</a:t>
            </a:r>
            <a:r>
              <a:rPr lang="en-GB" dirty="0" smtClean="0"/>
              <a:t>, the resultant vector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has the </a:t>
            </a:r>
            <a:r>
              <a:rPr lang="en-GB" dirty="0" smtClean="0">
                <a:solidFill>
                  <a:srgbClr val="FF0000"/>
                </a:solidFill>
              </a:rPr>
              <a:t>same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FF0000"/>
                </a:solidFill>
              </a:rPr>
              <a:t>opposite</a:t>
            </a:r>
            <a:r>
              <a:rPr lang="en-GB" dirty="0" smtClean="0"/>
              <a:t> direction as the original vector depending on the </a:t>
            </a:r>
            <a:r>
              <a:rPr lang="en-GB" dirty="0" smtClean="0">
                <a:solidFill>
                  <a:srgbClr val="FF0000"/>
                </a:solidFill>
              </a:rPr>
              <a:t>sign</a:t>
            </a:r>
            <a:r>
              <a:rPr lang="en-GB" dirty="0" smtClean="0"/>
              <a:t> of the scalar.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is </a:t>
            </a:r>
            <a:r>
              <a:rPr lang="en-GB" dirty="0" smtClean="0">
                <a:solidFill>
                  <a:srgbClr val="FF0000"/>
                </a:solidFill>
              </a:rPr>
              <a:t>larger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FF0000"/>
                </a:solidFill>
              </a:rPr>
              <a:t>smaller</a:t>
            </a:r>
            <a:r>
              <a:rPr lang="en-GB" dirty="0" smtClean="0"/>
              <a:t> than the original vector depending whether the scalar is greater or less than one.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multiplication</a:t>
            </a:r>
            <a:endParaRPr lang="en-US" dirty="0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86166" y="4238503"/>
            <a:ext cx="2877283" cy="1321401"/>
            <a:chOff x="5693798" y="4419258"/>
            <a:chExt cx="2877283" cy="1321401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5693798" y="4472879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rot="10800000" flipV="1">
              <a:off x="6840323" y="4982773"/>
              <a:ext cx="727258" cy="3835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3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7428081" y="5178684"/>
            <a:ext cx="1143000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18" name="Equation" r:id="rId3" imgW="1143000" imgH="558720" progId="Equation.DSMT4">
                    <p:embed/>
                  </p:oleObj>
                </mc:Choice>
                <mc:Fallback>
                  <p:oleObj name="Equation" r:id="rId3" imgW="1143000" imgH="558720" progId="Equation.DSMT4">
                    <p:embed/>
                    <p:pic>
                      <p:nvPicPr>
                        <p:cNvPr id="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8081" y="5178684"/>
                          <a:ext cx="1143000" cy="561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06848" y="4419258"/>
            <a:ext cx="2413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19" name="Equation" r:id="rId5" imgW="241200" imgH="317160" progId="Equation.DSMT4">
                    <p:embed/>
                  </p:oleObj>
                </mc:Choice>
                <mc:Fallback>
                  <p:oleObj name="Equation" r:id="rId5" imgW="241200" imgH="317160" progId="Equation.DSMT4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6848" y="4419258"/>
                          <a:ext cx="2413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3069244" y="4078972"/>
            <a:ext cx="1910805" cy="1388984"/>
            <a:chOff x="1720990" y="4844277"/>
            <a:chExt cx="1910805" cy="1388984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1944949" y="5265663"/>
              <a:ext cx="1657350" cy="857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V="1">
              <a:off x="1720990" y="5164952"/>
              <a:ext cx="791611" cy="416323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8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679295" y="5914174"/>
            <a:ext cx="95250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20" name="Equation" r:id="rId7" imgW="952200" imgH="317160" progId="Equation.DSMT4">
                    <p:embed/>
                  </p:oleObj>
                </mc:Choice>
                <mc:Fallback>
                  <p:oleObj name="Equation" r:id="rId7" imgW="952200" imgH="317160" progId="Equation.DSMT4">
                    <p:embed/>
                    <p:pic>
                      <p:nvPicPr>
                        <p:cNvPr id="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295" y="5914174"/>
                          <a:ext cx="952500" cy="319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27393" y="4844277"/>
            <a:ext cx="2413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21" name="Equation" r:id="rId5" imgW="241200" imgH="317160" progId="Equation.DSMT4">
                    <p:embed/>
                  </p:oleObj>
                </mc:Choice>
                <mc:Fallback>
                  <p:oleObj name="Equation" r:id="rId5" imgW="241200" imgH="317160" progId="Equation.DSMT4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393" y="4844277"/>
                          <a:ext cx="2413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34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Resultant of co-planar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Co-planar vectors are vectors which lie on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2D plane.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There are 2 methods of finding the </a:t>
            </a:r>
            <a:r>
              <a:rPr lang="en-GB" dirty="0">
                <a:solidFill>
                  <a:srgbClr val="FF0000"/>
                </a:solidFill>
              </a:rPr>
              <a:t>resultant</a:t>
            </a:r>
            <a:r>
              <a:rPr lang="en-GB" dirty="0"/>
              <a:t> when adding or subtracting co-planar vectors, </a:t>
            </a:r>
            <a:r>
              <a:rPr lang="en-GB" dirty="0" err="1"/>
              <a:t>viz</a:t>
            </a:r>
            <a:r>
              <a:rPr lang="en-GB" dirty="0"/>
              <a:t>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By drawing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By resolution of vectors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rule - adding two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resultant of adding two vectors is obtained by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placing the </a:t>
            </a:r>
            <a:r>
              <a:rPr lang="en-GB" dirty="0">
                <a:solidFill>
                  <a:srgbClr val="FF0000"/>
                </a:solidFill>
              </a:rPr>
              <a:t>tail</a:t>
            </a:r>
            <a:r>
              <a:rPr lang="en-GB" dirty="0"/>
              <a:t> of the second vector at the </a:t>
            </a:r>
            <a:r>
              <a:rPr lang="en-GB" dirty="0">
                <a:solidFill>
                  <a:srgbClr val="FF0000"/>
                </a:solidFill>
              </a:rPr>
              <a:t>head</a:t>
            </a:r>
            <a:r>
              <a:rPr lang="en-GB" dirty="0"/>
              <a:t> of the first vector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drawing a line joining the </a:t>
            </a:r>
            <a:r>
              <a:rPr lang="en-GB" dirty="0">
                <a:solidFill>
                  <a:srgbClr val="FF0000"/>
                </a:solidFill>
              </a:rPr>
              <a:t>tail </a:t>
            </a:r>
            <a:r>
              <a:rPr lang="en-GB" dirty="0"/>
              <a:t>of the</a:t>
            </a:r>
            <a:r>
              <a:rPr lang="en-GB" dirty="0">
                <a:solidFill>
                  <a:srgbClr val="FF0000"/>
                </a:solidFill>
              </a:rPr>
              <a:t> first </a:t>
            </a:r>
            <a:r>
              <a:rPr lang="en-GB" dirty="0"/>
              <a:t>vector to the </a:t>
            </a:r>
            <a:r>
              <a:rPr lang="en-GB" dirty="0">
                <a:solidFill>
                  <a:srgbClr val="FF0000"/>
                </a:solidFill>
              </a:rPr>
              <a:t>head </a:t>
            </a:r>
            <a:r>
              <a:rPr lang="en-GB" dirty="0"/>
              <a:t>of the</a:t>
            </a:r>
            <a:r>
              <a:rPr lang="en-GB" dirty="0">
                <a:solidFill>
                  <a:srgbClr val="FF0000"/>
                </a:solidFill>
              </a:rPr>
              <a:t> second </a:t>
            </a:r>
            <a:r>
              <a:rPr lang="en-GB" dirty="0"/>
              <a:t>vector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>
                <a:hlinkClick r:id="rId3"/>
              </a:rPr>
              <a:t>Animation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 smtClean="0"/>
              <a:t> 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21258" y="3780000"/>
            <a:ext cx="6185308" cy="1863123"/>
            <a:chOff x="3009493" y="4179633"/>
            <a:chExt cx="6185308" cy="1863123"/>
          </a:xfrm>
        </p:grpSpPr>
        <p:sp>
          <p:nvSpPr>
            <p:cNvPr id="18" name="Line 125"/>
            <p:cNvSpPr>
              <a:spLocks noChangeShapeType="1"/>
            </p:cNvSpPr>
            <p:nvPr/>
          </p:nvSpPr>
          <p:spPr bwMode="auto">
            <a:xfrm>
              <a:off x="3009493" y="5494083"/>
              <a:ext cx="20193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6"/>
            <p:cNvSpPr>
              <a:spLocks noChangeShapeType="1"/>
            </p:cNvSpPr>
            <p:nvPr/>
          </p:nvSpPr>
          <p:spPr bwMode="auto">
            <a:xfrm>
              <a:off x="6018213" y="5481383"/>
              <a:ext cx="192563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7"/>
            <p:cNvSpPr>
              <a:spLocks noChangeShapeType="1"/>
            </p:cNvSpPr>
            <p:nvPr/>
          </p:nvSpPr>
          <p:spPr bwMode="auto">
            <a:xfrm flipV="1">
              <a:off x="7934326" y="4447921"/>
              <a:ext cx="1260475" cy="102235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8"/>
            <p:cNvSpPr>
              <a:spLocks noChangeShapeType="1"/>
            </p:cNvSpPr>
            <p:nvPr/>
          </p:nvSpPr>
          <p:spPr bwMode="auto">
            <a:xfrm flipV="1">
              <a:off x="6030913" y="4454271"/>
              <a:ext cx="3155950" cy="101758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29"/>
            <p:cNvSpPr txBox="1">
              <a:spLocks noChangeArrowheads="1"/>
            </p:cNvSpPr>
            <p:nvPr/>
          </p:nvSpPr>
          <p:spPr bwMode="auto">
            <a:xfrm>
              <a:off x="5200651" y="4590796"/>
              <a:ext cx="550863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</a:t>
              </a:r>
              <a:endParaRPr lang="en-GB" sz="2400" dirty="0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 flipV="1">
              <a:off x="3050769" y="4179633"/>
              <a:ext cx="1260475" cy="102235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819904"/>
                </p:ext>
              </p:extLst>
            </p:nvPr>
          </p:nvGraphicFramePr>
          <p:xfrm>
            <a:off x="3220348" y="4396404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36" name="Equation" r:id="rId4" imgW="215640" imgH="304560" progId="Equation.DSMT4">
                    <p:embed/>
                  </p:oleObj>
                </mc:Choice>
                <mc:Fallback>
                  <p:oleObj name="Equation" r:id="rId4" imgW="215640" imgH="304560" progId="Equation.DSMT4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348" y="4396404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8990402"/>
                </p:ext>
              </p:extLst>
            </p:nvPr>
          </p:nvGraphicFramePr>
          <p:xfrm>
            <a:off x="6796985" y="4308058"/>
            <a:ext cx="1041400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37" name="Equation" r:id="rId6" imgW="1041120" imgH="304560" progId="Equation.DSMT4">
                    <p:embed/>
                  </p:oleObj>
                </mc:Choice>
                <mc:Fallback>
                  <p:oleObj name="Equation" r:id="rId6" imgW="1041120" imgH="304560" progId="Equation.DSMT4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6985" y="4308058"/>
                          <a:ext cx="1041400" cy="306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1721299"/>
                </p:ext>
              </p:extLst>
            </p:nvPr>
          </p:nvGraphicFramePr>
          <p:xfrm>
            <a:off x="3803243" y="5679822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38" name="Equation" r:id="rId8" imgW="215640" imgH="304560" progId="Equation.DSMT4">
                    <p:embed/>
                  </p:oleObj>
                </mc:Choice>
                <mc:Fallback>
                  <p:oleObj name="Equation" r:id="rId8" imgW="215640" imgH="304560" progId="Equation.DSMT4">
                    <p:embed/>
                    <p:pic>
                      <p:nvPicPr>
                        <p:cNvPr id="2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243" y="5679822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1721299"/>
                </p:ext>
              </p:extLst>
            </p:nvPr>
          </p:nvGraphicFramePr>
          <p:xfrm>
            <a:off x="7102475" y="5734781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39" name="Equation" r:id="rId10" imgW="215640" imgH="304560" progId="Equation.DSMT4">
                    <p:embed/>
                  </p:oleObj>
                </mc:Choice>
                <mc:Fallback>
                  <p:oleObj name="Equation" r:id="rId10" imgW="215640" imgH="304560" progId="Equation.DSMT4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475" y="5734781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819904"/>
                </p:ext>
              </p:extLst>
            </p:nvPr>
          </p:nvGraphicFramePr>
          <p:xfrm>
            <a:off x="8740742" y="4975824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40" name="Equation" r:id="rId11" imgW="215640" imgH="304560" progId="Equation.DSMT4">
                    <p:embed/>
                  </p:oleObj>
                </mc:Choice>
                <mc:Fallback>
                  <p:oleObj name="Equation" r:id="rId11" imgW="215640" imgH="304560" progId="Equation.DSMT4">
                    <p:embed/>
                    <p:pic>
                      <p:nvPicPr>
                        <p:cNvPr id="2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0742" y="4975824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6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A cross-country skier skis 1.00 km north and then 2.00 km east on a horizontal snow field. How far and in what direction is she from the starting point, i.e. what is her final displacement?</a:t>
            </a:r>
          </a:p>
          <a:p>
            <a:pPr marL="0" indent="0">
              <a:buNone/>
              <a:defRPr/>
            </a:pPr>
            <a:endParaRPr lang="en-GB" sz="2000" dirty="0"/>
          </a:p>
          <a:p>
            <a:pPr marL="0" indent="0">
              <a:buNone/>
              <a:defRPr/>
            </a:pPr>
            <a:r>
              <a:rPr lang="en-GB" sz="2000" dirty="0"/>
              <a:t>The </a:t>
            </a:r>
            <a:r>
              <a:rPr lang="en-GB" sz="2000" dirty="0">
                <a:solidFill>
                  <a:srgbClr val="FF0000"/>
                </a:solidFill>
              </a:rPr>
              <a:t>resultant</a:t>
            </a:r>
            <a:r>
              <a:rPr lang="en-GB" sz="2000" dirty="0"/>
              <a:t> (final) displacement is </a:t>
            </a:r>
            <a:br>
              <a:rPr lang="en-GB" sz="2000" dirty="0"/>
            </a:br>
            <a:r>
              <a:rPr lang="en-GB" sz="2000" dirty="0"/>
              <a:t>2.24 km and its </a:t>
            </a:r>
            <a:r>
              <a:rPr lang="en-GB" sz="2000" dirty="0">
                <a:solidFill>
                  <a:srgbClr val="FF0000"/>
                </a:solidFill>
              </a:rPr>
              <a:t>direction</a:t>
            </a:r>
            <a:r>
              <a:rPr lang="en-GB" sz="2000" dirty="0"/>
              <a:t> is 63.4</a:t>
            </a:r>
            <a:r>
              <a:rPr lang="en-GB" sz="2000" baseline="30000" dirty="0"/>
              <a:t>o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 err="1"/>
              <a:t>wrt</a:t>
            </a:r>
            <a:r>
              <a:rPr lang="en-GB" sz="2000" dirty="0"/>
              <a:t> N or 63.4</a:t>
            </a:r>
            <a:r>
              <a:rPr lang="en-GB" sz="2000" baseline="30000" dirty="0"/>
              <a:t>o </a:t>
            </a:r>
            <a:r>
              <a:rPr lang="en-GB" sz="2000" dirty="0"/>
              <a:t>north of east.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7" descr="01_16_Figure"/>
          <p:cNvPicPr>
            <a:picLocks noChangeAspect="1" noChangeArrowheads="1"/>
          </p:cNvPicPr>
          <p:nvPr/>
        </p:nvPicPr>
        <p:blipFill>
          <a:blip r:embed="rId2" cstate="print"/>
          <a:srcRect b="2632"/>
          <a:stretch>
            <a:fillRect/>
          </a:stretch>
        </p:blipFill>
        <p:spPr bwMode="auto">
          <a:xfrm>
            <a:off x="5807777" y="2669473"/>
            <a:ext cx="3477656" cy="248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05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rule for 3 or more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an </a:t>
            </a:r>
            <a:r>
              <a:rPr lang="en-GB" dirty="0">
                <a:solidFill>
                  <a:srgbClr val="FF0000"/>
                </a:solidFill>
              </a:rPr>
              <a:t>extension</a:t>
            </a:r>
            <a:r>
              <a:rPr lang="en-GB" dirty="0"/>
              <a:t> of the triangle rule.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used for adding more than </a:t>
            </a:r>
            <a:r>
              <a:rPr lang="en-GB" dirty="0">
                <a:solidFill>
                  <a:srgbClr val="FF0000"/>
                </a:solidFill>
              </a:rPr>
              <a:t>two</a:t>
            </a:r>
            <a:r>
              <a:rPr lang="en-GB" dirty="0"/>
              <a:t> vectors by drawing.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resultant is the line joining the </a:t>
            </a:r>
            <a:r>
              <a:rPr lang="en-GB" dirty="0">
                <a:solidFill>
                  <a:srgbClr val="FF3300"/>
                </a:solidFill>
              </a:rPr>
              <a:t>beginning</a:t>
            </a:r>
            <a:r>
              <a:rPr lang="en-GB" dirty="0"/>
              <a:t> of the first vector to the </a:t>
            </a:r>
            <a:r>
              <a:rPr lang="en-GB" dirty="0">
                <a:solidFill>
                  <a:srgbClr val="FF3300"/>
                </a:solidFill>
              </a:rPr>
              <a:t>end</a:t>
            </a:r>
            <a:r>
              <a:rPr lang="en-GB" dirty="0"/>
              <a:t> of the last vector after putting all the vectors touching heads to tails.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581516" y="3676995"/>
            <a:ext cx="5934075" cy="2481185"/>
            <a:chOff x="3237499" y="3831074"/>
            <a:chExt cx="5934075" cy="2481185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3237499" y="4983600"/>
              <a:ext cx="180022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964574" y="3985062"/>
              <a:ext cx="492125" cy="61753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6790323" y="4289862"/>
              <a:ext cx="1372676" cy="126032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5301661" y="4742247"/>
              <a:ext cx="531812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</a:t>
              </a:r>
              <a:endParaRPr lang="en-GB" sz="2400" dirty="0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3415289" y="5629818"/>
              <a:ext cx="860604" cy="682441"/>
            </a:xfrm>
            <a:prstGeom prst="line">
              <a:avLst/>
            </a:prstGeom>
            <a:noFill/>
            <a:ln w="22225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6779211" y="4280337"/>
              <a:ext cx="180181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8571499" y="4289862"/>
              <a:ext cx="492125" cy="61753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8162999" y="4867746"/>
              <a:ext cx="860604" cy="682441"/>
            </a:xfrm>
            <a:prstGeom prst="line">
              <a:avLst/>
            </a:prstGeom>
            <a:noFill/>
            <a:ln w="22225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1885849"/>
                </p:ext>
              </p:extLst>
            </p:nvPr>
          </p:nvGraphicFramePr>
          <p:xfrm>
            <a:off x="6046998" y="5512083"/>
            <a:ext cx="18288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05" name="Equation" r:id="rId3" imgW="1434960" imgH="368280" progId="Equation.DSMT4">
                    <p:embed/>
                  </p:oleObj>
                </mc:Choice>
                <mc:Fallback>
                  <p:oleObj name="Equation" r:id="rId3" imgW="1434960" imgH="368280" progId="Equation.DSMT4">
                    <p:embed/>
                    <p:pic>
                      <p:nvPicPr>
                        <p:cNvPr id="2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6998" y="5512083"/>
                          <a:ext cx="18288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398545"/>
                </p:ext>
              </p:extLst>
            </p:nvPr>
          </p:nvGraphicFramePr>
          <p:xfrm>
            <a:off x="4253258" y="3933917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06" name="Equation" r:id="rId5" imgW="215640" imgH="304560" progId="Equation.DSMT4">
                    <p:embed/>
                  </p:oleObj>
                </mc:Choice>
                <mc:Fallback>
                  <p:oleObj name="Equation" r:id="rId5" imgW="215640" imgH="304560" progId="Equation.DSMT4">
                    <p:embed/>
                    <p:pic>
                      <p:nvPicPr>
                        <p:cNvPr id="3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3258" y="3933917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502242"/>
                </p:ext>
              </p:extLst>
            </p:nvPr>
          </p:nvGraphicFramePr>
          <p:xfrm>
            <a:off x="3508756" y="4536693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07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2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8756" y="4536693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3342155"/>
                </p:ext>
              </p:extLst>
            </p:nvPr>
          </p:nvGraphicFramePr>
          <p:xfrm>
            <a:off x="4029421" y="5959567"/>
            <a:ext cx="2159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08" name="Equation" r:id="rId9" imgW="215640" imgH="317160" progId="Equation.DSMT4">
                    <p:embed/>
                  </p:oleObj>
                </mc:Choice>
                <mc:Fallback>
                  <p:oleObj name="Equation" r:id="rId9" imgW="215640" imgH="317160" progId="Equation.DSMT4">
                    <p:embed/>
                    <p:pic>
                      <p:nvPicPr>
                        <p:cNvPr id="2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421" y="5959567"/>
                          <a:ext cx="215900" cy="3206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502242"/>
                </p:ext>
              </p:extLst>
            </p:nvPr>
          </p:nvGraphicFramePr>
          <p:xfrm>
            <a:off x="7521130" y="3831074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09" name="Equation" r:id="rId11" imgW="215640" imgH="304560" progId="Equation.DSMT4">
                    <p:embed/>
                  </p:oleObj>
                </mc:Choice>
                <mc:Fallback>
                  <p:oleObj name="Equation" r:id="rId11" imgW="215640" imgH="304560" progId="Equation.DSMT4">
                    <p:embed/>
                    <p:pic>
                      <p:nvPicPr>
                        <p:cNvPr id="2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1130" y="3831074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398545"/>
                </p:ext>
              </p:extLst>
            </p:nvPr>
          </p:nvGraphicFramePr>
          <p:xfrm>
            <a:off x="8955674" y="4219986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10" name="Equation" r:id="rId12" imgW="215640" imgH="304560" progId="Equation.DSMT4">
                    <p:embed/>
                  </p:oleObj>
                </mc:Choice>
                <mc:Fallback>
                  <p:oleObj name="Equation" r:id="rId12" imgW="215640" imgH="304560" progId="Equation.DSMT4">
                    <p:embed/>
                    <p:pic>
                      <p:nvPicPr>
                        <p:cNvPr id="2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5674" y="4219986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3342155"/>
                </p:ext>
              </p:extLst>
            </p:nvPr>
          </p:nvGraphicFramePr>
          <p:xfrm>
            <a:off x="8737402" y="5363585"/>
            <a:ext cx="2159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11" name="Equation" r:id="rId13" imgW="215640" imgH="317160" progId="Equation.DSMT4">
                    <p:embed/>
                  </p:oleObj>
                </mc:Choice>
                <mc:Fallback>
                  <p:oleObj name="Equation" r:id="rId13" imgW="215640" imgH="317160" progId="Equation.DSMT4">
                    <p:embed/>
                    <p:pic>
                      <p:nvPicPr>
                        <p:cNvPr id="2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7402" y="5363585"/>
                          <a:ext cx="215900" cy="3206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45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force vectors                   </a:t>
            </a:r>
            <a:r>
              <a:rPr lang="en-GB" dirty="0" smtClean="0"/>
              <a:t> and </a:t>
            </a:r>
            <a:r>
              <a:rPr lang="en-GB" dirty="0"/>
              <a:t>comment on your result.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68021"/>
              </p:ext>
            </p:extLst>
          </p:nvPr>
        </p:nvGraphicFramePr>
        <p:xfrm>
          <a:off x="4138404" y="1419985"/>
          <a:ext cx="1357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46" name="Equation" r:id="rId3" imgW="1066680" imgH="419040" progId="Equation.DSMT4">
                  <p:embed/>
                </p:oleObj>
              </mc:Choice>
              <mc:Fallback>
                <p:oleObj name="Equation" r:id="rId3" imgW="1066680" imgH="419040" progId="Equation.DSMT4">
                  <p:embed/>
                  <p:pic>
                    <p:nvPicPr>
                      <p:cNvPr id="2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404" y="1419985"/>
                        <a:ext cx="13573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474008" y="2316611"/>
            <a:ext cx="6505576" cy="4002095"/>
            <a:chOff x="2757037" y="2338381"/>
            <a:chExt cx="6505576" cy="4002095"/>
          </a:xfrm>
        </p:grpSpPr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757037" y="2338381"/>
              <a:ext cx="6505576" cy="4002095"/>
              <a:chOff x="1126" y="1397"/>
              <a:chExt cx="4098" cy="2521"/>
            </a:xfrm>
          </p:grpSpPr>
          <p:sp>
            <p:nvSpPr>
              <p:cNvPr id="6" name="Line 23"/>
              <p:cNvSpPr>
                <a:spLocks noChangeShapeType="1"/>
              </p:cNvSpPr>
              <p:nvPr/>
            </p:nvSpPr>
            <p:spPr bwMode="auto">
              <a:xfrm>
                <a:off x="1126" y="2413"/>
                <a:ext cx="12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 Box 25"/>
              <p:cNvSpPr txBox="1">
                <a:spLocks noChangeArrowheads="1"/>
              </p:cNvSpPr>
              <p:nvPr/>
            </p:nvSpPr>
            <p:spPr bwMode="auto">
              <a:xfrm>
                <a:off x="2829" y="2115"/>
                <a:ext cx="358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altLang="zh-CN" sz="2400">
                    <a:latin typeface="Times New Roman" pitchFamily="18" charset="0"/>
                    <a:ea typeface="SimSun" pitchFamily="2" charset="-122"/>
                    <a:sym typeface="Symbol" pitchFamily="18" charset="2"/>
                  </a:rPr>
                  <a:t></a:t>
                </a:r>
                <a:endParaRPr lang="en-GB" sz="2400"/>
              </a:p>
            </p:txBody>
          </p:sp>
          <p:sp>
            <p:nvSpPr>
              <p:cNvPr id="8" name="Line 26"/>
              <p:cNvSpPr>
                <a:spLocks noChangeShapeType="1"/>
              </p:cNvSpPr>
              <p:nvPr/>
            </p:nvSpPr>
            <p:spPr bwMode="auto">
              <a:xfrm flipH="1">
                <a:off x="1299" y="2599"/>
                <a:ext cx="753" cy="813"/>
              </a:xfrm>
              <a:prstGeom prst="line">
                <a:avLst/>
              </a:prstGeom>
              <a:noFill/>
              <a:ln w="19050">
                <a:solidFill>
                  <a:srgbClr val="00CC66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33"/>
              <p:cNvSpPr>
                <a:spLocks noChangeShapeType="1"/>
              </p:cNvSpPr>
              <p:nvPr/>
            </p:nvSpPr>
            <p:spPr bwMode="auto">
              <a:xfrm>
                <a:off x="3346" y="2643"/>
                <a:ext cx="12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0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6411605"/>
                  </p:ext>
                </p:extLst>
              </p:nvPr>
            </p:nvGraphicFramePr>
            <p:xfrm>
              <a:off x="2656" y="3182"/>
              <a:ext cx="2568" cy="7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347" name="Equation" r:id="rId5" imgW="4076640" imgH="1168200" progId="Equation.DSMT4">
                      <p:embed/>
                    </p:oleObj>
                  </mc:Choice>
                  <mc:Fallback>
                    <p:oleObj name="Equation" r:id="rId5" imgW="4076640" imgH="1168200" progId="Equation.DSMT4">
                      <p:embed/>
                      <p:pic>
                        <p:nvPicPr>
                          <p:cNvPr id="11275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6" y="3182"/>
                            <a:ext cx="2568" cy="736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 flipH="1" flipV="1">
                <a:off x="4035" y="1830"/>
                <a:ext cx="609" cy="81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6"/>
              <p:cNvSpPr>
                <a:spLocks noChangeShapeType="1"/>
              </p:cNvSpPr>
              <p:nvPr/>
            </p:nvSpPr>
            <p:spPr bwMode="auto">
              <a:xfrm flipH="1">
                <a:off x="3292" y="1849"/>
                <a:ext cx="753" cy="813"/>
              </a:xfrm>
              <a:prstGeom prst="line">
                <a:avLst/>
              </a:prstGeom>
              <a:noFill/>
              <a:ln w="19050">
                <a:solidFill>
                  <a:srgbClr val="00CC66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 flipH="1" flipV="1">
                <a:off x="1746" y="1397"/>
                <a:ext cx="609" cy="81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0738268"/>
                </p:ext>
              </p:extLst>
            </p:nvPr>
          </p:nvGraphicFramePr>
          <p:xfrm>
            <a:off x="4287838" y="2559050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48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7838" y="2559050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49228"/>
                </p:ext>
              </p:extLst>
            </p:nvPr>
          </p:nvGraphicFramePr>
          <p:xfrm>
            <a:off x="3387707" y="3497669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49" name="Equation" r:id="rId9" imgW="215640" imgH="304560" progId="Equation.DSMT4">
                    <p:embed/>
                  </p:oleObj>
                </mc:Choice>
                <mc:Fallback>
                  <p:oleObj name="Equation" r:id="rId9" imgW="215640" imgH="304560" progId="Equation.DSMT4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707" y="3497669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244563"/>
                </p:ext>
              </p:extLst>
            </p:nvPr>
          </p:nvGraphicFramePr>
          <p:xfrm>
            <a:off x="3773488" y="4962525"/>
            <a:ext cx="2159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50" name="Equation" r:id="rId11" imgW="215640" imgH="317160" progId="Equation.DSMT4">
                    <p:embed/>
                  </p:oleObj>
                </mc:Choice>
                <mc:Fallback>
                  <p:oleObj name="Equation" r:id="rId11" imgW="215640" imgH="317160" progId="Equation.DSMT4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488" y="4962525"/>
                          <a:ext cx="21590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4177890"/>
                </p:ext>
              </p:extLst>
            </p:nvPr>
          </p:nvGraphicFramePr>
          <p:xfrm>
            <a:off x="8000066" y="3267455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51" name="Equation" r:id="rId13" imgW="215640" imgH="304560" progId="Equation.DSMT4">
                    <p:embed/>
                  </p:oleObj>
                </mc:Choice>
                <mc:Fallback>
                  <p:oleObj name="Equation" r:id="rId13" imgW="215640" imgH="304560" progId="Equation.DSMT4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0066" y="3267455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2051709"/>
                </p:ext>
              </p:extLst>
            </p:nvPr>
          </p:nvGraphicFramePr>
          <p:xfrm>
            <a:off x="7175050" y="4413401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52" name="Equation" r:id="rId14" imgW="215640" imgH="304560" progId="Equation.DSMT4">
                    <p:embed/>
                  </p:oleObj>
                </mc:Choice>
                <mc:Fallback>
                  <p:oleObj name="Equation" r:id="rId14" imgW="215640" imgH="304560" progId="Equation.DSMT4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5050" y="4413401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568978"/>
                </p:ext>
              </p:extLst>
            </p:nvPr>
          </p:nvGraphicFramePr>
          <p:xfrm>
            <a:off x="6324478" y="3329393"/>
            <a:ext cx="2159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53" name="Equation" r:id="rId15" imgW="215640" imgH="317160" progId="Equation.DSMT4">
                    <p:embed/>
                  </p:oleObj>
                </mc:Choice>
                <mc:Fallback>
                  <p:oleObj name="Equation" r:id="rId15" imgW="215640" imgH="317160" progId="Equation.DSMT4">
                    <p:embed/>
                    <p:pic>
                      <p:nvPicPr>
                        <p:cNvPr id="2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478" y="3329393"/>
                          <a:ext cx="21590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678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rule – Subtracting two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easier to treat vector </a:t>
            </a:r>
            <a:r>
              <a:rPr lang="en-GB" dirty="0">
                <a:solidFill>
                  <a:srgbClr val="FF0000"/>
                </a:solidFill>
              </a:rPr>
              <a:t>subtraction</a:t>
            </a:r>
            <a:r>
              <a:rPr lang="en-GB" dirty="0"/>
              <a:t> as vector </a:t>
            </a:r>
            <a:r>
              <a:rPr lang="en-GB" dirty="0">
                <a:solidFill>
                  <a:srgbClr val="FF0000"/>
                </a:solidFill>
              </a:rPr>
              <a:t>addition</a:t>
            </a:r>
            <a:r>
              <a:rPr lang="en-GB" dirty="0"/>
              <a:t> by </a:t>
            </a:r>
            <a:r>
              <a:rPr lang="en-GB" dirty="0">
                <a:solidFill>
                  <a:srgbClr val="FF0000"/>
                </a:solidFill>
              </a:rPr>
              <a:t>reversing</a:t>
            </a:r>
            <a:r>
              <a:rPr lang="en-GB" dirty="0"/>
              <a:t> the vector to be subtracted.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For example, </a:t>
            </a:r>
            <a:r>
              <a:rPr lang="en-GB" dirty="0" smtClean="0"/>
              <a:t>to find           , we write it as  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34600" y="3739470"/>
            <a:ext cx="6805360" cy="2041979"/>
            <a:chOff x="2527151" y="3314927"/>
            <a:chExt cx="6805360" cy="2041979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549375" y="4879975"/>
              <a:ext cx="2152650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2527151" y="3508376"/>
              <a:ext cx="1808163" cy="1004887"/>
            </a:xfrm>
            <a:prstGeom prst="line">
              <a:avLst/>
            </a:prstGeom>
            <a:noFill/>
            <a:ln w="22225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7189386" y="3806826"/>
              <a:ext cx="306388" cy="998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7179861" y="3798888"/>
              <a:ext cx="2152650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V="1">
              <a:off x="7500536" y="3798889"/>
              <a:ext cx="1809750" cy="1006475"/>
            </a:xfrm>
            <a:prstGeom prst="line">
              <a:avLst/>
            </a:prstGeom>
            <a:noFill/>
            <a:ln w="22225">
              <a:solidFill>
                <a:srgbClr val="008080"/>
              </a:solidFill>
              <a:round/>
              <a:headEnd type="triangle" w="med" len="lg"/>
              <a:tailEnd type="none" w="sm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033883"/>
                </p:ext>
              </p:extLst>
            </p:nvPr>
          </p:nvGraphicFramePr>
          <p:xfrm>
            <a:off x="4809790" y="4175125"/>
            <a:ext cx="309563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377" name="Equation" r:id="rId3" imgW="190417" imgH="152334" progId="Equation.DSMT4">
                    <p:embed/>
                  </p:oleObj>
                </mc:Choice>
                <mc:Fallback>
                  <p:oleObj name="Equation" r:id="rId3" imgW="190417" imgH="152334" progId="Equation.DSMT4">
                    <p:embed/>
                    <p:pic>
                      <p:nvPicPr>
                        <p:cNvPr id="820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790" y="4175125"/>
                          <a:ext cx="309563" cy="247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0332995"/>
                </p:ext>
              </p:extLst>
            </p:nvPr>
          </p:nvGraphicFramePr>
          <p:xfrm>
            <a:off x="3083439" y="3582307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378" name="Equation" r:id="rId5" imgW="215640" imgH="304560" progId="Equation.DSMT4">
                    <p:embed/>
                  </p:oleObj>
                </mc:Choice>
                <mc:Fallback>
                  <p:oleObj name="Equation" r:id="rId5" imgW="215640" imgH="304560" progId="Equation.DSMT4">
                    <p:embed/>
                    <p:pic>
                      <p:nvPicPr>
                        <p:cNvPr id="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3439" y="3582307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7796827"/>
                </p:ext>
              </p:extLst>
            </p:nvPr>
          </p:nvGraphicFramePr>
          <p:xfrm>
            <a:off x="5804414" y="4118882"/>
            <a:ext cx="135890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379" name="Equation" r:id="rId7" imgW="1358640" imgH="368280" progId="Equation.DSMT4">
                    <p:embed/>
                  </p:oleObj>
                </mc:Choice>
                <mc:Fallback>
                  <p:oleObj name="Equation" r:id="rId7" imgW="1358640" imgH="368280" progId="Equation.DSMT4">
                    <p:embed/>
                    <p:pic>
                      <p:nvPicPr>
                        <p:cNvPr id="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4414" y="4118882"/>
                          <a:ext cx="1358900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369990"/>
                </p:ext>
              </p:extLst>
            </p:nvPr>
          </p:nvGraphicFramePr>
          <p:xfrm>
            <a:off x="3434861" y="5048931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380" name="Equation" r:id="rId9" imgW="215640" imgH="304560" progId="Equation.DSMT4">
                    <p:embed/>
                  </p:oleObj>
                </mc:Choice>
                <mc:Fallback>
                  <p:oleObj name="Equation" r:id="rId9" imgW="215640" imgH="30456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861" y="5048931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369990"/>
                </p:ext>
              </p:extLst>
            </p:nvPr>
          </p:nvGraphicFramePr>
          <p:xfrm>
            <a:off x="8040286" y="3314927"/>
            <a:ext cx="215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381" name="Equation" r:id="rId11" imgW="215640" imgH="304560" progId="Equation.DSMT4">
                    <p:embed/>
                  </p:oleObj>
                </mc:Choice>
                <mc:Fallback>
                  <p:oleObj name="Equation" r:id="rId11" imgW="215640" imgH="304560" progId="Equation.DSMT4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0286" y="3314927"/>
                          <a:ext cx="2159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9701090"/>
                </p:ext>
              </p:extLst>
            </p:nvPr>
          </p:nvGraphicFramePr>
          <p:xfrm>
            <a:off x="8334889" y="4496707"/>
            <a:ext cx="3556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382" name="Equation" r:id="rId12" imgW="355320" imgH="304560" progId="Equation.DSMT4">
                    <p:embed/>
                  </p:oleObj>
                </mc:Choice>
                <mc:Fallback>
                  <p:oleObj name="Equation" r:id="rId12" imgW="355320" imgH="30456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4889" y="4496707"/>
                          <a:ext cx="355600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530475"/>
              </p:ext>
            </p:extLst>
          </p:nvPr>
        </p:nvGraphicFramePr>
        <p:xfrm>
          <a:off x="4022499" y="2427783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83" name="Equation" r:id="rId14" imgW="711000" imgH="355320" progId="Equation.DSMT4">
                  <p:embed/>
                </p:oleObj>
              </mc:Choice>
              <mc:Fallback>
                <p:oleObj name="Equation" r:id="rId14" imgW="711000" imgH="355320" progId="Equation.DSMT4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499" y="2427783"/>
                        <a:ext cx="711200" cy="355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37895"/>
              </p:ext>
            </p:extLst>
          </p:nvPr>
        </p:nvGraphicFramePr>
        <p:xfrm>
          <a:off x="6636883" y="2422567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84" name="Equation" r:id="rId16" imgW="1104840" imgH="431640" progId="Equation.DSMT4">
                  <p:embed/>
                </p:oleObj>
              </mc:Choice>
              <mc:Fallback>
                <p:oleObj name="Equation" r:id="rId16" imgW="1104840" imgH="431640" progId="Equation.DSMT4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883" y="2422567"/>
                        <a:ext cx="1104900" cy="431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4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An object is initially moving east at 11.0 m/s. It then changes direction to move at 11.0 m/s south. What is the change in its velocity?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26825" y="2279509"/>
            <a:ext cx="2186331" cy="1868487"/>
            <a:chOff x="5724270" y="2900054"/>
            <a:chExt cx="2186331" cy="188164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24270" y="3154800"/>
              <a:ext cx="540000" cy="3625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041761" y="3339161"/>
              <a:ext cx="864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 rot="5400000">
              <a:off x="7214780" y="3702369"/>
              <a:ext cx="543803" cy="360000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rot="5400000" flipV="1">
              <a:off x="7048896" y="4340402"/>
              <a:ext cx="8700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graphicFrame>
          <p:nvGraphicFramePr>
            <p:cNvPr id="1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099298"/>
                </p:ext>
              </p:extLst>
            </p:nvPr>
          </p:nvGraphicFramePr>
          <p:xfrm>
            <a:off x="6700926" y="2900054"/>
            <a:ext cx="219075" cy="330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0" name="Equation" r:id="rId3" imgW="215640" imgH="330120" progId="Equation.DSMT4">
                    <p:embed/>
                  </p:oleObj>
                </mc:Choice>
                <mc:Fallback>
                  <p:oleObj name="Equation" r:id="rId3" imgW="215640" imgH="330120" progId="Equation.DSMT4">
                    <p:embed/>
                    <p:pic>
                      <p:nvPicPr>
                        <p:cNvPr id="18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0926" y="2900054"/>
                          <a:ext cx="219075" cy="3309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500149"/>
                </p:ext>
              </p:extLst>
            </p:nvPr>
          </p:nvGraphicFramePr>
          <p:xfrm>
            <a:off x="7666126" y="4450773"/>
            <a:ext cx="244475" cy="330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1" name="Equation" r:id="rId5" imgW="241200" imgH="330120" progId="Equation.DSMT4">
                    <p:embed/>
                  </p:oleObj>
                </mc:Choice>
                <mc:Fallback>
                  <p:oleObj name="Equation" r:id="rId5" imgW="241200" imgH="330120" progId="Equation.DSMT4">
                    <p:embed/>
                    <p:pic>
                      <p:nvPicPr>
                        <p:cNvPr id="3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6126" y="4450773"/>
                          <a:ext cx="244475" cy="3309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209811"/>
              </p:ext>
            </p:extLst>
          </p:nvPr>
        </p:nvGraphicFramePr>
        <p:xfrm>
          <a:off x="1101029" y="2445344"/>
          <a:ext cx="3309938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2" name="Equation" r:id="rId7" imgW="3276360" imgH="2844720" progId="Equation.DSMT4">
                  <p:embed/>
                </p:oleObj>
              </mc:Choice>
              <mc:Fallback>
                <p:oleObj name="Equation" r:id="rId7" imgW="3276360" imgH="284472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029" y="2445344"/>
                        <a:ext cx="3309938" cy="285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8863528" y="2124741"/>
            <a:ext cx="2284554" cy="2322397"/>
            <a:chOff x="6002863" y="4609674"/>
            <a:chExt cx="2284554" cy="2322397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6407555" y="5726909"/>
              <a:ext cx="144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/>
              <a:tailEnd type="triangle" w="med" len="med"/>
            </a:ln>
          </p:spPr>
          <p:txBody>
            <a:bodyPr/>
            <a:lstStyle/>
            <a:p>
              <a:endParaRPr 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rot="16200000">
              <a:off x="6392148" y="5744909"/>
              <a:ext cx="144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/>
              <a:tailEnd type="triangle" w="med" len="med"/>
            </a:ln>
          </p:spPr>
          <p:txBody>
            <a:bodyPr/>
            <a:lstStyle/>
            <a:p>
              <a:endParaRPr 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48636" y="4609674"/>
              <a:ext cx="526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54443" y="5557343"/>
              <a:ext cx="33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0695" y="6531961"/>
              <a:ext cx="526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02863" y="5557878"/>
              <a:ext cx="526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23296" y="4915225"/>
            <a:ext cx="1941139" cy="1762979"/>
            <a:chOff x="5099295" y="4915223"/>
            <a:chExt cx="1535116" cy="1394221"/>
          </a:xfrm>
        </p:grpSpPr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5099295" y="5942678"/>
              <a:ext cx="11620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rot="5400000" flipV="1">
              <a:off x="5767910" y="5456393"/>
              <a:ext cx="9868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2505586"/>
                </p:ext>
              </p:extLst>
            </p:nvPr>
          </p:nvGraphicFramePr>
          <p:xfrm>
            <a:off x="5437187" y="6048374"/>
            <a:ext cx="280999" cy="26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3" name="Equation" r:id="rId9" imgW="355320" imgH="330120" progId="Equation.DSMT4">
                    <p:embed/>
                  </p:oleObj>
                </mc:Choice>
                <mc:Fallback>
                  <p:oleObj name="Equation" r:id="rId9" imgW="355320" imgH="330120" progId="Equation.DSMT4">
                    <p:embed/>
                    <p:pic>
                      <p:nvPicPr>
                        <p:cNvPr id="2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7187" y="6048374"/>
                          <a:ext cx="280999" cy="2610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Straight Arrow Connector 23"/>
            <p:cNvCxnSpPr>
              <a:endCxn id="21" idx="1"/>
            </p:cNvCxnSpPr>
            <p:nvPr/>
          </p:nvCxnSpPr>
          <p:spPr>
            <a:xfrm flipH="1">
              <a:off x="5099295" y="4972384"/>
              <a:ext cx="1162050" cy="9702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138238"/>
                </p:ext>
              </p:extLst>
            </p:nvPr>
          </p:nvGraphicFramePr>
          <p:xfrm>
            <a:off x="6443662" y="5311774"/>
            <a:ext cx="190749" cy="26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4" name="Equation" r:id="rId11" imgW="241200" imgH="330120" progId="Equation.DSMT4">
                    <p:embed/>
                  </p:oleObj>
                </mc:Choice>
                <mc:Fallback>
                  <p:oleObj name="Equation" r:id="rId11" imgW="241200" imgH="330120" progId="Equation.DSMT4">
                    <p:embed/>
                    <p:pic>
                      <p:nvPicPr>
                        <p:cNvPr id="38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662" y="5311774"/>
                          <a:ext cx="190749" cy="26107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412152"/>
                </p:ext>
              </p:extLst>
            </p:nvPr>
          </p:nvGraphicFramePr>
          <p:xfrm>
            <a:off x="5219699" y="5103812"/>
            <a:ext cx="261070" cy="250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5" name="Equation" r:id="rId13" imgW="330120" imgH="317160" progId="Equation.DSMT4">
                    <p:embed/>
                  </p:oleObj>
                </mc:Choice>
                <mc:Fallback>
                  <p:oleObj name="Equation" r:id="rId13" imgW="330120" imgH="317160" progId="Equation.DSMT4">
                    <p:embed/>
                    <p:pic>
                      <p:nvPicPr>
                        <p:cNvPr id="1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699" y="5103812"/>
                          <a:ext cx="261070" cy="2508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Arc 26"/>
            <p:cNvSpPr/>
            <p:nvPr/>
          </p:nvSpPr>
          <p:spPr>
            <a:xfrm rot="10099798">
              <a:off x="6010291" y="4915223"/>
              <a:ext cx="413611" cy="41361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8279" y="5343848"/>
              <a:ext cx="414419" cy="292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SG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9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of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Since vectors can be </a:t>
            </a:r>
            <a:r>
              <a:rPr lang="en-GB" dirty="0">
                <a:solidFill>
                  <a:srgbClr val="FF0000"/>
                </a:solidFill>
              </a:rPr>
              <a:t>added</a:t>
            </a:r>
            <a:r>
              <a:rPr lang="en-GB" dirty="0"/>
              <a:t> to form a resultant, the </a:t>
            </a:r>
            <a:r>
              <a:rPr lang="en-GB" dirty="0">
                <a:solidFill>
                  <a:srgbClr val="FF0000"/>
                </a:solidFill>
              </a:rPr>
              <a:t>reverse</a:t>
            </a:r>
            <a:r>
              <a:rPr lang="en-GB" dirty="0"/>
              <a:t> is also possible. </a:t>
            </a:r>
          </a:p>
          <a:p>
            <a:r>
              <a:rPr lang="en-GB" dirty="0"/>
              <a:t>Any vector can be </a:t>
            </a:r>
            <a:r>
              <a:rPr lang="en-GB" dirty="0">
                <a:solidFill>
                  <a:srgbClr val="FF0000"/>
                </a:solidFill>
              </a:rPr>
              <a:t>resolved</a:t>
            </a:r>
            <a:r>
              <a:rPr lang="en-GB" dirty="0"/>
              <a:t> (break up) into its components. </a:t>
            </a:r>
          </a:p>
          <a:p>
            <a:r>
              <a:rPr lang="en-GB" dirty="0"/>
              <a:t>We usually resolve a vector into mutually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> components. </a:t>
            </a:r>
            <a:r>
              <a:rPr lang="en-GB" dirty="0">
                <a:hlinkClick r:id="rId2"/>
              </a:rPr>
              <a:t>Animation</a:t>
            </a:r>
            <a:endParaRPr lang="en-GB" dirty="0"/>
          </a:p>
          <a:p>
            <a:r>
              <a:rPr lang="en-US" dirty="0"/>
              <a:t>In a 2D rectangular coordinate system, t</a:t>
            </a:r>
            <a:r>
              <a:rPr lang="en-GB" dirty="0"/>
              <a:t>he components are usually along the </a:t>
            </a:r>
            <a:r>
              <a:rPr lang="en-GB" i="1" dirty="0"/>
              <a:t>x </a:t>
            </a:r>
            <a:r>
              <a:rPr lang="en-GB" dirty="0"/>
              <a:t>and </a:t>
            </a:r>
            <a:r>
              <a:rPr lang="en-GB" i="1" dirty="0"/>
              <a:t>y</a:t>
            </a:r>
            <a:r>
              <a:rPr lang="en-GB" dirty="0"/>
              <a:t> axes.</a:t>
            </a:r>
          </a:p>
          <a:p>
            <a:r>
              <a:rPr lang="en-US" dirty="0"/>
              <a:t>In a 3D rectangular coordinate system, t</a:t>
            </a:r>
            <a:r>
              <a:rPr lang="en-GB" dirty="0"/>
              <a:t>he components are usually along the </a:t>
            </a:r>
            <a:r>
              <a:rPr lang="en-GB" i="1" dirty="0"/>
              <a:t>x, y </a:t>
            </a:r>
            <a:r>
              <a:rPr lang="en-GB" dirty="0"/>
              <a:t>and </a:t>
            </a:r>
            <a:r>
              <a:rPr lang="en-GB" i="1" dirty="0"/>
              <a:t>z</a:t>
            </a:r>
            <a:r>
              <a:rPr lang="en-GB" dirty="0"/>
              <a:t> axes.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Scalars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physical quantity that is </a:t>
            </a:r>
            <a:r>
              <a:rPr lang="en-GB" dirty="0">
                <a:solidFill>
                  <a:srgbClr val="FF0000"/>
                </a:solidFill>
              </a:rPr>
              <a:t>completely</a:t>
            </a:r>
            <a:r>
              <a:rPr lang="en-GB" dirty="0"/>
              <a:t> described by its </a:t>
            </a:r>
            <a:r>
              <a:rPr lang="en-GB" dirty="0">
                <a:solidFill>
                  <a:srgbClr val="FF0000"/>
                </a:solidFill>
              </a:rPr>
              <a:t>magnitude</a:t>
            </a:r>
            <a:r>
              <a:rPr lang="en-GB" dirty="0"/>
              <a:t> alone is called a </a:t>
            </a:r>
            <a:r>
              <a:rPr lang="en-GB" dirty="0">
                <a:solidFill>
                  <a:srgbClr val="FF0000"/>
                </a:solidFill>
              </a:rPr>
              <a:t>scalar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Examples of scalars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Mass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Volume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Work and energy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Time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Density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Temperature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vectors in 2D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dirty="0">
                <a:solidFill>
                  <a:srgbClr val="000000"/>
                </a:solidFill>
              </a:rPr>
              <a:t>A vector     in 2D can be resolved into two </a:t>
            </a:r>
            <a:r>
              <a:rPr lang="en-SG" dirty="0">
                <a:solidFill>
                  <a:srgbClr val="FF0000"/>
                </a:solidFill>
              </a:rPr>
              <a:t>mutually</a:t>
            </a:r>
            <a:r>
              <a:rPr lang="en-SG" dirty="0">
                <a:solidFill>
                  <a:srgbClr val="000000"/>
                </a:solidFill>
              </a:rPr>
              <a:t> perpendicular vectors,                   </a:t>
            </a:r>
            <a:r>
              <a:rPr lang="en-SG" dirty="0" smtClean="0">
                <a:solidFill>
                  <a:srgbClr val="000000"/>
                </a:solidFill>
              </a:rPr>
              <a:t/>
            </a:r>
            <a:br>
              <a:rPr lang="en-SG" dirty="0" smtClean="0">
                <a:solidFill>
                  <a:srgbClr val="000000"/>
                </a:solidFill>
              </a:rPr>
            </a:br>
            <a:r>
              <a:rPr lang="en-SG" dirty="0" smtClean="0">
                <a:solidFill>
                  <a:srgbClr val="000000"/>
                </a:solidFill>
              </a:rPr>
              <a:t>                  such </a:t>
            </a:r>
            <a:r>
              <a:rPr lang="en-SG" dirty="0">
                <a:solidFill>
                  <a:srgbClr val="000000"/>
                </a:solidFill>
              </a:rPr>
              <a:t>that </a:t>
            </a:r>
            <a:r>
              <a:rPr lang="en-GB" dirty="0">
                <a:solidFill>
                  <a:srgbClr val="000000"/>
                </a:solidFill>
              </a:rPr>
              <a:t>	</a:t>
            </a:r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/>
              <a:t>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780951"/>
              </p:ext>
            </p:extLst>
          </p:nvPr>
        </p:nvGraphicFramePr>
        <p:xfrm>
          <a:off x="1432356" y="2563035"/>
          <a:ext cx="148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2" name="Equation" r:id="rId3" imgW="1485720" imgH="431640" progId="Equation.DSMT4">
                  <p:embed/>
                </p:oleObj>
              </mc:Choice>
              <mc:Fallback>
                <p:oleObj name="Equation" r:id="rId3" imgW="1485720" imgH="431640" progId="Equation.DSMT4">
                  <p:embed/>
                  <p:pic>
                    <p:nvPicPr>
                      <p:cNvPr id="2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356" y="2563035"/>
                        <a:ext cx="14827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09645"/>
              </p:ext>
            </p:extLst>
          </p:nvPr>
        </p:nvGraphicFramePr>
        <p:xfrm>
          <a:off x="1373100" y="4226870"/>
          <a:ext cx="40751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3" name="Equation" r:id="rId5" imgW="4076640" imgH="583920" progId="Equation.DSMT4">
                  <p:embed/>
                </p:oleObj>
              </mc:Choice>
              <mc:Fallback>
                <p:oleObj name="Equation" r:id="rId5" imgW="4076640" imgH="583920" progId="Equation.DSMT4">
                  <p:embed/>
                  <p:pic>
                    <p:nvPicPr>
                      <p:cNvPr id="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00" y="4226870"/>
                        <a:ext cx="40751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956674"/>
              </p:ext>
            </p:extLst>
          </p:nvPr>
        </p:nvGraphicFramePr>
        <p:xfrm>
          <a:off x="1373100" y="4934544"/>
          <a:ext cx="42418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4" name="Equation" r:id="rId7" imgW="4241520" imgH="838080" progId="Equation.DSMT4">
                  <p:embed/>
                </p:oleObj>
              </mc:Choice>
              <mc:Fallback>
                <p:oleObj name="Equation" r:id="rId7" imgW="4241520" imgH="838080" progId="Equation.DSMT4">
                  <p:embed/>
                  <p:pic>
                    <p:nvPicPr>
                      <p:cNvPr id="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00" y="4934544"/>
                        <a:ext cx="4241800" cy="836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524675"/>
              </p:ext>
            </p:extLst>
          </p:nvPr>
        </p:nvGraphicFramePr>
        <p:xfrm>
          <a:off x="2536825" y="1460727"/>
          <a:ext cx="2413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5" name="Equation" r:id="rId9" imgW="241200" imgH="355320" progId="Equation.DSMT4">
                  <p:embed/>
                </p:oleObj>
              </mc:Choice>
              <mc:Fallback>
                <p:oleObj name="Equation" r:id="rId9" imgW="241200" imgH="35532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460727"/>
                        <a:ext cx="24130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981826" y="2816147"/>
            <a:ext cx="3163699" cy="2462291"/>
            <a:chOff x="4851725" y="2130841"/>
            <a:chExt cx="2679097" cy="2085128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5262822" y="2416591"/>
              <a:ext cx="1904997" cy="135255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262822" y="2130841"/>
              <a:ext cx="0" cy="161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262822" y="3769141"/>
              <a:ext cx="22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5262822" y="2435641"/>
              <a:ext cx="1904997" cy="1333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281872" y="3769141"/>
              <a:ext cx="1885947" cy="0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5262822" y="2371843"/>
              <a:ext cx="0" cy="1368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1404097">
              <a:off x="5391846" y="3367686"/>
              <a:ext cx="611729" cy="61172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969420" y="3307972"/>
              <a:ext cx="3982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9709856"/>
                </p:ext>
              </p:extLst>
            </p:nvPr>
          </p:nvGraphicFramePr>
          <p:xfrm>
            <a:off x="4851725" y="2944229"/>
            <a:ext cx="258112" cy="301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36" name="Equation" r:id="rId11" imgW="304560" imgH="355320" progId="Equation.DSMT4">
                    <p:embed/>
                  </p:oleObj>
                </mc:Choice>
                <mc:Fallback>
                  <p:oleObj name="Equation" r:id="rId11" imgW="304560" imgH="355320" progId="Equation.DSMT4">
                    <p:embed/>
                    <p:pic>
                      <p:nvPicPr>
                        <p:cNvPr id="3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725" y="2944229"/>
                          <a:ext cx="258112" cy="301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166470"/>
                </p:ext>
              </p:extLst>
            </p:nvPr>
          </p:nvGraphicFramePr>
          <p:xfrm>
            <a:off x="5892238" y="2795778"/>
            <a:ext cx="182609" cy="257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37" name="Equation" r:id="rId13" imgW="215640" imgH="304560" progId="Equation.DSMT4">
                    <p:embed/>
                  </p:oleObj>
                </mc:Choice>
                <mc:Fallback>
                  <p:oleObj name="Equation" r:id="rId13" imgW="215640" imgH="304560" progId="Equation.DSMT4">
                    <p:embed/>
                    <p:pic>
                      <p:nvPicPr>
                        <p:cNvPr id="3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2238" y="2795778"/>
                          <a:ext cx="182609" cy="257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265396"/>
                </p:ext>
              </p:extLst>
            </p:nvPr>
          </p:nvGraphicFramePr>
          <p:xfrm>
            <a:off x="6224289" y="3936348"/>
            <a:ext cx="258112" cy="279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38" name="Equation" r:id="rId15" imgW="304560" imgH="330120" progId="Equation.DSMT4">
                    <p:embed/>
                  </p:oleObj>
                </mc:Choice>
                <mc:Fallback>
                  <p:oleObj name="Equation" r:id="rId15" imgW="304560" imgH="330120" progId="Equation.DSMT4">
                    <p:embed/>
                    <p:pic>
                      <p:nvPicPr>
                        <p:cNvPr id="1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4289" y="3936348"/>
                          <a:ext cx="258112" cy="2796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273879"/>
              </p:ext>
            </p:extLst>
          </p:nvPr>
        </p:nvGraphicFramePr>
        <p:xfrm>
          <a:off x="1438275" y="1874838"/>
          <a:ext cx="125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9" name="Equation" r:id="rId17" imgW="1257120" imgH="431640" progId="Equation.DSMT4">
                  <p:embed/>
                </p:oleObj>
              </mc:Choice>
              <mc:Fallback>
                <p:oleObj name="Equation" r:id="rId17" imgW="1257120" imgH="431640" progId="Equation.DSMT4">
                  <p:embed/>
                  <p:pic>
                    <p:nvPicPr>
                      <p:cNvPr id="3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874838"/>
                        <a:ext cx="1257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79768"/>
              </p:ext>
            </p:extLst>
          </p:nvPr>
        </p:nvGraphicFramePr>
        <p:xfrm>
          <a:off x="1432356" y="3237526"/>
          <a:ext cx="23336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0" name="Equation" r:id="rId19" imgW="2336760" imgH="888840" progId="Equation.DSMT4">
                  <p:embed/>
                </p:oleObj>
              </mc:Choice>
              <mc:Fallback>
                <p:oleObj name="Equation" r:id="rId19" imgW="2336760" imgH="888840" progId="Equation.DSMT4">
                  <p:embed/>
                  <p:pic>
                    <p:nvPicPr>
                      <p:cNvPr id="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356" y="3237526"/>
                        <a:ext cx="23336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4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components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265113">
              <a:lnSpc>
                <a:spcPct val="110000"/>
              </a:lnSpc>
              <a:spcBef>
                <a:spcPts val="600"/>
              </a:spcBef>
              <a:tabLst>
                <a:tab pos="354013" algn="l"/>
              </a:tabLst>
            </a:pPr>
            <a:r>
              <a:rPr lang="en-US" dirty="0"/>
              <a:t>The components of a vector can </a:t>
            </a:r>
            <a:br>
              <a:rPr lang="en-US" dirty="0"/>
            </a:br>
            <a:r>
              <a:rPr lang="en-US" dirty="0"/>
              <a:t>be positive or negative.</a:t>
            </a:r>
          </a:p>
          <a:p>
            <a:pPr marL="354013" indent="-265113">
              <a:lnSpc>
                <a:spcPct val="110000"/>
              </a:lnSpc>
              <a:spcBef>
                <a:spcPts val="600"/>
              </a:spcBef>
              <a:tabLst>
                <a:tab pos="354013" algn="l"/>
              </a:tabLst>
            </a:pPr>
            <a:r>
              <a:rPr lang="en-GB" dirty="0"/>
              <a:t>In (a),     has a </a:t>
            </a:r>
            <a:r>
              <a:rPr lang="en-GB" dirty="0">
                <a:solidFill>
                  <a:srgbClr val="FF0000"/>
                </a:solidFill>
              </a:rPr>
              <a:t>positive</a:t>
            </a:r>
            <a:r>
              <a:rPr lang="en-GB" dirty="0"/>
              <a:t> </a:t>
            </a:r>
            <a:r>
              <a:rPr lang="en-GB" i="1" dirty="0"/>
              <a:t>y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component and a </a:t>
            </a:r>
            <a:r>
              <a:rPr lang="en-GB" dirty="0">
                <a:solidFill>
                  <a:srgbClr val="FF0000"/>
                </a:solidFill>
              </a:rPr>
              <a:t>negative </a:t>
            </a:r>
            <a:r>
              <a:rPr lang="en-GB" i="1" dirty="0"/>
              <a:t>x</a:t>
            </a:r>
            <a:br>
              <a:rPr lang="en-GB" i="1" dirty="0"/>
            </a:br>
            <a:r>
              <a:rPr lang="en-GB" dirty="0"/>
              <a:t>component.</a:t>
            </a:r>
          </a:p>
          <a:p>
            <a:pPr marL="354013" indent="-265113">
              <a:lnSpc>
                <a:spcPct val="110000"/>
              </a:lnSpc>
              <a:spcBef>
                <a:spcPts val="600"/>
              </a:spcBef>
              <a:tabLst>
                <a:tab pos="354013" algn="l"/>
              </a:tabLst>
            </a:pPr>
            <a:r>
              <a:rPr lang="en-GB" dirty="0"/>
              <a:t>In (b),     has a </a:t>
            </a:r>
            <a:r>
              <a:rPr lang="en-GB" dirty="0">
                <a:solidFill>
                  <a:srgbClr val="FF0000"/>
                </a:solidFill>
              </a:rPr>
              <a:t>negative </a:t>
            </a:r>
            <a:r>
              <a:rPr lang="en-GB" i="1" dirty="0"/>
              <a:t>y</a:t>
            </a: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/>
              <a:t>component and </a:t>
            </a:r>
            <a:r>
              <a:rPr lang="en-GB" dirty="0">
                <a:solidFill>
                  <a:srgbClr val="FF0000"/>
                </a:solidFill>
              </a:rPr>
              <a:t>a negative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i="1" dirty="0"/>
              <a:t>x</a:t>
            </a:r>
            <a:r>
              <a:rPr lang="en-GB" dirty="0"/>
              <a:t> component.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7" descr="01_18_Figure"/>
          <p:cNvPicPr>
            <a:picLocks noChangeAspect="1" noChangeArrowheads="1"/>
          </p:cNvPicPr>
          <p:nvPr/>
        </p:nvPicPr>
        <p:blipFill>
          <a:blip r:embed="rId3" cstate="print"/>
          <a:srcRect l="-13" t="-209" b="2806"/>
          <a:stretch>
            <a:fillRect/>
          </a:stretch>
        </p:blipFill>
        <p:spPr bwMode="auto">
          <a:xfrm>
            <a:off x="6535090" y="1403799"/>
            <a:ext cx="3602193" cy="508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93305"/>
              </p:ext>
            </p:extLst>
          </p:nvPr>
        </p:nvGraphicFramePr>
        <p:xfrm>
          <a:off x="2275717" y="3778250"/>
          <a:ext cx="254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0" name="Equation" r:id="rId4" imgW="253800" imgH="368280" progId="Equation.DSMT4">
                  <p:embed/>
                </p:oleObj>
              </mc:Choice>
              <mc:Fallback>
                <p:oleObj name="Equation" r:id="rId4" imgW="253800" imgH="368280" progId="Equation.DSMT4">
                  <p:embed/>
                  <p:pic>
                    <p:nvPicPr>
                      <p:cNvPr id="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717" y="3778250"/>
                        <a:ext cx="254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2401"/>
              </p:ext>
            </p:extLst>
          </p:nvPr>
        </p:nvGraphicFramePr>
        <p:xfrm>
          <a:off x="2244243" y="2423353"/>
          <a:ext cx="2413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1" name="Equation" r:id="rId6" imgW="241200" imgH="355320" progId="Equation.DSMT4">
                  <p:embed/>
                </p:oleObj>
              </mc:Choice>
              <mc:Fallback>
                <p:oleObj name="Equation" r:id="rId6" imgW="241200" imgH="355320" progId="Equation.DSMT4">
                  <p:embed/>
                  <p:pic>
                    <p:nvPicPr>
                      <p:cNvPr id="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243" y="2423353"/>
                        <a:ext cx="2413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0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components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What are the x- and y- components of vectors      and </a:t>
            </a:r>
            <a:r>
              <a:rPr lang="en-GB" sz="2000" b="1" i="1" dirty="0"/>
              <a:t>   </a:t>
            </a:r>
            <a:r>
              <a:rPr lang="en-GB" sz="2000" dirty="0"/>
              <a:t> in the below figures? The magnitude of     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is </a:t>
            </a:r>
            <a:r>
              <a:rPr lang="en-GB" sz="2000" dirty="0"/>
              <a:t>3.00 m and the angle </a:t>
            </a:r>
            <a:r>
              <a:rPr lang="el-GR" sz="2000" dirty="0"/>
              <a:t>α</a:t>
            </a:r>
            <a:r>
              <a:rPr lang="en-GB" sz="2000" dirty="0"/>
              <a:t> is 45</a:t>
            </a:r>
            <a:r>
              <a:rPr lang="en-GB" sz="2000" baseline="30000" dirty="0"/>
              <a:t>o</a:t>
            </a:r>
            <a:r>
              <a:rPr lang="en-GB" sz="2000" dirty="0"/>
              <a:t>. The magnitude of     is 4.50 m and the angle </a:t>
            </a:r>
            <a:r>
              <a:rPr lang="el-GR" sz="2000" dirty="0"/>
              <a:t>β</a:t>
            </a:r>
            <a:r>
              <a:rPr lang="en-GB" sz="2000" dirty="0"/>
              <a:t> is 37.0</a:t>
            </a:r>
            <a:r>
              <a:rPr lang="en-GB" sz="2000" baseline="30000" dirty="0"/>
              <a:t>o</a:t>
            </a:r>
            <a:r>
              <a:rPr lang="en-GB" sz="2000" dirty="0"/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7" descr="01_19_Figure"/>
          <p:cNvPicPr>
            <a:picLocks noChangeAspect="1" noChangeArrowheads="1"/>
          </p:cNvPicPr>
          <p:nvPr/>
        </p:nvPicPr>
        <p:blipFill>
          <a:blip r:embed="rId4" cstate="print"/>
          <a:srcRect l="451" t="10203" b="3152"/>
          <a:stretch>
            <a:fillRect/>
          </a:stretch>
        </p:blipFill>
        <p:spPr bwMode="auto">
          <a:xfrm>
            <a:off x="1097280" y="2382700"/>
            <a:ext cx="5240835" cy="228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166934"/>
              </p:ext>
            </p:extLst>
          </p:nvPr>
        </p:nvGraphicFramePr>
        <p:xfrm>
          <a:off x="5787611" y="1454150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54" name="Equation" r:id="rId5" imgW="241200" imgH="304560" progId="Equation.DSMT4">
                  <p:embed/>
                </p:oleObj>
              </mc:Choice>
              <mc:Fallback>
                <p:oleObj name="Equation" r:id="rId5" imgW="241200" imgH="304560" progId="Equation.DSMT4">
                  <p:embed/>
                  <p:pic>
                    <p:nvPicPr>
                      <p:cNvPr id="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611" y="1454150"/>
                        <a:ext cx="24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26740"/>
              </p:ext>
            </p:extLst>
          </p:nvPr>
        </p:nvGraphicFramePr>
        <p:xfrm>
          <a:off x="6539741" y="1459327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55" name="Equation" r:id="rId7" imgW="215640" imgH="304560" progId="Equation.DSMT4">
                  <p:embed/>
                </p:oleObj>
              </mc:Choice>
              <mc:Fallback>
                <p:oleObj name="Equation" r:id="rId7" imgW="215640" imgH="304560" progId="Equation.DSMT4">
                  <p:embed/>
                  <p:pic>
                    <p:nvPicPr>
                      <p:cNvPr id="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741" y="1459327"/>
                        <a:ext cx="21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07392"/>
              </p:ext>
            </p:extLst>
          </p:nvPr>
        </p:nvGraphicFramePr>
        <p:xfrm>
          <a:off x="1101380" y="1758950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56" name="Equation" r:id="rId9" imgW="241200" imgH="304560" progId="Equation.DSMT4">
                  <p:embed/>
                </p:oleObj>
              </mc:Choice>
              <mc:Fallback>
                <p:oleObj name="Equation" r:id="rId9" imgW="241200" imgH="304560" progId="Equation.DSMT4">
                  <p:embed/>
                  <p:pic>
                    <p:nvPicPr>
                      <p:cNvPr id="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380" y="1758950"/>
                        <a:ext cx="24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43725"/>
              </p:ext>
            </p:extLst>
          </p:nvPr>
        </p:nvGraphicFramePr>
        <p:xfrm>
          <a:off x="6579705" y="1758950"/>
          <a:ext cx="2143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57" name="Equation" r:id="rId11" imgW="215640" imgH="304560" progId="Equation.DSMT4">
                  <p:embed/>
                </p:oleObj>
              </mc:Choice>
              <mc:Fallback>
                <p:oleObj name="Equation" r:id="rId11" imgW="215640" imgH="304560" progId="Equation.DSMT4">
                  <p:embed/>
                  <p:pic>
                    <p:nvPicPr>
                      <p:cNvPr id="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9705" y="1758950"/>
                        <a:ext cx="2143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2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as column matrices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vector can also be represented as a </a:t>
            </a:r>
            <a:r>
              <a:rPr lang="en-GB" dirty="0">
                <a:solidFill>
                  <a:srgbClr val="FF0000"/>
                </a:solidFill>
              </a:rPr>
              <a:t>column</a:t>
            </a:r>
            <a:r>
              <a:rPr lang="en-GB" dirty="0"/>
              <a:t> matrix where each row consists of its x, y, z components.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above notation is useful in solving problems. 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62934"/>
              </p:ext>
            </p:extLst>
          </p:nvPr>
        </p:nvGraphicFramePr>
        <p:xfrm>
          <a:off x="1418120" y="2470150"/>
          <a:ext cx="12065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7" name="Equation" r:id="rId3" imgW="1206360" imgH="1396800" progId="Equation.DSMT4">
                  <p:embed/>
                </p:oleObj>
              </mc:Choice>
              <mc:Fallback>
                <p:oleObj name="Equation" r:id="rId3" imgW="1206360" imgH="1396800" progId="Equation.DSMT4">
                  <p:embed/>
                  <p:pic>
                    <p:nvPicPr>
                      <p:cNvPr id="19662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120" y="2470150"/>
                        <a:ext cx="1206500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as column matrices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US" dirty="0"/>
              <a:t>can use column matrices to find the sum of two vectors </a:t>
            </a:r>
            <a:br>
              <a:rPr lang="en-US" dirty="0"/>
            </a:br>
            <a:r>
              <a:rPr lang="en-US" dirty="0" smtClean="0"/>
              <a:t>by </a:t>
            </a:r>
            <a:r>
              <a:rPr lang="en-US" dirty="0"/>
              <a:t>first adding their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components and then adding the resultant components </a:t>
            </a:r>
            <a:r>
              <a:rPr lang="en-US" dirty="0" err="1"/>
              <a:t>vectorially</a:t>
            </a:r>
            <a:r>
              <a:rPr lang="en-US" dirty="0"/>
              <a:t>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313033"/>
              </p:ext>
            </p:extLst>
          </p:nvPr>
        </p:nvGraphicFramePr>
        <p:xfrm>
          <a:off x="1515027" y="2782819"/>
          <a:ext cx="2451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0" name="Equation" r:id="rId3" imgW="2450880" imgH="2514600" progId="Equation.DSMT4">
                  <p:embed/>
                </p:oleObj>
              </mc:Choice>
              <mc:Fallback>
                <p:oleObj name="Equation" r:id="rId3" imgW="2450880" imgH="25146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027" y="2782819"/>
                        <a:ext cx="2451100" cy="2514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572838" y="2583617"/>
            <a:ext cx="3115963" cy="3996087"/>
            <a:chOff x="4491315" y="2792835"/>
            <a:chExt cx="2882559" cy="3806594"/>
          </a:xfrm>
        </p:grpSpPr>
        <p:pic>
          <p:nvPicPr>
            <p:cNvPr id="7" name="Picture 8" descr="01_21_Figure"/>
            <p:cNvPicPr>
              <a:picLocks noChangeAspect="1" noChangeArrowheads="1"/>
            </p:cNvPicPr>
            <p:nvPr/>
          </p:nvPicPr>
          <p:blipFill>
            <a:blip r:embed="rId5" cstate="print"/>
            <a:srcRect b="2556"/>
            <a:stretch>
              <a:fillRect/>
            </a:stretch>
          </p:blipFill>
          <p:spPr bwMode="auto">
            <a:xfrm>
              <a:off x="4491315" y="2792835"/>
              <a:ext cx="2882559" cy="3806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5212868" y="4745293"/>
              <a:ext cx="1014702" cy="508352"/>
              <a:chOff x="5006390" y="4696132"/>
              <a:chExt cx="1014702" cy="508352"/>
            </a:xfrm>
          </p:grpSpPr>
          <p:sp>
            <p:nvSpPr>
              <p:cNvPr id="9" name="Arc 8"/>
              <p:cNvSpPr/>
              <p:nvPr/>
            </p:nvSpPr>
            <p:spPr>
              <a:xfrm rot="919094">
                <a:off x="5006390" y="4700155"/>
                <a:ext cx="504329" cy="50432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96306" y="4696132"/>
                <a:ext cx="524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θ</a:t>
                </a:r>
                <a:endParaRPr lang="en-SG" dirty="0"/>
              </a:p>
            </p:txBody>
          </p:sp>
        </p:grpSp>
      </p:grpSp>
      <p:graphicFrame>
        <p:nvGraphicFramePr>
          <p:cNvPr id="1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706669"/>
              </p:ext>
            </p:extLst>
          </p:nvPr>
        </p:nvGraphicFramePr>
        <p:xfrm>
          <a:off x="8688801" y="1440000"/>
          <a:ext cx="10652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1" name="Equation" r:id="rId6" imgW="1066680" imgH="368280" progId="Equation.DSMT4">
                  <p:embed/>
                </p:oleObj>
              </mc:Choice>
              <mc:Fallback>
                <p:oleObj name="Equation" r:id="rId6" imgW="1066680" imgH="368280" progId="Equation.DSMT4">
                  <p:embed/>
                  <p:pic>
                    <p:nvPicPr>
                      <p:cNvPr id="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801" y="1440000"/>
                        <a:ext cx="10652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8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5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An object starts from a point O goes to point A which is described by vector   </a:t>
            </a:r>
            <a:r>
              <a:rPr lang="en-GB" sz="2000" b="1" dirty="0"/>
              <a:t>   </a:t>
            </a:r>
            <a:r>
              <a:rPr lang="en-GB" sz="2000" b="1" dirty="0" smtClean="0"/>
              <a:t>:</a:t>
            </a:r>
            <a:r>
              <a:rPr lang="en-GB" sz="2000" dirty="0" smtClean="0"/>
              <a:t> </a:t>
            </a:r>
            <a:r>
              <a:rPr lang="en-GB" sz="2000" dirty="0"/>
              <a:t>72.4 m, 32.0</a:t>
            </a:r>
            <a:r>
              <a:rPr lang="en-GB" sz="2000" baseline="30000" dirty="0"/>
              <a:t>o</a:t>
            </a:r>
            <a:r>
              <a:rPr lang="en-GB" sz="2000" b="1" dirty="0"/>
              <a:t> </a:t>
            </a:r>
            <a:r>
              <a:rPr lang="en-GB" sz="2000" dirty="0"/>
              <a:t>east of north. It then moves to point B which is described </a:t>
            </a:r>
            <a:r>
              <a:rPr lang="en-GB" sz="2000" dirty="0" smtClean="0"/>
              <a:t>by </a:t>
            </a:r>
            <a:r>
              <a:rPr lang="en-GB" sz="2000" dirty="0"/>
              <a:t>vector    </a:t>
            </a:r>
            <a:r>
              <a:rPr lang="en-GB" sz="2000" b="1" dirty="0"/>
              <a:t> </a:t>
            </a:r>
            <a:r>
              <a:rPr lang="en-GB" sz="2000" dirty="0"/>
              <a:t>: 57.3 m, 36.0</a:t>
            </a:r>
            <a:r>
              <a:rPr lang="en-GB" sz="2000" baseline="30000" dirty="0"/>
              <a:t>o</a:t>
            </a:r>
            <a:r>
              <a:rPr lang="en-GB" sz="2000" b="1" dirty="0"/>
              <a:t> </a:t>
            </a:r>
            <a:r>
              <a:rPr lang="en-GB" sz="2000" dirty="0"/>
              <a:t>south of west. Finally it moves to point C which is described by    </a:t>
            </a:r>
            <a:r>
              <a:rPr lang="en-GB" sz="2000" b="1" dirty="0"/>
              <a:t> </a:t>
            </a:r>
            <a:r>
              <a:rPr lang="en-GB" sz="2000" dirty="0" smtClean="0"/>
              <a:t>:: </a:t>
            </a:r>
            <a:r>
              <a:rPr lang="en-GB" sz="2000" dirty="0"/>
              <a:t>17.8 m due south. Find the resultant displacement vector.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 descr="01_Figure22-I"/>
          <p:cNvPicPr>
            <a:picLocks noChangeAspect="1" noChangeArrowheads="1"/>
          </p:cNvPicPr>
          <p:nvPr/>
        </p:nvPicPr>
        <p:blipFill>
          <a:blip r:embed="rId4" cstate="print"/>
          <a:srcRect b="2556"/>
          <a:stretch>
            <a:fillRect/>
          </a:stretch>
        </p:blipFill>
        <p:spPr bwMode="auto">
          <a:xfrm>
            <a:off x="6538432" y="2516739"/>
            <a:ext cx="3855806" cy="418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646000"/>
              </p:ext>
            </p:extLst>
          </p:nvPr>
        </p:nvGraphicFramePr>
        <p:xfrm>
          <a:off x="1086394" y="2951285"/>
          <a:ext cx="53340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22" name="Equation" r:id="rId5" imgW="5333760" imgH="3225600" progId="Equation.DSMT4">
                  <p:embed/>
                </p:oleObj>
              </mc:Choice>
              <mc:Fallback>
                <p:oleObj name="Equation" r:id="rId5" imgW="5333760" imgH="3225600" progId="Equation.DSMT4">
                  <p:embed/>
                  <p:pic>
                    <p:nvPicPr>
                      <p:cNvPr id="5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394" y="2951285"/>
                        <a:ext cx="5334000" cy="322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351349"/>
              </p:ext>
            </p:extLst>
          </p:nvPr>
        </p:nvGraphicFramePr>
        <p:xfrm>
          <a:off x="8873297" y="1443797"/>
          <a:ext cx="254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23" name="Equation" r:id="rId7" imgW="253800" imgH="368280" progId="Equation.DSMT4">
                  <p:embed/>
                </p:oleObj>
              </mc:Choice>
              <mc:Fallback>
                <p:oleObj name="Equation" r:id="rId7" imgW="253800" imgH="368280" progId="Equation.DSMT4">
                  <p:embed/>
                  <p:pic>
                    <p:nvPicPr>
                      <p:cNvPr id="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3297" y="1443797"/>
                        <a:ext cx="254000" cy="373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406773"/>
              </p:ext>
            </p:extLst>
          </p:nvPr>
        </p:nvGraphicFramePr>
        <p:xfrm>
          <a:off x="7501697" y="1755069"/>
          <a:ext cx="254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24" name="Equation" r:id="rId9" imgW="253800" imgH="368280" progId="Equation.DSMT4">
                  <p:embed/>
                </p:oleObj>
              </mc:Choice>
              <mc:Fallback>
                <p:oleObj name="Equation" r:id="rId9" imgW="253800" imgH="368280" progId="Equation.DSMT4">
                  <p:embed/>
                  <p:pic>
                    <p:nvPicPr>
                      <p:cNvPr id="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697" y="1755069"/>
                        <a:ext cx="254000" cy="373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219961"/>
              </p:ext>
            </p:extLst>
          </p:nvPr>
        </p:nvGraphicFramePr>
        <p:xfrm>
          <a:off x="6195530" y="2058988"/>
          <a:ext cx="2667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25" name="Equation" r:id="rId11" imgW="266400" imgH="368280" progId="Equation.DSMT4">
                  <p:embed/>
                </p:oleObj>
              </mc:Choice>
              <mc:Fallback>
                <p:oleObj name="Equation" r:id="rId11" imgW="266400" imgH="368280" progId="Equation.DSMT4">
                  <p:embed/>
                  <p:pic>
                    <p:nvPicPr>
                      <p:cNvPr id="11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530" y="2058988"/>
                        <a:ext cx="266700" cy="373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6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(scalar) product of two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dot</a:t>
            </a:r>
            <a:r>
              <a:rPr lang="en-GB" dirty="0"/>
              <a:t> product between two vectors </a:t>
            </a:r>
            <a:br>
              <a:rPr lang="en-GB" dirty="0"/>
            </a:br>
            <a:r>
              <a:rPr lang="en-GB" dirty="0"/>
              <a:t>               </a:t>
            </a:r>
            <a:r>
              <a:rPr lang="en-GB" dirty="0" smtClean="0"/>
              <a:t>is </a:t>
            </a:r>
            <a:r>
              <a:rPr lang="en-GB" dirty="0"/>
              <a:t>defined as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/>
              <a:t>  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/>
              <a:t> 	where </a:t>
            </a:r>
            <a:r>
              <a:rPr lang="el-GR" i="1" dirty="0">
                <a:sym typeface="Symbol" panose="05050102010706020507" pitchFamily="18" charset="2"/>
              </a:rPr>
              <a:t></a:t>
            </a:r>
            <a:r>
              <a:rPr lang="en-SG" i="1" dirty="0">
                <a:sym typeface="Symbol" panose="05050102010706020507" pitchFamily="18" charset="2"/>
              </a:rPr>
              <a:t> 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/>
              <a:t>is the angle </a:t>
            </a:r>
            <a:r>
              <a:rPr lang="en-GB" dirty="0">
                <a:solidFill>
                  <a:srgbClr val="FF0000"/>
                </a:solidFill>
              </a:rPr>
              <a:t>between</a:t>
            </a:r>
            <a:r>
              <a:rPr lang="en-GB" dirty="0"/>
              <a:t> 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 smtClean="0"/>
              <a:t>The </a:t>
            </a:r>
            <a:r>
              <a:rPr lang="en-GB" dirty="0"/>
              <a:t>result </a:t>
            </a:r>
            <a:r>
              <a:rPr lang="en-GB" i="1" dirty="0"/>
              <a:t>C</a:t>
            </a:r>
            <a:r>
              <a:rPr lang="en-GB" dirty="0"/>
              <a:t> is a </a:t>
            </a:r>
            <a:r>
              <a:rPr lang="en-GB" dirty="0">
                <a:solidFill>
                  <a:srgbClr val="FF0000"/>
                </a:solidFill>
              </a:rPr>
              <a:t>scalar</a:t>
            </a:r>
            <a:r>
              <a:rPr lang="en-GB" dirty="0"/>
              <a:t>.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Note that </a:t>
            </a:r>
            <a:r>
              <a:rPr lang="en-GB" i="1" dirty="0"/>
              <a:t>A</a:t>
            </a:r>
            <a:r>
              <a:rPr lang="en-GB" dirty="0"/>
              <a:t> and </a:t>
            </a:r>
            <a:r>
              <a:rPr lang="en-GB" i="1" dirty="0"/>
              <a:t>B</a:t>
            </a:r>
            <a:r>
              <a:rPr lang="en-GB" dirty="0"/>
              <a:t> are </a:t>
            </a:r>
            <a:r>
              <a:rPr lang="en-GB" dirty="0">
                <a:solidFill>
                  <a:srgbClr val="FF0000"/>
                </a:solidFill>
              </a:rPr>
              <a:t>positive</a:t>
            </a:r>
            <a:r>
              <a:rPr lang="en-GB" dirty="0"/>
              <a:t> quantities.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Since                                  ,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5" descr="01_Figure25-I"/>
          <p:cNvPicPr>
            <a:picLocks noChangeAspect="1" noChangeArrowheads="1"/>
          </p:cNvPicPr>
          <p:nvPr/>
        </p:nvPicPr>
        <p:blipFill>
          <a:blip r:embed="rId3" cstate="print"/>
          <a:srcRect l="-147" t="309" b="2556"/>
          <a:stretch>
            <a:fillRect/>
          </a:stretch>
        </p:blipFill>
        <p:spPr bwMode="auto">
          <a:xfrm>
            <a:off x="7601777" y="1354638"/>
            <a:ext cx="2470068" cy="530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177625"/>
              </p:ext>
            </p:extLst>
          </p:nvPr>
        </p:nvGraphicFramePr>
        <p:xfrm>
          <a:off x="1420813" y="2434026"/>
          <a:ext cx="2463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65" name="Equation" r:id="rId4" imgW="2450880" imgH="419040" progId="Equation.DSMT4">
                  <p:embed/>
                </p:oleObj>
              </mc:Choice>
              <mc:Fallback>
                <p:oleObj name="Equation" r:id="rId4" imgW="2450880" imgH="419040" progId="Equation.DSMT4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434026"/>
                        <a:ext cx="2463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58270"/>
              </p:ext>
            </p:extLst>
          </p:nvPr>
        </p:nvGraphicFramePr>
        <p:xfrm>
          <a:off x="2280103" y="4721679"/>
          <a:ext cx="238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66" name="Equation" r:id="rId6" imgW="2387520" imgH="330120" progId="Equation.DSMT4">
                  <p:embed/>
                </p:oleObj>
              </mc:Choice>
              <mc:Fallback>
                <p:oleObj name="Equation" r:id="rId6" imgW="2387520" imgH="33012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103" y="4721679"/>
                        <a:ext cx="2387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407949"/>
              </p:ext>
            </p:extLst>
          </p:nvPr>
        </p:nvGraphicFramePr>
        <p:xfrm>
          <a:off x="1423988" y="5148261"/>
          <a:ext cx="14636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67" name="Equation" r:id="rId8" imgW="1460160" imgH="355320" progId="Equation.DSMT4">
                  <p:embed/>
                </p:oleObj>
              </mc:Choice>
              <mc:Fallback>
                <p:oleObj name="Equation" r:id="rId8" imgW="1460160" imgH="35532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5148261"/>
                        <a:ext cx="14636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1293"/>
              </p:ext>
            </p:extLst>
          </p:nvPr>
        </p:nvGraphicFramePr>
        <p:xfrm>
          <a:off x="5158995" y="2953196"/>
          <a:ext cx="1168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68" name="Equation" r:id="rId10" imgW="1168200" imgH="368280" progId="Equation.DSMT4">
                  <p:embed/>
                </p:oleObj>
              </mc:Choice>
              <mc:Fallback>
                <p:oleObj name="Equation" r:id="rId10" imgW="1168200" imgH="36828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995" y="2953196"/>
                        <a:ext cx="11684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907019"/>
              </p:ext>
            </p:extLst>
          </p:nvPr>
        </p:nvGraphicFramePr>
        <p:xfrm>
          <a:off x="1420813" y="1843949"/>
          <a:ext cx="1168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69" name="Equation" r:id="rId12" imgW="1168200" imgH="368280" progId="Equation.DSMT4">
                  <p:embed/>
                </p:oleObj>
              </mc:Choice>
              <mc:Fallback>
                <p:oleObj name="Equation" r:id="rId12" imgW="1168200" imgH="368280" progId="Equation.DSMT4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843949"/>
                        <a:ext cx="11684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9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(scalar) </a:t>
            </a:r>
            <a:r>
              <a:rPr lang="en-US" dirty="0" smtClean="0"/>
              <a:t>product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dot product can be </a:t>
            </a:r>
            <a:r>
              <a:rPr lang="en-GB" dirty="0">
                <a:solidFill>
                  <a:srgbClr val="FF0000"/>
                </a:solidFill>
              </a:rPr>
              <a:t>positive,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negative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zero</a:t>
            </a:r>
            <a:r>
              <a:rPr lang="en-GB" dirty="0"/>
              <a:t>, depending </a:t>
            </a:r>
            <a:r>
              <a:rPr lang="en-GB" dirty="0" smtClean="0"/>
              <a:t>on the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angle </a:t>
            </a:r>
            <a:r>
              <a:rPr lang="el-GR" i="1" dirty="0">
                <a:sym typeface="Symbol" panose="05050102010706020507" pitchFamily="18" charset="2"/>
              </a:rPr>
              <a:t></a:t>
            </a:r>
            <a:r>
              <a:rPr lang="en-GB" dirty="0"/>
              <a:t> between the two vectors. 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 smtClean="0"/>
              <a:t>The </a:t>
            </a:r>
            <a:r>
              <a:rPr lang="en-GB" dirty="0"/>
              <a:t>dot product of two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vectors </a:t>
            </a:r>
            <a:r>
              <a:rPr lang="en-GB" dirty="0"/>
              <a:t>is zero since cos 90</a:t>
            </a:r>
            <a:r>
              <a:rPr lang="en-GB" baseline="30000" dirty="0"/>
              <a:t>o</a:t>
            </a:r>
            <a:r>
              <a:rPr lang="en-GB" dirty="0"/>
              <a:t> = 0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6" descr="01_Figure26-I"/>
          <p:cNvPicPr>
            <a:picLocks noChangeAspect="1" noChangeArrowheads="1"/>
          </p:cNvPicPr>
          <p:nvPr/>
        </p:nvPicPr>
        <p:blipFill>
          <a:blip r:embed="rId2" cstate="print"/>
          <a:srcRect b="2797"/>
          <a:stretch>
            <a:fillRect/>
          </a:stretch>
        </p:blipFill>
        <p:spPr bwMode="auto">
          <a:xfrm>
            <a:off x="7000960" y="1435310"/>
            <a:ext cx="2670423" cy="520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52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dot product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If a </a:t>
            </a:r>
            <a:r>
              <a:rPr lang="en-GB" dirty="0">
                <a:solidFill>
                  <a:srgbClr val="FF0000"/>
                </a:solidFill>
              </a:rPr>
              <a:t>constant</a:t>
            </a:r>
            <a:r>
              <a:rPr lang="en-GB" dirty="0"/>
              <a:t> force     is applied on an object such that it undergoes a displacement   , the work </a:t>
            </a:r>
            <a:r>
              <a:rPr lang="en-GB" dirty="0" smtClean="0"/>
              <a:t>done, </a:t>
            </a:r>
            <a:r>
              <a:rPr lang="en-GB" dirty="0"/>
              <a:t>which is a scalar, is given by </a:t>
            </a:r>
          </a:p>
          <a:p>
            <a:r>
              <a:rPr lang="en-GB" dirty="0" smtClean="0"/>
              <a:t>Work </a:t>
            </a:r>
            <a:r>
              <a:rPr lang="en-GB" dirty="0"/>
              <a:t>is maximum </a:t>
            </a:r>
            <a:r>
              <a:rPr lang="en-GB" dirty="0" smtClean="0"/>
              <a:t>when the force </a:t>
            </a:r>
            <a:r>
              <a:rPr lang="en-GB" dirty="0"/>
              <a:t>is </a:t>
            </a:r>
            <a:r>
              <a:rPr lang="en-GB" dirty="0">
                <a:solidFill>
                  <a:srgbClr val="FF0000"/>
                </a:solidFill>
              </a:rPr>
              <a:t>parallel</a:t>
            </a:r>
            <a:r>
              <a:rPr lang="en-GB" dirty="0"/>
              <a:t> to </a:t>
            </a:r>
            <a:r>
              <a:rPr lang="en-GB" dirty="0" smtClean="0"/>
              <a:t>the displacement </a:t>
            </a:r>
            <a:r>
              <a:rPr lang="en-GB" dirty="0"/>
              <a:t>and work is zero </a:t>
            </a:r>
            <a:r>
              <a:rPr lang="en-GB" dirty="0" smtClean="0"/>
              <a:t>when the force is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> to </a:t>
            </a:r>
            <a:r>
              <a:rPr lang="en-GB" dirty="0" smtClean="0"/>
              <a:t>the displacement.</a:t>
            </a:r>
            <a:endParaRPr lang="en-GB" dirty="0"/>
          </a:p>
          <a:p>
            <a:r>
              <a:rPr lang="en-GB" dirty="0"/>
              <a:t>Work can be positive or negative depending on </a:t>
            </a:r>
            <a:r>
              <a:rPr lang="el-GR" i="1" dirty="0">
                <a:sym typeface="Symbol" panose="05050102010706020507" pitchFamily="18" charset="2"/>
              </a:rPr>
              <a:t></a:t>
            </a:r>
            <a:r>
              <a:rPr lang="en-SG" i="1" dirty="0">
                <a:sym typeface="Symbol" panose="05050102010706020507" pitchFamily="18" charset="2"/>
              </a:rPr>
              <a:t> </a:t>
            </a:r>
            <a:r>
              <a:rPr lang="en-GB" dirty="0"/>
              <a:t>.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66070"/>
              </p:ext>
            </p:extLst>
          </p:nvPr>
        </p:nvGraphicFramePr>
        <p:xfrm>
          <a:off x="3731867" y="1449802"/>
          <a:ext cx="269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95" name="Equation" r:id="rId3" imgW="266400" imgH="355320" progId="Equation.DSMT4">
                  <p:embed/>
                </p:oleObj>
              </mc:Choice>
              <mc:Fallback>
                <p:oleObj name="Equation" r:id="rId3" imgW="266400" imgH="35532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867" y="1449802"/>
                        <a:ext cx="269875" cy="360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33535"/>
              </p:ext>
            </p:extLst>
          </p:nvPr>
        </p:nvGraphicFramePr>
        <p:xfrm>
          <a:off x="3097861" y="1849122"/>
          <a:ext cx="177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96" name="Equation" r:id="rId5" imgW="177480" imgH="368280" progId="Equation.DSMT4">
                  <p:embed/>
                </p:oleObj>
              </mc:Choice>
              <mc:Fallback>
                <p:oleObj name="Equation" r:id="rId5" imgW="177480" imgH="368280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861" y="1849122"/>
                        <a:ext cx="1778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956076" y="5540085"/>
              <a:ext cx="10080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4952715" y="4666685"/>
              <a:ext cx="1026704" cy="860699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23"/>
            <p:cNvSpPr>
              <a:spLocks/>
            </p:cNvSpPr>
            <p:nvPr/>
          </p:nvSpPr>
          <p:spPr bwMode="auto">
            <a:xfrm rot="1527113">
              <a:off x="5167802" y="5308310"/>
              <a:ext cx="221808" cy="438150"/>
            </a:xfrm>
            <a:custGeom>
              <a:avLst/>
              <a:gdLst>
                <a:gd name="T0" fmla="*/ 0 w 17029"/>
                <a:gd name="T1" fmla="*/ 0 h 21600"/>
                <a:gd name="T2" fmla="*/ 0 w 17029"/>
                <a:gd name="T3" fmla="*/ 0 h 21600"/>
                <a:gd name="T4" fmla="*/ 0 w 17029"/>
                <a:gd name="T5" fmla="*/ 0 h 21600"/>
                <a:gd name="T6" fmla="*/ 0 60000 65536"/>
                <a:gd name="T7" fmla="*/ 0 60000 65536"/>
                <a:gd name="T8" fmla="*/ 0 60000 65536"/>
                <a:gd name="T9" fmla="*/ 0 w 17029"/>
                <a:gd name="T10" fmla="*/ 0 h 21600"/>
                <a:gd name="T11" fmla="*/ 17029 w 170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29" h="21600" fill="none" extrusionOk="0">
                  <a:moveTo>
                    <a:pt x="-1" y="0"/>
                  </a:moveTo>
                  <a:cubicBezTo>
                    <a:pt x="6653" y="0"/>
                    <a:pt x="12935" y="3066"/>
                    <a:pt x="17029" y="8311"/>
                  </a:cubicBezTo>
                </a:path>
                <a:path w="17029" h="21600" stroke="0" extrusionOk="0">
                  <a:moveTo>
                    <a:pt x="-1" y="0"/>
                  </a:moveTo>
                  <a:cubicBezTo>
                    <a:pt x="6653" y="0"/>
                    <a:pt x="12935" y="3066"/>
                    <a:pt x="17029" y="83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5498833" y="5081298"/>
              <a:ext cx="398246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</a:t>
              </a:r>
              <a:endParaRPr lang="en-GB" sz="2000" dirty="0">
                <a:latin typeface="Symbol" panose="05050102010706020507" pitchFamily="18" charset="2"/>
                <a:cs typeface="Calibri" panose="020F0502020204030204" pitchFamily="34" charset="0"/>
              </a:endParaRPr>
            </a:p>
          </p:txBody>
        </p:sp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2243698"/>
                </p:ext>
              </p:extLst>
            </p:nvPr>
          </p:nvGraphicFramePr>
          <p:xfrm>
            <a:off x="5285981" y="4670365"/>
            <a:ext cx="228600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97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2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5981" y="4670365"/>
                          <a:ext cx="228600" cy="3095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8246414"/>
                </p:ext>
              </p:extLst>
            </p:nvPr>
          </p:nvGraphicFramePr>
          <p:xfrm>
            <a:off x="6107760" y="5415096"/>
            <a:ext cx="1651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98" name="Equation" r:id="rId9" imgW="164880" imgH="317160" progId="Equation.DSMT4">
                    <p:embed/>
                  </p:oleObj>
                </mc:Choice>
                <mc:Fallback>
                  <p:oleObj name="Equation" r:id="rId9" imgW="164880" imgH="317160" progId="Equation.DSMT4">
                    <p:embed/>
                    <p:pic>
                      <p:nvPicPr>
                        <p:cNvPr id="2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7760" y="5415096"/>
                          <a:ext cx="165100" cy="3238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4482548" y="5341938"/>
              <a:ext cx="470167" cy="4701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26065" y="5329340"/>
              <a:ext cx="470167" cy="470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905000" y="5799507"/>
              <a:ext cx="4040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2699593" y="5536406"/>
              <a:ext cx="9720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V="1">
              <a:off x="2696232" y="4670364"/>
              <a:ext cx="1009536" cy="853341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prstDash val="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242350" y="5077619"/>
              <a:ext cx="398246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</a:t>
              </a:r>
              <a:endParaRPr lang="en-GB" sz="2000" dirty="0">
                <a:latin typeface="Symbol" panose="05050102010706020507" pitchFamily="18" charset="2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461148" y="6022029"/>
              <a:ext cx="22564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729233"/>
                </p:ext>
              </p:extLst>
            </p:nvPr>
          </p:nvGraphicFramePr>
          <p:xfrm>
            <a:off x="3620407" y="6136818"/>
            <a:ext cx="165100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99" name="Equation" r:id="rId11" imgW="164880" imgH="203040" progId="Equation.DSMT4">
                    <p:embed/>
                  </p:oleObj>
                </mc:Choice>
                <mc:Fallback>
                  <p:oleObj name="Equation" r:id="rId11" imgW="164880" imgH="203040" progId="Equation.DSMT4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407" y="6136818"/>
                          <a:ext cx="165100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152044"/>
              </p:ext>
            </p:extLst>
          </p:nvPr>
        </p:nvGraphicFramePr>
        <p:xfrm>
          <a:off x="8916188" y="1870894"/>
          <a:ext cx="2381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0" name="Equation" r:id="rId13" imgW="2374560" imgH="419040" progId="Equation.DSMT4">
                  <p:embed/>
                </p:oleObj>
              </mc:Choice>
              <mc:Fallback>
                <p:oleObj name="Equation" r:id="rId13" imgW="2374560" imgH="4190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188" y="1870894"/>
                        <a:ext cx="23812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1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vectors in 3D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vector     in 3D can be resolved into three mutually perpendicular components as follow :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086014"/>
              </p:ext>
            </p:extLst>
          </p:nvPr>
        </p:nvGraphicFramePr>
        <p:xfrm>
          <a:off x="2516865" y="1440089"/>
          <a:ext cx="2413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23" name="Equation" r:id="rId3" imgW="241200" imgH="355320" progId="Equation.DSMT4">
                  <p:embed/>
                </p:oleObj>
              </mc:Choice>
              <mc:Fallback>
                <p:oleObj name="Equation" r:id="rId3" imgW="241200" imgH="355320" progId="Equation.DSMT4">
                  <p:embed/>
                  <p:pic>
                    <p:nvPicPr>
                      <p:cNvPr id="3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865" y="1440089"/>
                        <a:ext cx="2413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048753"/>
              </p:ext>
            </p:extLst>
          </p:nvPr>
        </p:nvGraphicFramePr>
        <p:xfrm>
          <a:off x="1358900" y="4425497"/>
          <a:ext cx="454660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24" name="Equation" r:id="rId5" imgW="4546440" imgH="2209680" progId="Equation.DSMT4">
                  <p:embed/>
                </p:oleObj>
              </mc:Choice>
              <mc:Fallback>
                <p:oleObj name="Equation" r:id="rId5" imgW="4546440" imgH="2209680" progId="Equation.DSMT4">
                  <p:embed/>
                  <p:pic>
                    <p:nvPicPr>
                      <p:cNvPr id="4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425497"/>
                        <a:ext cx="4546600" cy="2201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269980"/>
              </p:ext>
            </p:extLst>
          </p:nvPr>
        </p:nvGraphicFramePr>
        <p:xfrm>
          <a:off x="1415693" y="2393408"/>
          <a:ext cx="2916237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25" name="Equation" r:id="rId7" imgW="2920680" imgH="1866600" progId="Equation.DSMT4">
                  <p:embed/>
                </p:oleObj>
              </mc:Choice>
              <mc:Fallback>
                <p:oleObj name="Equation" r:id="rId7" imgW="2920680" imgH="1866600" progId="Equation.DSMT4">
                  <p:embed/>
                  <p:pic>
                    <p:nvPicPr>
                      <p:cNvPr id="4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693" y="2393408"/>
                        <a:ext cx="2916237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53831" y="2574353"/>
            <a:ext cx="5505988" cy="3059996"/>
            <a:chOff x="5953831" y="2574353"/>
            <a:chExt cx="5505988" cy="3059996"/>
          </a:xfrm>
        </p:grpSpPr>
        <p:sp>
          <p:nvSpPr>
            <p:cNvPr id="37" name="Parallelogram 36"/>
            <p:cNvSpPr/>
            <p:nvPr/>
          </p:nvSpPr>
          <p:spPr>
            <a:xfrm>
              <a:off x="5953831" y="4468178"/>
              <a:ext cx="5505988" cy="1166171"/>
            </a:xfrm>
            <a:prstGeom prst="parallelogram">
              <a:avLst>
                <a:gd name="adj" fmla="val 17453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7066552" y="4800094"/>
              <a:ext cx="3352800" cy="561975"/>
            </a:xfrm>
            <a:prstGeom prst="parallelogram">
              <a:avLst>
                <a:gd name="adj" fmla="val 181635"/>
              </a:avLst>
            </a:prstGeom>
            <a:noFill/>
            <a:ln w="9525" cap="rnd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742827" y="2574353"/>
              <a:ext cx="457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8114648" y="2727338"/>
              <a:ext cx="0" cy="20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 flipV="1">
              <a:off x="9355675" y="3554919"/>
              <a:ext cx="0" cy="248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6729019" y="5004604"/>
              <a:ext cx="49554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aphicFrame>
          <p:nvGraphicFramePr>
            <p:cNvPr id="1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0635222"/>
                </p:ext>
              </p:extLst>
            </p:nvPr>
          </p:nvGraphicFramePr>
          <p:xfrm>
            <a:off x="7681913" y="3284538"/>
            <a:ext cx="288925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26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1741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1913" y="3284538"/>
                          <a:ext cx="288925" cy="280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4"/>
            <p:cNvSpPr>
              <a:spLocks noChangeShapeType="1"/>
            </p:cNvSpPr>
            <p:nvPr/>
          </p:nvSpPr>
          <p:spPr bwMode="auto">
            <a:xfrm rot="5400000" flipV="1">
              <a:off x="9270002" y="3613752"/>
              <a:ext cx="0" cy="2362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8113343" y="3070135"/>
              <a:ext cx="0" cy="17280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rot="16200000" flipH="1" flipV="1">
              <a:off x="7188222" y="4520133"/>
              <a:ext cx="648000" cy="11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9400177" y="3760512"/>
              <a:ext cx="0" cy="15840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8085727" y="4790569"/>
              <a:ext cx="1314450" cy="581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 flipV="1">
              <a:off x="8085727" y="3101547"/>
              <a:ext cx="1333500" cy="609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rot="16200000" flipH="1" flipV="1">
              <a:off x="7308964" y="4540878"/>
              <a:ext cx="577139" cy="106524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0621610" y="4411137"/>
              <a:ext cx="3248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4" name="Arc 27"/>
            <p:cNvSpPr>
              <a:spLocks/>
            </p:cNvSpPr>
            <p:nvPr/>
          </p:nvSpPr>
          <p:spPr bwMode="auto">
            <a:xfrm rot="21316748">
              <a:off x="8109541" y="4364063"/>
              <a:ext cx="228600" cy="238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7904457" y="5009584"/>
              <a:ext cx="3873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8180977" y="3993644"/>
              <a:ext cx="3873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</a:t>
              </a:r>
              <a:endParaRPr lang="en-GB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6825110"/>
                </p:ext>
              </p:extLst>
            </p:nvPr>
          </p:nvGraphicFramePr>
          <p:xfrm>
            <a:off x="8599488" y="3862919"/>
            <a:ext cx="214312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27" name="Equation" r:id="rId11" imgW="215640" imgH="304560" progId="Equation.DSMT4">
                    <p:embed/>
                  </p:oleObj>
                </mc:Choice>
                <mc:Fallback>
                  <p:oleObj name="Equation" r:id="rId11" imgW="215640" imgH="304560" progId="Equation.DSMT4">
                    <p:embed/>
                    <p:pic>
                      <p:nvPicPr>
                        <p:cNvPr id="3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9488" y="3862919"/>
                          <a:ext cx="214312" cy="271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Arc 29"/>
            <p:cNvSpPr/>
            <p:nvPr/>
          </p:nvSpPr>
          <p:spPr>
            <a:xfrm rot="8099684">
              <a:off x="7854726" y="4452210"/>
              <a:ext cx="555092" cy="52151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8115445" y="3170127"/>
              <a:ext cx="141351" cy="217932"/>
            </a:xfrm>
            <a:custGeom>
              <a:avLst/>
              <a:gdLst>
                <a:gd name="connsiteX0" fmla="*/ 173736 w 173736"/>
                <a:gd name="connsiteY0" fmla="*/ 0 h 274320"/>
                <a:gd name="connsiteX1" fmla="*/ 164592 w 173736"/>
                <a:gd name="connsiteY1" fmla="*/ 274320 h 274320"/>
                <a:gd name="connsiteX2" fmla="*/ 0 w 173736"/>
                <a:gd name="connsiteY2" fmla="*/ 210312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736" h="274320">
                  <a:moveTo>
                    <a:pt x="173736" y="0"/>
                  </a:moveTo>
                  <a:lnTo>
                    <a:pt x="164592" y="274320"/>
                  </a:lnTo>
                  <a:lnTo>
                    <a:pt x="0" y="21031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306546" y="5238869"/>
              <a:ext cx="228111" cy="132981"/>
            </a:xfrm>
            <a:custGeom>
              <a:avLst/>
              <a:gdLst>
                <a:gd name="connsiteX0" fmla="*/ 173736 w 173736"/>
                <a:gd name="connsiteY0" fmla="*/ 0 h 274320"/>
                <a:gd name="connsiteX1" fmla="*/ 164592 w 173736"/>
                <a:gd name="connsiteY1" fmla="*/ 274320 h 274320"/>
                <a:gd name="connsiteX2" fmla="*/ 0 w 173736"/>
                <a:gd name="connsiteY2" fmla="*/ 210312 h 274320"/>
                <a:gd name="connsiteX0" fmla="*/ 0 w 278364"/>
                <a:gd name="connsiteY0" fmla="*/ 0 h 200710"/>
                <a:gd name="connsiteX1" fmla="*/ 278365 w 278364"/>
                <a:gd name="connsiteY1" fmla="*/ 200710 h 200710"/>
                <a:gd name="connsiteX2" fmla="*/ 113773 w 278364"/>
                <a:gd name="connsiteY2" fmla="*/ 136702 h 200710"/>
                <a:gd name="connsiteX0" fmla="*/ 0 w 518898"/>
                <a:gd name="connsiteY0" fmla="*/ 0 h 200710"/>
                <a:gd name="connsiteX1" fmla="*/ 278365 w 518898"/>
                <a:gd name="connsiteY1" fmla="*/ 200710 h 200710"/>
                <a:gd name="connsiteX2" fmla="*/ 518898 w 518898"/>
                <a:gd name="connsiteY2" fmla="*/ 103243 h 200710"/>
                <a:gd name="connsiteX0" fmla="*/ 0 w 520133"/>
                <a:gd name="connsiteY0" fmla="*/ 0 h 103243"/>
                <a:gd name="connsiteX1" fmla="*/ 520133 w 520133"/>
                <a:gd name="connsiteY1" fmla="*/ 13340 h 103243"/>
                <a:gd name="connsiteX2" fmla="*/ 518898 w 520133"/>
                <a:gd name="connsiteY2" fmla="*/ 103243 h 103243"/>
                <a:gd name="connsiteX0" fmla="*/ 0 w 520133"/>
                <a:gd name="connsiteY0" fmla="*/ 0 h 223695"/>
                <a:gd name="connsiteX1" fmla="*/ 520133 w 520133"/>
                <a:gd name="connsiteY1" fmla="*/ 13340 h 223695"/>
                <a:gd name="connsiteX2" fmla="*/ 192183 w 520133"/>
                <a:gd name="connsiteY2" fmla="*/ 223695 h 223695"/>
                <a:gd name="connsiteX0" fmla="*/ 0 w 520133"/>
                <a:gd name="connsiteY0" fmla="*/ 40195 h 210355"/>
                <a:gd name="connsiteX1" fmla="*/ 520133 w 520133"/>
                <a:gd name="connsiteY1" fmla="*/ 0 h 210355"/>
                <a:gd name="connsiteX2" fmla="*/ 192183 w 520133"/>
                <a:gd name="connsiteY2" fmla="*/ 210355 h 210355"/>
                <a:gd name="connsiteX0" fmla="*/ 0 w 513599"/>
                <a:gd name="connsiteY0" fmla="*/ 6735 h 210355"/>
                <a:gd name="connsiteX1" fmla="*/ 513599 w 513599"/>
                <a:gd name="connsiteY1" fmla="*/ 0 h 210355"/>
                <a:gd name="connsiteX2" fmla="*/ 185649 w 513599"/>
                <a:gd name="connsiteY2" fmla="*/ 210355 h 210355"/>
                <a:gd name="connsiteX0" fmla="*/ 0 w 513599"/>
                <a:gd name="connsiteY0" fmla="*/ 6735 h 217046"/>
                <a:gd name="connsiteX1" fmla="*/ 513599 w 513599"/>
                <a:gd name="connsiteY1" fmla="*/ 0 h 217046"/>
                <a:gd name="connsiteX2" fmla="*/ 113772 w 513599"/>
                <a:gd name="connsiteY2" fmla="*/ 217046 h 217046"/>
                <a:gd name="connsiteX0" fmla="*/ 0 w 467859"/>
                <a:gd name="connsiteY0" fmla="*/ 0 h 210311"/>
                <a:gd name="connsiteX1" fmla="*/ 467859 w 467859"/>
                <a:gd name="connsiteY1" fmla="*/ 13341 h 210311"/>
                <a:gd name="connsiteX2" fmla="*/ 113772 w 467859"/>
                <a:gd name="connsiteY2" fmla="*/ 210311 h 210311"/>
                <a:gd name="connsiteX0" fmla="*/ 0 w 467859"/>
                <a:gd name="connsiteY0" fmla="*/ 0 h 210311"/>
                <a:gd name="connsiteX1" fmla="*/ 467859 w 467859"/>
                <a:gd name="connsiteY1" fmla="*/ 13341 h 210311"/>
                <a:gd name="connsiteX2" fmla="*/ 29945 w 467859"/>
                <a:gd name="connsiteY2" fmla="*/ 210311 h 210311"/>
                <a:gd name="connsiteX0" fmla="*/ 1491 w 469350"/>
                <a:gd name="connsiteY0" fmla="*/ 0 h 203569"/>
                <a:gd name="connsiteX1" fmla="*/ 469350 w 469350"/>
                <a:gd name="connsiteY1" fmla="*/ 13341 h 203569"/>
                <a:gd name="connsiteX2" fmla="*/ 0 w 469350"/>
                <a:gd name="connsiteY2" fmla="*/ 203569 h 203569"/>
                <a:gd name="connsiteX0" fmla="*/ 32925 w 500784"/>
                <a:gd name="connsiteY0" fmla="*/ 0 h 183344"/>
                <a:gd name="connsiteX1" fmla="*/ 500784 w 500784"/>
                <a:gd name="connsiteY1" fmla="*/ 13341 h 183344"/>
                <a:gd name="connsiteX2" fmla="*/ 0 w 500784"/>
                <a:gd name="connsiteY2" fmla="*/ 183344 h 183344"/>
                <a:gd name="connsiteX0" fmla="*/ 22446 w 490305"/>
                <a:gd name="connsiteY0" fmla="*/ 0 h 210312"/>
                <a:gd name="connsiteX1" fmla="*/ 490305 w 490305"/>
                <a:gd name="connsiteY1" fmla="*/ 13341 h 210312"/>
                <a:gd name="connsiteX2" fmla="*/ 0 w 490305"/>
                <a:gd name="connsiteY2" fmla="*/ 210312 h 210312"/>
                <a:gd name="connsiteX0" fmla="*/ 43403 w 511262"/>
                <a:gd name="connsiteY0" fmla="*/ 0 h 203570"/>
                <a:gd name="connsiteX1" fmla="*/ 511262 w 511262"/>
                <a:gd name="connsiteY1" fmla="*/ 13341 h 203570"/>
                <a:gd name="connsiteX2" fmla="*/ 0 w 511262"/>
                <a:gd name="connsiteY2" fmla="*/ 203570 h 203570"/>
                <a:gd name="connsiteX0" fmla="*/ 0 w 572640"/>
                <a:gd name="connsiteY0" fmla="*/ 6884 h 190229"/>
                <a:gd name="connsiteX1" fmla="*/ 572640 w 572640"/>
                <a:gd name="connsiteY1" fmla="*/ 0 h 190229"/>
                <a:gd name="connsiteX2" fmla="*/ 61378 w 572640"/>
                <a:gd name="connsiteY2" fmla="*/ 190229 h 190229"/>
                <a:gd name="connsiteX0" fmla="*/ 0 w 488813"/>
                <a:gd name="connsiteY0" fmla="*/ 0 h 183345"/>
                <a:gd name="connsiteX1" fmla="*/ 488813 w 488813"/>
                <a:gd name="connsiteY1" fmla="*/ 20083 h 183345"/>
                <a:gd name="connsiteX2" fmla="*/ 61378 w 488813"/>
                <a:gd name="connsiteY2" fmla="*/ 183345 h 183345"/>
                <a:gd name="connsiteX0" fmla="*/ 0 w 488813"/>
                <a:gd name="connsiteY0" fmla="*/ 0 h 183345"/>
                <a:gd name="connsiteX1" fmla="*/ 488813 w 488813"/>
                <a:gd name="connsiteY1" fmla="*/ 6599 h 183345"/>
                <a:gd name="connsiteX2" fmla="*/ 61378 w 488813"/>
                <a:gd name="connsiteY2" fmla="*/ 183345 h 18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813" h="183345">
                  <a:moveTo>
                    <a:pt x="0" y="0"/>
                  </a:moveTo>
                  <a:lnTo>
                    <a:pt x="488813" y="6599"/>
                  </a:lnTo>
                  <a:cubicBezTo>
                    <a:pt x="488401" y="36567"/>
                    <a:pt x="61790" y="153377"/>
                    <a:pt x="61378" y="18334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10800000">
              <a:off x="9949452" y="4793781"/>
              <a:ext cx="241200" cy="139481"/>
            </a:xfrm>
            <a:custGeom>
              <a:avLst/>
              <a:gdLst>
                <a:gd name="connsiteX0" fmla="*/ 173736 w 173736"/>
                <a:gd name="connsiteY0" fmla="*/ 0 h 274320"/>
                <a:gd name="connsiteX1" fmla="*/ 164592 w 173736"/>
                <a:gd name="connsiteY1" fmla="*/ 274320 h 274320"/>
                <a:gd name="connsiteX2" fmla="*/ 0 w 173736"/>
                <a:gd name="connsiteY2" fmla="*/ 210312 h 274320"/>
                <a:gd name="connsiteX0" fmla="*/ 0 w 278364"/>
                <a:gd name="connsiteY0" fmla="*/ 0 h 200710"/>
                <a:gd name="connsiteX1" fmla="*/ 278365 w 278364"/>
                <a:gd name="connsiteY1" fmla="*/ 200710 h 200710"/>
                <a:gd name="connsiteX2" fmla="*/ 113773 w 278364"/>
                <a:gd name="connsiteY2" fmla="*/ 136702 h 200710"/>
                <a:gd name="connsiteX0" fmla="*/ 0 w 518898"/>
                <a:gd name="connsiteY0" fmla="*/ 0 h 200710"/>
                <a:gd name="connsiteX1" fmla="*/ 278365 w 518898"/>
                <a:gd name="connsiteY1" fmla="*/ 200710 h 200710"/>
                <a:gd name="connsiteX2" fmla="*/ 518898 w 518898"/>
                <a:gd name="connsiteY2" fmla="*/ 103243 h 200710"/>
                <a:gd name="connsiteX0" fmla="*/ 0 w 520133"/>
                <a:gd name="connsiteY0" fmla="*/ 0 h 103243"/>
                <a:gd name="connsiteX1" fmla="*/ 520133 w 520133"/>
                <a:gd name="connsiteY1" fmla="*/ 13340 h 103243"/>
                <a:gd name="connsiteX2" fmla="*/ 518898 w 520133"/>
                <a:gd name="connsiteY2" fmla="*/ 103243 h 103243"/>
                <a:gd name="connsiteX0" fmla="*/ 0 w 520133"/>
                <a:gd name="connsiteY0" fmla="*/ 0 h 223695"/>
                <a:gd name="connsiteX1" fmla="*/ 520133 w 520133"/>
                <a:gd name="connsiteY1" fmla="*/ 13340 h 223695"/>
                <a:gd name="connsiteX2" fmla="*/ 192183 w 520133"/>
                <a:gd name="connsiteY2" fmla="*/ 223695 h 223695"/>
                <a:gd name="connsiteX0" fmla="*/ 0 w 520133"/>
                <a:gd name="connsiteY0" fmla="*/ 40195 h 210355"/>
                <a:gd name="connsiteX1" fmla="*/ 520133 w 520133"/>
                <a:gd name="connsiteY1" fmla="*/ 0 h 210355"/>
                <a:gd name="connsiteX2" fmla="*/ 192183 w 520133"/>
                <a:gd name="connsiteY2" fmla="*/ 210355 h 210355"/>
                <a:gd name="connsiteX0" fmla="*/ 0 w 513599"/>
                <a:gd name="connsiteY0" fmla="*/ 6735 h 210355"/>
                <a:gd name="connsiteX1" fmla="*/ 513599 w 513599"/>
                <a:gd name="connsiteY1" fmla="*/ 0 h 210355"/>
                <a:gd name="connsiteX2" fmla="*/ 185649 w 513599"/>
                <a:gd name="connsiteY2" fmla="*/ 210355 h 210355"/>
                <a:gd name="connsiteX0" fmla="*/ 0 w 513599"/>
                <a:gd name="connsiteY0" fmla="*/ 6735 h 217046"/>
                <a:gd name="connsiteX1" fmla="*/ 513599 w 513599"/>
                <a:gd name="connsiteY1" fmla="*/ 0 h 217046"/>
                <a:gd name="connsiteX2" fmla="*/ 113772 w 513599"/>
                <a:gd name="connsiteY2" fmla="*/ 217046 h 217046"/>
                <a:gd name="connsiteX0" fmla="*/ 0 w 467859"/>
                <a:gd name="connsiteY0" fmla="*/ 0 h 210311"/>
                <a:gd name="connsiteX1" fmla="*/ 467859 w 467859"/>
                <a:gd name="connsiteY1" fmla="*/ 13341 h 210311"/>
                <a:gd name="connsiteX2" fmla="*/ 113772 w 467859"/>
                <a:gd name="connsiteY2" fmla="*/ 210311 h 210311"/>
                <a:gd name="connsiteX0" fmla="*/ 0 w 484421"/>
                <a:gd name="connsiteY0" fmla="*/ 0 h 203312"/>
                <a:gd name="connsiteX1" fmla="*/ 484421 w 484421"/>
                <a:gd name="connsiteY1" fmla="*/ 6342 h 203312"/>
                <a:gd name="connsiteX2" fmla="*/ 130334 w 484421"/>
                <a:gd name="connsiteY2" fmla="*/ 203312 h 203312"/>
                <a:gd name="connsiteX0" fmla="*/ 0 w 484421"/>
                <a:gd name="connsiteY0" fmla="*/ 0 h 217308"/>
                <a:gd name="connsiteX1" fmla="*/ 484421 w 484421"/>
                <a:gd name="connsiteY1" fmla="*/ 6342 h 217308"/>
                <a:gd name="connsiteX2" fmla="*/ 80647 w 484421"/>
                <a:gd name="connsiteY2" fmla="*/ 217308 h 217308"/>
                <a:gd name="connsiteX0" fmla="*/ 3142 w 487563"/>
                <a:gd name="connsiteY0" fmla="*/ 0 h 223743"/>
                <a:gd name="connsiteX1" fmla="*/ 487563 w 487563"/>
                <a:gd name="connsiteY1" fmla="*/ 6342 h 223743"/>
                <a:gd name="connsiteX2" fmla="*/ 0 w 487563"/>
                <a:gd name="connsiteY2" fmla="*/ 223743 h 223743"/>
                <a:gd name="connsiteX0" fmla="*/ 0 w 591062"/>
                <a:gd name="connsiteY0" fmla="*/ 32276 h 217401"/>
                <a:gd name="connsiteX1" fmla="*/ 591062 w 591062"/>
                <a:gd name="connsiteY1" fmla="*/ 0 h 217401"/>
                <a:gd name="connsiteX2" fmla="*/ 103499 w 591062"/>
                <a:gd name="connsiteY2" fmla="*/ 217401 h 217401"/>
                <a:gd name="connsiteX0" fmla="*/ 0 w 530124"/>
                <a:gd name="connsiteY0" fmla="*/ 12967 h 198092"/>
                <a:gd name="connsiteX1" fmla="*/ 530124 w 530124"/>
                <a:gd name="connsiteY1" fmla="*/ 0 h 198092"/>
                <a:gd name="connsiteX2" fmla="*/ 103499 w 530124"/>
                <a:gd name="connsiteY2" fmla="*/ 198092 h 198092"/>
                <a:gd name="connsiteX0" fmla="*/ 0 w 530124"/>
                <a:gd name="connsiteY0" fmla="*/ 12967 h 198092"/>
                <a:gd name="connsiteX1" fmla="*/ 530124 w 530124"/>
                <a:gd name="connsiteY1" fmla="*/ 0 h 198092"/>
                <a:gd name="connsiteX2" fmla="*/ 47843 w 530124"/>
                <a:gd name="connsiteY2" fmla="*/ 198092 h 198092"/>
                <a:gd name="connsiteX0" fmla="*/ 7815 w 537939"/>
                <a:gd name="connsiteY0" fmla="*/ 12967 h 211982"/>
                <a:gd name="connsiteX1" fmla="*/ 537939 w 537939"/>
                <a:gd name="connsiteY1" fmla="*/ 0 h 211982"/>
                <a:gd name="connsiteX2" fmla="*/ 0 w 537939"/>
                <a:gd name="connsiteY2" fmla="*/ 211982 h 211982"/>
                <a:gd name="connsiteX0" fmla="*/ 18947 w 549071"/>
                <a:gd name="connsiteY0" fmla="*/ 12967 h 198092"/>
                <a:gd name="connsiteX1" fmla="*/ 549071 w 549071"/>
                <a:gd name="connsiteY1" fmla="*/ 0 h 198092"/>
                <a:gd name="connsiteX2" fmla="*/ 0 w 549071"/>
                <a:gd name="connsiteY2" fmla="*/ 198092 h 19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9071" h="198092">
                  <a:moveTo>
                    <a:pt x="18947" y="12967"/>
                  </a:moveTo>
                  <a:lnTo>
                    <a:pt x="549071" y="0"/>
                  </a:lnTo>
                  <a:cubicBezTo>
                    <a:pt x="548659" y="29968"/>
                    <a:pt x="412" y="168124"/>
                    <a:pt x="0" y="1980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V="1">
              <a:off x="8113159" y="3696821"/>
              <a:ext cx="1319134" cy="109412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4888708"/>
                </p:ext>
              </p:extLst>
            </p:nvPr>
          </p:nvGraphicFramePr>
          <p:xfrm>
            <a:off x="7297561" y="4737187"/>
            <a:ext cx="30162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28" name="Equation" r:id="rId13" imgW="304560" imgH="330120" progId="Equation.DSMT4">
                    <p:embed/>
                  </p:oleObj>
                </mc:Choice>
                <mc:Fallback>
                  <p:oleObj name="Equation" r:id="rId13" imgW="304560" imgH="330120" progId="Equation.DSMT4">
                    <p:embed/>
                    <p:pic>
                      <p:nvPicPr>
                        <p:cNvPr id="1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7561" y="4737187"/>
                          <a:ext cx="301625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0196442"/>
                </p:ext>
              </p:extLst>
            </p:nvPr>
          </p:nvGraphicFramePr>
          <p:xfrm>
            <a:off x="9574213" y="4365625"/>
            <a:ext cx="30162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29" name="Equation" r:id="rId15" imgW="304560" imgH="355320" progId="Equation.DSMT4">
                    <p:embed/>
                  </p:oleObj>
                </mc:Choice>
                <mc:Fallback>
                  <p:oleObj name="Equation" r:id="rId15" imgW="304560" imgH="355320" progId="Equation.DSMT4">
                    <p:embed/>
                    <p:pic>
                      <p:nvPicPr>
                        <p:cNvPr id="3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4213" y="4365625"/>
                          <a:ext cx="301625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947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Scalars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Scalars can </a:t>
            </a:r>
            <a:r>
              <a:rPr lang="en-GB" sz="2000" dirty="0"/>
              <a:t>be</a:t>
            </a:r>
            <a:r>
              <a:rPr lang="en-GB" dirty="0"/>
              <a:t> added/subtracted using algebraic addition/subtraction.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For example, 2.0 kg + 3.0 kg = 5.0 kg.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A physical quantity is classified as a </a:t>
            </a:r>
            <a:r>
              <a:rPr lang="en-GB" dirty="0">
                <a:solidFill>
                  <a:srgbClr val="FF0000"/>
                </a:solidFill>
              </a:rPr>
              <a:t>scalar</a:t>
            </a:r>
            <a:r>
              <a:rPr lang="en-GB" dirty="0"/>
              <a:t> or a </a:t>
            </a:r>
            <a:r>
              <a:rPr lang="en-GB" dirty="0">
                <a:solidFill>
                  <a:srgbClr val="FF0000"/>
                </a:solidFill>
              </a:rPr>
              <a:t>vector</a:t>
            </a:r>
            <a:r>
              <a:rPr lang="en-GB" dirty="0"/>
              <a:t> depending on whether it makes sense to give it a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Obviously mass, temperature, volume, density, etc. </a:t>
            </a:r>
            <a:r>
              <a:rPr lang="en-GB" dirty="0">
                <a:solidFill>
                  <a:srgbClr val="FF0000"/>
                </a:solidFill>
              </a:rPr>
              <a:t>cannot</a:t>
            </a:r>
            <a:r>
              <a:rPr lang="en-GB" dirty="0"/>
              <a:t> have directions.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(vector) </a:t>
            </a:r>
            <a:r>
              <a:rPr lang="en-US" dirty="0" smtClean="0"/>
              <a:t>product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cross product of two vectors                </a:t>
            </a:r>
            <a:r>
              <a:rPr lang="en-GB" dirty="0" smtClean="0"/>
              <a:t>is </a:t>
            </a:r>
            <a:r>
              <a:rPr lang="en-GB" dirty="0"/>
              <a:t>defined by                    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 smtClean="0"/>
              <a:t>The </a:t>
            </a:r>
            <a:r>
              <a:rPr lang="en-GB" dirty="0"/>
              <a:t>result is a third </a:t>
            </a:r>
            <a:r>
              <a:rPr lang="en-GB" dirty="0">
                <a:solidFill>
                  <a:srgbClr val="FF0000"/>
                </a:solidFill>
              </a:rPr>
              <a:t>vector    </a:t>
            </a:r>
            <a:r>
              <a:rPr lang="en-GB" dirty="0"/>
              <a:t>.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magnitude of    </a:t>
            </a:r>
            <a:r>
              <a:rPr lang="en-GB" b="1" i="1" dirty="0"/>
              <a:t> </a:t>
            </a:r>
            <a:r>
              <a:rPr lang="en-US" dirty="0"/>
              <a:t>is given by</a:t>
            </a:r>
          </a:p>
          <a:p>
            <a:pPr marL="361950" indent="-361950"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direction of    </a:t>
            </a:r>
            <a:r>
              <a:rPr lang="en-US" dirty="0"/>
              <a:t> </a:t>
            </a:r>
            <a:r>
              <a:rPr lang="en-GB" dirty="0"/>
              <a:t>is </a:t>
            </a:r>
            <a:r>
              <a:rPr lang="en-GB" dirty="0">
                <a:solidFill>
                  <a:srgbClr val="FF3300"/>
                </a:solidFill>
              </a:rPr>
              <a:t>perpendicular</a:t>
            </a:r>
            <a:r>
              <a:rPr lang="en-GB" dirty="0"/>
              <a:t> to both                 and </a:t>
            </a:r>
            <a:r>
              <a:rPr lang="en-GB" dirty="0" smtClean="0"/>
              <a:t>can be </a:t>
            </a:r>
            <a:r>
              <a:rPr lang="en-GB" dirty="0"/>
              <a:t>obtained using the right hand grip rule.</a:t>
            </a:r>
            <a:br>
              <a:rPr lang="en-GB" dirty="0"/>
            </a:b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410157"/>
              </p:ext>
            </p:extLst>
          </p:nvPr>
        </p:nvGraphicFramePr>
        <p:xfrm>
          <a:off x="5531303" y="1449386"/>
          <a:ext cx="1168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2" name="Equation" r:id="rId3" imgW="1168200" imgH="368280" progId="Equation.DSMT4">
                  <p:embed/>
                </p:oleObj>
              </mc:Choice>
              <mc:Fallback>
                <p:oleObj name="Equation" r:id="rId3" imgW="1168200" imgH="36828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303" y="1449386"/>
                        <a:ext cx="11684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81168"/>
              </p:ext>
            </p:extLst>
          </p:nvPr>
        </p:nvGraphicFramePr>
        <p:xfrm>
          <a:off x="5443299" y="2544939"/>
          <a:ext cx="3467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3" name="Equation" r:id="rId5" imgW="3454200" imgH="444240" progId="Equation.DSMT4">
                  <p:embed/>
                </p:oleObj>
              </mc:Choice>
              <mc:Fallback>
                <p:oleObj name="Equation" r:id="rId5" imgW="3454200" imgH="44424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299" y="2544939"/>
                        <a:ext cx="34671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95953"/>
              </p:ext>
            </p:extLst>
          </p:nvPr>
        </p:nvGraphicFramePr>
        <p:xfrm>
          <a:off x="8332860" y="1457820"/>
          <a:ext cx="12112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4" name="Equation" r:id="rId7" imgW="1206360" imgH="368280" progId="Equation.DSMT4">
                  <p:embed/>
                </p:oleObj>
              </mc:Choice>
              <mc:Fallback>
                <p:oleObj name="Equation" r:id="rId7" imgW="1206360" imgH="36828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860" y="1457820"/>
                        <a:ext cx="1211263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64558"/>
              </p:ext>
            </p:extLst>
          </p:nvPr>
        </p:nvGraphicFramePr>
        <p:xfrm>
          <a:off x="4743450" y="2006147"/>
          <a:ext cx="254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5" name="Equation" r:id="rId9" imgW="253800" imgH="368280" progId="Equation.DSMT4">
                  <p:embed/>
                </p:oleObj>
              </mc:Choice>
              <mc:Fallback>
                <p:oleObj name="Equation" r:id="rId9" imgW="253800" imgH="36828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2006147"/>
                        <a:ext cx="2540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710131" y="4122738"/>
            <a:ext cx="5152619" cy="2261127"/>
            <a:chOff x="1675869" y="4594400"/>
            <a:chExt cx="5152619" cy="2040107"/>
          </a:xfrm>
        </p:grpSpPr>
        <p:sp>
          <p:nvSpPr>
            <p:cNvPr id="14" name="Parallelogram 13"/>
            <p:cNvSpPr/>
            <p:nvPr/>
          </p:nvSpPr>
          <p:spPr>
            <a:xfrm>
              <a:off x="1675869" y="5120368"/>
              <a:ext cx="5152619" cy="1451696"/>
            </a:xfrm>
            <a:prstGeom prst="parallelogram">
              <a:avLst>
                <a:gd name="adj" fmla="val 7198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2255909" y="4796182"/>
              <a:ext cx="3906838" cy="1838325"/>
              <a:chOff x="71" y="2270"/>
              <a:chExt cx="2325" cy="1158"/>
            </a:xfrm>
          </p:grpSpPr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71" y="3044"/>
                <a:ext cx="20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942" y="3050"/>
                <a:ext cx="10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V="1">
                <a:off x="940" y="2629"/>
                <a:ext cx="503" cy="42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23"/>
              <p:cNvSpPr>
                <a:spLocks/>
              </p:cNvSpPr>
              <p:nvPr/>
            </p:nvSpPr>
            <p:spPr bwMode="auto">
              <a:xfrm rot="1527113">
                <a:off x="1068" y="2904"/>
                <a:ext cx="132" cy="276"/>
              </a:xfrm>
              <a:custGeom>
                <a:avLst/>
                <a:gdLst>
                  <a:gd name="T0" fmla="*/ 0 w 17029"/>
                  <a:gd name="T1" fmla="*/ 0 h 21600"/>
                  <a:gd name="T2" fmla="*/ 0 w 17029"/>
                  <a:gd name="T3" fmla="*/ 0 h 21600"/>
                  <a:gd name="T4" fmla="*/ 0 w 170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029"/>
                  <a:gd name="T10" fmla="*/ 0 h 21600"/>
                  <a:gd name="T11" fmla="*/ 17029 w 170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029" h="21600" fill="none" extrusionOk="0">
                    <a:moveTo>
                      <a:pt x="-1" y="0"/>
                    </a:moveTo>
                    <a:cubicBezTo>
                      <a:pt x="6653" y="0"/>
                      <a:pt x="12935" y="3066"/>
                      <a:pt x="17029" y="8311"/>
                    </a:cubicBezTo>
                  </a:path>
                  <a:path w="17029" h="21600" stroke="0" extrusionOk="0">
                    <a:moveTo>
                      <a:pt x="-1" y="0"/>
                    </a:moveTo>
                    <a:cubicBezTo>
                      <a:pt x="6653" y="0"/>
                      <a:pt x="12935" y="3066"/>
                      <a:pt x="17029" y="83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24"/>
              <p:cNvSpPr txBox="1">
                <a:spLocks noChangeArrowheads="1"/>
              </p:cNvSpPr>
              <p:nvPr/>
            </p:nvSpPr>
            <p:spPr bwMode="auto">
              <a:xfrm>
                <a:off x="1259" y="2756"/>
                <a:ext cx="23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l-G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endParaRPr lang="en-GB" sz="2000" dirty="0">
                  <a:latin typeface="Symbol" panose="05050102010706020507" pitchFamily="18" charset="2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 flipH="1" flipV="1">
                <a:off x="940" y="2270"/>
                <a:ext cx="1" cy="773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V="1">
                <a:off x="791" y="2629"/>
                <a:ext cx="415" cy="68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2159" y="2911"/>
                <a:ext cx="2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24"/>
              <p:cNvSpPr txBox="1">
                <a:spLocks noChangeArrowheads="1"/>
              </p:cNvSpPr>
              <p:nvPr/>
            </p:nvSpPr>
            <p:spPr bwMode="auto">
              <a:xfrm>
                <a:off x="564" y="3201"/>
                <a:ext cx="2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2779824"/>
                </p:ext>
              </p:extLst>
            </p:nvPr>
          </p:nvGraphicFramePr>
          <p:xfrm>
            <a:off x="3879051" y="4594400"/>
            <a:ext cx="215900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96" name="Equation" r:id="rId11" imgW="215640" imgH="317160" progId="Equation.DSMT4">
                    <p:embed/>
                  </p:oleObj>
                </mc:Choice>
                <mc:Fallback>
                  <p:oleObj name="Equation" r:id="rId11" imgW="215640" imgH="317160" progId="Equation.DSMT4">
                    <p:embed/>
                    <p:pic>
                      <p:nvPicPr>
                        <p:cNvPr id="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051" y="4594400"/>
                          <a:ext cx="215900" cy="3222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6835386"/>
                </p:ext>
              </p:extLst>
            </p:nvPr>
          </p:nvGraphicFramePr>
          <p:xfrm>
            <a:off x="4618826" y="6108875"/>
            <a:ext cx="2159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97" name="Equation" r:id="rId13" imgW="215640" imgH="304560" progId="Equation.DSMT4">
                    <p:embed/>
                  </p:oleObj>
                </mc:Choice>
                <mc:Fallback>
                  <p:oleObj name="Equation" r:id="rId13" imgW="215640" imgH="304560" progId="Equation.DSMT4">
                    <p:embed/>
                    <p:pic>
                      <p:nvPicPr>
                        <p:cNvPr id="3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826" y="6108875"/>
                          <a:ext cx="215900" cy="3095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573605"/>
                </p:ext>
              </p:extLst>
            </p:nvPr>
          </p:nvGraphicFramePr>
          <p:xfrm>
            <a:off x="4687935" y="5125625"/>
            <a:ext cx="2159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98" name="Equation" r:id="rId15" imgW="215640" imgH="304560" progId="Equation.DSMT4">
                    <p:embed/>
                  </p:oleObj>
                </mc:Choice>
                <mc:Fallback>
                  <p:oleObj name="Equation" r:id="rId15" imgW="215640" imgH="304560" progId="Equation.DSMT4">
                    <p:embed/>
                    <p:pic>
                      <p:nvPicPr>
                        <p:cNvPr id="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935" y="5125625"/>
                          <a:ext cx="215900" cy="3095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325621"/>
              </p:ext>
            </p:extLst>
          </p:nvPr>
        </p:nvGraphicFramePr>
        <p:xfrm>
          <a:off x="3711887" y="2544939"/>
          <a:ext cx="254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9" name="Equation" r:id="rId17" imgW="253800" imgH="368280" progId="Equation.DSMT4">
                  <p:embed/>
                </p:oleObj>
              </mc:Choice>
              <mc:Fallback>
                <p:oleObj name="Equation" r:id="rId17" imgW="253800" imgH="36828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887" y="2544939"/>
                        <a:ext cx="2540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98779"/>
              </p:ext>
            </p:extLst>
          </p:nvPr>
        </p:nvGraphicFramePr>
        <p:xfrm>
          <a:off x="3503150" y="3114246"/>
          <a:ext cx="254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0" name="Equation" r:id="rId18" imgW="253800" imgH="368280" progId="Equation.DSMT4">
                  <p:embed/>
                </p:oleObj>
              </mc:Choice>
              <mc:Fallback>
                <p:oleObj name="Equation" r:id="rId18" imgW="253800" imgH="368280" progId="Equation.DSMT4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150" y="3114246"/>
                        <a:ext cx="2540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658693"/>
              </p:ext>
            </p:extLst>
          </p:nvPr>
        </p:nvGraphicFramePr>
        <p:xfrm>
          <a:off x="6791059" y="3097280"/>
          <a:ext cx="1168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1" name="Equation" r:id="rId19" imgW="1168200" imgH="368280" progId="Equation.DSMT4">
                  <p:embed/>
                </p:oleObj>
              </mc:Choice>
              <mc:Fallback>
                <p:oleObj name="Equation" r:id="rId19" imgW="1168200" imgH="36828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059" y="3097280"/>
                        <a:ext cx="1168400" cy="37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7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hand grip rule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Imagine     rotates about a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line </a:t>
            </a:r>
            <a:r>
              <a:rPr lang="en-GB" dirty="0"/>
              <a:t>until it </a:t>
            </a:r>
            <a:r>
              <a:rPr lang="en-GB" dirty="0">
                <a:solidFill>
                  <a:srgbClr val="FF0000"/>
                </a:solidFill>
              </a:rPr>
              <a:t>is aligned </a:t>
            </a:r>
            <a:r>
              <a:rPr lang="en-GB" dirty="0"/>
              <a:t>with </a:t>
            </a:r>
            <a:r>
              <a:rPr lang="en-GB" b="1" i="1" dirty="0"/>
              <a:t>   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Curl the fingers of your </a:t>
            </a:r>
            <a:r>
              <a:rPr lang="en-GB" dirty="0">
                <a:solidFill>
                  <a:srgbClr val="FF0000"/>
                </a:solidFill>
              </a:rPr>
              <a:t>right</a:t>
            </a:r>
            <a:r>
              <a:rPr lang="en-GB" dirty="0"/>
              <a:t> hand around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perpendicular line so that the finger tips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point </a:t>
            </a:r>
            <a:r>
              <a:rPr lang="en-GB" dirty="0"/>
              <a:t>in the direction of the rotation.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thumb</a:t>
            </a:r>
            <a:r>
              <a:rPr lang="en-GB" dirty="0"/>
              <a:t> points in the </a:t>
            </a:r>
            <a:r>
              <a:rPr lang="en-GB" dirty="0" smtClean="0"/>
              <a:t>direction </a:t>
            </a:r>
            <a:r>
              <a:rPr lang="en-GB" dirty="0"/>
              <a:t>of   </a:t>
            </a:r>
            <a:r>
              <a:rPr lang="en-GB" b="1" i="1" dirty="0"/>
              <a:t>        </a:t>
            </a:r>
            <a:r>
              <a:rPr lang="en-GB" dirty="0"/>
              <a:t>.                    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 descr="01_Figure29a-I.jpg"/>
          <p:cNvPicPr>
            <a:picLocks noChangeAspect="1"/>
          </p:cNvPicPr>
          <p:nvPr/>
        </p:nvPicPr>
        <p:blipFill>
          <a:blip r:embed="rId3" cstate="print"/>
          <a:srcRect l="6328" t="3247"/>
          <a:stretch>
            <a:fillRect/>
          </a:stretch>
        </p:blipFill>
        <p:spPr>
          <a:xfrm>
            <a:off x="7448436" y="1728006"/>
            <a:ext cx="3872995" cy="2898423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81174"/>
              </p:ext>
            </p:extLst>
          </p:nvPr>
        </p:nvGraphicFramePr>
        <p:xfrm>
          <a:off x="5909363" y="3749905"/>
          <a:ext cx="6889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5" name="Equation" r:id="rId4" imgW="685800" imgH="355320" progId="Equation.DSMT4">
                  <p:embed/>
                </p:oleObj>
              </mc:Choice>
              <mc:Fallback>
                <p:oleObj name="Equation" r:id="rId4" imgW="685800" imgH="35532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363" y="3749905"/>
                        <a:ext cx="6889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668757"/>
              </p:ext>
            </p:extLst>
          </p:nvPr>
        </p:nvGraphicFramePr>
        <p:xfrm>
          <a:off x="2504167" y="1450749"/>
          <a:ext cx="2428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6" name="Equation" r:id="rId6" imgW="241200" imgH="355320" progId="Equation.DSMT4">
                  <p:embed/>
                </p:oleObj>
              </mc:Choice>
              <mc:Fallback>
                <p:oleObj name="Equation" r:id="rId6" imgW="241200" imgH="35532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167" y="1450749"/>
                        <a:ext cx="24288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775275"/>
              </p:ext>
            </p:extLst>
          </p:nvPr>
        </p:nvGraphicFramePr>
        <p:xfrm>
          <a:off x="4708979" y="1843798"/>
          <a:ext cx="2428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7" name="Equation" r:id="rId8" imgW="241200" imgH="355320" progId="Equation.DSMT4">
                  <p:embed/>
                </p:oleObj>
              </mc:Choice>
              <mc:Fallback>
                <p:oleObj name="Equation" r:id="rId8" imgW="241200" imgH="35532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979" y="1843798"/>
                        <a:ext cx="2428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0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hand grip rule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If     is rotated about a perpendicular line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until </a:t>
            </a:r>
            <a:r>
              <a:rPr lang="en-GB" dirty="0"/>
              <a:t>it is aligned with     </a:t>
            </a:r>
            <a:r>
              <a:rPr lang="en-GB" dirty="0" smtClean="0"/>
              <a:t>, </a:t>
            </a: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thumb</a:t>
            </a:r>
            <a:r>
              <a:rPr lang="en-GB" dirty="0"/>
              <a:t> points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</a:t>
            </a:r>
            <a:r>
              <a:rPr lang="en-GB" dirty="0"/>
              <a:t>the direction of           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other words                          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01_Figure29b-I.jpg"/>
          <p:cNvPicPr>
            <a:picLocks noChangeAspect="1"/>
          </p:cNvPicPr>
          <p:nvPr/>
        </p:nvPicPr>
        <p:blipFill>
          <a:blip r:embed="rId3" cstate="print"/>
          <a:srcRect l="8594" t="-3306"/>
          <a:stretch>
            <a:fillRect/>
          </a:stretch>
        </p:blipFill>
        <p:spPr>
          <a:xfrm>
            <a:off x="7278368" y="1625600"/>
            <a:ext cx="3611269" cy="2837543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00259"/>
              </p:ext>
            </p:extLst>
          </p:nvPr>
        </p:nvGraphicFramePr>
        <p:xfrm>
          <a:off x="3275012" y="2822627"/>
          <a:ext cx="18256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2" name="Equation" r:id="rId4" imgW="1815840" imgH="355320" progId="Equation.DSMT4">
                  <p:embed/>
                </p:oleObj>
              </mc:Choice>
              <mc:Fallback>
                <p:oleObj name="Equation" r:id="rId4" imgW="1815840" imgH="35532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2" y="2822627"/>
                        <a:ext cx="18256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28504"/>
              </p:ext>
            </p:extLst>
          </p:nvPr>
        </p:nvGraphicFramePr>
        <p:xfrm>
          <a:off x="3687308" y="2263058"/>
          <a:ext cx="688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3" name="Equation" r:id="rId6" imgW="685800" imgH="355320" progId="Equation.DSMT4">
                  <p:embed/>
                </p:oleObj>
              </mc:Choice>
              <mc:Fallback>
                <p:oleObj name="Equation" r:id="rId6" imgW="685800" imgH="35532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308" y="2263058"/>
                        <a:ext cx="6889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727033"/>
              </p:ext>
            </p:extLst>
          </p:nvPr>
        </p:nvGraphicFramePr>
        <p:xfrm>
          <a:off x="1712912" y="1444625"/>
          <a:ext cx="241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4" name="Equation" r:id="rId8" imgW="241200" imgH="355320" progId="Equation.DSMT4">
                  <p:embed/>
                </p:oleObj>
              </mc:Choice>
              <mc:Fallback>
                <p:oleObj name="Equation" r:id="rId8" imgW="241200" imgH="35532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2" y="1444625"/>
                        <a:ext cx="2413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70968"/>
              </p:ext>
            </p:extLst>
          </p:nvPr>
        </p:nvGraphicFramePr>
        <p:xfrm>
          <a:off x="4187825" y="1860550"/>
          <a:ext cx="2428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5" name="Equation" r:id="rId10" imgW="241200" imgH="355320" progId="Equation.DSMT4">
                  <p:embed/>
                </p:oleObj>
              </mc:Choice>
              <mc:Fallback>
                <p:oleObj name="Equation" r:id="rId10" imgW="241200" imgH="35532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1860550"/>
                        <a:ext cx="242888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5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cross product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vector                 is known as torque where    is the radius vector and </a:t>
            </a:r>
            <a:r>
              <a:rPr lang="en-GB" b="1" i="1" dirty="0"/>
              <a:t>   </a:t>
            </a:r>
            <a:r>
              <a:rPr lang="en-GB" dirty="0"/>
              <a:t> is the force vector.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FF3300"/>
                </a:solidFill>
              </a:rPr>
              <a:t>magnitude</a:t>
            </a:r>
            <a:r>
              <a:rPr lang="en-GB" dirty="0"/>
              <a:t> of     is known as the moment (turning effect) of the force.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FF3300"/>
                </a:solidFill>
              </a:rPr>
              <a:t>direction</a:t>
            </a:r>
            <a:r>
              <a:rPr lang="en-GB" dirty="0"/>
              <a:t> of     is given by the right hand grip rule. </a:t>
            </a:r>
            <a:r>
              <a:rPr lang="en-GB" dirty="0">
                <a:hlinkClick r:id="rId3"/>
              </a:rPr>
              <a:t>Animation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57375" y="3789643"/>
            <a:ext cx="4067175" cy="2667000"/>
            <a:chOff x="2550264" y="3912422"/>
            <a:chExt cx="4067175" cy="2667000"/>
          </a:xfrm>
        </p:grpSpPr>
        <p:pic>
          <p:nvPicPr>
            <p:cNvPr id="6" name="Picture 5" descr="Torqu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0264" y="3912422"/>
              <a:ext cx="4067175" cy="2667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3681326" y="5664527"/>
              <a:ext cx="356260" cy="39188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7599905"/>
                </p:ext>
              </p:extLst>
            </p:nvPr>
          </p:nvGraphicFramePr>
          <p:xfrm>
            <a:off x="2788389" y="5586954"/>
            <a:ext cx="912813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86" name="Equation" r:id="rId5" imgW="914400" imgH="317160" progId="Equation.DSMT4">
                    <p:embed/>
                  </p:oleObj>
                </mc:Choice>
                <mc:Fallback>
                  <p:oleObj name="Equation" r:id="rId5" imgW="914400" imgH="317160" progId="Equation.DSMT4">
                    <p:embed/>
                    <p:pic>
                      <p:nvPicPr>
                        <p:cNvPr id="12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389" y="5586954"/>
                          <a:ext cx="912813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05095"/>
              </p:ext>
            </p:extLst>
          </p:nvPr>
        </p:nvGraphicFramePr>
        <p:xfrm>
          <a:off x="2811463" y="1443038"/>
          <a:ext cx="1079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87" name="Equation" r:id="rId7" imgW="1079280" imgH="368280" progId="Equation.DSMT4">
                  <p:embed/>
                </p:oleObj>
              </mc:Choice>
              <mc:Fallback>
                <p:oleObj name="Equation" r:id="rId7" imgW="1079280" imgH="36828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1443038"/>
                        <a:ext cx="1079500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279221"/>
              </p:ext>
            </p:extLst>
          </p:nvPr>
        </p:nvGraphicFramePr>
        <p:xfrm>
          <a:off x="7223877" y="1461772"/>
          <a:ext cx="177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88" name="Equation" r:id="rId9" imgW="177480" imgH="355320" progId="Equation.DSMT4">
                  <p:embed/>
                </p:oleObj>
              </mc:Choice>
              <mc:Fallback>
                <p:oleObj name="Equation" r:id="rId9" imgW="177480" imgH="35532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877" y="1461772"/>
                        <a:ext cx="177800" cy="360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61171"/>
              </p:ext>
            </p:extLst>
          </p:nvPr>
        </p:nvGraphicFramePr>
        <p:xfrm>
          <a:off x="10396454" y="1440000"/>
          <a:ext cx="266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89" name="Equation" r:id="rId11" imgW="266400" imgH="355320" progId="Equation.DSMT4">
                  <p:embed/>
                </p:oleObj>
              </mc:Choice>
              <mc:Fallback>
                <p:oleObj name="Equation" r:id="rId11" imgW="266400" imgH="355320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6454" y="1440000"/>
                        <a:ext cx="266700" cy="360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45901"/>
              </p:ext>
            </p:extLst>
          </p:nvPr>
        </p:nvGraphicFramePr>
        <p:xfrm>
          <a:off x="3509480" y="2956909"/>
          <a:ext cx="177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90" name="Equation" r:id="rId13" imgW="177480" imgH="368280" progId="Equation.DSMT4">
                  <p:embed/>
                </p:oleObj>
              </mc:Choice>
              <mc:Fallback>
                <p:oleObj name="Equation" r:id="rId13" imgW="177480" imgH="368280" progId="Equation.DSMT4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480" y="2956909"/>
                        <a:ext cx="177800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12805"/>
              </p:ext>
            </p:extLst>
          </p:nvPr>
        </p:nvGraphicFramePr>
        <p:xfrm>
          <a:off x="3687280" y="2405064"/>
          <a:ext cx="177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91" name="Equation" r:id="rId15" imgW="177480" imgH="368280" progId="Equation.DSMT4">
                  <p:embed/>
                </p:oleObj>
              </mc:Choice>
              <mc:Fallback>
                <p:oleObj name="Equation" r:id="rId15" imgW="177480" imgH="36828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280" y="2405064"/>
                        <a:ext cx="177800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3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vector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unit</a:t>
            </a:r>
            <a:r>
              <a:rPr lang="en-GB" dirty="0"/>
              <a:t> vector has magnitude 1.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used to indicate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of a vector.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Unit vectors are denoted with small letters and a </a:t>
            </a:r>
            <a:r>
              <a:rPr lang="en-GB" dirty="0">
                <a:solidFill>
                  <a:srgbClr val="FF0000"/>
                </a:solidFill>
              </a:rPr>
              <a:t>hat</a:t>
            </a:r>
            <a:r>
              <a:rPr lang="en-GB" dirty="0"/>
              <a:t> on top.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the unit vector pointing in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direction as the vector     is    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follows that              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Three commonly used unit vectors are                     which </a:t>
            </a:r>
            <a:r>
              <a:rPr lang="en-GB" dirty="0">
                <a:solidFill>
                  <a:srgbClr val="FF0000"/>
                </a:solidFill>
              </a:rPr>
              <a:t>point</a:t>
            </a:r>
            <a:r>
              <a:rPr lang="en-GB" dirty="0"/>
              <a:t> in the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y</a:t>
            </a:r>
            <a:r>
              <a:rPr lang="en-GB" dirty="0"/>
              <a:t> and </a:t>
            </a:r>
            <a:r>
              <a:rPr lang="en-GB" i="1" dirty="0"/>
              <a:t>z</a:t>
            </a:r>
            <a:r>
              <a:rPr lang="en-GB" dirty="0"/>
              <a:t> directions respectively.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641077"/>
              </p:ext>
            </p:extLst>
          </p:nvPr>
        </p:nvGraphicFramePr>
        <p:xfrm>
          <a:off x="9747705" y="3092224"/>
          <a:ext cx="21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2" name="Equation" r:id="rId3" imgW="203040" imgH="380880" progId="Equation.DSMT4">
                  <p:embed/>
                </p:oleObj>
              </mc:Choice>
              <mc:Fallback>
                <p:oleObj name="Equation" r:id="rId3" imgW="203040" imgH="380880" progId="Equation.DSMT4">
                  <p:embed/>
                  <p:pic>
                    <p:nvPicPr>
                      <p:cNvPr id="10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705" y="3092224"/>
                        <a:ext cx="2159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982643"/>
              </p:ext>
            </p:extLst>
          </p:nvPr>
        </p:nvGraphicFramePr>
        <p:xfrm>
          <a:off x="9144680" y="3094491"/>
          <a:ext cx="2524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3" name="Equation" r:id="rId5" imgW="241200" imgH="355320" progId="Equation.DSMT4">
                  <p:embed/>
                </p:oleObj>
              </mc:Choice>
              <mc:Fallback>
                <p:oleObj name="Equation" r:id="rId5" imgW="241200" imgH="35532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680" y="3094491"/>
                        <a:ext cx="252412" cy="377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20629"/>
              </p:ext>
            </p:extLst>
          </p:nvPr>
        </p:nvGraphicFramePr>
        <p:xfrm>
          <a:off x="3228749" y="3653064"/>
          <a:ext cx="9493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4" name="Equation" r:id="rId7" imgW="914400" imgH="380880" progId="Equation.DSMT4">
                  <p:embed/>
                </p:oleObj>
              </mc:Choice>
              <mc:Fallback>
                <p:oleObj name="Equation" r:id="rId7" imgW="914400" imgH="38088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49" y="3653064"/>
                        <a:ext cx="949325" cy="4048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64835"/>
              </p:ext>
            </p:extLst>
          </p:nvPr>
        </p:nvGraphicFramePr>
        <p:xfrm>
          <a:off x="6249082" y="4227513"/>
          <a:ext cx="1331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5" name="Equation" r:id="rId9" imgW="1333440" imgH="444240" progId="Equation.DSMT4">
                  <p:embed/>
                </p:oleObj>
              </mc:Choice>
              <mc:Fallback>
                <p:oleObj name="Equation" r:id="rId9" imgW="1333440" imgH="44424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082" y="4227513"/>
                        <a:ext cx="1331912" cy="444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5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vectors in 3D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3D, it is usual to use the unit vectors                  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These </a:t>
            </a:r>
            <a:r>
              <a:rPr lang="en-GB" dirty="0" smtClean="0"/>
              <a:t>unit vectors </a:t>
            </a:r>
            <a:r>
              <a:rPr lang="en-GB" dirty="0"/>
              <a:t>have </a:t>
            </a:r>
            <a:r>
              <a:rPr lang="en-GB" dirty="0">
                <a:solidFill>
                  <a:srgbClr val="FF0000"/>
                </a:solidFill>
              </a:rPr>
              <a:t>size</a:t>
            </a:r>
            <a:r>
              <a:rPr lang="en-GB" dirty="0"/>
              <a:t> 1 and point in the direction of </a:t>
            </a:r>
            <a:r>
              <a:rPr lang="en-GB" dirty="0">
                <a:solidFill>
                  <a:srgbClr val="FF0000"/>
                </a:solidFill>
              </a:rPr>
              <a:t>positive</a:t>
            </a:r>
            <a:r>
              <a:rPr lang="en-GB" dirty="0"/>
              <a:t>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y</a:t>
            </a:r>
            <a:r>
              <a:rPr lang="en-GB" dirty="0"/>
              <a:t> and </a:t>
            </a:r>
            <a:r>
              <a:rPr lang="en-GB" i="1" dirty="0"/>
              <a:t>z</a:t>
            </a:r>
            <a:r>
              <a:rPr lang="en-GB" dirty="0"/>
              <a:t> respectively.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Any vector      can be written as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282400"/>
              </p:ext>
            </p:extLst>
          </p:nvPr>
        </p:nvGraphicFramePr>
        <p:xfrm>
          <a:off x="2900816" y="2978150"/>
          <a:ext cx="2413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2" name="Equation" r:id="rId3" imgW="241200" imgH="355320" progId="Equation.DSMT4">
                  <p:embed/>
                </p:oleObj>
              </mc:Choice>
              <mc:Fallback>
                <p:oleObj name="Equation" r:id="rId3" imgW="241200" imgH="35532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816" y="2978150"/>
                        <a:ext cx="2413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07997"/>
              </p:ext>
            </p:extLst>
          </p:nvPr>
        </p:nvGraphicFramePr>
        <p:xfrm>
          <a:off x="6328230" y="1438049"/>
          <a:ext cx="124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3" name="Equation" r:id="rId5" imgW="1244520" imgH="444240" progId="Equation.DSMT4">
                  <p:embed/>
                </p:oleObj>
              </mc:Choice>
              <mc:Fallback>
                <p:oleObj name="Equation" r:id="rId5" imgW="1244520" imgH="44424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230" y="1438049"/>
                        <a:ext cx="1244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46519"/>
              </p:ext>
            </p:extLst>
          </p:nvPr>
        </p:nvGraphicFramePr>
        <p:xfrm>
          <a:off x="5375778" y="2951346"/>
          <a:ext cx="2446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4" name="Equation" r:id="rId7" imgW="2476440" imgH="495000" progId="Equation.DSMT4">
                  <p:embed/>
                </p:oleObj>
              </mc:Choice>
              <mc:Fallback>
                <p:oleObj name="Equation" r:id="rId7" imgW="2476440" imgH="495000" progId="Equation.DSMT4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778" y="2951346"/>
                        <a:ext cx="24463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556216" y="3247903"/>
            <a:ext cx="4062473" cy="3295884"/>
            <a:chOff x="3420834" y="3194803"/>
            <a:chExt cx="4062473" cy="3295884"/>
          </a:xfrm>
        </p:grpSpPr>
        <p:sp>
          <p:nvSpPr>
            <p:cNvPr id="9" name="Parallelogram 8"/>
            <p:cNvSpPr/>
            <p:nvPr/>
          </p:nvSpPr>
          <p:spPr>
            <a:xfrm rot="1021130">
              <a:off x="3420834" y="4954749"/>
              <a:ext cx="4062473" cy="1535938"/>
            </a:xfrm>
            <a:prstGeom prst="parallelogram">
              <a:avLst>
                <a:gd name="adj" fmla="val 8410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 flipH="1">
              <a:off x="4240772" y="5258857"/>
              <a:ext cx="1015428" cy="640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5241451" y="5269922"/>
              <a:ext cx="1527157" cy="468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5241452" y="3309183"/>
              <a:ext cx="0" cy="1944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4920073" y="3194803"/>
              <a:ext cx="191719" cy="304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4019296" y="5797494"/>
              <a:ext cx="387217" cy="287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5239609" y="4563089"/>
              <a:ext cx="552949" cy="7086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>
              <a:off x="5710103" y="4721460"/>
              <a:ext cx="64400" cy="14194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5267823" y="3644561"/>
              <a:ext cx="482714" cy="94089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5239608" y="5271766"/>
              <a:ext cx="1317767" cy="3893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 flipV="1">
              <a:off x="5241452" y="3559883"/>
              <a:ext cx="9220" cy="1728000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6864526" y="5595514"/>
              <a:ext cx="389061" cy="2894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 flipH="1">
              <a:off x="5699649" y="5661076"/>
              <a:ext cx="857727" cy="4953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4458578" y="5798748"/>
              <a:ext cx="1202476" cy="3585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5261183" y="5271766"/>
              <a:ext cx="421135" cy="9090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>
              <a:off x="4360792" y="5264389"/>
              <a:ext cx="878816" cy="5472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498698"/>
                </p:ext>
              </p:extLst>
            </p:nvPr>
          </p:nvGraphicFramePr>
          <p:xfrm>
            <a:off x="5352172" y="4399885"/>
            <a:ext cx="2159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75" name="Equation" r:id="rId9" imgW="215640" imgH="304560" progId="Equation.DSMT4">
                    <p:embed/>
                  </p:oleObj>
                </mc:Choice>
                <mc:Fallback>
                  <p:oleObj name="Equation" r:id="rId9" imgW="215640" imgH="304560" progId="Equation.DSMT4">
                    <p:embed/>
                    <p:pic>
                      <p:nvPicPr>
                        <p:cNvPr id="26634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2172" y="4399885"/>
                          <a:ext cx="2159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217950"/>
                </p:ext>
              </p:extLst>
            </p:nvPr>
          </p:nvGraphicFramePr>
          <p:xfrm>
            <a:off x="5877635" y="5047584"/>
            <a:ext cx="46196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76" name="Equation" r:id="rId11" imgW="469800" imgH="419040" progId="Equation.DSMT4">
                    <p:embed/>
                  </p:oleObj>
                </mc:Choice>
                <mc:Fallback>
                  <p:oleObj name="Equation" r:id="rId11" imgW="469800" imgH="419040" progId="Equation.DSMT4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7635" y="5047584"/>
                          <a:ext cx="461962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951314"/>
                </p:ext>
              </p:extLst>
            </p:nvPr>
          </p:nvGraphicFramePr>
          <p:xfrm>
            <a:off x="4599697" y="3931572"/>
            <a:ext cx="441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77" name="Equation" r:id="rId13" imgW="444240" imgH="393480" progId="Equation.DSMT4">
                    <p:embed/>
                  </p:oleObj>
                </mc:Choice>
                <mc:Fallback>
                  <p:oleObj name="Equation" r:id="rId13" imgW="444240" imgH="393480" progId="Equation.DSMT4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9697" y="3931572"/>
                          <a:ext cx="44132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366473"/>
                </p:ext>
              </p:extLst>
            </p:nvPr>
          </p:nvGraphicFramePr>
          <p:xfrm>
            <a:off x="4398534" y="5137486"/>
            <a:ext cx="3905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78" name="Equation" r:id="rId15" imgW="393480" imgH="393480" progId="Equation.DSMT4">
                    <p:embed/>
                  </p:oleObj>
                </mc:Choice>
                <mc:Fallback>
                  <p:oleObj name="Equation" r:id="rId15" imgW="393480" imgH="393480" progId="Equation.DSMT4">
                    <p:embed/>
                    <p:pic>
                      <p:nvPicPr>
                        <p:cNvPr id="2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8534" y="5137486"/>
                          <a:ext cx="39052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1677283" y="3955180"/>
            <a:ext cx="3374871" cy="2124150"/>
            <a:chOff x="3729774" y="4142157"/>
            <a:chExt cx="3374871" cy="2124150"/>
          </a:xfrm>
        </p:grpSpPr>
        <p:sp>
          <p:nvSpPr>
            <p:cNvPr id="30" name="Parallelogram 29"/>
            <p:cNvSpPr/>
            <p:nvPr/>
          </p:nvSpPr>
          <p:spPr>
            <a:xfrm rot="1021130">
              <a:off x="3729774" y="4922120"/>
              <a:ext cx="3374871" cy="1344187"/>
            </a:xfrm>
            <a:prstGeom prst="parallelogram">
              <a:avLst>
                <a:gd name="adj" fmla="val 8410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4426318" y="5258857"/>
              <a:ext cx="829880" cy="5620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241452" y="5269922"/>
              <a:ext cx="998524" cy="312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241452" y="4190839"/>
              <a:ext cx="0" cy="108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5415341" y="4142157"/>
              <a:ext cx="191719" cy="304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4222434" y="5501361"/>
              <a:ext cx="387217" cy="287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5239608" y="5271766"/>
              <a:ext cx="765315" cy="2295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flipV="1">
              <a:off x="5241452" y="4440259"/>
              <a:ext cx="9220" cy="828000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6004923" y="5580465"/>
              <a:ext cx="389061" cy="2894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4620104" y="5264389"/>
              <a:ext cx="619502" cy="41590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651557"/>
                </p:ext>
              </p:extLst>
            </p:nvPr>
          </p:nvGraphicFramePr>
          <p:xfrm>
            <a:off x="5664054" y="4981225"/>
            <a:ext cx="201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79" name="Equation" r:id="rId17" imgW="203040" imgH="380880" progId="Equation.DSMT4">
                    <p:embed/>
                  </p:oleObj>
                </mc:Choice>
                <mc:Fallback>
                  <p:oleObj name="Equation" r:id="rId17" imgW="203040" imgH="380880" progId="Equation.DSMT4">
                    <p:embed/>
                    <p:pic>
                      <p:nvPicPr>
                        <p:cNvPr id="4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4054" y="4981225"/>
                          <a:ext cx="201612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9327584"/>
                </p:ext>
              </p:extLst>
            </p:nvPr>
          </p:nvGraphicFramePr>
          <p:xfrm>
            <a:off x="4936979" y="4327177"/>
            <a:ext cx="201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80" name="Equation" r:id="rId19" imgW="203040" imgH="380880" progId="Equation.DSMT4">
                    <p:embed/>
                  </p:oleObj>
                </mc:Choice>
                <mc:Fallback>
                  <p:oleObj name="Equation" r:id="rId19" imgW="203040" imgH="380880" progId="Equation.DSMT4">
                    <p:embed/>
                    <p:pic>
                      <p:nvPicPr>
                        <p:cNvPr id="43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979" y="4327177"/>
                          <a:ext cx="201612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1053483"/>
                </p:ext>
              </p:extLst>
            </p:nvPr>
          </p:nvGraphicFramePr>
          <p:xfrm>
            <a:off x="4722664" y="5030668"/>
            <a:ext cx="1508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81" name="Equation" r:id="rId21" imgW="152280" imgH="380880" progId="Equation.DSMT4">
                    <p:embed/>
                  </p:oleObj>
                </mc:Choice>
                <mc:Fallback>
                  <p:oleObj name="Equation" r:id="rId21" imgW="152280" imgH="380880" progId="Equation.DSMT4">
                    <p:embed/>
                    <p:pic>
                      <p:nvPicPr>
                        <p:cNvPr id="41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664" y="5030668"/>
                          <a:ext cx="15081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283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vector operations in 3D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Since                    are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> to each other and of size 1, the following results hold </a:t>
            </a:r>
          </a:p>
          <a:p>
            <a:pPr marL="361950" indent="-252413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/>
              <a:t>	</a:t>
            </a:r>
          </a:p>
          <a:p>
            <a:pPr marL="361950" indent="-252413">
              <a:lnSpc>
                <a:spcPct val="110000"/>
              </a:lnSpc>
              <a:spcBef>
                <a:spcPts val="600"/>
              </a:spcBef>
              <a:buNone/>
            </a:pPr>
            <a:endParaRPr lang="en-GB" dirty="0"/>
          </a:p>
          <a:p>
            <a:pPr marL="361950" indent="-252413">
              <a:lnSpc>
                <a:spcPct val="110000"/>
              </a:lnSpc>
              <a:spcBef>
                <a:spcPts val="600"/>
              </a:spcBef>
              <a:buNone/>
            </a:pPr>
            <a:endParaRPr lang="en-GB" dirty="0"/>
          </a:p>
          <a:p>
            <a:pPr marL="361950" indent="-252413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/>
              <a:t>	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25587" y="2484973"/>
            <a:ext cx="3374871" cy="2124150"/>
            <a:chOff x="3729774" y="4142157"/>
            <a:chExt cx="3374871" cy="2124150"/>
          </a:xfrm>
        </p:grpSpPr>
        <p:sp>
          <p:nvSpPr>
            <p:cNvPr id="6" name="Parallelogram 5"/>
            <p:cNvSpPr/>
            <p:nvPr/>
          </p:nvSpPr>
          <p:spPr>
            <a:xfrm rot="1021130">
              <a:off x="3729774" y="4922120"/>
              <a:ext cx="3374871" cy="1344187"/>
            </a:xfrm>
            <a:prstGeom prst="parallelogram">
              <a:avLst>
                <a:gd name="adj" fmla="val 8410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28"/>
            <p:cNvSpPr>
              <a:spLocks noChangeShapeType="1"/>
            </p:cNvSpPr>
            <p:nvPr/>
          </p:nvSpPr>
          <p:spPr bwMode="auto">
            <a:xfrm flipH="1">
              <a:off x="4426318" y="5258857"/>
              <a:ext cx="829880" cy="5620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5241452" y="5269922"/>
              <a:ext cx="998524" cy="312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 flipV="1">
              <a:off x="5241452" y="4190839"/>
              <a:ext cx="0" cy="108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5415341" y="4142157"/>
              <a:ext cx="191719" cy="304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4222434" y="5501361"/>
              <a:ext cx="387217" cy="287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5239608" y="5271766"/>
              <a:ext cx="765315" cy="2295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 flipV="1">
              <a:off x="5241452" y="4440259"/>
              <a:ext cx="9220" cy="828000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6004923" y="5580465"/>
              <a:ext cx="389061" cy="2894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 flipH="1">
              <a:off x="4620104" y="5264389"/>
              <a:ext cx="619502" cy="41590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9301478"/>
                </p:ext>
              </p:extLst>
            </p:nvPr>
          </p:nvGraphicFramePr>
          <p:xfrm>
            <a:off x="5664054" y="4981225"/>
            <a:ext cx="201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40" name="Equation" r:id="rId3" imgW="203040" imgH="380880" progId="Equation.DSMT4">
                    <p:embed/>
                  </p:oleObj>
                </mc:Choice>
                <mc:Fallback>
                  <p:oleObj name="Equation" r:id="rId3" imgW="203040" imgH="380880" progId="Equation.DSMT4">
                    <p:embed/>
                    <p:pic>
                      <p:nvPicPr>
                        <p:cNvPr id="46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4054" y="4981225"/>
                          <a:ext cx="201612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5390514"/>
                </p:ext>
              </p:extLst>
            </p:nvPr>
          </p:nvGraphicFramePr>
          <p:xfrm>
            <a:off x="4936979" y="4327177"/>
            <a:ext cx="201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41" name="Equation" r:id="rId5" imgW="203040" imgH="380880" progId="Equation.DSMT4">
                    <p:embed/>
                  </p:oleObj>
                </mc:Choice>
                <mc:Fallback>
                  <p:oleObj name="Equation" r:id="rId5" imgW="203040" imgH="380880" progId="Equation.DSMT4">
                    <p:embed/>
                    <p:pic>
                      <p:nvPicPr>
                        <p:cNvPr id="47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979" y="4327177"/>
                          <a:ext cx="201612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739315"/>
                </p:ext>
              </p:extLst>
            </p:nvPr>
          </p:nvGraphicFramePr>
          <p:xfrm>
            <a:off x="4722664" y="5030668"/>
            <a:ext cx="1508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42" name="Equation" r:id="rId7" imgW="152280" imgH="380880" progId="Equation.DSMT4">
                    <p:embed/>
                  </p:oleObj>
                </mc:Choice>
                <mc:Fallback>
                  <p:oleObj name="Equation" r:id="rId7" imgW="152280" imgH="380880" progId="Equation.DSMT4">
                    <p:embed/>
                    <p:pic>
                      <p:nvPicPr>
                        <p:cNvPr id="48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664" y="5030668"/>
                          <a:ext cx="15081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5418"/>
              </p:ext>
            </p:extLst>
          </p:nvPr>
        </p:nvGraphicFramePr>
        <p:xfrm>
          <a:off x="2278744" y="1440000"/>
          <a:ext cx="124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3" name="Equation" r:id="rId9" imgW="1244520" imgH="444240" progId="Equation.DSMT4">
                  <p:embed/>
                </p:oleObj>
              </mc:Choice>
              <mc:Fallback>
                <p:oleObj name="Equation" r:id="rId9" imgW="1244520" imgH="4442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744" y="1440000"/>
                        <a:ext cx="1244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09097"/>
              </p:ext>
            </p:extLst>
          </p:nvPr>
        </p:nvGraphicFramePr>
        <p:xfrm>
          <a:off x="1398662" y="2472572"/>
          <a:ext cx="39497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4" name="Equation" r:id="rId11" imgW="3949560" imgH="1409400" progId="Equation.DSMT4">
                  <p:embed/>
                </p:oleObj>
              </mc:Choice>
              <mc:Fallback>
                <p:oleObj name="Equation" r:id="rId11" imgW="3949560" imgH="1409400" progId="Equation.DSMT4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662" y="2472572"/>
                        <a:ext cx="39497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6355"/>
              </p:ext>
            </p:extLst>
          </p:nvPr>
        </p:nvGraphicFramePr>
        <p:xfrm>
          <a:off x="1385962" y="4084649"/>
          <a:ext cx="39624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5" name="Equation" r:id="rId13" imgW="3962160" imgH="2476440" progId="Equation.DSMT4">
                  <p:embed/>
                </p:oleObj>
              </mc:Choice>
              <mc:Fallback>
                <p:oleObj name="Equation" r:id="rId13" imgW="3962160" imgH="247644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962" y="4084649"/>
                        <a:ext cx="3962400" cy="2451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1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 using unit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Addition/Subtraction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Dot product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Cross product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61036"/>
              </p:ext>
            </p:extLst>
          </p:nvPr>
        </p:nvGraphicFramePr>
        <p:xfrm>
          <a:off x="1400175" y="1997075"/>
          <a:ext cx="5930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7" name="Equation" r:id="rId3" imgW="5930640" imgH="495000" progId="Equation.DSMT4">
                  <p:embed/>
                </p:oleObj>
              </mc:Choice>
              <mc:Fallback>
                <p:oleObj name="Equation" r:id="rId3" imgW="5930640" imgH="495000" progId="Equation.DSMT4">
                  <p:embed/>
                  <p:pic>
                    <p:nvPicPr>
                      <p:cNvPr id="286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997075"/>
                        <a:ext cx="5930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76665"/>
              </p:ext>
            </p:extLst>
          </p:nvPr>
        </p:nvGraphicFramePr>
        <p:xfrm>
          <a:off x="1456191" y="4240439"/>
          <a:ext cx="78359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8" name="Equation" r:id="rId5" imgW="7835760" imgH="2057400" progId="Equation.DSMT4">
                  <p:embed/>
                </p:oleObj>
              </mc:Choice>
              <mc:Fallback>
                <p:oleObj name="Equation" r:id="rId5" imgW="7835760" imgH="2057400" progId="Equation.DSMT4">
                  <p:embed/>
                  <p:pic>
                    <p:nvPicPr>
                      <p:cNvPr id="96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191" y="4240439"/>
                        <a:ext cx="7835900" cy="203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59235"/>
              </p:ext>
            </p:extLst>
          </p:nvPr>
        </p:nvGraphicFramePr>
        <p:xfrm>
          <a:off x="1421266" y="3111166"/>
          <a:ext cx="37719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9" name="Equation" r:id="rId7" imgW="3771720" imgH="482400" progId="Equation.DSMT4">
                  <p:embed/>
                </p:oleObj>
              </mc:Choice>
              <mc:Fallback>
                <p:oleObj name="Equation" r:id="rId7" imgW="3771720" imgH="4824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266" y="3111166"/>
                        <a:ext cx="37719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7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6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Given the position vectors                              </a:t>
            </a:r>
            <a:r>
              <a:rPr lang="en-GB" sz="2000" dirty="0" smtClean="0"/>
              <a:t>and                             , find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a)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b)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in terms of </a:t>
            </a:r>
            <a:r>
              <a:rPr lang="en-GB" sz="2000" i="1" dirty="0"/>
              <a:t>x</a:t>
            </a:r>
            <a:r>
              <a:rPr lang="en-GB" sz="2000" dirty="0"/>
              <a:t>, </a:t>
            </a:r>
            <a:r>
              <a:rPr lang="en-GB" sz="2000" i="1" dirty="0"/>
              <a:t>y</a:t>
            </a:r>
            <a:r>
              <a:rPr lang="en-GB" sz="2000" dirty="0"/>
              <a:t> and </a:t>
            </a:r>
            <a:r>
              <a:rPr lang="en-GB" sz="2000" i="1" dirty="0"/>
              <a:t>z</a:t>
            </a:r>
            <a:r>
              <a:rPr lang="en-GB" sz="2000" dirty="0"/>
              <a:t> components.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51146"/>
              </p:ext>
            </p:extLst>
          </p:nvPr>
        </p:nvGraphicFramePr>
        <p:xfrm>
          <a:off x="6137280" y="1440090"/>
          <a:ext cx="1706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6" name="Equation" r:id="rId4" imgW="1726920" imgH="380880" progId="Equation.DSMT4">
                  <p:embed/>
                </p:oleObj>
              </mc:Choice>
              <mc:Fallback>
                <p:oleObj name="Equation" r:id="rId4" imgW="1726920" imgH="38088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80" y="1440090"/>
                        <a:ext cx="17065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95568"/>
              </p:ext>
            </p:extLst>
          </p:nvPr>
        </p:nvGraphicFramePr>
        <p:xfrm>
          <a:off x="3832452" y="1440090"/>
          <a:ext cx="1704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7" name="Equation" r:id="rId6" imgW="1726920" imgH="380880" progId="Equation.DSMT4">
                  <p:embed/>
                </p:oleObj>
              </mc:Choice>
              <mc:Fallback>
                <p:oleObj name="Equation" r:id="rId6" imgW="1726920" imgH="38088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452" y="1440090"/>
                        <a:ext cx="1704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106306"/>
              </p:ext>
            </p:extLst>
          </p:nvPr>
        </p:nvGraphicFramePr>
        <p:xfrm>
          <a:off x="1546725" y="1853748"/>
          <a:ext cx="6048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8" name="Equation" r:id="rId8" imgW="609480" imgH="304560" progId="Equation.DSMT4">
                  <p:embed/>
                </p:oleObj>
              </mc:Choice>
              <mc:Fallback>
                <p:oleObj name="Equation" r:id="rId8" imgW="609480" imgH="30456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25" y="1853748"/>
                        <a:ext cx="6048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760582"/>
              </p:ext>
            </p:extLst>
          </p:nvPr>
        </p:nvGraphicFramePr>
        <p:xfrm>
          <a:off x="1546724" y="2230470"/>
          <a:ext cx="6048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9" name="Equation" r:id="rId10" imgW="609480" imgH="304560" progId="Equation.DSMT4">
                  <p:embed/>
                </p:oleObj>
              </mc:Choice>
              <mc:Fallback>
                <p:oleObj name="Equation" r:id="rId10" imgW="609480" imgH="30456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24" y="2230470"/>
                        <a:ext cx="6048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1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7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GB" sz="2000" dirty="0"/>
              <a:t>A force                                 </a:t>
            </a:r>
            <a:r>
              <a:rPr lang="en-GB" sz="2000" dirty="0" smtClean="0"/>
              <a:t> </a:t>
            </a:r>
            <a:r>
              <a:rPr lang="en-GB" sz="2000" dirty="0"/>
              <a:t>acts on an object and produces a displacement                             </a:t>
            </a:r>
            <a:r>
              <a:rPr lang="en-GB" sz="2000" dirty="0" smtClean="0"/>
              <a:t>   . </a:t>
            </a:r>
            <a:r>
              <a:rPr lang="en-GB" sz="2000" dirty="0"/>
              <a:t>What is the work done</a:t>
            </a:r>
            <a:r>
              <a:rPr lang="en-GB" sz="2000" dirty="0" smtClean="0"/>
              <a:t>?</a:t>
            </a:r>
          </a:p>
          <a:p>
            <a:pPr marL="0" indent="0">
              <a:spcBef>
                <a:spcPts val="500"/>
              </a:spcBef>
              <a:buNone/>
            </a:pPr>
            <a:endParaRPr lang="en-GB" sz="2000" dirty="0"/>
          </a:p>
          <a:p>
            <a:pPr marL="0" indent="0">
              <a:spcBef>
                <a:spcPts val="500"/>
              </a:spcBef>
              <a:buNone/>
            </a:pPr>
            <a:r>
              <a:rPr lang="en-GB" sz="2000" dirty="0" smtClean="0"/>
              <a:t>Work </a:t>
            </a:r>
            <a:r>
              <a:rPr lang="en-GB" sz="2000" dirty="0"/>
              <a:t>done is the dot product of the force and displacement.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57484"/>
              </p:ext>
            </p:extLst>
          </p:nvPr>
        </p:nvGraphicFramePr>
        <p:xfrm>
          <a:off x="1097280" y="3135692"/>
          <a:ext cx="31829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79" name="Equation" r:id="rId3" imgW="3225600" imgH="1523880" progId="Equation.DSMT4">
                  <p:embed/>
                </p:oleObj>
              </mc:Choice>
              <mc:Fallback>
                <p:oleObj name="Equation" r:id="rId3" imgW="3225600" imgH="15238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135692"/>
                        <a:ext cx="31829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80253"/>
              </p:ext>
            </p:extLst>
          </p:nvPr>
        </p:nvGraphicFramePr>
        <p:xfrm>
          <a:off x="8775700" y="1452563"/>
          <a:ext cx="19192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80" name="Equation" r:id="rId5" imgW="1942920" imgH="380880" progId="Equation.DSMT4">
                  <p:embed/>
                </p:oleObj>
              </mc:Choice>
              <mc:Fallback>
                <p:oleObj name="Equation" r:id="rId5" imgW="1942920" imgH="3808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1452563"/>
                        <a:ext cx="19192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28410"/>
              </p:ext>
            </p:extLst>
          </p:nvPr>
        </p:nvGraphicFramePr>
        <p:xfrm>
          <a:off x="1950585" y="1446788"/>
          <a:ext cx="196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81" name="Equation" r:id="rId7" imgW="1993680" imgH="380880" progId="Equation.DSMT4">
                  <p:embed/>
                </p:oleObj>
              </mc:Choice>
              <mc:Fallback>
                <p:oleObj name="Equation" r:id="rId7" imgW="1993680" imgH="3808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585" y="1446788"/>
                        <a:ext cx="1968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6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 smtClean="0"/>
              <a:t>A physical quantity that is completely described only if </a:t>
            </a:r>
            <a:r>
              <a:rPr lang="en-GB" dirty="0" smtClean="0">
                <a:solidFill>
                  <a:srgbClr val="FF0000"/>
                </a:solidFill>
              </a:rPr>
              <a:t>both</a:t>
            </a:r>
            <a:r>
              <a:rPr lang="en-GB" dirty="0" smtClean="0"/>
              <a:t> its </a:t>
            </a:r>
            <a:r>
              <a:rPr lang="en-GB" dirty="0" smtClean="0">
                <a:solidFill>
                  <a:srgbClr val="FF0000"/>
                </a:solidFill>
              </a:rPr>
              <a:t>magnitude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direction</a:t>
            </a:r>
            <a:r>
              <a:rPr lang="en-GB" dirty="0" smtClean="0"/>
              <a:t> are specified is known as a </a:t>
            </a:r>
            <a:r>
              <a:rPr lang="en-GB" dirty="0" smtClean="0">
                <a:solidFill>
                  <a:srgbClr val="FF0000"/>
                </a:solidFill>
              </a:rPr>
              <a:t>vector</a:t>
            </a:r>
            <a:r>
              <a:rPr lang="en-GB" dirty="0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 smtClean="0"/>
              <a:t>Examples of vectors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 smtClean="0"/>
              <a:t>Force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 smtClean="0"/>
              <a:t>Velocity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 smtClean="0"/>
              <a:t>Acceleration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 smtClean="0"/>
              <a:t>Displacement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 smtClean="0"/>
              <a:t>If we ask someone to apply a 100 N force on an object, he cannot act until he is told the </a:t>
            </a:r>
            <a:r>
              <a:rPr lang="en-GB" dirty="0" smtClean="0">
                <a:solidFill>
                  <a:srgbClr val="FF0000"/>
                </a:solidFill>
              </a:rPr>
              <a:t>direction</a:t>
            </a:r>
            <a:r>
              <a:rPr lang="en-GB" dirty="0" smtClean="0"/>
              <a:t> to apply the force.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8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Find the angle between the two </a:t>
            </a:r>
            <a:r>
              <a:rPr lang="en-GB" sz="2000" dirty="0" smtClean="0"/>
              <a:t>vectors                           and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 descr="01_Figure28-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1174" y="2178020"/>
            <a:ext cx="4969138" cy="3547865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183779"/>
              </p:ext>
            </p:extLst>
          </p:nvPr>
        </p:nvGraphicFramePr>
        <p:xfrm>
          <a:off x="1097280" y="2113275"/>
          <a:ext cx="3708400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3" name="Equation" r:id="rId4" imgW="3708360" imgH="2946240" progId="Equation.DSMT4">
                  <p:embed/>
                </p:oleObj>
              </mc:Choice>
              <mc:Fallback>
                <p:oleObj name="Equation" r:id="rId4" imgW="3708360" imgH="2946240" progId="Equation.DSMT4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113275"/>
                        <a:ext cx="3708400" cy="2986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101191"/>
              </p:ext>
            </p:extLst>
          </p:nvPr>
        </p:nvGraphicFramePr>
        <p:xfrm>
          <a:off x="5167539" y="1433580"/>
          <a:ext cx="15494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4" name="Equation" r:id="rId6" imgW="1549080" imgH="380880" progId="Equation.DSMT4">
                  <p:embed/>
                </p:oleObj>
              </mc:Choice>
              <mc:Fallback>
                <p:oleObj name="Equation" r:id="rId6" imgW="1549080" imgH="38088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539" y="1433580"/>
                        <a:ext cx="1549400" cy="385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442897"/>
              </p:ext>
            </p:extLst>
          </p:nvPr>
        </p:nvGraphicFramePr>
        <p:xfrm>
          <a:off x="7270070" y="1450886"/>
          <a:ext cx="1701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5" name="Equation" r:id="rId8" imgW="1701720" imgH="380880" progId="Equation.DSMT4">
                  <p:embed/>
                </p:oleObj>
              </mc:Choice>
              <mc:Fallback>
                <p:oleObj name="Equation" r:id="rId8" imgW="1701720" imgH="380880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070" y="1450886"/>
                        <a:ext cx="1701800" cy="387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13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9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 force     </a:t>
            </a:r>
            <a:r>
              <a:rPr lang="en-GB" sz="2000" b="1" i="1" dirty="0"/>
              <a:t>                            </a:t>
            </a:r>
            <a:r>
              <a:rPr lang="en-GB" sz="2000" dirty="0"/>
              <a:t> acts on an object with position </a:t>
            </a:r>
            <a:r>
              <a:rPr lang="en-GB" sz="2000" dirty="0" smtClean="0"/>
              <a:t>vector                                 .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What is the torque about the origin?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76569"/>
              </p:ext>
            </p:extLst>
          </p:nvPr>
        </p:nvGraphicFramePr>
        <p:xfrm>
          <a:off x="1077913" y="2392363"/>
          <a:ext cx="4546600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4" name="Equation" r:id="rId3" imgW="4546440" imgH="2565360" progId="Equation.DSMT4">
                  <p:embed/>
                </p:oleObj>
              </mc:Choice>
              <mc:Fallback>
                <p:oleObj name="Equation" r:id="rId3" imgW="4546440" imgH="2565360" progId="Equation.DSMT4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392363"/>
                        <a:ext cx="4546600" cy="2598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025461"/>
              </p:ext>
            </p:extLst>
          </p:nvPr>
        </p:nvGraphicFramePr>
        <p:xfrm>
          <a:off x="7880577" y="1438275"/>
          <a:ext cx="1968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5" name="Equation" r:id="rId5" imgW="1968480" imgH="380880" progId="Equation.DSMT4">
                  <p:embed/>
                </p:oleObj>
              </mc:Choice>
              <mc:Fallback>
                <p:oleObj name="Equation" r:id="rId5" imgW="1968480" imgH="38088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577" y="1438275"/>
                        <a:ext cx="19685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05779"/>
              </p:ext>
            </p:extLst>
          </p:nvPr>
        </p:nvGraphicFramePr>
        <p:xfrm>
          <a:off x="1938793" y="1446213"/>
          <a:ext cx="19939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6" name="Equation" r:id="rId7" imgW="1993680" imgH="380880" progId="Equation.DSMT4">
                  <p:embed/>
                </p:oleObj>
              </mc:Choice>
              <mc:Fallback>
                <p:oleObj name="Equation" r:id="rId7" imgW="1993680" imgH="38088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793" y="1446213"/>
                        <a:ext cx="19939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97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velocity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velocity of a moving body </a:t>
            </a:r>
            <a:r>
              <a:rPr lang="en-US" dirty="0">
                <a:solidFill>
                  <a:srgbClr val="FF0000"/>
                </a:solidFill>
              </a:rPr>
              <a:t>seen</a:t>
            </a:r>
            <a:r>
              <a:rPr lang="en-US" dirty="0"/>
              <a:t> by an observer is called </a:t>
            </a:r>
            <a:r>
              <a:rPr lang="en-US" dirty="0">
                <a:solidFill>
                  <a:srgbClr val="FF0000"/>
                </a:solidFill>
              </a:rPr>
              <a:t>relative velocity</a:t>
            </a:r>
            <a:r>
              <a:rPr lang="en-US" dirty="0"/>
              <a:t>.  </a:t>
            </a:r>
          </a:p>
          <a:p>
            <a:pPr marL="365125" lvl="1" indent="-365125">
              <a:lnSpc>
                <a:spcPct val="110000"/>
              </a:lnSpc>
              <a:buSzPct val="68000"/>
              <a:buFont typeface="Wingdings 3"/>
              <a:buChar char=""/>
            </a:pPr>
            <a:r>
              <a:rPr lang="en-US" sz="2400" dirty="0">
                <a:solidFill>
                  <a:schemeClr val="tx1"/>
                </a:solidFill>
              </a:rPr>
              <a:t>To study relative velocity we need a frame of reference. </a:t>
            </a:r>
          </a:p>
          <a:p>
            <a:pPr marL="365125" lvl="1" indent="-365125">
              <a:lnSpc>
                <a:spcPct val="110000"/>
              </a:lnSpc>
              <a:buSzPct val="68000"/>
              <a:buFont typeface="Wingdings 3"/>
              <a:buChar char=""/>
            </a:pPr>
            <a:r>
              <a:rPr lang="en-US" sz="2400" dirty="0">
                <a:solidFill>
                  <a:schemeClr val="tx1"/>
                </a:solidFill>
              </a:rPr>
              <a:t>A frame of reference is a </a:t>
            </a:r>
            <a:r>
              <a:rPr lang="en-US" sz="2400" dirty="0">
                <a:solidFill>
                  <a:srgbClr val="FF0000"/>
                </a:solidFill>
              </a:rPr>
              <a:t>coordinate system </a:t>
            </a:r>
            <a:r>
              <a:rPr lang="en-US" sz="2400" dirty="0">
                <a:solidFill>
                  <a:schemeClr val="tx1"/>
                </a:solidFill>
              </a:rPr>
              <a:t>plus a </a:t>
            </a:r>
            <a:r>
              <a:rPr lang="en-US" sz="2400" dirty="0">
                <a:solidFill>
                  <a:srgbClr val="FF0000"/>
                </a:solidFill>
              </a:rPr>
              <a:t>time</a:t>
            </a:r>
            <a:r>
              <a:rPr lang="en-US" sz="2400" dirty="0">
                <a:solidFill>
                  <a:schemeClr val="tx1"/>
                </a:solidFill>
              </a:rPr>
              <a:t> scale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velocity in 1D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dirty="0">
                <a:solidFill>
                  <a:srgbClr val="000000"/>
                </a:solidFill>
              </a:rPr>
              <a:t>From figure (b), the </a:t>
            </a:r>
            <a:r>
              <a:rPr lang="en-SG" i="1" dirty="0">
                <a:solidFill>
                  <a:srgbClr val="000000"/>
                </a:solidFill>
              </a:rPr>
              <a:t>x</a:t>
            </a:r>
            <a:r>
              <a:rPr lang="en-SG" dirty="0">
                <a:solidFill>
                  <a:srgbClr val="000000"/>
                </a:solidFill>
              </a:rPr>
              <a:t> position of P relative to A is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SG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dirty="0">
                <a:solidFill>
                  <a:srgbClr val="000000"/>
                </a:solidFill>
              </a:rPr>
              <a:t>Imagine the subscripts as a fraction and split it as </a:t>
            </a:r>
            <a:br>
              <a:rPr lang="en-SG" dirty="0">
                <a:solidFill>
                  <a:srgbClr val="000000"/>
                </a:solidFill>
              </a:rPr>
            </a:br>
            <a:r>
              <a:rPr lang="en-SG" dirty="0">
                <a:solidFill>
                  <a:srgbClr val="000000"/>
                </a:solidFill>
              </a:rPr>
              <a:t>P/A = P/B × B/A.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dirty="0">
                <a:solidFill>
                  <a:srgbClr val="000000"/>
                </a:solidFill>
              </a:rPr>
              <a:t>The velocity of P relative to A is obtained by </a:t>
            </a:r>
            <a:r>
              <a:rPr lang="en-SG" dirty="0" smtClean="0">
                <a:solidFill>
                  <a:srgbClr val="000000"/>
                </a:solidFill>
              </a:rPr>
              <a:t/>
            </a:r>
            <a:br>
              <a:rPr lang="en-SG" dirty="0" smtClean="0">
                <a:solidFill>
                  <a:srgbClr val="000000"/>
                </a:solidFill>
              </a:rPr>
            </a:br>
            <a:r>
              <a:rPr lang="en-SG" dirty="0" smtClean="0">
                <a:solidFill>
                  <a:srgbClr val="000000"/>
                </a:solidFill>
              </a:rPr>
              <a:t>differentiation</a:t>
            </a:r>
            <a:r>
              <a:rPr lang="en-SG" dirty="0">
                <a:solidFill>
                  <a:srgbClr val="000000"/>
                </a:solidFill>
              </a:rPr>
              <a:t>.</a:t>
            </a:r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   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5" descr="03_32_Figure"/>
          <p:cNvPicPr>
            <a:picLocks noChangeAspect="1" noChangeArrowheads="1"/>
          </p:cNvPicPr>
          <p:nvPr/>
        </p:nvPicPr>
        <p:blipFill>
          <a:blip r:embed="rId3" cstate="print"/>
          <a:srcRect b="3279"/>
          <a:stretch>
            <a:fillRect/>
          </a:stretch>
        </p:blipFill>
        <p:spPr bwMode="auto">
          <a:xfrm>
            <a:off x="8000346" y="1389022"/>
            <a:ext cx="3037966" cy="5070763"/>
          </a:xfrm>
          <a:prstGeom prst="rect">
            <a:avLst/>
          </a:prstGeom>
          <a:noFill/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311931"/>
              </p:ext>
            </p:extLst>
          </p:nvPr>
        </p:nvGraphicFramePr>
        <p:xfrm>
          <a:off x="1421494" y="1954213"/>
          <a:ext cx="2500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2" name="Equation" r:id="rId4" imgW="2501640" imgH="380880" progId="Equation.DSMT4">
                  <p:embed/>
                </p:oleObj>
              </mc:Choice>
              <mc:Fallback>
                <p:oleObj name="Equation" r:id="rId4" imgW="2501640" imgH="38088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494" y="1954213"/>
                        <a:ext cx="25003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898060"/>
              </p:ext>
            </p:extLst>
          </p:nvPr>
        </p:nvGraphicFramePr>
        <p:xfrm>
          <a:off x="1421494" y="4513490"/>
          <a:ext cx="26400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3" name="Equation" r:id="rId6" imgW="2641320" imgH="1295280" progId="Equation.DSMT4">
                  <p:embed/>
                </p:oleObj>
              </mc:Choice>
              <mc:Fallback>
                <p:oleObj name="Equation" r:id="rId6" imgW="2641320" imgH="129528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494" y="4513490"/>
                        <a:ext cx="2640013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2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velocity in 2D and 3D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2D or 3D, the velocity of P relative to A is obtained by differentiating the position vector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62023"/>
              </p:ext>
            </p:extLst>
          </p:nvPr>
        </p:nvGraphicFramePr>
        <p:xfrm>
          <a:off x="1414689" y="2378827"/>
          <a:ext cx="2854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6" name="Equation" r:id="rId3" imgW="2857320" imgH="1295280" progId="Equation.DSMT4">
                  <p:embed/>
                </p:oleObj>
              </mc:Choice>
              <mc:Fallback>
                <p:oleObj name="Equation" r:id="rId3" imgW="2857320" imgH="129528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89" y="2378827"/>
                        <a:ext cx="2854325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03_Figure34-I"/>
          <p:cNvPicPr>
            <a:picLocks noChangeAspect="1" noChangeArrowheads="1"/>
          </p:cNvPicPr>
          <p:nvPr/>
        </p:nvPicPr>
        <p:blipFill>
          <a:blip r:embed="rId5" cstate="print"/>
          <a:srcRect b="6079"/>
          <a:stretch>
            <a:fillRect/>
          </a:stretch>
        </p:blipFill>
        <p:spPr bwMode="auto">
          <a:xfrm>
            <a:off x="1414689" y="3990345"/>
            <a:ext cx="8331507" cy="2701358"/>
          </a:xfrm>
          <a:prstGeom prst="rect">
            <a:avLst/>
          </a:prstGeom>
          <a:noFill/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25697"/>
              </p:ext>
            </p:extLst>
          </p:nvPr>
        </p:nvGraphicFramePr>
        <p:xfrm>
          <a:off x="3367088" y="1822224"/>
          <a:ext cx="20939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7" name="Equation" r:id="rId6" imgW="2095200" imgH="419040" progId="Equation.DSMT4">
                  <p:embed/>
                </p:oleObj>
              </mc:Choice>
              <mc:Fallback>
                <p:oleObj name="Equation" r:id="rId6" imgW="2095200" imgH="41904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1822224"/>
                        <a:ext cx="2093912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spcBef>
                <a:spcPts val="0"/>
              </a:spcBef>
              <a:buNone/>
              <a:tabLst>
                <a:tab pos="354013" algn="l"/>
              </a:tabLst>
            </a:pPr>
            <a:r>
              <a:rPr lang="en-GB" sz="2000" dirty="0"/>
              <a:t>a) 	An air-plane’s compass indicates that it is headed due north and its airspeed indicator shows that it is moving through the air at 240 km/h. If there is a 100-km/h wind from west to east, what is the velocity of the airplane relative to the earth?</a:t>
            </a:r>
          </a:p>
          <a:p>
            <a:pPr marL="354013" indent="-354013">
              <a:spcBef>
                <a:spcPts val="0"/>
              </a:spcBef>
              <a:buNone/>
              <a:tabLst>
                <a:tab pos="354013" algn="l"/>
              </a:tabLst>
            </a:pPr>
            <a:r>
              <a:rPr lang="en-GB" sz="2000" dirty="0"/>
              <a:t>b) 	With the same wind and airspeed, in what direction should the airplane  head to travel due north? What will be the velocity of the airplane relative to the earth?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 descr="03_35_Fig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421" y="3242726"/>
            <a:ext cx="2025279" cy="3540185"/>
          </a:xfrm>
          <a:prstGeom prst="rect">
            <a:avLst/>
          </a:prstGeom>
          <a:noFill/>
        </p:spPr>
      </p:pic>
      <p:pic>
        <p:nvPicPr>
          <p:cNvPr id="6" name="Picture 4" descr="03_36_Fig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6484" y="3269585"/>
            <a:ext cx="1995361" cy="3372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947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direction of a vector may be stated in words or numerically.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For example 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weight of the box is 20 N and its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is vertically down.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velocity of the object is 2.0 m/s and its direction is 30</a:t>
            </a:r>
            <a:r>
              <a:rPr lang="en-GB" b="1" baseline="30000" dirty="0"/>
              <a:t>o</a:t>
            </a:r>
            <a:r>
              <a:rPr lang="en-GB" dirty="0"/>
              <a:t> anti-clockwise from the positive </a:t>
            </a:r>
            <a:r>
              <a:rPr lang="en-GB" i="1" dirty="0"/>
              <a:t>x</a:t>
            </a:r>
            <a:r>
              <a:rPr lang="en-GB" dirty="0"/>
              <a:t>-axis.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notations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vector can be written as a letter with an </a:t>
            </a:r>
            <a:r>
              <a:rPr lang="en-GB" dirty="0">
                <a:solidFill>
                  <a:srgbClr val="FF0000"/>
                </a:solidFill>
              </a:rPr>
              <a:t>arrow</a:t>
            </a:r>
            <a:r>
              <a:rPr lang="en-GB" dirty="0"/>
              <a:t> on top such as     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can also be written in </a:t>
            </a:r>
            <a:r>
              <a:rPr lang="en-GB" dirty="0">
                <a:solidFill>
                  <a:srgbClr val="FF0000"/>
                </a:solidFill>
              </a:rPr>
              <a:t>boldface</a:t>
            </a:r>
            <a:r>
              <a:rPr lang="en-GB" dirty="0"/>
              <a:t>, such as </a:t>
            </a:r>
            <a:r>
              <a:rPr lang="en-GB" b="1" i="1" dirty="0" smtClean="0"/>
              <a:t>A</a:t>
            </a:r>
            <a:r>
              <a:rPr lang="en-GB" dirty="0" smtClean="0"/>
              <a:t>.</a:t>
            </a:r>
            <a:endParaRPr lang="en-GB" b="1" i="1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magnitude (size) of a vector is always positive and can be written </a:t>
            </a:r>
            <a:r>
              <a:rPr lang="en-GB" dirty="0" smtClean="0"/>
              <a:t>as                 </a:t>
            </a:r>
            <a:br>
              <a:rPr lang="en-GB" dirty="0" smtClean="0"/>
            </a:br>
            <a:r>
              <a:rPr lang="en-GB" dirty="0" smtClean="0"/>
              <a:t>       ,        or </a:t>
            </a:r>
            <a:r>
              <a:rPr lang="en-GB" dirty="0"/>
              <a:t>simply </a:t>
            </a:r>
            <a:r>
              <a:rPr lang="en-GB" dirty="0" smtClean="0"/>
              <a:t>as </a:t>
            </a:r>
            <a:r>
              <a:rPr lang="en-GB" i="1" dirty="0" smtClean="0"/>
              <a:t>A</a:t>
            </a:r>
            <a:r>
              <a:rPr lang="en-GB" i="1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our slides, we shall use a letter with an arrow on top to represent a vector and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</a:t>
            </a:r>
            <a:r>
              <a:rPr lang="en-GB" dirty="0" smtClean="0"/>
              <a:t>letter </a:t>
            </a:r>
            <a:r>
              <a:rPr lang="en-GB" dirty="0"/>
              <a:t>to indicate its size or magnitude.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The size of a force     is </a:t>
            </a:r>
            <a:r>
              <a:rPr lang="en-GB" i="1" dirty="0"/>
              <a:t>F</a:t>
            </a:r>
            <a:r>
              <a:rPr lang="en-GB" dirty="0"/>
              <a:t> = 50 N.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40952"/>
              </p:ext>
            </p:extLst>
          </p:nvPr>
        </p:nvGraphicFramePr>
        <p:xfrm>
          <a:off x="1458913" y="2933700"/>
          <a:ext cx="49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6" name="Equation" r:id="rId3" imgW="495000" imgH="431640" progId="Equation.DSMT4">
                  <p:embed/>
                </p:oleObj>
              </mc:Choice>
              <mc:Fallback>
                <p:oleObj name="Equation" r:id="rId3" imgW="495000" imgH="431640" progId="Equation.DSMT4">
                  <p:embed/>
                  <p:pic>
                    <p:nvPicPr>
                      <p:cNvPr id="10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933700"/>
                        <a:ext cx="49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63920"/>
              </p:ext>
            </p:extLst>
          </p:nvPr>
        </p:nvGraphicFramePr>
        <p:xfrm>
          <a:off x="9155941" y="1439863"/>
          <a:ext cx="2428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7" name="Equation" r:id="rId5" imgW="241200" imgH="355320" progId="Equation.DSMT4">
                  <p:embed/>
                </p:oleObj>
              </mc:Choice>
              <mc:Fallback>
                <p:oleObj name="Equation" r:id="rId5" imgW="241200" imgH="355320" progId="Equation.DSMT4">
                  <p:embed/>
                  <p:pic>
                    <p:nvPicPr>
                      <p:cNvPr id="686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5941" y="1439863"/>
                        <a:ext cx="242887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053263"/>
              </p:ext>
            </p:extLst>
          </p:nvPr>
        </p:nvGraphicFramePr>
        <p:xfrm>
          <a:off x="2145404" y="3025775"/>
          <a:ext cx="393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8" name="Equation" r:id="rId7" imgW="393480" imgH="342720" progId="Equation.DSMT4">
                  <p:embed/>
                </p:oleObj>
              </mc:Choice>
              <mc:Fallback>
                <p:oleObj name="Equation" r:id="rId7" imgW="393480" imgH="342720" progId="Equation.DSMT4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404" y="3025775"/>
                        <a:ext cx="393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730372"/>
              </p:ext>
            </p:extLst>
          </p:nvPr>
        </p:nvGraphicFramePr>
        <p:xfrm>
          <a:off x="4336705" y="4463222"/>
          <a:ext cx="276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9" name="Equation" r:id="rId9" imgW="266400" imgH="355320" progId="Equation.DSMT4">
                  <p:embed/>
                </p:oleObj>
              </mc:Choice>
              <mc:Fallback>
                <p:oleObj name="Equation" r:id="rId9" imgW="266400" imgH="355320" progId="Equation.DSMT4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705" y="4463222"/>
                        <a:ext cx="2762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8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 of vectors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vector can </a:t>
            </a:r>
            <a:r>
              <a:rPr lang="en-GB" dirty="0" smtClean="0"/>
              <a:t>be </a:t>
            </a:r>
            <a:r>
              <a:rPr lang="en-GB" dirty="0"/>
              <a:t>represented as an </a:t>
            </a:r>
            <a:r>
              <a:rPr lang="en-GB" dirty="0">
                <a:solidFill>
                  <a:srgbClr val="FF0000"/>
                </a:solidFill>
              </a:rPr>
              <a:t>arrow</a:t>
            </a:r>
            <a:r>
              <a:rPr lang="en-GB" dirty="0"/>
              <a:t> drawn to scale.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length</a:t>
            </a:r>
            <a:r>
              <a:rPr lang="en-GB" dirty="0"/>
              <a:t> of the arrow gives the </a:t>
            </a:r>
            <a:r>
              <a:rPr lang="en-GB" dirty="0">
                <a:solidFill>
                  <a:srgbClr val="FF0000"/>
                </a:solidFill>
              </a:rPr>
              <a:t>magnitude</a:t>
            </a:r>
            <a:r>
              <a:rPr lang="en-GB" dirty="0"/>
              <a:t> and the arrow </a:t>
            </a:r>
            <a:r>
              <a:rPr lang="en-GB" dirty="0">
                <a:solidFill>
                  <a:srgbClr val="FF0000"/>
                </a:solidFill>
              </a:rPr>
              <a:t>head </a:t>
            </a:r>
            <a:r>
              <a:rPr lang="en-GB" dirty="0"/>
              <a:t>gives the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of the vector.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75578" y="3334258"/>
            <a:ext cx="7956657" cy="2528564"/>
            <a:chOff x="2424036" y="3271742"/>
            <a:chExt cx="7956657" cy="2528564"/>
          </a:xfrm>
        </p:grpSpPr>
        <p:sp>
          <p:nvSpPr>
            <p:cNvPr id="7" name="Text Box 4"/>
            <p:cNvSpPr txBox="1">
              <a:spLocks noChangeAspect="1" noChangeArrowheads="1"/>
            </p:cNvSpPr>
            <p:nvPr/>
          </p:nvSpPr>
          <p:spPr bwMode="auto">
            <a:xfrm>
              <a:off x="6802314" y="3971878"/>
              <a:ext cx="3578379" cy="118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In words : Velocity = 26 m/s in the direction of North East or 45</a:t>
              </a:r>
              <a:r>
                <a:rPr lang="en-GB" altLang="zh-CN" sz="2000" baseline="30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o</a:t>
              </a:r>
              <a:r>
                <a:rPr lang="en-GB" altLang="zh-CN" sz="2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 with respect to East</a:t>
              </a:r>
              <a:endParaRPr lang="en-GB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6"/>
            <p:cNvSpPr>
              <a:spLocks noChangeAspect="1" noChangeShapeType="1"/>
            </p:cNvSpPr>
            <p:nvPr/>
          </p:nvSpPr>
          <p:spPr bwMode="auto">
            <a:xfrm>
              <a:off x="2424036" y="5125618"/>
              <a:ext cx="29146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Aspect="1" noChangeShapeType="1"/>
            </p:cNvSpPr>
            <p:nvPr/>
          </p:nvSpPr>
          <p:spPr bwMode="auto">
            <a:xfrm flipH="1">
              <a:off x="3525761" y="3674643"/>
              <a:ext cx="0" cy="2125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/>
              <a:tailEnd type="none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8"/>
            <p:cNvSpPr>
              <a:spLocks noChangeAspect="1" noChangeShapeType="1"/>
            </p:cNvSpPr>
            <p:nvPr/>
          </p:nvSpPr>
          <p:spPr bwMode="auto">
            <a:xfrm flipV="1">
              <a:off x="3532556" y="3999550"/>
              <a:ext cx="1286781" cy="1129919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810934"/>
                </p:ext>
              </p:extLst>
            </p:nvPr>
          </p:nvGraphicFramePr>
          <p:xfrm>
            <a:off x="5029921" y="3730022"/>
            <a:ext cx="165100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39" name="Equation" r:id="rId3" imgW="164880" imgH="317160" progId="Equation.DSMT4">
                    <p:embed/>
                  </p:oleObj>
                </mc:Choice>
                <mc:Fallback>
                  <p:oleObj name="Equation" r:id="rId3" imgW="164880" imgH="317160" progId="Equation.DSMT4">
                    <p:embed/>
                    <p:pic>
                      <p:nvPicPr>
                        <p:cNvPr id="307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921" y="3730022"/>
                          <a:ext cx="165100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0"/>
            <p:cNvSpPr txBox="1">
              <a:spLocks noChangeAspect="1" noChangeArrowheads="1"/>
            </p:cNvSpPr>
            <p:nvPr/>
          </p:nvSpPr>
          <p:spPr bwMode="auto">
            <a:xfrm>
              <a:off x="6813815" y="3402040"/>
              <a:ext cx="2259028" cy="44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Scale: 1 cm = 10 m/s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3206185" y="3271742"/>
              <a:ext cx="696659" cy="394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North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462496" y="4981790"/>
              <a:ext cx="696659" cy="394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East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173194">
              <a:off x="3575300" y="4721584"/>
              <a:ext cx="584791" cy="58479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4"/>
            <p:cNvSpPr txBox="1">
              <a:spLocks noChangeAspect="1" noChangeArrowheads="1"/>
            </p:cNvSpPr>
            <p:nvPr/>
          </p:nvSpPr>
          <p:spPr bwMode="auto">
            <a:xfrm>
              <a:off x="4301102" y="4608094"/>
              <a:ext cx="558904" cy="445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45</a:t>
              </a:r>
              <a:r>
                <a:rPr lang="en-GB" altLang="zh-CN" sz="2000" baseline="30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o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 rot="2887532">
              <a:off x="3859653" y="3562712"/>
              <a:ext cx="248361" cy="1677015"/>
            </a:xfrm>
            <a:prstGeom prst="leftBrace">
              <a:avLst>
                <a:gd name="adj1" fmla="val 70867"/>
                <a:gd name="adj2" fmla="val 4926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0"/>
            <p:cNvSpPr txBox="1">
              <a:spLocks noChangeAspect="1" noChangeArrowheads="1"/>
            </p:cNvSpPr>
            <p:nvPr/>
          </p:nvSpPr>
          <p:spPr bwMode="auto">
            <a:xfrm rot="18951293">
              <a:off x="3531733" y="3947149"/>
              <a:ext cx="770190" cy="44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2.6 cm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4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Two vectors are </a:t>
            </a:r>
            <a:r>
              <a:rPr lang="en-GB" dirty="0">
                <a:solidFill>
                  <a:srgbClr val="FF3300"/>
                </a:solidFill>
              </a:rPr>
              <a:t>equal</a:t>
            </a:r>
            <a:r>
              <a:rPr lang="en-GB" dirty="0"/>
              <a:t> if they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magnitude, are </a:t>
            </a:r>
            <a:r>
              <a:rPr lang="en-GB" dirty="0">
                <a:solidFill>
                  <a:srgbClr val="FF0000"/>
                </a:solidFill>
              </a:rPr>
              <a:t>parallel</a:t>
            </a:r>
            <a:r>
              <a:rPr lang="en-GB" dirty="0"/>
              <a:t> and in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direction.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1" y="2956372"/>
            <a:ext cx="7511566" cy="2222347"/>
            <a:chOff x="1524001" y="2831302"/>
            <a:chExt cx="7511566" cy="222234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24001" y="3432937"/>
              <a:ext cx="184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552248" y="2831302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63547" y="3385153"/>
              <a:ext cx="1657350" cy="85725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566716"/>
                </p:ext>
              </p:extLst>
            </p:nvPr>
          </p:nvGraphicFramePr>
          <p:xfrm>
            <a:off x="2552248" y="4672649"/>
            <a:ext cx="2006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02" name="Equation" r:id="rId3" imgW="2006280" imgH="380880" progId="Equation.DSMT4">
                    <p:embed/>
                  </p:oleObj>
                </mc:Choice>
                <mc:Fallback>
                  <p:oleObj name="Equation" r:id="rId3" imgW="2006280" imgH="380880" progId="Equation.DSMT4">
                    <p:embed/>
                    <p:pic>
                      <p:nvPicPr>
                        <p:cNvPr id="409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248" y="4672649"/>
                          <a:ext cx="20066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591804"/>
                </p:ext>
              </p:extLst>
            </p:nvPr>
          </p:nvGraphicFramePr>
          <p:xfrm>
            <a:off x="2783716" y="3019771"/>
            <a:ext cx="292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03" name="Equation" r:id="rId5" imgW="291960" imgH="317160" progId="Equation.DSMT4">
                    <p:embed/>
                  </p:oleObj>
                </mc:Choice>
                <mc:Fallback>
                  <p:oleObj name="Equation" r:id="rId5" imgW="291960" imgH="317160" progId="Equation.DSMT4">
                    <p:embed/>
                    <p:pic>
                      <p:nvPicPr>
                        <p:cNvPr id="7168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716" y="3019771"/>
                          <a:ext cx="2921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6751363" y="2831302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8100675" y="3385153"/>
              <a:ext cx="819337" cy="43799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83556"/>
                </p:ext>
              </p:extLst>
            </p:nvPr>
          </p:nvGraphicFramePr>
          <p:xfrm>
            <a:off x="7205179" y="4680848"/>
            <a:ext cx="95250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04" name="Equation" r:id="rId7" imgW="952200" imgH="317160" progId="Equation.DSMT4">
                    <p:embed/>
                  </p:oleObj>
                </mc:Choice>
                <mc:Fallback>
                  <p:oleObj name="Equation" r:id="rId7" imgW="952200" imgH="317160" progId="Equation.DSMT4">
                    <p:embed/>
                    <p:pic>
                      <p:nvPicPr>
                        <p:cNvPr id="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5179" y="4680848"/>
                          <a:ext cx="952500" cy="319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260595"/>
                </p:ext>
              </p:extLst>
            </p:nvPr>
          </p:nvGraphicFramePr>
          <p:xfrm>
            <a:off x="4121978" y="3800821"/>
            <a:ext cx="317500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05" name="Equation" r:id="rId9" imgW="317160" imgH="317160" progId="Equation.DSMT4">
                    <p:embed/>
                  </p:oleObj>
                </mc:Choice>
                <mc:Fallback>
                  <p:oleObj name="Equation" r:id="rId9" imgW="317160" imgH="317160" progId="Equation.DSMT4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978" y="3800821"/>
                          <a:ext cx="317500" cy="322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442760"/>
                </p:ext>
              </p:extLst>
            </p:nvPr>
          </p:nvGraphicFramePr>
          <p:xfrm>
            <a:off x="8718067" y="3608871"/>
            <a:ext cx="3175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06" name="Equation" r:id="rId11" imgW="317160" imgH="317160" progId="Equation.DSMT4">
                    <p:embed/>
                  </p:oleObj>
                </mc:Choice>
                <mc:Fallback>
                  <p:oleObj name="Equation" r:id="rId11" imgW="317160" imgH="317160" progId="Equation.DSMT4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8067" y="3608871"/>
                          <a:ext cx="3175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392437"/>
                </p:ext>
              </p:extLst>
            </p:nvPr>
          </p:nvGraphicFramePr>
          <p:xfrm>
            <a:off x="7077905" y="2859433"/>
            <a:ext cx="2921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07" name="Equation" r:id="rId13" imgW="291960" imgH="317160" progId="Equation.DSMT4">
                    <p:embed/>
                  </p:oleObj>
                </mc:Choice>
                <mc:Fallback>
                  <p:oleObj name="Equation" r:id="rId13" imgW="291960" imgH="317160" progId="Equation.DSMT4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7905" y="2859433"/>
                          <a:ext cx="292100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214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vectors are </a:t>
            </a:r>
            <a:r>
              <a:rPr lang="en-GB" dirty="0">
                <a:solidFill>
                  <a:srgbClr val="FF0000"/>
                </a:solidFill>
              </a:rPr>
              <a:t>negative </a:t>
            </a:r>
            <a:r>
              <a:rPr lang="en-GB" dirty="0"/>
              <a:t>of each other if they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magnitude, are </a:t>
            </a:r>
            <a:r>
              <a:rPr lang="en-GB" dirty="0">
                <a:solidFill>
                  <a:srgbClr val="FF0000"/>
                </a:solidFill>
              </a:rPr>
              <a:t>parallel </a:t>
            </a:r>
            <a:r>
              <a:rPr lang="en-GB" dirty="0"/>
              <a:t>but in </a:t>
            </a:r>
            <a:r>
              <a:rPr lang="en-GB" dirty="0">
                <a:solidFill>
                  <a:srgbClr val="FF0000"/>
                </a:solidFill>
              </a:rPr>
              <a:t>opposite</a:t>
            </a:r>
            <a:r>
              <a:rPr lang="en-GB" dirty="0"/>
              <a:t> directions.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1" y="3163084"/>
            <a:ext cx="7143189" cy="2534454"/>
            <a:chOff x="1524001" y="3163084"/>
            <a:chExt cx="7143189" cy="253445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24001" y="3163084"/>
              <a:ext cx="184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603645" y="3273311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3062328" y="3813887"/>
              <a:ext cx="1698173" cy="96190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6751363" y="3466705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rot="10800000" flipV="1">
              <a:off x="7840806" y="4129004"/>
              <a:ext cx="819337" cy="43799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650349"/>
                </p:ext>
              </p:extLst>
            </p:nvPr>
          </p:nvGraphicFramePr>
          <p:xfrm>
            <a:off x="2549525" y="5316538"/>
            <a:ext cx="2209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220" name="Equation" r:id="rId3" imgW="2209680" imgH="380880" progId="Equation.DSMT4">
                    <p:embed/>
                  </p:oleObj>
                </mc:Choice>
                <mc:Fallback>
                  <p:oleObj name="Equation" r:id="rId3" imgW="2209680" imgH="380880" progId="Equation.DSMT4">
                    <p:embed/>
                    <p:pic>
                      <p:nvPicPr>
                        <p:cNvPr id="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525" y="5316538"/>
                          <a:ext cx="22098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315865"/>
                </p:ext>
              </p:extLst>
            </p:nvPr>
          </p:nvGraphicFramePr>
          <p:xfrm>
            <a:off x="2859088" y="3294063"/>
            <a:ext cx="292100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221" name="Equation" r:id="rId5" imgW="291960" imgH="317160" progId="Equation.DSMT4">
                    <p:embed/>
                  </p:oleObj>
                </mc:Choice>
                <mc:Fallback>
                  <p:oleObj name="Equation" r:id="rId5" imgW="291960" imgH="317160" progId="Equation.DSMT4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088" y="3294063"/>
                          <a:ext cx="292100" cy="322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252625"/>
                </p:ext>
              </p:extLst>
            </p:nvPr>
          </p:nvGraphicFramePr>
          <p:xfrm>
            <a:off x="7118350" y="5338763"/>
            <a:ext cx="95250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222" name="Equation" r:id="rId7" imgW="952200" imgH="317160" progId="Equation.DSMT4">
                    <p:embed/>
                  </p:oleObj>
                </mc:Choice>
                <mc:Fallback>
                  <p:oleObj name="Equation" r:id="rId7" imgW="952200" imgH="317160" progId="Equation.DSMT4">
                    <p:embed/>
                    <p:pic>
                      <p:nvPicPr>
                        <p:cNvPr id="2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8350" y="5338763"/>
                          <a:ext cx="952500" cy="319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346717"/>
                </p:ext>
              </p:extLst>
            </p:nvPr>
          </p:nvGraphicFramePr>
          <p:xfrm>
            <a:off x="4102100" y="4365625"/>
            <a:ext cx="3175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223" name="Equation" r:id="rId9" imgW="317160" imgH="317160" progId="Equation.DSMT4">
                    <p:embed/>
                  </p:oleObj>
                </mc:Choice>
                <mc:Fallback>
                  <p:oleObj name="Equation" r:id="rId9" imgW="317160" imgH="317160" progId="Equation.DSMT4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100" y="4365625"/>
                          <a:ext cx="31750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315865"/>
                </p:ext>
              </p:extLst>
            </p:nvPr>
          </p:nvGraphicFramePr>
          <p:xfrm>
            <a:off x="7139304" y="3379674"/>
            <a:ext cx="292100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224" name="Equation" r:id="rId11" imgW="291960" imgH="317160" progId="Equation.DSMT4">
                    <p:embed/>
                  </p:oleObj>
                </mc:Choice>
                <mc:Fallback>
                  <p:oleObj name="Equation" r:id="rId11" imgW="291960" imgH="317160" progId="Equation.DSMT4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9304" y="3379674"/>
                          <a:ext cx="292100" cy="322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346717"/>
                </p:ext>
              </p:extLst>
            </p:nvPr>
          </p:nvGraphicFramePr>
          <p:xfrm>
            <a:off x="8349690" y="4453525"/>
            <a:ext cx="3175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225" name="Equation" r:id="rId12" imgW="317160" imgH="317160" progId="Equation.DSMT4">
                    <p:embed/>
                  </p:oleObj>
                </mc:Choice>
                <mc:Fallback>
                  <p:oleObj name="Equation" r:id="rId12" imgW="317160" imgH="317160" progId="Equation.DSMT4">
                    <p:embed/>
                    <p:pic>
                      <p:nvPicPr>
                        <p:cNvPr id="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9690" y="4453525"/>
                          <a:ext cx="31750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84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1874</TotalTime>
  <Words>1778</Words>
  <Application>Microsoft Office PowerPoint</Application>
  <PresentationFormat>Widescreen</PresentationFormat>
  <Paragraphs>273</Paragraphs>
  <Slides>46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SimSun</vt:lpstr>
      <vt:lpstr>Arial</vt:lpstr>
      <vt:lpstr>Calibri</vt:lpstr>
      <vt:lpstr>Symbol</vt:lpstr>
      <vt:lpstr>Times New Roman</vt:lpstr>
      <vt:lpstr>Wingdings 3</vt:lpstr>
      <vt:lpstr>Retrospect</vt:lpstr>
      <vt:lpstr>Equation</vt:lpstr>
      <vt:lpstr>MathType 6.0 Equation</vt:lpstr>
      <vt:lpstr>Vectors</vt:lpstr>
      <vt:lpstr>Scalars</vt:lpstr>
      <vt:lpstr>Scalars</vt:lpstr>
      <vt:lpstr>Vectors</vt:lpstr>
      <vt:lpstr>Vectors</vt:lpstr>
      <vt:lpstr>Vector notations </vt:lpstr>
      <vt:lpstr>Diagrammatic representation of vectors </vt:lpstr>
      <vt:lpstr>Equality of vectors</vt:lpstr>
      <vt:lpstr>Negative vectors</vt:lpstr>
      <vt:lpstr>Scalar multiplication</vt:lpstr>
      <vt:lpstr>Scalar multiplication</vt:lpstr>
      <vt:lpstr>Resultant of co-planar vectors</vt:lpstr>
      <vt:lpstr>Triangle rule - adding two vectors</vt:lpstr>
      <vt:lpstr>Example 1</vt:lpstr>
      <vt:lpstr>Polygon rule for 3 or more vectors</vt:lpstr>
      <vt:lpstr>Example 2</vt:lpstr>
      <vt:lpstr>Triangle rule – Subtracting two vectors</vt:lpstr>
      <vt:lpstr>Example 3</vt:lpstr>
      <vt:lpstr>Resolution of vectors</vt:lpstr>
      <vt:lpstr>Resolving vectors in 2D</vt:lpstr>
      <vt:lpstr>Positive and negative components</vt:lpstr>
      <vt:lpstr>Positive and negative components</vt:lpstr>
      <vt:lpstr>Vectors as column matrices</vt:lpstr>
      <vt:lpstr>Vectors as column matrices</vt:lpstr>
      <vt:lpstr>Example 5</vt:lpstr>
      <vt:lpstr>Dot (scalar) product of two vectors</vt:lpstr>
      <vt:lpstr>Dot (scalar) product</vt:lpstr>
      <vt:lpstr>Application of dot product</vt:lpstr>
      <vt:lpstr>Resolving vectors in 3D</vt:lpstr>
      <vt:lpstr>Cross (vector) product</vt:lpstr>
      <vt:lpstr>Right hand grip rule</vt:lpstr>
      <vt:lpstr>Right hand grip rule</vt:lpstr>
      <vt:lpstr>Application of cross product</vt:lpstr>
      <vt:lpstr>Unit vector</vt:lpstr>
      <vt:lpstr>Unit vectors in 3D</vt:lpstr>
      <vt:lpstr>Unit vector operations in 3D</vt:lpstr>
      <vt:lpstr>Vector operations using unit vectors</vt:lpstr>
      <vt:lpstr>Example 6</vt:lpstr>
      <vt:lpstr>Example 7</vt:lpstr>
      <vt:lpstr>Example 8</vt:lpstr>
      <vt:lpstr>Example 9</vt:lpstr>
      <vt:lpstr>Relative velocity</vt:lpstr>
      <vt:lpstr>Relative velocity in 1D</vt:lpstr>
      <vt:lpstr>Relative velocity in 2D and 3D</vt:lpstr>
      <vt:lpstr>Example 10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Tan Teow Chye</cp:lastModifiedBy>
  <cp:revision>311</cp:revision>
  <dcterms:created xsi:type="dcterms:W3CDTF">2018-09-30T12:15:30Z</dcterms:created>
  <dcterms:modified xsi:type="dcterms:W3CDTF">2018-10-17T05:41:36Z</dcterms:modified>
</cp:coreProperties>
</file>