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45"/>
  </p:notesMasterIdLst>
  <p:sldIdLst>
    <p:sldId id="493" r:id="rId2"/>
    <p:sldId id="256" r:id="rId3"/>
    <p:sldId id="492" r:id="rId4"/>
    <p:sldId id="422" r:id="rId5"/>
    <p:sldId id="454" r:id="rId6"/>
    <p:sldId id="455" r:id="rId7"/>
    <p:sldId id="456" r:id="rId8"/>
    <p:sldId id="457" r:id="rId9"/>
    <p:sldId id="485" r:id="rId10"/>
    <p:sldId id="458" r:id="rId11"/>
    <p:sldId id="484" r:id="rId12"/>
    <p:sldId id="459" r:id="rId13"/>
    <p:sldId id="486" r:id="rId14"/>
    <p:sldId id="460" r:id="rId15"/>
    <p:sldId id="487" r:id="rId16"/>
    <p:sldId id="488" r:id="rId17"/>
    <p:sldId id="489" r:id="rId18"/>
    <p:sldId id="490" r:id="rId19"/>
    <p:sldId id="461" r:id="rId20"/>
    <p:sldId id="462" r:id="rId21"/>
    <p:sldId id="463" r:id="rId22"/>
    <p:sldId id="464" r:id="rId23"/>
    <p:sldId id="465" r:id="rId24"/>
    <p:sldId id="466" r:id="rId25"/>
    <p:sldId id="467" r:id="rId26"/>
    <p:sldId id="468" r:id="rId27"/>
    <p:sldId id="469" r:id="rId28"/>
    <p:sldId id="470" r:id="rId29"/>
    <p:sldId id="471" r:id="rId30"/>
    <p:sldId id="472" r:id="rId31"/>
    <p:sldId id="474" r:id="rId32"/>
    <p:sldId id="475" r:id="rId33"/>
    <p:sldId id="473" r:id="rId34"/>
    <p:sldId id="476" r:id="rId35"/>
    <p:sldId id="477" r:id="rId36"/>
    <p:sldId id="478" r:id="rId37"/>
    <p:sldId id="479" r:id="rId38"/>
    <p:sldId id="480" r:id="rId39"/>
    <p:sldId id="481" r:id="rId40"/>
    <p:sldId id="482" r:id="rId41"/>
    <p:sldId id="483" r:id="rId42"/>
    <p:sldId id="491" r:id="rId43"/>
    <p:sldId id="339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92" autoAdjust="0"/>
    <p:restoredTop sz="94799" autoAdjust="0"/>
  </p:normalViewPr>
  <p:slideViewPr>
    <p:cSldViewPr snapToGrid="0">
      <p:cViewPr varScale="1">
        <p:scale>
          <a:sx n="72" d="100"/>
          <a:sy n="72" d="100"/>
        </p:scale>
        <p:origin x="90" y="222"/>
      </p:cViewPr>
      <p:guideLst/>
    </p:cSldViewPr>
  </p:slideViewPr>
  <p:outlineViewPr>
    <p:cViewPr>
      <p:scale>
        <a:sx n="33" d="100"/>
        <a:sy n="33" d="100"/>
      </p:scale>
      <p:origin x="0" y="-3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5" d="100"/>
          <a:sy n="45" d="100"/>
        </p:scale>
        <p:origin x="276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4530E-66E8-4EEF-8660-8A53FF529BDE}" type="datetimeFigureOut">
              <a:rPr lang="en-SG" smtClean="0"/>
              <a:t>28/11/2018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195AC-A795-4C37-B905-E546E142DA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940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28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7475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3240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30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4356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32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2511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5321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2422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507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4299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3969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3613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0794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5118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BACD-157C-49D0-94EF-AA1F6A6AD876}" type="datetime1">
              <a:rPr lang="en-US" smtClean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Page </a:t>
            </a:r>
            <a:fld id="{8171E6F6-E6A4-4115-9778-B0A1DA8DDB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63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A6BC-11B1-4E16-919A-AFB5EDCD6744}" type="datetime1">
              <a:rPr lang="en-US" smtClean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0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57A0-298C-4132-B714-B2E4F7F5DAD3}" type="datetime1">
              <a:rPr lang="en-US" smtClean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0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0000"/>
          </a:xfrm>
        </p:spPr>
        <p:txBody>
          <a:bodyPr anchor="ctr">
            <a:normAutofit/>
          </a:bodyPr>
          <a:lstStyle>
            <a:lvl1pPr marL="0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 marL="342900" indent="-342900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1pPr>
            <a:lvl2pPr marL="627063" indent="-268288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defRPr sz="2000"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73E5-5F31-491B-89B9-F93C36036A5D}" type="datetime1">
              <a:rPr lang="en-US" smtClean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33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8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0E3F-A486-4059-9240-A559DDCADE81}" type="datetime1">
              <a:rPr lang="en-US" smtClean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113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AAD29-F102-4008-BC34-B05BB0FD2B67}" type="datetime1">
              <a:rPr lang="en-US" smtClean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00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54DC-EF94-4EEC-9481-FB469B037A91}" type="datetime1">
              <a:rPr lang="en-US" smtClean="0"/>
              <a:t>11/28/2018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081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4362-7AEE-43C5-AEE4-AC33DABFA22C}" type="datetime1">
              <a:rPr lang="en-US" smtClean="0"/>
              <a:t>11/28/2018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94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9A4A-02E7-4A08-B2C5-E4EBFFB64A84}" type="datetime1">
              <a:rPr lang="en-US" smtClean="0"/>
              <a:t>11/28/2018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233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203F7C-D20A-49F8-B888-2E46A7855A5C}" type="datetime1">
              <a:rPr lang="en-US" smtClean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83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D5FD-15BD-4496-BE9E-D1DBB8EB5739}" type="datetime1">
              <a:rPr lang="en-US" smtClean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0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80000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40000"/>
            <a:ext cx="10080000" cy="4680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D3E5F9C-F2B8-4D4B-8FB9-614589F410D4}" type="datetime1">
              <a:rPr lang="en-US" smtClean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84672" y="1226198"/>
            <a:ext cx="10080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05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2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4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8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C94F1-A7DF-456D-9A55-A9BCCCCFC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Lesson Plan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93A76-DE29-4FD4-B70C-4EB56D960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ED53FB-835D-47F4-BC15-E970CD7B3B09}"/>
              </a:ext>
            </a:extLst>
          </p:cNvPr>
          <p:cNvSpPr/>
          <p:nvPr/>
        </p:nvSpPr>
        <p:spPr>
          <a:xfrm>
            <a:off x="525780" y="1647538"/>
            <a:ext cx="49225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1   – (15 Oct) Physical quantities and Vectors  </a:t>
            </a:r>
          </a:p>
          <a:p>
            <a:r>
              <a:rPr lang="en-US" sz="2000" dirty="0"/>
              <a:t>2   – (22 Oct) Kinematics </a:t>
            </a:r>
          </a:p>
          <a:p>
            <a:r>
              <a:rPr lang="en-US" sz="2000" dirty="0"/>
              <a:t>3   – (29 Oct) Kinematics and  Dynamics </a:t>
            </a:r>
          </a:p>
          <a:p>
            <a:r>
              <a:rPr lang="en-US" sz="2000" dirty="0"/>
              <a:t>4   – (05 Nov) Dynamics</a:t>
            </a:r>
          </a:p>
          <a:p>
            <a:r>
              <a:rPr lang="en-US" sz="2000" dirty="0"/>
              <a:t>5   – (12 Nov) Work, Energy and Power (WEP)</a:t>
            </a:r>
          </a:p>
          <a:p>
            <a:r>
              <a:rPr lang="en-US" sz="2000" dirty="0"/>
              <a:t>6   – (19 Nov) WEP &amp; Linear Momentum (LM)</a:t>
            </a:r>
          </a:p>
          <a:p>
            <a:r>
              <a:rPr lang="en-US" sz="2000" dirty="0"/>
              <a:t>7   – (26 Nov) Revision for MST  </a:t>
            </a:r>
          </a:p>
          <a:p>
            <a:r>
              <a:rPr lang="en-US" sz="2000" dirty="0"/>
              <a:t>        </a:t>
            </a:r>
            <a:r>
              <a:rPr lang="en-US" sz="2000" dirty="0">
                <a:highlight>
                  <a:srgbClr val="FFFF00"/>
                </a:highlight>
              </a:rPr>
              <a:t>(30 Nov) [MST (25 %) likely on Fri evening</a:t>
            </a:r>
          </a:p>
          <a:p>
            <a:r>
              <a:rPr lang="en-US" sz="2000" dirty="0"/>
              <a:t>8   – (03 Dec) MST week </a:t>
            </a:r>
          </a:p>
          <a:p>
            <a:r>
              <a:rPr lang="en-US" sz="2000" dirty="0"/>
              <a:t>9   – (10 Dec) Term break </a:t>
            </a:r>
          </a:p>
          <a:p>
            <a:r>
              <a:rPr lang="en-US" sz="2000" dirty="0"/>
              <a:t>10 – (17 Dec) Term break </a:t>
            </a:r>
          </a:p>
          <a:p>
            <a:r>
              <a:rPr lang="en-US" sz="2000" dirty="0"/>
              <a:t>11 – (24 Dec) Term break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6105AE-DBEE-40B1-8F91-1110A4537A1E}"/>
              </a:ext>
            </a:extLst>
          </p:cNvPr>
          <p:cNvSpPr/>
          <p:nvPr/>
        </p:nvSpPr>
        <p:spPr>
          <a:xfrm>
            <a:off x="6096000" y="1647538"/>
            <a:ext cx="6096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ighlight>
                  <a:srgbClr val="00FFFF"/>
                </a:highlight>
              </a:rPr>
              <a:t>12 – (31 Dec) LM and Simple Harmonic Motion (SHM)</a:t>
            </a:r>
          </a:p>
          <a:p>
            <a:r>
              <a:rPr lang="en-US" sz="2000" dirty="0">
                <a:highlight>
                  <a:srgbClr val="00FFFF"/>
                </a:highlight>
              </a:rPr>
              <a:t>Practice Skypes with Student </a:t>
            </a:r>
          </a:p>
          <a:p>
            <a:r>
              <a:rPr lang="en-US" sz="2000" dirty="0"/>
              <a:t>13 – (07 Jan) SHM &amp; Mechanical Waves  </a:t>
            </a:r>
          </a:p>
          <a:p>
            <a:r>
              <a:rPr lang="en-US" sz="2000" dirty="0"/>
              <a:t>14 – (14 Jan) Static Electricity (</a:t>
            </a:r>
            <a:r>
              <a:rPr lang="en-US" sz="2000" dirty="0" err="1"/>
              <a:t>elearning</a:t>
            </a:r>
            <a:r>
              <a:rPr lang="en-US" sz="2000" dirty="0"/>
              <a:t> – skype)</a:t>
            </a:r>
          </a:p>
          <a:p>
            <a:r>
              <a:rPr lang="en-US" sz="2000" dirty="0"/>
              <a:t>15 – (21 Jan) Static Electricity [</a:t>
            </a:r>
            <a:r>
              <a:rPr lang="en-US" sz="2000" dirty="0" err="1"/>
              <a:t>contd</a:t>
            </a:r>
            <a:r>
              <a:rPr lang="en-US" sz="2000" dirty="0"/>
              <a:t>]  </a:t>
            </a:r>
          </a:p>
          <a:p>
            <a:r>
              <a:rPr lang="en-US" sz="2000" dirty="0"/>
              <a:t>16 – (28 Jan) Magnetism  </a:t>
            </a:r>
          </a:p>
          <a:p>
            <a:r>
              <a:rPr lang="en-US" sz="2000" dirty="0"/>
              <a:t>17 – (04 Feb) Electromagnetism </a:t>
            </a:r>
          </a:p>
          <a:p>
            <a:r>
              <a:rPr lang="en-US" sz="2000" dirty="0"/>
              <a:t>18 – (11 Feb) Revision for exams 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403615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of length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SI unit of length is the meter.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This is defined as the distance travelled by light in vacuum in 1/299,792,458 s.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This standard was chosen because the speed of light in vacuum is the same everywhere and every time.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Based on this standard, the distance from our Sun to the nearest star, </a:t>
            </a:r>
            <a:r>
              <a:rPr lang="en-GB" dirty="0" err="1"/>
              <a:t>Proxima</a:t>
            </a:r>
            <a:r>
              <a:rPr lang="en-GB" dirty="0"/>
              <a:t> Centauri, is 4 x 10</a:t>
            </a:r>
            <a:r>
              <a:rPr lang="en-GB" baseline="30000" dirty="0"/>
              <a:t>16</a:t>
            </a:r>
            <a:r>
              <a:rPr lang="en-GB" dirty="0"/>
              <a:t> m.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415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56360-F95E-4F4A-9777-16AAD51B1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94B14-EDBF-470D-9145-5A2C574CF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4E062-FE05-4022-89B7-5ECA63B6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40994" name="Picture 2" descr="See the source image">
            <a:extLst>
              <a:ext uri="{FF2B5EF4-FFF2-40B4-BE49-F238E27FC236}">
                <a16:creationId xmlns:a16="http://schemas.microsoft.com/office/drawing/2014/main" id="{213A2CEF-98FF-4F23-8023-7E5D1CDBF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43642"/>
            <a:ext cx="12192000" cy="121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628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of mass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SI unit of mass is the kilogram.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This is defined as the mass of a specific platinum-iridium alloy cylinder kept at the international Bureau of Weights and Measures at Sevres, France.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Based on this standard, the mass of an electron is 9.11 x 10</a:t>
            </a:r>
            <a:r>
              <a:rPr lang="en-GB" baseline="30000" dirty="0"/>
              <a:t>-31</a:t>
            </a:r>
            <a:r>
              <a:rPr lang="en-GB" dirty="0"/>
              <a:t> kg.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893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358B5-02A8-40E5-885A-0FF51EAC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3" descr="Standard Kilogram.jpg">
            <a:extLst>
              <a:ext uri="{FF2B5EF4-FFF2-40B4-BE49-F238E27FC236}">
                <a16:creationId xmlns:a16="http://schemas.microsoft.com/office/drawing/2014/main" id="{62E315BE-12E0-4152-8F3E-3F0264644C0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776786"/>
            <a:ext cx="12192000" cy="8936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04445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physical quantities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Scientists have decided on seven SI physical base quantities, each with a symbol and base unit.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5" name="Group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055565"/>
              </p:ext>
            </p:extLst>
          </p:nvPr>
        </p:nvGraphicFramePr>
        <p:xfrm>
          <a:off x="1896614" y="2550381"/>
          <a:ext cx="7378339" cy="3647976"/>
        </p:xfrm>
        <a:graphic>
          <a:graphicData uri="http://schemas.openxmlformats.org/drawingml/2006/table">
            <a:tbl>
              <a:tblPr/>
              <a:tblGrid>
                <a:gridCol w="2792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9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6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42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 quantity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 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2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kilogram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2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length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2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second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2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ampere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2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Kelvin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5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 of substance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2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luminous intensity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</a:t>
                      </a:r>
                      <a:endParaRPr kumimoji="0" lang="en-GB" sz="2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candela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661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11383-FB97-4C5C-A4C3-735C83CDB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40994" name="Picture 2" descr="Image result for definition of current">
            <a:extLst>
              <a:ext uri="{FF2B5EF4-FFF2-40B4-BE49-F238E27FC236}">
                <a16:creationId xmlns:a16="http://schemas.microsoft.com/office/drawing/2014/main" id="{6241B375-3C36-46F3-B6DD-E79CE0241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009" y="156830"/>
            <a:ext cx="8931349" cy="669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882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682984-A6EA-49B8-A358-EAAFF49F3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40994" name="Picture 2" descr="Image result for Standard Temperature in Kelvin">
            <a:extLst>
              <a:ext uri="{FF2B5EF4-FFF2-40B4-BE49-F238E27FC236}">
                <a16:creationId xmlns:a16="http://schemas.microsoft.com/office/drawing/2014/main" id="{41D61BB4-B0BC-4DAB-9236-A8B2BA207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6114"/>
            <a:ext cx="12293600" cy="697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444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6AD354-2D93-4A05-969F-9D578437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228B19-1F29-40BC-A3EF-B5ECB82BE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01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78C197-27B0-4FB1-AEE5-05118D9F2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42018" name="Picture 2" descr="See the source image">
            <a:extLst>
              <a:ext uri="{FF2B5EF4-FFF2-40B4-BE49-F238E27FC236}">
                <a16:creationId xmlns:a16="http://schemas.microsoft.com/office/drawing/2014/main" id="{C1B344F9-C35F-4AFC-81DC-641F3A7B8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336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quantities and units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Derived quantities are products or quotients of base quantities, e.g.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sz="2400" dirty="0"/>
              <a:t>Area is </a:t>
            </a:r>
            <a:r>
              <a:rPr lang="en-GB" sz="2400" dirty="0">
                <a:solidFill>
                  <a:srgbClr val="FF0000"/>
                </a:solidFill>
              </a:rPr>
              <a:t>length</a:t>
            </a:r>
            <a:r>
              <a:rPr lang="en-GB" sz="2400" dirty="0"/>
              <a:t> multiply with </a:t>
            </a:r>
            <a:r>
              <a:rPr lang="en-GB" sz="2400" dirty="0">
                <a:solidFill>
                  <a:srgbClr val="FF0000"/>
                </a:solidFill>
              </a:rPr>
              <a:t>length</a:t>
            </a:r>
            <a:r>
              <a:rPr lang="en-GB" sz="2400" dirty="0"/>
              <a:t>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sz="2400" dirty="0"/>
              <a:t>Speed (distance/time) is </a:t>
            </a:r>
            <a:r>
              <a:rPr lang="en-GB" sz="2400" dirty="0">
                <a:solidFill>
                  <a:srgbClr val="FF0000"/>
                </a:solidFill>
              </a:rPr>
              <a:t>length</a:t>
            </a:r>
            <a:r>
              <a:rPr lang="en-GB" sz="2400" dirty="0"/>
              <a:t> divide with </a:t>
            </a:r>
            <a:r>
              <a:rPr lang="en-GB" sz="2400" dirty="0">
                <a:solidFill>
                  <a:srgbClr val="FF0000"/>
                </a:solidFill>
              </a:rPr>
              <a:t>time</a:t>
            </a:r>
            <a:r>
              <a:rPr lang="en-GB" sz="2400" dirty="0"/>
              <a:t>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sz="2400" dirty="0"/>
              <a:t>Density (mass/volume) is </a:t>
            </a:r>
            <a:r>
              <a:rPr lang="en-GB" sz="2400" dirty="0">
                <a:solidFill>
                  <a:srgbClr val="FF0000"/>
                </a:solidFill>
              </a:rPr>
              <a:t>mass</a:t>
            </a:r>
            <a:r>
              <a:rPr lang="en-GB" sz="2400" dirty="0"/>
              <a:t> divide with </a:t>
            </a:r>
            <a:r>
              <a:rPr lang="en-GB" sz="2400" dirty="0">
                <a:solidFill>
                  <a:srgbClr val="FF0000"/>
                </a:solidFill>
              </a:rPr>
              <a:t>length</a:t>
            </a:r>
            <a:r>
              <a:rPr lang="en-GB" sz="2400" baseline="30000" dirty="0">
                <a:solidFill>
                  <a:srgbClr val="FF0000"/>
                </a:solidFill>
              </a:rPr>
              <a:t>3</a:t>
            </a:r>
            <a:r>
              <a:rPr lang="en-GB" sz="2400" dirty="0"/>
              <a:t>.  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Derived units are products or quotients of base units.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E.g. of derived units are m</a:t>
            </a:r>
            <a:r>
              <a:rPr lang="en-GB" baseline="30000" dirty="0"/>
              <a:t>2</a:t>
            </a:r>
            <a:r>
              <a:rPr lang="en-GB" dirty="0"/>
              <a:t>, kg/m</a:t>
            </a:r>
            <a:r>
              <a:rPr lang="en-GB" baseline="30000" dirty="0"/>
              <a:t>3</a:t>
            </a:r>
            <a:r>
              <a:rPr lang="en-GB" dirty="0"/>
              <a:t>, m/s, kg m/s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63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MS864M</a:t>
            </a:r>
            <a:endParaRPr lang="en-GB" dirty="0"/>
          </a:p>
          <a:p>
            <a:endParaRPr lang="en-SG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Physical quantities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8171E6F6-E6A4-4115-9778-B0A1DA8DDBE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334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names of derived units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Some derived units have special names.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Special names are in </a:t>
            </a:r>
            <a:r>
              <a:rPr lang="en-GB" dirty="0">
                <a:solidFill>
                  <a:srgbClr val="FF0000"/>
                </a:solidFill>
              </a:rPr>
              <a:t>small</a:t>
            </a:r>
            <a:r>
              <a:rPr lang="en-GB" dirty="0"/>
              <a:t> letters.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Symbols are single capital letter or start with capital letter.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863996"/>
              </p:ext>
            </p:extLst>
          </p:nvPr>
        </p:nvGraphicFramePr>
        <p:xfrm>
          <a:off x="1517060" y="3290480"/>
          <a:ext cx="7956114" cy="2482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2038">
                  <a:extLst>
                    <a:ext uri="{9D8B030D-6E8A-4147-A177-3AD203B41FA5}">
                      <a16:colId xmlns:a16="http://schemas.microsoft.com/office/drawing/2014/main" val="4294755539"/>
                    </a:ext>
                  </a:extLst>
                </a:gridCol>
                <a:gridCol w="1868629">
                  <a:extLst>
                    <a:ext uri="{9D8B030D-6E8A-4147-A177-3AD203B41FA5}">
                      <a16:colId xmlns:a16="http://schemas.microsoft.com/office/drawing/2014/main" val="300262149"/>
                    </a:ext>
                  </a:extLst>
                </a:gridCol>
                <a:gridCol w="2109428">
                  <a:extLst>
                    <a:ext uri="{9D8B030D-6E8A-4147-A177-3AD203B41FA5}">
                      <a16:colId xmlns:a16="http://schemas.microsoft.com/office/drawing/2014/main" val="4110786727"/>
                    </a:ext>
                  </a:extLst>
                </a:gridCol>
                <a:gridCol w="1326019">
                  <a:extLst>
                    <a:ext uri="{9D8B030D-6E8A-4147-A177-3AD203B41FA5}">
                      <a16:colId xmlns:a16="http://schemas.microsoft.com/office/drawing/2014/main" val="2695271569"/>
                    </a:ext>
                  </a:extLst>
                </a:gridCol>
              </a:tblGrid>
              <a:tr h="566553"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Quantity</a:t>
                      </a: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 unit</a:t>
                      </a: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Special name</a:t>
                      </a: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Symbol</a:t>
                      </a:r>
                    </a:p>
                  </a:txBody>
                  <a:tcPr marL="119341" marR="119341" marT="59671" marB="59671"/>
                </a:tc>
                <a:extLst>
                  <a:ext uri="{0D108BD9-81ED-4DB2-BD59-A6C34878D82A}">
                    <a16:rowId xmlns:a16="http://schemas.microsoft.com/office/drawing/2014/main" val="1444816698"/>
                  </a:ext>
                </a:extLst>
              </a:tr>
              <a:tr h="483997"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Force</a:t>
                      </a: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kg m/s</a:t>
                      </a:r>
                      <a:r>
                        <a:rPr lang="en-GB" sz="20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SG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Newton</a:t>
                      </a:r>
                      <a:endParaRPr lang="en-SG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119341" marR="119341" marT="59671" marB="59671"/>
                </a:tc>
                <a:extLst>
                  <a:ext uri="{0D108BD9-81ED-4DB2-BD59-A6C34878D82A}">
                    <a16:rowId xmlns:a16="http://schemas.microsoft.com/office/drawing/2014/main" val="945826577"/>
                  </a:ext>
                </a:extLst>
              </a:tr>
              <a:tr h="477367"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</a:t>
                      </a: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kg m</a:t>
                      </a:r>
                      <a:r>
                        <a:rPr lang="en-GB" sz="20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/s</a:t>
                      </a:r>
                      <a:r>
                        <a:rPr lang="en-GB" sz="20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SG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Joule</a:t>
                      </a:r>
                      <a:endParaRPr lang="en-SG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119341" marR="119341" marT="59671" marB="59671"/>
                </a:tc>
                <a:extLst>
                  <a:ext uri="{0D108BD9-81ED-4DB2-BD59-A6C34878D82A}">
                    <a16:rowId xmlns:a16="http://schemas.microsoft.com/office/drawing/2014/main" val="958941040"/>
                  </a:ext>
                </a:extLst>
              </a:tr>
              <a:tr h="477367"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Pressure</a:t>
                      </a: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N/m</a:t>
                      </a:r>
                      <a:r>
                        <a:rPr lang="en-GB" sz="20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SG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pascal </a:t>
                      </a:r>
                      <a:endParaRPr lang="en-SG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</a:t>
                      </a:r>
                    </a:p>
                  </a:txBody>
                  <a:tcPr marL="119341" marR="119341" marT="59671" marB="59671"/>
                </a:tc>
                <a:extLst>
                  <a:ext uri="{0D108BD9-81ED-4DB2-BD59-A6C34878D82A}">
                    <a16:rowId xmlns:a16="http://schemas.microsoft.com/office/drawing/2014/main" val="1609973563"/>
                  </a:ext>
                </a:extLst>
              </a:tr>
              <a:tr h="477367"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</a:t>
                      </a: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J/s</a:t>
                      </a: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Watt</a:t>
                      </a: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 marL="119341" marR="119341" marT="59671" marB="59671"/>
                </a:tc>
                <a:extLst>
                  <a:ext uri="{0D108BD9-81ED-4DB2-BD59-A6C34878D82A}">
                    <a16:rowId xmlns:a16="http://schemas.microsoft.com/office/drawing/2014/main" val="2336734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737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 of base quantities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Each base quantity has an </a:t>
            </a:r>
            <a:r>
              <a:rPr lang="en-GB" dirty="0">
                <a:solidFill>
                  <a:srgbClr val="FF0000"/>
                </a:solidFill>
              </a:rPr>
              <a:t>associated</a:t>
            </a:r>
            <a:r>
              <a:rPr lang="en-GB" dirty="0"/>
              <a:t> dimension.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Dimensions does not depend on the units used.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E.g. the dimension of </a:t>
            </a:r>
            <a:r>
              <a:rPr lang="en-GB" dirty="0">
                <a:solidFill>
                  <a:srgbClr val="FF0000"/>
                </a:solidFill>
              </a:rPr>
              <a:t>length</a:t>
            </a:r>
            <a:r>
              <a:rPr lang="en-GB" dirty="0"/>
              <a:t> is L, whether it is measured in inches or metres.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5" name="Group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283743"/>
              </p:ext>
            </p:extLst>
          </p:nvPr>
        </p:nvGraphicFramePr>
        <p:xfrm>
          <a:off x="1451372" y="3363813"/>
          <a:ext cx="7430704" cy="3169920"/>
        </p:xfrm>
        <a:graphic>
          <a:graphicData uri="http://schemas.openxmlformats.org/drawingml/2006/table">
            <a:tbl>
              <a:tblPr/>
              <a:tblGrid>
                <a:gridCol w="3414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2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3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 Quantity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 SI 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Dimension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[M]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length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[L]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[T]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S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l-G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</a:t>
                      </a:r>
                      <a:r>
                        <a:rPr kumimoji="0" lang="en-S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 of substance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[N]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luminous intensity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[J]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34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 of derived quantities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Each derived quantity has dimension which is the </a:t>
            </a:r>
            <a:r>
              <a:rPr lang="en-GB" dirty="0">
                <a:solidFill>
                  <a:srgbClr val="FF0000"/>
                </a:solidFill>
              </a:rPr>
              <a:t>product or quotient </a:t>
            </a:r>
            <a:r>
              <a:rPr lang="en-GB" dirty="0"/>
              <a:t>of base quantities dimensions.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5" name="Group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203789"/>
              </p:ext>
            </p:extLst>
          </p:nvPr>
        </p:nvGraphicFramePr>
        <p:xfrm>
          <a:off x="1439506" y="2583943"/>
          <a:ext cx="7943032" cy="3031704"/>
        </p:xfrm>
        <a:graphic>
          <a:graphicData uri="http://schemas.openxmlformats.org/drawingml/2006/table">
            <a:tbl>
              <a:tblPr/>
              <a:tblGrid>
                <a:gridCol w="3248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7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7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07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Derived quantity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Derived SI 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Derived Dimension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volume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GB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[L]</a:t>
                      </a:r>
                      <a:r>
                        <a:rPr kumimoji="0" lang="en-GB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velocity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m/s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[L]/[T]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kg m/s</a:t>
                      </a:r>
                      <a:r>
                        <a:rPr kumimoji="0" lang="en-GB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[M][L]/[T]</a:t>
                      </a:r>
                      <a:r>
                        <a:rPr kumimoji="0" lang="en-GB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0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kg m</a:t>
                      </a:r>
                      <a:r>
                        <a:rPr kumimoji="0" lang="en-GB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/s</a:t>
                      </a:r>
                      <a:r>
                        <a:rPr kumimoji="0" lang="en-GB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[M][L]</a:t>
                      </a:r>
                      <a:r>
                        <a:rPr kumimoji="0" lang="en-GB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/[T]</a:t>
                      </a:r>
                      <a:r>
                        <a:rPr kumimoji="0" lang="en-GB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7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 heat capacity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GB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/s</a:t>
                      </a:r>
                      <a:r>
                        <a:rPr kumimoji="0" lang="en-GB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[L]</a:t>
                      </a:r>
                      <a:r>
                        <a:rPr kumimoji="0" lang="en-GB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/[T]</a:t>
                      </a:r>
                      <a:r>
                        <a:rPr kumimoji="0" lang="en-GB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l-G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</a:t>
                      </a:r>
                      <a:r>
                        <a:rPr kumimoji="0" lang="en-S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998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Dimensionless quantities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Dimensionless quantities are ratios of quantities with the same dimensions.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Examples are: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relative density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relative atomic mass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efficiency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angle in radians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relative humidity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01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dimension analysis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Dimension analysis is used to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check if a relationship or equation is incorrect.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determine the unit of a physical quantity.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predict relationships between physical quantities.  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123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If </a:t>
            </a:r>
            <a:r>
              <a:rPr lang="en-GB" sz="2000" i="1" dirty="0"/>
              <a:t>k</a:t>
            </a:r>
            <a:r>
              <a:rPr lang="en-GB" sz="2000" dirty="0"/>
              <a:t> is dimensionless, </a:t>
            </a:r>
            <a:r>
              <a:rPr lang="en-GB" sz="2000" i="1" dirty="0"/>
              <a:t>m</a:t>
            </a:r>
            <a:r>
              <a:rPr lang="en-GB" sz="2000" dirty="0"/>
              <a:t> is mass, </a:t>
            </a:r>
            <a:r>
              <a:rPr lang="en-GB" sz="2000" i="1" dirty="0"/>
              <a:t>l</a:t>
            </a:r>
            <a:r>
              <a:rPr lang="en-GB" sz="2000" dirty="0"/>
              <a:t> is length and </a:t>
            </a:r>
            <a:r>
              <a:rPr lang="en-GB" sz="2000" i="1" dirty="0"/>
              <a:t>T</a:t>
            </a:r>
            <a:r>
              <a:rPr lang="en-GB" sz="2000" dirty="0"/>
              <a:t> is period, is the equation                    correct?</a:t>
            </a:r>
          </a:p>
          <a:p>
            <a:pPr marL="0" indent="0">
              <a:spcBef>
                <a:spcPts val="0"/>
              </a:spcBef>
              <a:buNone/>
            </a:pP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The dimension of period </a:t>
            </a:r>
            <a:r>
              <a:rPr lang="en-GB" sz="2000" i="1" dirty="0"/>
              <a:t>T</a:t>
            </a:r>
            <a:r>
              <a:rPr lang="en-GB" sz="2000" dirty="0"/>
              <a:t> is [T].  </a:t>
            </a:r>
          </a:p>
          <a:p>
            <a:pPr marL="0" indent="0">
              <a:spcBef>
                <a:spcPts val="0"/>
              </a:spcBef>
              <a:buNone/>
            </a:pP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The dimension of              is</a:t>
            </a:r>
          </a:p>
          <a:p>
            <a:pPr marL="0" indent="0">
              <a:spcBef>
                <a:spcPts val="0"/>
              </a:spcBef>
              <a:buNone/>
            </a:pP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Hence the equation is not homogeneous or dimensionally inconsistent.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491740"/>
              </p:ext>
            </p:extLst>
          </p:nvPr>
        </p:nvGraphicFramePr>
        <p:xfrm>
          <a:off x="8680796" y="1288222"/>
          <a:ext cx="10795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67" name="Equation" r:id="rId3" imgW="1079280" imgH="736560" progId="Equation.DSMT4">
                  <p:embed/>
                </p:oleObj>
              </mc:Choice>
              <mc:Fallback>
                <p:oleObj name="Equation" r:id="rId3" imgW="1079280" imgH="736560" progId="Equation.DSMT4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0796" y="1288222"/>
                        <a:ext cx="10795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706079"/>
              </p:ext>
            </p:extLst>
          </p:nvPr>
        </p:nvGraphicFramePr>
        <p:xfrm>
          <a:off x="2996786" y="2817054"/>
          <a:ext cx="660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68" name="Equation" r:id="rId5" imgW="660240" imgH="736560" progId="Equation.DSMT4">
                  <p:embed/>
                </p:oleObj>
              </mc:Choice>
              <mc:Fallback>
                <p:oleObj name="Equation" r:id="rId5" imgW="660240" imgH="73656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6786" y="2817054"/>
                        <a:ext cx="6604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664589"/>
              </p:ext>
            </p:extLst>
          </p:nvPr>
        </p:nvGraphicFramePr>
        <p:xfrm>
          <a:off x="4045641" y="2797590"/>
          <a:ext cx="2197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69" name="Equation" r:id="rId7" imgW="2197080" imgH="774360" progId="Equation.DSMT4">
                  <p:embed/>
                </p:oleObj>
              </mc:Choice>
              <mc:Fallback>
                <p:oleObj name="Equation" r:id="rId7" imgW="2197080" imgH="77436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5641" y="2797590"/>
                        <a:ext cx="21971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644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Prove whether </a:t>
            </a:r>
            <a:r>
              <a:rPr lang="en-GB" sz="2000" i="1" dirty="0"/>
              <a:t>v</a:t>
            </a:r>
            <a:r>
              <a:rPr lang="en-GB" sz="2000" baseline="30000" dirty="0"/>
              <a:t>2</a:t>
            </a:r>
            <a:r>
              <a:rPr lang="en-GB" sz="2000" dirty="0"/>
              <a:t> - </a:t>
            </a:r>
            <a:r>
              <a:rPr lang="en-GB" sz="2000" i="1" dirty="0"/>
              <a:t>u</a:t>
            </a:r>
            <a:r>
              <a:rPr lang="en-GB" sz="2000" baseline="30000" dirty="0"/>
              <a:t>2</a:t>
            </a:r>
            <a:r>
              <a:rPr lang="en-GB" sz="2000" dirty="0"/>
              <a:t> = 2</a:t>
            </a:r>
            <a:r>
              <a:rPr lang="en-GB" sz="2000" i="1" dirty="0"/>
              <a:t>as</a:t>
            </a:r>
            <a:r>
              <a:rPr lang="en-GB" sz="2000" dirty="0"/>
              <a:t> is homogeneous, where </a:t>
            </a:r>
            <a:r>
              <a:rPr lang="en-GB" sz="2000" i="1" dirty="0"/>
              <a:t>u</a:t>
            </a:r>
            <a:r>
              <a:rPr lang="en-GB" sz="2000" dirty="0"/>
              <a:t> and </a:t>
            </a:r>
            <a:r>
              <a:rPr lang="en-GB" sz="2000" i="1" dirty="0"/>
              <a:t>v</a:t>
            </a:r>
            <a:r>
              <a:rPr lang="en-GB" sz="2000" dirty="0"/>
              <a:t> are velocities, </a:t>
            </a:r>
            <a:r>
              <a:rPr lang="en-GB" sz="2000" i="1" dirty="0"/>
              <a:t>a</a:t>
            </a:r>
            <a:r>
              <a:rPr lang="en-GB" sz="2000" dirty="0"/>
              <a:t> is acceleration and </a:t>
            </a:r>
            <a:r>
              <a:rPr lang="en-GB" sz="2000" i="1" dirty="0"/>
              <a:t>s</a:t>
            </a:r>
            <a:r>
              <a:rPr lang="en-GB" sz="2000" dirty="0"/>
              <a:t> is displacement.</a:t>
            </a:r>
          </a:p>
          <a:p>
            <a:pPr marL="82550" indent="-82550">
              <a:spcBef>
                <a:spcPts val="0"/>
              </a:spcBef>
              <a:buNone/>
            </a:pPr>
            <a:endParaRPr lang="en-GB" sz="2000" b="1" dirty="0"/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The dimension of </a:t>
            </a:r>
            <a:r>
              <a:rPr lang="en-GB" sz="2000" i="1" dirty="0"/>
              <a:t>v</a:t>
            </a:r>
            <a:r>
              <a:rPr lang="en-GB" sz="2000" baseline="30000" dirty="0"/>
              <a:t>2</a:t>
            </a:r>
            <a:r>
              <a:rPr lang="en-GB" sz="2000" dirty="0"/>
              <a:t> - </a:t>
            </a:r>
            <a:r>
              <a:rPr lang="en-GB" sz="2000" i="1" dirty="0"/>
              <a:t>u</a:t>
            </a:r>
            <a:r>
              <a:rPr lang="en-GB" sz="2000" baseline="30000" dirty="0"/>
              <a:t>2</a:t>
            </a:r>
            <a:r>
              <a:rPr lang="en-GB" sz="2000" dirty="0"/>
              <a:t> is</a:t>
            </a:r>
          </a:p>
          <a:p>
            <a:pPr marL="82550" indent="-82550">
              <a:spcBef>
                <a:spcPts val="0"/>
              </a:spcBef>
              <a:buNone/>
            </a:pPr>
            <a:endParaRPr lang="en-GB" sz="2000" dirty="0"/>
          </a:p>
          <a:p>
            <a:pPr marL="82550" indent="-82550">
              <a:spcBef>
                <a:spcPts val="0"/>
              </a:spcBef>
              <a:buNone/>
            </a:pP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The dimension of 2</a:t>
            </a:r>
            <a:r>
              <a:rPr lang="en-GB" sz="2000" i="1" dirty="0"/>
              <a:t>as </a:t>
            </a:r>
            <a:r>
              <a:rPr lang="en-GB" sz="2000" dirty="0"/>
              <a:t>is</a:t>
            </a:r>
          </a:p>
          <a:p>
            <a:pPr marL="0" indent="0">
              <a:spcBef>
                <a:spcPts val="0"/>
              </a:spcBef>
              <a:buNone/>
            </a:pP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Both sides have the same dimensions and the equation is homogeneous.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980930"/>
              </p:ext>
            </p:extLst>
          </p:nvPr>
        </p:nvGraphicFramePr>
        <p:xfrm>
          <a:off x="3946597" y="2369724"/>
          <a:ext cx="18542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6" name="Equation" r:id="rId3" imgW="1854000" imgH="774360" progId="Equation.DSMT4">
                  <p:embed/>
                </p:oleObj>
              </mc:Choice>
              <mc:Fallback>
                <p:oleObj name="Equation" r:id="rId3" imgW="1854000" imgH="774360" progId="Equation.DSMT4">
                  <p:embed/>
                  <p:pic>
                    <p:nvPicPr>
                      <p:cNvPr id="20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6597" y="2369724"/>
                        <a:ext cx="18542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537843"/>
              </p:ext>
            </p:extLst>
          </p:nvPr>
        </p:nvGraphicFramePr>
        <p:xfrm>
          <a:off x="3682310" y="3472542"/>
          <a:ext cx="1690688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7" name="Equation" r:id="rId5" imgW="1688760" imgH="774360" progId="Equation.DSMT4">
                  <p:embed/>
                </p:oleObj>
              </mc:Choice>
              <mc:Fallback>
                <p:oleObj name="Equation" r:id="rId5" imgW="1688760" imgH="774360" progId="Equation.DSMT4">
                  <p:embed/>
                  <p:pic>
                    <p:nvPicPr>
                      <p:cNvPr id="410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2310" y="3472542"/>
                        <a:ext cx="1690688" cy="773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549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3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/>
              <a:t>Show that k is dimensionless in the equation                     where </a:t>
            </a:r>
            <a:r>
              <a:rPr lang="en-GB" sz="2000" i="1" dirty="0"/>
              <a:t>F</a:t>
            </a:r>
            <a:r>
              <a:rPr lang="en-GB" sz="2000" dirty="0"/>
              <a:t> is force, </a:t>
            </a:r>
            <a:r>
              <a:rPr lang="en-GB" sz="2000" i="1" dirty="0"/>
              <a:t>v</a:t>
            </a:r>
            <a:r>
              <a:rPr lang="en-GB" sz="2000" dirty="0"/>
              <a:t> is velocity, </a:t>
            </a:r>
            <a:r>
              <a:rPr lang="en-GB" sz="2000" i="1" dirty="0"/>
              <a:t>r</a:t>
            </a:r>
            <a:r>
              <a:rPr lang="en-GB" sz="2000" dirty="0"/>
              <a:t> is radius and </a:t>
            </a:r>
            <a:r>
              <a:rPr lang="el-GR" sz="2000" i="1" dirty="0"/>
              <a:t>ρ</a:t>
            </a:r>
            <a:r>
              <a:rPr lang="en-GB" sz="2000" dirty="0"/>
              <a:t> is density.</a:t>
            </a:r>
            <a:endParaRPr lang="en-GB" sz="2000" i="1" baseline="30000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257215"/>
              </p:ext>
            </p:extLst>
          </p:nvPr>
        </p:nvGraphicFramePr>
        <p:xfrm>
          <a:off x="5688841" y="1420813"/>
          <a:ext cx="11588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88" name="Equation" r:id="rId3" imgW="1155600" imgH="393480" progId="Equation.DSMT4">
                  <p:embed/>
                </p:oleObj>
              </mc:Choice>
              <mc:Fallback>
                <p:oleObj name="Equation" r:id="rId3" imgW="1155600" imgH="393480" progId="Equation.DSMT4">
                  <p:embed/>
                  <p:pic>
                    <p:nvPicPr>
                      <p:cNvPr id="4710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8841" y="1420813"/>
                        <a:ext cx="115887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483449"/>
              </p:ext>
            </p:extLst>
          </p:nvPr>
        </p:nvGraphicFramePr>
        <p:xfrm>
          <a:off x="1075508" y="2332871"/>
          <a:ext cx="5372100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89" name="Equation" r:id="rId5" imgW="5371920" imgH="2006280" progId="Equation.DSMT4">
                  <p:embed/>
                </p:oleObj>
              </mc:Choice>
              <mc:Fallback>
                <p:oleObj name="Equation" r:id="rId5" imgW="5371920" imgH="2006280" progId="Equation.DSMT4">
                  <p:embed/>
                  <p:pic>
                    <p:nvPicPr>
                      <p:cNvPr id="471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508" y="2332871"/>
                        <a:ext cx="5372100" cy="2006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915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Homogeneity vs physically correct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A homogeneous equation is </a:t>
            </a:r>
            <a:r>
              <a:rPr lang="en-GB" dirty="0">
                <a:solidFill>
                  <a:srgbClr val="FF0000"/>
                </a:solidFill>
              </a:rPr>
              <a:t>dimensionally correct.</a:t>
            </a:r>
            <a:r>
              <a:rPr lang="en-GB" dirty="0"/>
              <a:t>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When an equation is homogeneous, the </a:t>
            </a:r>
            <a:r>
              <a:rPr lang="en-GB" dirty="0">
                <a:solidFill>
                  <a:srgbClr val="FF0000"/>
                </a:solidFill>
              </a:rPr>
              <a:t>left</a:t>
            </a:r>
            <a:r>
              <a:rPr lang="en-GB" dirty="0"/>
              <a:t> hand side and </a:t>
            </a:r>
            <a:r>
              <a:rPr lang="en-GB" dirty="0">
                <a:solidFill>
                  <a:srgbClr val="FF0000"/>
                </a:solidFill>
              </a:rPr>
              <a:t>right</a:t>
            </a:r>
            <a:r>
              <a:rPr lang="en-GB" dirty="0"/>
              <a:t> hand side of the equation have the </a:t>
            </a:r>
            <a:r>
              <a:rPr lang="en-GB" dirty="0">
                <a:solidFill>
                  <a:srgbClr val="FF0000"/>
                </a:solidFill>
              </a:rPr>
              <a:t>same</a:t>
            </a:r>
            <a:r>
              <a:rPr lang="en-GB" dirty="0"/>
              <a:t> dimension.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A dimensionally</a:t>
            </a:r>
            <a:r>
              <a:rPr lang="en-GB" dirty="0">
                <a:solidFill>
                  <a:srgbClr val="FF0000"/>
                </a:solidFill>
              </a:rPr>
              <a:t> correct (or consistent) </a:t>
            </a:r>
            <a:r>
              <a:rPr lang="en-GB" dirty="0"/>
              <a:t>equation may not be physically</a:t>
            </a:r>
            <a:r>
              <a:rPr lang="en-GB" dirty="0">
                <a:solidFill>
                  <a:srgbClr val="FF0000"/>
                </a:solidFill>
              </a:rPr>
              <a:t> correct</a:t>
            </a:r>
            <a:r>
              <a:rPr lang="en-GB" dirty="0"/>
              <a:t>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For example, </a:t>
            </a:r>
            <a:r>
              <a:rPr lang="en-GB" i="1" dirty="0"/>
              <a:t>v</a:t>
            </a:r>
            <a:r>
              <a:rPr lang="en-GB" baseline="30000" dirty="0"/>
              <a:t>2</a:t>
            </a:r>
            <a:r>
              <a:rPr lang="en-GB" dirty="0"/>
              <a:t> = </a:t>
            </a:r>
            <a:r>
              <a:rPr lang="en-GB" i="1" dirty="0"/>
              <a:t>u</a:t>
            </a:r>
            <a:r>
              <a:rPr lang="en-GB" baseline="30000" dirty="0"/>
              <a:t>2</a:t>
            </a:r>
            <a:r>
              <a:rPr lang="en-GB" dirty="0"/>
              <a:t> + </a:t>
            </a:r>
            <a:r>
              <a:rPr lang="en-GB" i="1" dirty="0"/>
              <a:t>as</a:t>
            </a:r>
            <a:r>
              <a:rPr lang="en-GB" dirty="0"/>
              <a:t> is dimensionally correct but physically wrong because the number 2 is missing.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887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notes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Quantities of different dimensions cannot be added/subtracted.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E.g. it is meaningless to add time and length because these two physical quantities have </a:t>
            </a:r>
            <a:r>
              <a:rPr lang="en-GB" dirty="0">
                <a:solidFill>
                  <a:srgbClr val="FF0000"/>
                </a:solidFill>
              </a:rPr>
              <a:t>different </a:t>
            </a:r>
            <a:r>
              <a:rPr lang="en-GB" dirty="0"/>
              <a:t>dimensions. 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Dimensional analysis </a:t>
            </a:r>
            <a:r>
              <a:rPr lang="en-GB" dirty="0">
                <a:solidFill>
                  <a:srgbClr val="FF0000"/>
                </a:solidFill>
              </a:rPr>
              <a:t>cannot</a:t>
            </a:r>
            <a:r>
              <a:rPr lang="en-GB" dirty="0"/>
              <a:t> be used to find missing or unknown dimensionless factors/constants.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In the example on </a:t>
            </a:r>
            <a:r>
              <a:rPr lang="en-GB" i="1" dirty="0"/>
              <a:t>v</a:t>
            </a:r>
            <a:r>
              <a:rPr lang="en-GB" baseline="30000" dirty="0"/>
              <a:t>2</a:t>
            </a:r>
            <a:r>
              <a:rPr lang="en-GB" dirty="0"/>
              <a:t> = </a:t>
            </a:r>
            <a:r>
              <a:rPr lang="en-GB" i="1" dirty="0"/>
              <a:t>u</a:t>
            </a:r>
            <a:r>
              <a:rPr lang="en-GB" baseline="30000" dirty="0"/>
              <a:t>2</a:t>
            </a:r>
            <a:r>
              <a:rPr lang="en-GB" dirty="0"/>
              <a:t> + </a:t>
            </a:r>
            <a:r>
              <a:rPr lang="en-GB" i="1" dirty="0"/>
              <a:t>as, </a:t>
            </a:r>
            <a:r>
              <a:rPr lang="en-GB" dirty="0"/>
              <a:t>the number 2 in front of the term “as” is derived using mathematics on kinematics.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238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4E4BD-F503-4CAA-94B2-EF241BD00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Learning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CA4F9-3FAC-4EE2-ADA2-B1F289232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Definition of Physical Quantities</a:t>
            </a:r>
          </a:p>
          <a:p>
            <a:r>
              <a:rPr lang="en-SG" dirty="0"/>
              <a:t>SI units – Base and Derived physical quantities</a:t>
            </a:r>
          </a:p>
          <a:p>
            <a:r>
              <a:rPr lang="en-SG" dirty="0"/>
              <a:t>Dimension – Homogeneity vs Physically correct</a:t>
            </a:r>
          </a:p>
          <a:p>
            <a:r>
              <a:rPr lang="en-SG" dirty="0"/>
              <a:t>Accuracy – SF, Dec pl.  Rules of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2AF81-FD84-4AF0-8375-B3D53F1D9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7140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Measurements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Measurement is a process where a physical quantity is compared with a calibration scale.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Measurements always have uncertainties because of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limitations of the person taking the measurement.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the instruments used.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the methods used.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17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and precision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Precision of an instrument refers to the limit of its sensitivity.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E.g.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meter rule : precision is up to 0.1 cm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micrometer screw-gauge : precision is up to 0.001 cm.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Accuracy refers to how close the measured quantity is to the “true” value.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727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 in measurements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Absolute uncertainty of </a:t>
            </a:r>
            <a:r>
              <a:rPr lang="en-GB" i="1" dirty="0"/>
              <a:t>R</a:t>
            </a:r>
            <a:r>
              <a:rPr lang="en-GB" dirty="0"/>
              <a:t> is </a:t>
            </a:r>
            <a:r>
              <a:rPr lang="en-GB" dirty="0">
                <a:sym typeface="Symbol" pitchFamily="18" charset="2"/>
              </a:rPr>
              <a:t></a:t>
            </a:r>
            <a:r>
              <a:rPr lang="en-GB" dirty="0"/>
              <a:t> </a:t>
            </a:r>
            <a:r>
              <a:rPr lang="en-GB" dirty="0">
                <a:sym typeface="Symbol" pitchFamily="18" charset="2"/>
              </a:rPr>
              <a:t></a:t>
            </a:r>
            <a:r>
              <a:rPr lang="en-GB" i="1" dirty="0"/>
              <a:t>R</a:t>
            </a:r>
            <a:r>
              <a:rPr lang="en-GB" dirty="0"/>
              <a:t>, where </a:t>
            </a:r>
            <a:r>
              <a:rPr lang="en-GB" dirty="0">
                <a:sym typeface="Symbol" pitchFamily="18" charset="2"/>
              </a:rPr>
              <a:t></a:t>
            </a:r>
            <a:r>
              <a:rPr lang="en-GB" i="1" dirty="0"/>
              <a:t>R</a:t>
            </a:r>
            <a:r>
              <a:rPr lang="en-GB" dirty="0"/>
              <a:t> is usually half of the smallest scale division.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GB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Fractional uncertainty of R is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GB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Percentage uncertainty of R is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GB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We should always measure small quantities with high precision. 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639631"/>
              </p:ext>
            </p:extLst>
          </p:nvPr>
        </p:nvGraphicFramePr>
        <p:xfrm>
          <a:off x="5089299" y="2847069"/>
          <a:ext cx="6477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06" name="Equation" r:id="rId4" imgW="647640" imgH="723600" progId="Equation.DSMT4">
                  <p:embed/>
                </p:oleObj>
              </mc:Choice>
              <mc:Fallback>
                <p:oleObj name="Equation" r:id="rId4" imgW="647640" imgH="723600" progId="Equation.DSMT4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9299" y="2847069"/>
                        <a:ext cx="647700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937205"/>
              </p:ext>
            </p:extLst>
          </p:nvPr>
        </p:nvGraphicFramePr>
        <p:xfrm>
          <a:off x="5199063" y="3974647"/>
          <a:ext cx="16129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07" name="Equation" r:id="rId6" imgW="1612800" imgH="723600" progId="Equation.DSMT4">
                  <p:embed/>
                </p:oleObj>
              </mc:Choice>
              <mc:Fallback>
                <p:oleObj name="Equation" r:id="rId6" imgW="1612800" imgH="723600" progId="Equation.DSMT4">
                  <p:embed/>
                  <p:pic>
                    <p:nvPicPr>
                      <p:cNvPr id="102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9063" y="3974647"/>
                        <a:ext cx="1612900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95967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Scale reading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A scale reading is a measurement read </a:t>
            </a:r>
            <a:r>
              <a:rPr lang="en-GB" dirty="0">
                <a:solidFill>
                  <a:srgbClr val="FF0000"/>
                </a:solidFill>
              </a:rPr>
              <a:t>directly</a:t>
            </a:r>
            <a:r>
              <a:rPr lang="en-GB" dirty="0"/>
              <a:t> from the scale markings of an instrument.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number of significant figures you quote in measurement indicates the precision of the measurement.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In the example below, the digit 5 is uncertain because the actual answer could be anything between 24 cm and 25</a:t>
            </a:r>
            <a:r>
              <a:rPr lang="en-GB" dirty="0">
                <a:sym typeface="Symbol" pitchFamily="18" charset="2"/>
              </a:rPr>
              <a:t> cm.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2246511" y="4570061"/>
            <a:ext cx="6923727" cy="1816802"/>
            <a:chOff x="2246511" y="4570061"/>
            <a:chExt cx="6923727" cy="1816802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2246511" y="5831221"/>
              <a:ext cx="6923727" cy="542176"/>
            </a:xfrm>
            <a:prstGeom prst="rect">
              <a:avLst/>
            </a:prstGeom>
            <a:noFill/>
            <a:ln w="9525" algn="ctr">
              <a:solidFill>
                <a:schemeClr val="accent1"/>
              </a:solidFill>
              <a:round/>
              <a:headEnd/>
              <a:tailEnd/>
            </a:ln>
          </p:spPr>
          <p:txBody>
            <a:bodyPr wrap="square">
              <a:noAutofit/>
            </a:bodyPr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7" name="Group 48"/>
            <p:cNvGrpSpPr>
              <a:grpSpLocks/>
            </p:cNvGrpSpPr>
            <p:nvPr/>
          </p:nvGrpSpPr>
          <p:grpSpPr bwMode="auto">
            <a:xfrm>
              <a:off x="2446251" y="5831222"/>
              <a:ext cx="6139292" cy="237872"/>
              <a:chOff x="1981193" y="4996534"/>
              <a:chExt cx="5366770" cy="239487"/>
            </a:xfrm>
          </p:grpSpPr>
          <p:cxnSp>
            <p:nvCxnSpPr>
              <p:cNvPr id="17" name="Straight Connector 5"/>
              <p:cNvCxnSpPr>
                <a:cxnSpLocks noChangeShapeType="1"/>
              </p:cNvCxnSpPr>
              <p:nvPr/>
            </p:nvCxnSpPr>
            <p:spPr bwMode="auto">
              <a:xfrm rot="5400000">
                <a:off x="1861450" y="5116277"/>
                <a:ext cx="239487" cy="1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18" name="Straight Connector 7"/>
              <p:cNvCxnSpPr>
                <a:cxnSpLocks noChangeShapeType="1"/>
              </p:cNvCxnSpPr>
              <p:nvPr/>
            </p:nvCxnSpPr>
            <p:spPr bwMode="auto">
              <a:xfrm rot="16200000" flipH="1">
                <a:off x="2075747" y="5078177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19" name="Straight Connector 10"/>
              <p:cNvCxnSpPr>
                <a:cxnSpLocks noChangeShapeType="1"/>
              </p:cNvCxnSpPr>
              <p:nvPr/>
            </p:nvCxnSpPr>
            <p:spPr bwMode="auto">
              <a:xfrm rot="16200000" flipH="1">
                <a:off x="2213843" y="5078177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0" name="Straight Connector 11"/>
              <p:cNvCxnSpPr>
                <a:cxnSpLocks noChangeShapeType="1"/>
              </p:cNvCxnSpPr>
              <p:nvPr/>
            </p:nvCxnSpPr>
            <p:spPr bwMode="auto">
              <a:xfrm rot="16200000" flipH="1">
                <a:off x="2351939" y="5078177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1" name="Straight Connector 12"/>
              <p:cNvCxnSpPr>
                <a:cxnSpLocks noChangeShapeType="1"/>
              </p:cNvCxnSpPr>
              <p:nvPr/>
            </p:nvCxnSpPr>
            <p:spPr bwMode="auto">
              <a:xfrm rot="16200000" flipH="1">
                <a:off x="2490035" y="5078177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2" name="Straight Connector 13"/>
              <p:cNvCxnSpPr>
                <a:cxnSpLocks noChangeShapeType="1"/>
              </p:cNvCxnSpPr>
              <p:nvPr/>
            </p:nvCxnSpPr>
            <p:spPr bwMode="auto">
              <a:xfrm rot="5400000">
                <a:off x="2628131" y="5116277"/>
                <a:ext cx="239487" cy="1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3" name="Straight Connector 15"/>
              <p:cNvCxnSpPr>
                <a:cxnSpLocks noChangeShapeType="1"/>
              </p:cNvCxnSpPr>
              <p:nvPr/>
            </p:nvCxnSpPr>
            <p:spPr bwMode="auto">
              <a:xfrm rot="16200000" flipH="1">
                <a:off x="2842428" y="5078177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4" name="Straight Connector 16"/>
              <p:cNvCxnSpPr>
                <a:cxnSpLocks noChangeShapeType="1"/>
              </p:cNvCxnSpPr>
              <p:nvPr/>
            </p:nvCxnSpPr>
            <p:spPr bwMode="auto">
              <a:xfrm rot="16200000" flipH="1">
                <a:off x="2980524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5" name="Straight Connector 17"/>
              <p:cNvCxnSpPr>
                <a:cxnSpLocks noChangeShapeType="1"/>
              </p:cNvCxnSpPr>
              <p:nvPr/>
            </p:nvCxnSpPr>
            <p:spPr bwMode="auto">
              <a:xfrm rot="16200000" flipH="1">
                <a:off x="3118620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6" name="Straight Connector 18"/>
              <p:cNvCxnSpPr>
                <a:cxnSpLocks noChangeShapeType="1"/>
              </p:cNvCxnSpPr>
              <p:nvPr/>
            </p:nvCxnSpPr>
            <p:spPr bwMode="auto">
              <a:xfrm rot="16200000" flipH="1">
                <a:off x="3256716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7" name="Straight Connector 19"/>
              <p:cNvCxnSpPr>
                <a:cxnSpLocks noChangeShapeType="1"/>
              </p:cNvCxnSpPr>
              <p:nvPr/>
            </p:nvCxnSpPr>
            <p:spPr bwMode="auto">
              <a:xfrm rot="5400000">
                <a:off x="3394812" y="5116277"/>
                <a:ext cx="239487" cy="1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8" name="Straight Connector 21"/>
              <p:cNvCxnSpPr>
                <a:cxnSpLocks noChangeShapeType="1"/>
              </p:cNvCxnSpPr>
              <p:nvPr/>
            </p:nvCxnSpPr>
            <p:spPr bwMode="auto">
              <a:xfrm rot="16200000" flipH="1">
                <a:off x="3609109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9" name="Straight Connector 22"/>
              <p:cNvCxnSpPr>
                <a:cxnSpLocks noChangeShapeType="1"/>
              </p:cNvCxnSpPr>
              <p:nvPr/>
            </p:nvCxnSpPr>
            <p:spPr bwMode="auto">
              <a:xfrm rot="16200000" flipH="1">
                <a:off x="3747205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30" name="Straight Connector 23"/>
              <p:cNvCxnSpPr>
                <a:cxnSpLocks noChangeShapeType="1"/>
              </p:cNvCxnSpPr>
              <p:nvPr/>
            </p:nvCxnSpPr>
            <p:spPr bwMode="auto">
              <a:xfrm rot="16200000" flipH="1">
                <a:off x="3885301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31" name="Straight Connector 24"/>
              <p:cNvCxnSpPr>
                <a:cxnSpLocks noChangeShapeType="1"/>
              </p:cNvCxnSpPr>
              <p:nvPr/>
            </p:nvCxnSpPr>
            <p:spPr bwMode="auto">
              <a:xfrm rot="16200000" flipH="1">
                <a:off x="4023397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32" name="Straight Connector 25"/>
              <p:cNvCxnSpPr>
                <a:cxnSpLocks noChangeShapeType="1"/>
              </p:cNvCxnSpPr>
              <p:nvPr/>
            </p:nvCxnSpPr>
            <p:spPr bwMode="auto">
              <a:xfrm rot="5400000">
                <a:off x="4161493" y="5116277"/>
                <a:ext cx="239487" cy="1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33" name="Straight Connector 26"/>
              <p:cNvCxnSpPr>
                <a:cxnSpLocks noChangeShapeType="1"/>
              </p:cNvCxnSpPr>
              <p:nvPr/>
            </p:nvCxnSpPr>
            <p:spPr bwMode="auto">
              <a:xfrm rot="16200000" flipH="1">
                <a:off x="4375790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34" name="Straight Connector 27"/>
              <p:cNvCxnSpPr>
                <a:cxnSpLocks noChangeShapeType="1"/>
              </p:cNvCxnSpPr>
              <p:nvPr/>
            </p:nvCxnSpPr>
            <p:spPr bwMode="auto">
              <a:xfrm rot="16200000" flipH="1">
                <a:off x="4513886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35" name="Straight Connector 28"/>
              <p:cNvCxnSpPr>
                <a:cxnSpLocks noChangeShapeType="1"/>
              </p:cNvCxnSpPr>
              <p:nvPr/>
            </p:nvCxnSpPr>
            <p:spPr bwMode="auto">
              <a:xfrm rot="16200000" flipH="1">
                <a:off x="4651982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36" name="Straight Connector 29"/>
              <p:cNvCxnSpPr>
                <a:cxnSpLocks noChangeShapeType="1"/>
              </p:cNvCxnSpPr>
              <p:nvPr/>
            </p:nvCxnSpPr>
            <p:spPr bwMode="auto">
              <a:xfrm rot="16200000" flipH="1">
                <a:off x="4790078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37" name="Straight Connector 30"/>
              <p:cNvCxnSpPr>
                <a:cxnSpLocks noChangeShapeType="1"/>
              </p:cNvCxnSpPr>
              <p:nvPr/>
            </p:nvCxnSpPr>
            <p:spPr bwMode="auto">
              <a:xfrm rot="5400000">
                <a:off x="4928174" y="5116277"/>
                <a:ext cx="239487" cy="1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38" name="Straight Connector 31"/>
              <p:cNvCxnSpPr>
                <a:cxnSpLocks noChangeShapeType="1"/>
              </p:cNvCxnSpPr>
              <p:nvPr/>
            </p:nvCxnSpPr>
            <p:spPr bwMode="auto">
              <a:xfrm rot="16200000" flipH="1">
                <a:off x="5142471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39" name="Straight Connector 32"/>
              <p:cNvCxnSpPr>
                <a:cxnSpLocks noChangeShapeType="1"/>
              </p:cNvCxnSpPr>
              <p:nvPr/>
            </p:nvCxnSpPr>
            <p:spPr bwMode="auto">
              <a:xfrm rot="16200000" flipH="1">
                <a:off x="5280567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40" name="Straight Connector 33"/>
              <p:cNvCxnSpPr>
                <a:cxnSpLocks noChangeShapeType="1"/>
              </p:cNvCxnSpPr>
              <p:nvPr/>
            </p:nvCxnSpPr>
            <p:spPr bwMode="auto">
              <a:xfrm rot="16200000" flipH="1">
                <a:off x="5418663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41" name="Straight Connector 34"/>
              <p:cNvCxnSpPr>
                <a:cxnSpLocks noChangeShapeType="1"/>
              </p:cNvCxnSpPr>
              <p:nvPr/>
            </p:nvCxnSpPr>
            <p:spPr bwMode="auto">
              <a:xfrm rot="16200000" flipH="1">
                <a:off x="5556759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42" name="Straight Connector 35"/>
              <p:cNvCxnSpPr>
                <a:cxnSpLocks noChangeShapeType="1"/>
              </p:cNvCxnSpPr>
              <p:nvPr/>
            </p:nvCxnSpPr>
            <p:spPr bwMode="auto">
              <a:xfrm rot="5400000">
                <a:off x="5694855" y="5116277"/>
                <a:ext cx="239487" cy="1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43" name="Straight Connector 36"/>
              <p:cNvCxnSpPr>
                <a:cxnSpLocks noChangeShapeType="1"/>
              </p:cNvCxnSpPr>
              <p:nvPr/>
            </p:nvCxnSpPr>
            <p:spPr bwMode="auto">
              <a:xfrm rot="16200000" flipH="1">
                <a:off x="5909152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44" name="Straight Connector 37"/>
              <p:cNvCxnSpPr>
                <a:cxnSpLocks noChangeShapeType="1"/>
              </p:cNvCxnSpPr>
              <p:nvPr/>
            </p:nvCxnSpPr>
            <p:spPr bwMode="auto">
              <a:xfrm rot="16200000" flipH="1">
                <a:off x="6047248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45" name="Straight Connector 38"/>
              <p:cNvCxnSpPr>
                <a:cxnSpLocks noChangeShapeType="1"/>
              </p:cNvCxnSpPr>
              <p:nvPr/>
            </p:nvCxnSpPr>
            <p:spPr bwMode="auto">
              <a:xfrm rot="16200000" flipH="1">
                <a:off x="6185344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46" name="Straight Connector 39"/>
              <p:cNvCxnSpPr>
                <a:cxnSpLocks noChangeShapeType="1"/>
              </p:cNvCxnSpPr>
              <p:nvPr/>
            </p:nvCxnSpPr>
            <p:spPr bwMode="auto">
              <a:xfrm rot="16200000" flipH="1">
                <a:off x="6323440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47" name="Straight Connector 40"/>
              <p:cNvCxnSpPr>
                <a:cxnSpLocks noChangeShapeType="1"/>
              </p:cNvCxnSpPr>
              <p:nvPr/>
            </p:nvCxnSpPr>
            <p:spPr bwMode="auto">
              <a:xfrm rot="5400000">
                <a:off x="6461536" y="5116277"/>
                <a:ext cx="239487" cy="1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48" name="Straight Connector 41"/>
              <p:cNvCxnSpPr>
                <a:cxnSpLocks noChangeShapeType="1"/>
              </p:cNvCxnSpPr>
              <p:nvPr/>
            </p:nvCxnSpPr>
            <p:spPr bwMode="auto">
              <a:xfrm rot="16200000" flipH="1">
                <a:off x="6675833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49" name="Straight Connector 42"/>
              <p:cNvCxnSpPr>
                <a:cxnSpLocks noChangeShapeType="1"/>
              </p:cNvCxnSpPr>
              <p:nvPr/>
            </p:nvCxnSpPr>
            <p:spPr bwMode="auto">
              <a:xfrm rot="16200000" flipH="1">
                <a:off x="6813929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50" name="Straight Connector 43"/>
              <p:cNvCxnSpPr>
                <a:cxnSpLocks noChangeShapeType="1"/>
              </p:cNvCxnSpPr>
              <p:nvPr/>
            </p:nvCxnSpPr>
            <p:spPr bwMode="auto">
              <a:xfrm rot="16200000" flipH="1">
                <a:off x="6952025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51" name="Straight Connector 44"/>
              <p:cNvCxnSpPr>
                <a:cxnSpLocks noChangeShapeType="1"/>
              </p:cNvCxnSpPr>
              <p:nvPr/>
            </p:nvCxnSpPr>
            <p:spPr bwMode="auto">
              <a:xfrm rot="16200000" flipH="1">
                <a:off x="7090121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52" name="Straight Connector 45"/>
              <p:cNvCxnSpPr>
                <a:cxnSpLocks noChangeShapeType="1"/>
              </p:cNvCxnSpPr>
              <p:nvPr/>
            </p:nvCxnSpPr>
            <p:spPr bwMode="auto">
              <a:xfrm rot="5400000">
                <a:off x="7228219" y="5116277"/>
                <a:ext cx="239487" cy="1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</p:grpSp>
        <p:sp>
          <p:nvSpPr>
            <p:cNvPr id="8" name="Rectangle 7"/>
            <p:cNvSpPr/>
            <p:nvPr/>
          </p:nvSpPr>
          <p:spPr bwMode="auto">
            <a:xfrm>
              <a:off x="2446251" y="5419030"/>
              <a:ext cx="4296233" cy="369332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" name="TextBox 47"/>
            <p:cNvSpPr txBox="1">
              <a:spLocks noChangeArrowheads="1"/>
            </p:cNvSpPr>
            <p:nvPr/>
          </p:nvSpPr>
          <p:spPr bwMode="auto">
            <a:xfrm>
              <a:off x="2310065" y="6043672"/>
              <a:ext cx="348638" cy="343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r>
                <a:rPr lang="en-GB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49"/>
            <p:cNvSpPr txBox="1">
              <a:spLocks noChangeArrowheads="1"/>
            </p:cNvSpPr>
            <p:nvPr/>
          </p:nvSpPr>
          <p:spPr bwMode="auto">
            <a:xfrm>
              <a:off x="4027832" y="6043672"/>
              <a:ext cx="497535" cy="32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r>
                <a:rPr lang="en-GB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50"/>
            <p:cNvSpPr txBox="1">
              <a:spLocks noChangeArrowheads="1"/>
            </p:cNvSpPr>
            <p:nvPr/>
          </p:nvSpPr>
          <p:spPr bwMode="auto">
            <a:xfrm>
              <a:off x="5774652" y="6043672"/>
              <a:ext cx="448507" cy="32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r>
                <a:rPr lang="en-GB"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51"/>
            <p:cNvSpPr txBox="1">
              <a:spLocks noChangeArrowheads="1"/>
            </p:cNvSpPr>
            <p:nvPr/>
          </p:nvSpPr>
          <p:spPr bwMode="auto">
            <a:xfrm>
              <a:off x="7532367" y="6043672"/>
              <a:ext cx="510245" cy="32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r>
                <a:rPr lang="en-GB">
                  <a:latin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Connector 53"/>
            <p:cNvCxnSpPr>
              <a:cxnSpLocks noChangeShapeType="1"/>
            </p:cNvCxnSpPr>
            <p:nvPr/>
          </p:nvCxnSpPr>
          <p:spPr bwMode="auto">
            <a:xfrm rot="5400000">
              <a:off x="2236524" y="5645100"/>
              <a:ext cx="421271" cy="1816"/>
            </a:xfrm>
            <a:prstGeom prst="line">
              <a:avLst/>
            </a:prstGeom>
            <a:noFill/>
            <a:ln w="9525" algn="ctr">
              <a:solidFill>
                <a:schemeClr val="accent1"/>
              </a:solidFill>
              <a:prstDash val="dash"/>
              <a:round/>
              <a:headEnd/>
              <a:tailEnd/>
            </a:ln>
          </p:spPr>
        </p:cxnSp>
        <p:cxnSp>
          <p:nvCxnSpPr>
            <p:cNvPr id="14" name="Straight Connector 56"/>
            <p:cNvCxnSpPr>
              <a:cxnSpLocks noChangeShapeType="1"/>
            </p:cNvCxnSpPr>
            <p:nvPr/>
          </p:nvCxnSpPr>
          <p:spPr bwMode="auto">
            <a:xfrm>
              <a:off x="6742484" y="5442636"/>
              <a:ext cx="1816" cy="388586"/>
            </a:xfrm>
            <a:prstGeom prst="line">
              <a:avLst/>
            </a:prstGeom>
            <a:noFill/>
            <a:ln w="9525" algn="ctr">
              <a:solidFill>
                <a:schemeClr val="accent1"/>
              </a:solidFill>
              <a:prstDash val="dash"/>
              <a:round/>
              <a:headEnd/>
              <a:tailEnd/>
            </a:ln>
          </p:spPr>
        </p:cxnSp>
        <p:sp>
          <p:nvSpPr>
            <p:cNvPr id="15" name="Right Brace 48"/>
            <p:cNvSpPr>
              <a:spLocks/>
            </p:cNvSpPr>
            <p:nvPr/>
          </p:nvSpPr>
          <p:spPr bwMode="auto">
            <a:xfrm rot="16200000">
              <a:off x="4449941" y="3008456"/>
              <a:ext cx="288859" cy="4296232"/>
            </a:xfrm>
            <a:prstGeom prst="rightBrace">
              <a:avLst>
                <a:gd name="adj1" fmla="val 24917"/>
                <a:gd name="adj2" fmla="val 48226"/>
              </a:avLst>
            </a:prstGeom>
            <a:noFill/>
            <a:ln w="9525" algn="ctr">
              <a:solidFill>
                <a:schemeClr val="accent1"/>
              </a:solidFill>
              <a:round/>
              <a:headEnd/>
              <a:tailEnd/>
            </a:ln>
          </p:spPr>
          <p:txBody>
            <a:bodyPr wrap="square">
              <a:noAutofit/>
            </a:bodyPr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TextBox 49"/>
            <p:cNvSpPr txBox="1">
              <a:spLocks noChangeArrowheads="1"/>
            </p:cNvSpPr>
            <p:nvPr/>
          </p:nvSpPr>
          <p:spPr bwMode="auto">
            <a:xfrm>
              <a:off x="2884714" y="4570061"/>
              <a:ext cx="364983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Scale reading = 24.5 cm (3 </a:t>
              </a:r>
              <a:r>
                <a:rPr lang="en-GB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s.f</a:t>
              </a:r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.) 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33356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Significant figures (</a:t>
            </a:r>
            <a:r>
              <a:rPr lang="en-US" dirty="0" err="1"/>
              <a:t>s.f.</a:t>
            </a:r>
            <a:r>
              <a:rPr lang="en-US" dirty="0"/>
              <a:t>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uncertainty of a measurement is indicated by its number </a:t>
            </a:r>
            <a:r>
              <a:rPr lang="en-GB" dirty="0">
                <a:solidFill>
                  <a:srgbClr val="FF0000"/>
                </a:solidFill>
              </a:rPr>
              <a:t>significant figures</a:t>
            </a:r>
            <a:r>
              <a:rPr lang="en-GB" dirty="0"/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E.g. if the thickness of a book is </a:t>
            </a:r>
            <a:r>
              <a:rPr lang="en-GB" dirty="0">
                <a:solidFill>
                  <a:srgbClr val="FF0000"/>
                </a:solidFill>
              </a:rPr>
              <a:t>2.91</a:t>
            </a:r>
            <a:r>
              <a:rPr lang="en-GB" dirty="0"/>
              <a:t> mm, it is precise to three significant figures.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first two digits are </a:t>
            </a:r>
            <a:r>
              <a:rPr lang="en-GB" dirty="0">
                <a:solidFill>
                  <a:srgbClr val="FF0000"/>
                </a:solidFill>
              </a:rPr>
              <a:t>correct</a:t>
            </a:r>
            <a:r>
              <a:rPr lang="en-GB" dirty="0"/>
              <a:t> while the third digit has an </a:t>
            </a:r>
            <a:r>
              <a:rPr lang="en-GB" dirty="0">
                <a:solidFill>
                  <a:srgbClr val="FF0000"/>
                </a:solidFill>
              </a:rPr>
              <a:t>uncertainty </a:t>
            </a:r>
            <a:r>
              <a:rPr lang="en-GB" dirty="0"/>
              <a:t>of about 0.01 mm.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result of calculations must be written with an </a:t>
            </a:r>
            <a:r>
              <a:rPr lang="en-GB" dirty="0">
                <a:solidFill>
                  <a:srgbClr val="FF0000"/>
                </a:solidFill>
              </a:rPr>
              <a:t>appropriate</a:t>
            </a:r>
            <a:r>
              <a:rPr lang="en-GB" dirty="0"/>
              <a:t> number of significant figures.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E.g. 2.0 × 11.0 = 22 (2 </a:t>
            </a:r>
            <a:r>
              <a:rPr lang="en-GB" dirty="0" err="1"/>
              <a:t>s.f.</a:t>
            </a:r>
            <a:r>
              <a:rPr lang="en-GB" dirty="0"/>
              <a:t>) and not 22.0 (3 </a:t>
            </a:r>
            <a:r>
              <a:rPr lang="en-GB" dirty="0" err="1"/>
              <a:t>s.f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2786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significant figures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In </a:t>
            </a:r>
            <a:r>
              <a:rPr lang="en-GB" dirty="0">
                <a:solidFill>
                  <a:srgbClr val="FF3300"/>
                </a:solidFill>
              </a:rPr>
              <a:t>whole</a:t>
            </a:r>
            <a:r>
              <a:rPr lang="en-GB" dirty="0"/>
              <a:t> numbers with trailing zeroes, the zeroes may or may not be significant.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The number 500 may have 1, 2 or 3 significant figures depending on the context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In such cases, use the scientific notations.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500 written as 5 x 10</a:t>
            </a:r>
            <a:r>
              <a:rPr lang="en-GB" baseline="30000" dirty="0"/>
              <a:t>2</a:t>
            </a:r>
            <a:r>
              <a:rPr lang="en-GB" dirty="0"/>
              <a:t>      implies 1 </a:t>
            </a:r>
            <a:r>
              <a:rPr lang="en-GB" dirty="0" err="1"/>
              <a:t>s.f.</a:t>
            </a:r>
            <a:endParaRPr lang="en-GB" dirty="0"/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500 written as 5.0 x 10</a:t>
            </a:r>
            <a:r>
              <a:rPr lang="en-GB" baseline="30000" dirty="0"/>
              <a:t>2</a:t>
            </a:r>
            <a:r>
              <a:rPr lang="en-GB" dirty="0"/>
              <a:t>   implies 2 </a:t>
            </a:r>
            <a:r>
              <a:rPr lang="en-GB" dirty="0" err="1"/>
              <a:t>s.f.</a:t>
            </a:r>
            <a:endParaRPr lang="en-GB" dirty="0"/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500 written as 5.00 x 10</a:t>
            </a:r>
            <a:r>
              <a:rPr lang="en-GB" baseline="30000" dirty="0"/>
              <a:t>2</a:t>
            </a:r>
            <a:r>
              <a:rPr lang="en-GB" dirty="0"/>
              <a:t> implies 3 </a:t>
            </a:r>
            <a:r>
              <a:rPr lang="en-GB" dirty="0" err="1"/>
              <a:t>s.f.</a:t>
            </a:r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541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significant figures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Zeroes </a:t>
            </a:r>
            <a:r>
              <a:rPr lang="en-GB" dirty="0">
                <a:solidFill>
                  <a:srgbClr val="FF0000"/>
                </a:solidFill>
              </a:rPr>
              <a:t>before</a:t>
            </a:r>
            <a:r>
              <a:rPr lang="en-GB" dirty="0"/>
              <a:t> first non zero digit are </a:t>
            </a:r>
            <a:r>
              <a:rPr lang="en-GB" dirty="0">
                <a:solidFill>
                  <a:srgbClr val="FF3300"/>
                </a:solidFill>
              </a:rPr>
              <a:t>not</a:t>
            </a:r>
            <a:r>
              <a:rPr lang="en-GB" dirty="0"/>
              <a:t> significant.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0.0023 has 2 </a:t>
            </a:r>
            <a:r>
              <a:rPr lang="en-GB" dirty="0" err="1"/>
              <a:t>s.f.</a:t>
            </a:r>
            <a:endParaRPr lang="en-GB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Zeroes </a:t>
            </a:r>
            <a:r>
              <a:rPr lang="en-GB" dirty="0">
                <a:solidFill>
                  <a:srgbClr val="FF0000"/>
                </a:solidFill>
              </a:rPr>
              <a:t>within</a:t>
            </a:r>
            <a:r>
              <a:rPr lang="en-GB" dirty="0"/>
              <a:t> numbers are significant.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0.0203 has 3 </a:t>
            </a:r>
            <a:r>
              <a:rPr lang="en-GB" dirty="0" err="1"/>
              <a:t>s.f.</a:t>
            </a:r>
            <a:endParaRPr lang="en-GB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Zeroes </a:t>
            </a:r>
            <a:r>
              <a:rPr lang="en-GB" dirty="0">
                <a:solidFill>
                  <a:srgbClr val="FF0000"/>
                </a:solidFill>
              </a:rPr>
              <a:t>after</a:t>
            </a:r>
            <a:r>
              <a:rPr lang="en-GB" dirty="0"/>
              <a:t> the decimal point are significant.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2705.40 has  6 </a:t>
            </a:r>
            <a:r>
              <a:rPr lang="en-GB" dirty="0" err="1"/>
              <a:t>s.f.</a:t>
            </a:r>
            <a:endParaRPr lang="en-GB" dirty="0"/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1.00 has 3 </a:t>
            </a:r>
            <a:r>
              <a:rPr lang="en-GB" dirty="0" err="1"/>
              <a:t>s.f.</a:t>
            </a:r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7247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Significant figures in answers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answer obtained from mathematical </a:t>
            </a:r>
            <a:r>
              <a:rPr lang="en-GB" dirty="0">
                <a:solidFill>
                  <a:srgbClr val="FF0000"/>
                </a:solidFill>
              </a:rPr>
              <a:t>operations</a:t>
            </a:r>
            <a:r>
              <a:rPr lang="en-GB" dirty="0"/>
              <a:t> on numbers cannot be </a:t>
            </a:r>
            <a:r>
              <a:rPr lang="en-GB" dirty="0">
                <a:solidFill>
                  <a:srgbClr val="FF0000"/>
                </a:solidFill>
              </a:rPr>
              <a:t>more</a:t>
            </a:r>
            <a:r>
              <a:rPr lang="en-GB" dirty="0"/>
              <a:t> precise than the numbers used in the operation.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There are rules on the number of </a:t>
            </a:r>
            <a:r>
              <a:rPr lang="en-GB" dirty="0" err="1"/>
              <a:t>s.f.</a:t>
            </a:r>
            <a:r>
              <a:rPr lang="en-GB" dirty="0"/>
              <a:t> in the answer arising from 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multiplication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division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addition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subtraction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7926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on multiplication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number of significant figures in the answer follows the quantity with the </a:t>
            </a:r>
            <a:r>
              <a:rPr lang="en-GB" dirty="0">
                <a:solidFill>
                  <a:srgbClr val="FF0000"/>
                </a:solidFill>
              </a:rPr>
              <a:t>least</a:t>
            </a:r>
            <a:r>
              <a:rPr lang="en-GB" dirty="0"/>
              <a:t> significant figures.</a:t>
            </a:r>
          </a:p>
          <a:p>
            <a:pPr>
              <a:lnSpc>
                <a:spcPct val="110000"/>
              </a:lnSpc>
              <a:spcBef>
                <a:spcPts val="600"/>
              </a:spcBef>
              <a:tabLst>
                <a:tab pos="1347788" algn="l"/>
                <a:tab pos="2243138" algn="l"/>
              </a:tabLst>
            </a:pPr>
            <a:r>
              <a:rPr lang="en-GB" dirty="0"/>
              <a:t>E.g.	2.4	2 </a:t>
            </a:r>
            <a:r>
              <a:rPr lang="en-GB" dirty="0" err="1"/>
              <a:t>s.f</a:t>
            </a:r>
            <a:endParaRPr lang="en-GB" dirty="0"/>
          </a:p>
          <a:p>
            <a:pPr marL="109728" indent="0">
              <a:lnSpc>
                <a:spcPct val="110000"/>
              </a:lnSpc>
              <a:spcBef>
                <a:spcPts val="600"/>
              </a:spcBef>
              <a:buNone/>
              <a:tabLst>
                <a:tab pos="1077913" algn="l"/>
                <a:tab pos="1347788" algn="l"/>
                <a:tab pos="2243138" algn="l"/>
              </a:tabLst>
            </a:pPr>
            <a:r>
              <a:rPr lang="en-GB" dirty="0"/>
              <a:t>	× 	3.65	3 </a:t>
            </a:r>
            <a:r>
              <a:rPr lang="en-GB" dirty="0" err="1"/>
              <a:t>s.f</a:t>
            </a:r>
            <a:endParaRPr lang="en-GB" dirty="0"/>
          </a:p>
          <a:p>
            <a:pPr marL="109728" indent="0">
              <a:lnSpc>
                <a:spcPct val="110000"/>
              </a:lnSpc>
              <a:spcBef>
                <a:spcPts val="600"/>
              </a:spcBef>
              <a:buNone/>
              <a:tabLst>
                <a:tab pos="1077913" algn="l"/>
                <a:tab pos="1347788" algn="l"/>
                <a:tab pos="2243138" algn="l"/>
              </a:tabLst>
            </a:pPr>
            <a:r>
              <a:rPr lang="en-GB" dirty="0"/>
              <a:t>	= 	8.76 	3 </a:t>
            </a:r>
            <a:r>
              <a:rPr lang="en-GB" dirty="0" err="1"/>
              <a:t>s.f</a:t>
            </a:r>
            <a:br>
              <a:rPr lang="en-GB" dirty="0"/>
            </a:br>
            <a:r>
              <a:rPr lang="en-GB" dirty="0"/>
              <a:t>	= 	8.8  	2 </a:t>
            </a:r>
            <a:r>
              <a:rPr lang="en-GB" dirty="0" err="1"/>
              <a:t>s.f.</a:t>
            </a:r>
            <a:endParaRPr lang="en-GB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269405" y="3504080"/>
            <a:ext cx="756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517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on division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number of significant figures in the answer follows the quantity with the </a:t>
            </a:r>
            <a:r>
              <a:rPr lang="en-GB" dirty="0">
                <a:solidFill>
                  <a:srgbClr val="FF0000"/>
                </a:solidFill>
              </a:rPr>
              <a:t>least</a:t>
            </a:r>
            <a:r>
              <a:rPr lang="en-GB" dirty="0"/>
              <a:t> significant figures.</a:t>
            </a:r>
          </a:p>
          <a:p>
            <a:pPr>
              <a:lnSpc>
                <a:spcPct val="110000"/>
              </a:lnSpc>
              <a:spcBef>
                <a:spcPts val="600"/>
              </a:spcBef>
              <a:tabLst>
                <a:tab pos="1433513" algn="l"/>
                <a:tab pos="2695575" algn="l"/>
              </a:tabLst>
            </a:pPr>
            <a:r>
              <a:rPr lang="en-GB" dirty="0"/>
              <a:t>E.g.	725.0	4 </a:t>
            </a:r>
            <a:r>
              <a:rPr lang="en-GB" dirty="0" err="1"/>
              <a:t>s.f.</a:t>
            </a:r>
            <a:endParaRPr lang="en-GB" dirty="0"/>
          </a:p>
          <a:p>
            <a:pPr marL="109728" indent="0">
              <a:lnSpc>
                <a:spcPct val="110000"/>
              </a:lnSpc>
              <a:spcBef>
                <a:spcPts val="600"/>
              </a:spcBef>
              <a:buNone/>
              <a:tabLst>
                <a:tab pos="1433513" algn="l"/>
                <a:tab pos="2695575" algn="l"/>
              </a:tabLst>
            </a:pPr>
            <a:r>
              <a:rPr lang="en-GB" dirty="0"/>
              <a:t>	0.125	3 </a:t>
            </a:r>
            <a:r>
              <a:rPr lang="en-GB" dirty="0" err="1"/>
              <a:t>s.f.</a:t>
            </a:r>
            <a:endParaRPr lang="en-GB" dirty="0"/>
          </a:p>
          <a:p>
            <a:pPr marL="109728" indent="0">
              <a:lnSpc>
                <a:spcPct val="110000"/>
              </a:lnSpc>
              <a:spcBef>
                <a:spcPts val="600"/>
              </a:spcBef>
              <a:buNone/>
              <a:tabLst>
                <a:tab pos="1165225" algn="l"/>
                <a:tab pos="2243138" algn="l"/>
              </a:tabLst>
            </a:pPr>
            <a:r>
              <a:rPr lang="en-GB" dirty="0"/>
              <a:t>	= 5800 </a:t>
            </a:r>
            <a:br>
              <a:rPr lang="en-GB" dirty="0"/>
            </a:br>
            <a:r>
              <a:rPr lang="en-GB" dirty="0"/>
              <a:t>	= 5.80 × 10</a:t>
            </a:r>
            <a:r>
              <a:rPr lang="en-GB" baseline="30000" dirty="0"/>
              <a:t>3</a:t>
            </a:r>
            <a:r>
              <a:rPr lang="en-GB" dirty="0"/>
              <a:t>  to 3 </a:t>
            </a:r>
            <a:r>
              <a:rPr lang="en-GB" dirty="0" err="1"/>
              <a:t>s.f.</a:t>
            </a:r>
            <a:endParaRPr lang="en-GB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262624" y="3484819"/>
            <a:ext cx="1008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60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quantities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Physics is the most fundamental physical science.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It is the foundation of engineering and technology.</a:t>
            </a:r>
            <a:endParaRPr lang="en-US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It is </a:t>
            </a:r>
            <a:r>
              <a:rPr lang="en-US" dirty="0"/>
              <a:t>based on </a:t>
            </a:r>
            <a:r>
              <a:rPr lang="en-US" dirty="0">
                <a:solidFill>
                  <a:srgbClr val="FF0000"/>
                </a:solidFill>
              </a:rPr>
              <a:t>experimental observations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measurements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Physical quantities are measurable quantities.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Examples are the weight and height of a person.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80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on addition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answer has the same number of </a:t>
            </a:r>
            <a:r>
              <a:rPr lang="en-GB" dirty="0">
                <a:solidFill>
                  <a:srgbClr val="FF0000"/>
                </a:solidFill>
              </a:rPr>
              <a:t>decimal</a:t>
            </a:r>
            <a:r>
              <a:rPr lang="en-GB" dirty="0"/>
              <a:t> places as the quantity with the </a:t>
            </a:r>
            <a:r>
              <a:rPr lang="en-GB" dirty="0">
                <a:solidFill>
                  <a:srgbClr val="FF0000"/>
                </a:solidFill>
              </a:rPr>
              <a:t>least</a:t>
            </a:r>
            <a:r>
              <a:rPr lang="en-GB" dirty="0"/>
              <a:t> number of decimal places.</a:t>
            </a:r>
          </a:p>
          <a:p>
            <a:pPr>
              <a:lnSpc>
                <a:spcPct val="110000"/>
              </a:lnSpc>
              <a:spcBef>
                <a:spcPts val="600"/>
              </a:spcBef>
              <a:buNone/>
              <a:tabLst>
                <a:tab pos="981075" algn="l"/>
                <a:tab pos="1433513" algn="l"/>
                <a:tab pos="2425700" algn="l"/>
              </a:tabLst>
            </a:pPr>
            <a:r>
              <a:rPr lang="en-GB" dirty="0"/>
              <a:t>	E.g.		23.1 	3 </a:t>
            </a:r>
            <a:r>
              <a:rPr lang="en-GB" dirty="0" err="1"/>
              <a:t>s.f</a:t>
            </a:r>
            <a:r>
              <a:rPr lang="en-GB" dirty="0"/>
              <a:t> and </a:t>
            </a:r>
            <a:r>
              <a:rPr lang="en-GB" dirty="0">
                <a:solidFill>
                  <a:srgbClr val="FF0000"/>
                </a:solidFill>
              </a:rPr>
              <a:t>1</a:t>
            </a:r>
            <a:r>
              <a:rPr lang="en-GB" dirty="0"/>
              <a:t> </a:t>
            </a:r>
            <a:r>
              <a:rPr lang="en-GB" dirty="0" err="1"/>
              <a:t>d.p.</a:t>
            </a:r>
            <a:endParaRPr lang="en-GB" dirty="0"/>
          </a:p>
          <a:p>
            <a:pPr>
              <a:lnSpc>
                <a:spcPct val="110000"/>
              </a:lnSpc>
              <a:spcBef>
                <a:spcPts val="600"/>
              </a:spcBef>
              <a:buNone/>
              <a:tabLst>
                <a:tab pos="1165225" algn="l"/>
                <a:tab pos="1433513" algn="l"/>
                <a:tab pos="2425700" algn="l"/>
              </a:tabLst>
            </a:pPr>
            <a:r>
              <a:rPr lang="en-GB" dirty="0"/>
              <a:t>		+	0.546	3 </a:t>
            </a:r>
            <a:r>
              <a:rPr lang="en-GB" dirty="0" err="1"/>
              <a:t>s.f.</a:t>
            </a:r>
            <a:r>
              <a:rPr lang="en-GB" dirty="0"/>
              <a:t> and </a:t>
            </a:r>
            <a:r>
              <a:rPr lang="en-GB" dirty="0">
                <a:solidFill>
                  <a:srgbClr val="FF0000"/>
                </a:solidFill>
              </a:rPr>
              <a:t>3</a:t>
            </a:r>
            <a:r>
              <a:rPr lang="en-GB" dirty="0"/>
              <a:t> </a:t>
            </a:r>
            <a:r>
              <a:rPr lang="en-GB" dirty="0" err="1"/>
              <a:t>d.p.</a:t>
            </a:r>
            <a:endParaRPr lang="en-GB" dirty="0"/>
          </a:p>
          <a:p>
            <a:pPr marL="393192" lvl="1" indent="0">
              <a:lnSpc>
                <a:spcPct val="110000"/>
              </a:lnSpc>
              <a:spcAft>
                <a:spcPct val="0"/>
              </a:spcAft>
              <a:buNone/>
              <a:tabLst>
                <a:tab pos="1165225" algn="l"/>
                <a:tab pos="1433513" algn="l"/>
                <a:tab pos="2425700" algn="l"/>
              </a:tabLst>
            </a:pPr>
            <a:r>
              <a:rPr lang="en-GB" sz="2400" dirty="0"/>
              <a:t>	+	1.45 	3 </a:t>
            </a:r>
            <a:r>
              <a:rPr lang="en-GB" sz="2400" dirty="0" err="1"/>
              <a:t>s.f.</a:t>
            </a:r>
            <a:r>
              <a:rPr lang="en-GB" sz="2400" dirty="0"/>
              <a:t> and </a:t>
            </a:r>
            <a:r>
              <a:rPr lang="en-GB" sz="2400" dirty="0">
                <a:solidFill>
                  <a:srgbClr val="FF0000"/>
                </a:solidFill>
              </a:rPr>
              <a:t>2</a:t>
            </a:r>
            <a:r>
              <a:rPr lang="en-GB" sz="2400" dirty="0"/>
              <a:t> </a:t>
            </a:r>
            <a:r>
              <a:rPr lang="en-GB" sz="2400" dirty="0" err="1"/>
              <a:t>d.p.</a:t>
            </a:r>
            <a:endParaRPr lang="en-GB" sz="2400" dirty="0"/>
          </a:p>
          <a:p>
            <a:pPr>
              <a:lnSpc>
                <a:spcPct val="110000"/>
              </a:lnSpc>
              <a:spcBef>
                <a:spcPts val="600"/>
              </a:spcBef>
              <a:buNone/>
              <a:tabLst>
                <a:tab pos="981075" algn="l"/>
                <a:tab pos="2425700" algn="l"/>
              </a:tabLst>
            </a:pPr>
            <a:r>
              <a:rPr lang="en-GB" dirty="0"/>
              <a:t>		= 25.096</a:t>
            </a:r>
          </a:p>
          <a:p>
            <a:pPr>
              <a:lnSpc>
                <a:spcPct val="110000"/>
              </a:lnSpc>
              <a:spcBef>
                <a:spcPts val="600"/>
              </a:spcBef>
              <a:buNone/>
              <a:tabLst>
                <a:tab pos="981075" algn="l"/>
                <a:tab pos="2425700" algn="l"/>
              </a:tabLst>
            </a:pPr>
            <a:r>
              <a:rPr lang="en-GB" dirty="0"/>
              <a:t> 		= 25.1 	3 </a:t>
            </a:r>
            <a:r>
              <a:rPr lang="en-GB" dirty="0" err="1"/>
              <a:t>s.f</a:t>
            </a:r>
            <a:r>
              <a:rPr lang="en-GB" dirty="0"/>
              <a:t> and </a:t>
            </a:r>
            <a:r>
              <a:rPr lang="en-GB" dirty="0">
                <a:solidFill>
                  <a:srgbClr val="FF0000"/>
                </a:solidFill>
              </a:rPr>
              <a:t>1</a:t>
            </a:r>
            <a:r>
              <a:rPr lang="en-GB" dirty="0"/>
              <a:t> </a:t>
            </a:r>
            <a:r>
              <a:rPr lang="en-GB" dirty="0" err="1"/>
              <a:t>d.p.</a:t>
            </a:r>
            <a:endParaRPr lang="en-GB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074704" y="4011329"/>
            <a:ext cx="1044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8681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on subtraction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final result has the same number of decimal places as the quantity with the least number of decimal places.</a:t>
            </a:r>
          </a:p>
          <a:p>
            <a:pPr>
              <a:lnSpc>
                <a:spcPct val="110000"/>
              </a:lnSpc>
              <a:spcBef>
                <a:spcPts val="600"/>
              </a:spcBef>
              <a:tabLst>
                <a:tab pos="1250950" algn="l"/>
                <a:tab pos="2243138" algn="l"/>
              </a:tabLst>
            </a:pPr>
            <a:r>
              <a:rPr lang="en-GB" dirty="0"/>
              <a:t>E.g. 	1.002 	4 </a:t>
            </a:r>
            <a:r>
              <a:rPr lang="en-GB" dirty="0" err="1"/>
              <a:t>s.f.</a:t>
            </a:r>
            <a:r>
              <a:rPr lang="en-GB" dirty="0"/>
              <a:t> and </a:t>
            </a:r>
            <a:r>
              <a:rPr lang="en-GB" dirty="0">
                <a:solidFill>
                  <a:srgbClr val="FF0000"/>
                </a:solidFill>
              </a:rPr>
              <a:t>3</a:t>
            </a:r>
            <a:r>
              <a:rPr lang="en-GB" dirty="0"/>
              <a:t> </a:t>
            </a:r>
            <a:r>
              <a:rPr lang="en-GB" dirty="0" err="1"/>
              <a:t>d.p</a:t>
            </a:r>
            <a:endParaRPr lang="en-GB" dirty="0"/>
          </a:p>
          <a:p>
            <a:pPr marL="109728" indent="0">
              <a:lnSpc>
                <a:spcPct val="110000"/>
              </a:lnSpc>
              <a:spcBef>
                <a:spcPts val="600"/>
              </a:spcBef>
              <a:buNone/>
              <a:tabLst>
                <a:tab pos="981075" algn="l"/>
                <a:tab pos="1250950" algn="l"/>
                <a:tab pos="2243138" algn="l"/>
              </a:tabLst>
            </a:pPr>
            <a:r>
              <a:rPr lang="en-GB" dirty="0"/>
              <a:t>	– 	0.998 	3 </a:t>
            </a:r>
            <a:r>
              <a:rPr lang="en-GB" dirty="0" err="1"/>
              <a:t>s.f.</a:t>
            </a:r>
            <a:r>
              <a:rPr lang="en-GB" dirty="0"/>
              <a:t> and </a:t>
            </a:r>
            <a:r>
              <a:rPr lang="en-GB" dirty="0">
                <a:solidFill>
                  <a:srgbClr val="FF0000"/>
                </a:solidFill>
              </a:rPr>
              <a:t>3</a:t>
            </a:r>
            <a:r>
              <a:rPr lang="en-GB" dirty="0"/>
              <a:t> </a:t>
            </a:r>
            <a:r>
              <a:rPr lang="en-GB" dirty="0" err="1"/>
              <a:t>d.p</a:t>
            </a:r>
            <a:endParaRPr lang="en-GB" dirty="0"/>
          </a:p>
          <a:p>
            <a:pPr>
              <a:lnSpc>
                <a:spcPct val="110000"/>
              </a:lnSpc>
              <a:spcBef>
                <a:spcPts val="600"/>
              </a:spcBef>
              <a:buNone/>
              <a:tabLst>
                <a:tab pos="981075" algn="l"/>
                <a:tab pos="1250950" algn="l"/>
                <a:tab pos="2243138" algn="l"/>
              </a:tabLst>
            </a:pPr>
            <a:r>
              <a:rPr lang="en-GB" dirty="0"/>
              <a:t>		= 	0.004 	1 </a:t>
            </a:r>
            <a:r>
              <a:rPr lang="en-GB" dirty="0" err="1"/>
              <a:t>s.f</a:t>
            </a:r>
            <a:r>
              <a:rPr lang="en-GB" dirty="0"/>
              <a:t> and </a:t>
            </a:r>
            <a:r>
              <a:rPr lang="en-GB" dirty="0">
                <a:solidFill>
                  <a:srgbClr val="FF0000"/>
                </a:solidFill>
              </a:rPr>
              <a:t>3</a:t>
            </a:r>
            <a:r>
              <a:rPr lang="en-GB" dirty="0"/>
              <a:t> </a:t>
            </a:r>
            <a:r>
              <a:rPr lang="en-GB" dirty="0" err="1"/>
              <a:t>d.p</a:t>
            </a:r>
            <a:endParaRPr lang="en-GB" dirty="0"/>
          </a:p>
          <a:p>
            <a:pPr>
              <a:lnSpc>
                <a:spcPct val="110000"/>
              </a:lnSpc>
              <a:spcBef>
                <a:spcPts val="600"/>
              </a:spcBef>
              <a:tabLst>
                <a:tab pos="981075" algn="l"/>
                <a:tab pos="1250950" algn="l"/>
                <a:tab pos="2243138" algn="l"/>
              </a:tabLst>
            </a:pPr>
            <a:r>
              <a:rPr lang="en-GB" dirty="0"/>
              <a:t>This example shows we should never subtract two quantities which differ by a </a:t>
            </a:r>
            <a:r>
              <a:rPr lang="en-GB" dirty="0">
                <a:solidFill>
                  <a:srgbClr val="FF0000"/>
                </a:solidFill>
              </a:rPr>
              <a:t>small</a:t>
            </a:r>
            <a:r>
              <a:rPr lang="en-GB" dirty="0"/>
              <a:t> amount.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055455" y="3456432"/>
            <a:ext cx="1008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8943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4E4BD-F503-4CAA-94B2-EF241BD00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CA4F9-3FAC-4EE2-ADA2-B1F289232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Definition of Physical Quantities</a:t>
            </a:r>
          </a:p>
          <a:p>
            <a:r>
              <a:rPr lang="en-SG" dirty="0"/>
              <a:t>SI units – Base and Derived physical quantities</a:t>
            </a:r>
          </a:p>
          <a:p>
            <a:r>
              <a:rPr lang="en-SG" dirty="0"/>
              <a:t>Dimension – Homogeneity vs Physically correct</a:t>
            </a:r>
          </a:p>
          <a:p>
            <a:r>
              <a:rPr lang="en-SG" dirty="0"/>
              <a:t>Accuracy – SF, Dec pl.  Rules of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2AF81-FD84-4AF0-8375-B3D53F1D9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3023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TextBox 3"/>
          <p:cNvSpPr txBox="1">
            <a:spLocks noChangeArrowheads="1"/>
          </p:cNvSpPr>
          <p:nvPr/>
        </p:nvSpPr>
        <p:spPr bwMode="auto">
          <a:xfrm>
            <a:off x="2678113" y="3146425"/>
            <a:ext cx="688975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of chapter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02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quantities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When we measure a physical quantity we are </a:t>
            </a:r>
            <a:r>
              <a:rPr lang="en-US" dirty="0">
                <a:solidFill>
                  <a:srgbClr val="FF0000"/>
                </a:solidFill>
              </a:rPr>
              <a:t>comparing</a:t>
            </a:r>
            <a:r>
              <a:rPr lang="en-US" dirty="0"/>
              <a:t> it with a </a:t>
            </a:r>
            <a:r>
              <a:rPr lang="en-US" dirty="0">
                <a:solidFill>
                  <a:srgbClr val="FF0000"/>
                </a:solidFill>
              </a:rPr>
              <a:t>standard</a:t>
            </a:r>
            <a:r>
              <a:rPr lang="en-US" dirty="0"/>
              <a:t>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For example, if the length of a stick is 2.98 m, we mean it is 2.98 times the standard length defined as 1 m.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Physical quantities must be </a:t>
            </a:r>
            <a:r>
              <a:rPr lang="en-US" dirty="0"/>
              <a:t>quoted with values and units.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E.g. the mass of a stone is </a:t>
            </a:r>
            <a:r>
              <a:rPr lang="en-US" dirty="0">
                <a:solidFill>
                  <a:srgbClr val="FF0000"/>
                </a:solidFill>
              </a:rPr>
              <a:t>50.0 kg</a:t>
            </a:r>
            <a:r>
              <a:rPr lang="en-US" dirty="0"/>
              <a:t>, the distance is </a:t>
            </a:r>
            <a:r>
              <a:rPr lang="en-US" dirty="0">
                <a:solidFill>
                  <a:srgbClr val="FF0000"/>
                </a:solidFill>
              </a:rPr>
              <a:t>100 m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</a:t>
            </a:r>
            <a:r>
              <a:rPr lang="en-GB" dirty="0" err="1"/>
              <a:t>Systeme</a:t>
            </a:r>
            <a:r>
              <a:rPr lang="en-GB" dirty="0"/>
              <a:t> International (in French) or </a:t>
            </a:r>
            <a:r>
              <a:rPr lang="en-GB" dirty="0">
                <a:solidFill>
                  <a:srgbClr val="FF0000"/>
                </a:solidFill>
              </a:rPr>
              <a:t>SI</a:t>
            </a:r>
            <a:r>
              <a:rPr lang="en-GB" b="1" dirty="0"/>
              <a:t> </a:t>
            </a:r>
            <a:r>
              <a:rPr lang="en-GB" dirty="0"/>
              <a:t>units is used globally by scientists and engineers.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26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>
        <p:cut/>
      </p:transition>
    </mc:Choice>
    <mc:Fallback xmlns="">
      <p:transition advClick="0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 of the SI system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Prefixes can be used with any unit, e.g.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1 nanosecond (ns) = 10</a:t>
            </a:r>
            <a:r>
              <a:rPr lang="en-GB" baseline="30000" dirty="0"/>
              <a:t>-9</a:t>
            </a:r>
            <a:r>
              <a:rPr lang="en-GB" dirty="0"/>
              <a:t> s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1 millimetre (mm) = 10</a:t>
            </a:r>
            <a:r>
              <a:rPr lang="en-GB" baseline="30000" dirty="0"/>
              <a:t>-3</a:t>
            </a:r>
            <a:r>
              <a:rPr lang="en-GB" dirty="0"/>
              <a:t> m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1 kilometre (km) =  10</a:t>
            </a:r>
            <a:r>
              <a:rPr lang="en-GB" baseline="30000" dirty="0"/>
              <a:t>3</a:t>
            </a:r>
            <a:r>
              <a:rPr lang="en-GB" dirty="0"/>
              <a:t> m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Very large or very small numbers can be expressed in scientific notations, e.g.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Radius of Earth = 6.4 × 10</a:t>
            </a:r>
            <a:r>
              <a:rPr lang="en-GB" baseline="30000" dirty="0"/>
              <a:t>6</a:t>
            </a:r>
            <a:r>
              <a:rPr lang="en-GB" dirty="0"/>
              <a:t> m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Radius of hydrogen atom = 1.3 × 10</a:t>
            </a:r>
            <a:r>
              <a:rPr lang="en-GB" baseline="30000" dirty="0"/>
              <a:t>-15</a:t>
            </a:r>
            <a:r>
              <a:rPr lang="en-GB" dirty="0"/>
              <a:t> 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875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standards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criteria for measurement standards are :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readily accessible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can be measured reliably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must yield the same results no matter who or where it is measured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must not change with time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Obviously, the length of someone’s foot is not a suitable standard of length!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606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of time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SI unit of time is the second.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This is defined as 9,192,631,770 times the period of vibration of the radiation from the cesium-133 atom.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Based on this standard, one day is 8.6 × 10</a:t>
            </a:r>
            <a:r>
              <a:rPr lang="en-GB" baseline="30000" dirty="0"/>
              <a:t>4</a:t>
            </a:r>
            <a:r>
              <a:rPr lang="en-GB" dirty="0"/>
              <a:t> s.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6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94E786-2DEB-4D57-9B66-97FCF7B68B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E8524EA-CBE3-47E5-B438-C46C201097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9E9DF-6674-435F-BB28-64126241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2" descr="https://encrypted-tbn1.gstatic.com/images?q=tbn:ANd9GcQsx83QXki8J5lVifVwnw34oprsy1HLAqA7OxxecBvMNCsHiW9V">
            <a:extLst>
              <a:ext uri="{FF2B5EF4-FFF2-40B4-BE49-F238E27FC236}">
                <a16:creationId xmlns:a16="http://schemas.microsoft.com/office/drawing/2014/main" id="{5531A412-E9D7-4494-960B-F69236483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6875" y="906842"/>
            <a:ext cx="12218875" cy="46917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300279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2265</TotalTime>
  <Words>2101</Words>
  <Application>Microsoft Office PowerPoint</Application>
  <PresentationFormat>Widescreen</PresentationFormat>
  <Paragraphs>357</Paragraphs>
  <Slides>43</Slides>
  <Notes>13</Notes>
  <HiddenSlides>4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Symbol</vt:lpstr>
      <vt:lpstr>Times New Roman</vt:lpstr>
      <vt:lpstr>Retrospect</vt:lpstr>
      <vt:lpstr>Equation</vt:lpstr>
      <vt:lpstr>Lesson Plan</vt:lpstr>
      <vt:lpstr>Physical quantities</vt:lpstr>
      <vt:lpstr>Learning Outcome</vt:lpstr>
      <vt:lpstr>Physical quantities</vt:lpstr>
      <vt:lpstr>Physical quantities</vt:lpstr>
      <vt:lpstr>Advantage of the SI system </vt:lpstr>
      <vt:lpstr>Measurement standards</vt:lpstr>
      <vt:lpstr>Standard of time</vt:lpstr>
      <vt:lpstr>PowerPoint Presentation</vt:lpstr>
      <vt:lpstr>Standard of length</vt:lpstr>
      <vt:lpstr>PowerPoint Presentation</vt:lpstr>
      <vt:lpstr>Standard of mass</vt:lpstr>
      <vt:lpstr>PowerPoint Presentation</vt:lpstr>
      <vt:lpstr>Base physical quantities</vt:lpstr>
      <vt:lpstr>PowerPoint Presentation</vt:lpstr>
      <vt:lpstr>PowerPoint Presentation</vt:lpstr>
      <vt:lpstr>PowerPoint Presentation</vt:lpstr>
      <vt:lpstr>PowerPoint Presentation</vt:lpstr>
      <vt:lpstr>Derived quantities and units</vt:lpstr>
      <vt:lpstr>Special names of derived units</vt:lpstr>
      <vt:lpstr>Dimensions of base quantities</vt:lpstr>
      <vt:lpstr>Dimensions of derived quantities</vt:lpstr>
      <vt:lpstr>Dimensionless quantities</vt:lpstr>
      <vt:lpstr>Uses of dimension analysis</vt:lpstr>
      <vt:lpstr>Example 1</vt:lpstr>
      <vt:lpstr>Example 2</vt:lpstr>
      <vt:lpstr>Example 3</vt:lpstr>
      <vt:lpstr>Homogeneity vs physically correct</vt:lpstr>
      <vt:lpstr>Special notes</vt:lpstr>
      <vt:lpstr>Measurements</vt:lpstr>
      <vt:lpstr>Accuracy and precision</vt:lpstr>
      <vt:lpstr>Uncertainty in measurements</vt:lpstr>
      <vt:lpstr>Scale reading</vt:lpstr>
      <vt:lpstr>Significant figures (s.f.)</vt:lpstr>
      <vt:lpstr>Identifying significant figures</vt:lpstr>
      <vt:lpstr>Identifying significant figures</vt:lpstr>
      <vt:lpstr>Significant figures in answers</vt:lpstr>
      <vt:lpstr>Rules on multiplication</vt:lpstr>
      <vt:lpstr>Rules on division</vt:lpstr>
      <vt:lpstr>Rules on addition</vt:lpstr>
      <vt:lpstr>Rules on subtraction</vt:lpstr>
      <vt:lpstr>Summary</vt:lpstr>
      <vt:lpstr>PowerPoint Presentation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electricity</dc:title>
  <dc:creator>Tan Teow Chye</dc:creator>
  <cp:lastModifiedBy> -</cp:lastModifiedBy>
  <cp:revision>342</cp:revision>
  <dcterms:created xsi:type="dcterms:W3CDTF">2018-09-30T12:15:30Z</dcterms:created>
  <dcterms:modified xsi:type="dcterms:W3CDTF">2018-11-28T06:52:01Z</dcterms:modified>
</cp:coreProperties>
</file>