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5"/>
  </p:notesMasterIdLst>
  <p:sldIdLst>
    <p:sldId id="493" r:id="rId2"/>
    <p:sldId id="256" r:id="rId3"/>
    <p:sldId id="492" r:id="rId4"/>
    <p:sldId id="422" r:id="rId5"/>
    <p:sldId id="454" r:id="rId6"/>
    <p:sldId id="455" r:id="rId7"/>
    <p:sldId id="456" r:id="rId8"/>
    <p:sldId id="457" r:id="rId9"/>
    <p:sldId id="485" r:id="rId10"/>
    <p:sldId id="458" r:id="rId11"/>
    <p:sldId id="484" r:id="rId12"/>
    <p:sldId id="459" r:id="rId13"/>
    <p:sldId id="486" r:id="rId14"/>
    <p:sldId id="460" r:id="rId15"/>
    <p:sldId id="487" r:id="rId16"/>
    <p:sldId id="488" r:id="rId17"/>
    <p:sldId id="489" r:id="rId18"/>
    <p:sldId id="49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2" r:id="rId31"/>
    <p:sldId id="474" r:id="rId32"/>
    <p:sldId id="475" r:id="rId33"/>
    <p:sldId id="473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91" r:id="rId43"/>
    <p:sldId id="33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72414" autoAdjust="0"/>
  </p:normalViewPr>
  <p:slideViewPr>
    <p:cSldViewPr snapToGrid="0">
      <p:cViewPr varScale="1">
        <p:scale>
          <a:sx n="51" d="100"/>
          <a:sy n="51" d="100"/>
        </p:scale>
        <p:origin x="656" y="36"/>
      </p:cViewPr>
      <p:guideLst/>
    </p:cSldViewPr>
  </p:slideViewPr>
  <p:outlineViewPr>
    <p:cViewPr>
      <p:scale>
        <a:sx n="33" d="100"/>
        <a:sy n="33" d="100"/>
      </p:scale>
      <p:origin x="0" y="-3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6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6/11/2018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728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4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24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35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511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32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42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50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429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969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61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79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1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94F1-A7DF-456D-9A55-A9BCCCCF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3A76-DE29-4FD4-B70C-4EB56D9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D53FB-835D-47F4-BC15-E970CD7B3B09}"/>
              </a:ext>
            </a:extLst>
          </p:cNvPr>
          <p:cNvSpPr/>
          <p:nvPr/>
        </p:nvSpPr>
        <p:spPr>
          <a:xfrm>
            <a:off x="525780" y="1647538"/>
            <a:ext cx="4922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1   – (15 Oct) Physical quantities and Vectors  </a:t>
            </a:r>
          </a:p>
          <a:p>
            <a:r>
              <a:rPr lang="en-US" sz="2000" dirty="0"/>
              <a:t>2   – (22 Oct) Kinematics </a:t>
            </a:r>
          </a:p>
          <a:p>
            <a:r>
              <a:rPr lang="en-US" sz="2000" dirty="0"/>
              <a:t>3   – (29 Oct) Kinematics and  Dynamics </a:t>
            </a:r>
          </a:p>
          <a:p>
            <a:r>
              <a:rPr lang="en-US" sz="2000" dirty="0"/>
              <a:t>4   – (05 Nov) Dynamics</a:t>
            </a:r>
          </a:p>
          <a:p>
            <a:r>
              <a:rPr lang="en-US" sz="2000" dirty="0"/>
              <a:t>5   – (12 Nov) Work, Energy and Power (WEP)</a:t>
            </a:r>
          </a:p>
          <a:p>
            <a:r>
              <a:rPr lang="en-US" sz="2000" dirty="0"/>
              <a:t>6   – (19 Nov) WEP &amp; Linear Momentum (LM)</a:t>
            </a:r>
          </a:p>
          <a:p>
            <a:r>
              <a:rPr lang="en-US" sz="2000" dirty="0"/>
              <a:t>7   – (26 Nov) Revision for MST  </a:t>
            </a:r>
          </a:p>
          <a:p>
            <a:r>
              <a:rPr lang="en-US" sz="2000" dirty="0"/>
              <a:t>        </a:t>
            </a:r>
            <a:r>
              <a:rPr lang="en-US" sz="2000" dirty="0">
                <a:highlight>
                  <a:srgbClr val="FFFF00"/>
                </a:highlight>
              </a:rPr>
              <a:t>(30 Nov) [MST (25 %) likely on Fri evening</a:t>
            </a:r>
          </a:p>
          <a:p>
            <a:r>
              <a:rPr lang="en-US" sz="2000" dirty="0"/>
              <a:t>8   – (03 Dec) MST week </a:t>
            </a:r>
          </a:p>
          <a:p>
            <a:r>
              <a:rPr lang="en-US" sz="2000" dirty="0"/>
              <a:t>9   – (10 Dec) Term break </a:t>
            </a:r>
          </a:p>
          <a:p>
            <a:r>
              <a:rPr lang="en-US" sz="2000" dirty="0"/>
              <a:t>10 – (17 Dec) Term break </a:t>
            </a:r>
          </a:p>
          <a:p>
            <a:r>
              <a:rPr lang="en-US" sz="2000" dirty="0"/>
              <a:t>11 – (24 Dec) Term break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105AE-DBEE-40B1-8F91-1110A4537A1E}"/>
              </a:ext>
            </a:extLst>
          </p:cNvPr>
          <p:cNvSpPr/>
          <p:nvPr/>
        </p:nvSpPr>
        <p:spPr>
          <a:xfrm>
            <a:off x="6096000" y="1647538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00FFFF"/>
                </a:highlight>
              </a:rPr>
              <a:t>12 – (31 Dec) LM and Simple Harmonic Motion (SHM)</a:t>
            </a:r>
          </a:p>
          <a:p>
            <a:r>
              <a:rPr lang="en-US" sz="2000" dirty="0">
                <a:highlight>
                  <a:srgbClr val="00FFFF"/>
                </a:highlight>
              </a:rPr>
              <a:t>Practice Skypes with Student </a:t>
            </a:r>
          </a:p>
          <a:p>
            <a:r>
              <a:rPr lang="en-US" sz="2000" dirty="0"/>
              <a:t>13 – (07 Jan) SHM &amp; Mechanical Waves  </a:t>
            </a:r>
          </a:p>
          <a:p>
            <a:r>
              <a:rPr lang="en-US" sz="2000" dirty="0"/>
              <a:t>14 – (14 Jan) Static Electricity (</a:t>
            </a:r>
            <a:r>
              <a:rPr lang="en-US" sz="2000" dirty="0" err="1"/>
              <a:t>elearning</a:t>
            </a:r>
            <a:r>
              <a:rPr lang="en-US" sz="2000" dirty="0"/>
              <a:t> – skype)</a:t>
            </a:r>
          </a:p>
          <a:p>
            <a:r>
              <a:rPr lang="en-US" sz="2000" dirty="0"/>
              <a:t>15 – (21 Jan) Static Electricity [</a:t>
            </a:r>
            <a:r>
              <a:rPr lang="en-US" sz="2000" dirty="0" err="1"/>
              <a:t>contd</a:t>
            </a:r>
            <a:r>
              <a:rPr lang="en-US" sz="2000" dirty="0"/>
              <a:t>]  </a:t>
            </a:r>
          </a:p>
          <a:p>
            <a:r>
              <a:rPr lang="en-US" sz="2000" dirty="0"/>
              <a:t>16 – (28 Jan) Magnetism  </a:t>
            </a:r>
          </a:p>
          <a:p>
            <a:r>
              <a:rPr lang="en-US" sz="2000" dirty="0"/>
              <a:t>17 – (04 Feb) Electromagnetism </a:t>
            </a:r>
          </a:p>
          <a:p>
            <a:r>
              <a:rPr lang="en-US" sz="2000" dirty="0"/>
              <a:t>18 – (11 Feb) Revision for exams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36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length is the meter.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distance travelled by light in vacuum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standard was chosen because the speed of light in vacuum is the same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distance from our Sun to the nearest star, </a:t>
            </a:r>
            <a:r>
              <a:rPr lang="en-GB" dirty="0" err="1"/>
              <a:t>Proxima</a:t>
            </a:r>
            <a:r>
              <a:rPr lang="en-GB" dirty="0"/>
              <a:t> Centauri, is 4 x 10</a:t>
            </a:r>
            <a:r>
              <a:rPr lang="en-GB" baseline="30000" dirty="0"/>
              <a:t>16</a:t>
            </a:r>
            <a:r>
              <a:rPr lang="en-GB" dirty="0"/>
              <a:t> m.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6360-F95E-4F4A-9777-16AAD51B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4B14-EDBF-470D-9145-5A2C574C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E062-FE05-4022-89B7-5ECA63B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40994" name="Picture 2" descr="See the source image">
            <a:extLst>
              <a:ext uri="{FF2B5EF4-FFF2-40B4-BE49-F238E27FC236}">
                <a16:creationId xmlns:a16="http://schemas.microsoft.com/office/drawing/2014/main" id="{213A2CEF-98FF-4F23-8023-7E5D1CDB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3642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9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358B5-02A8-40E5-885A-0FF51EAC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" descr="Standard Kilogram.jpg">
            <a:extLst>
              <a:ext uri="{FF2B5EF4-FFF2-40B4-BE49-F238E27FC236}">
                <a16:creationId xmlns:a16="http://schemas.microsoft.com/office/drawing/2014/main" id="{62E315BE-12E0-4152-8F3E-3F0264644C0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76786"/>
            <a:ext cx="12192000" cy="893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444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have decided on seven SI physical base quantities, each with a symbol and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55565"/>
              </p:ext>
            </p:extLst>
          </p:nvPr>
        </p:nvGraphicFramePr>
        <p:xfrm>
          <a:off x="1896614" y="2550381"/>
          <a:ext cx="7378339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6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11383-FB97-4C5C-A4C3-735C83CD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40994" name="Picture 2" descr="Image result for definition of current">
            <a:extLst>
              <a:ext uri="{FF2B5EF4-FFF2-40B4-BE49-F238E27FC236}">
                <a16:creationId xmlns:a16="http://schemas.microsoft.com/office/drawing/2014/main" id="{6241B375-3C36-46F3-B6DD-E79CE024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09" y="156830"/>
            <a:ext cx="8931349" cy="66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8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82984-A6EA-49B8-A358-EAAFF49F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40994" name="Picture 2" descr="Image result for Standard Temperature in Kelvin">
            <a:extLst>
              <a:ext uri="{FF2B5EF4-FFF2-40B4-BE49-F238E27FC236}">
                <a16:creationId xmlns:a16="http://schemas.microsoft.com/office/drawing/2014/main" id="{41D61BB4-B0BC-4DAB-9236-A8B2BA20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6114"/>
            <a:ext cx="12293600" cy="69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4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AD354-2D93-4A05-969F-9D578437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28B19-1F29-40BC-A3EF-B5ECB82B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01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78C197-27B0-4FB1-AEE5-05118D9F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42018" name="Picture 2" descr="See the source image">
            <a:extLst>
              <a:ext uri="{FF2B5EF4-FFF2-40B4-BE49-F238E27FC236}">
                <a16:creationId xmlns:a16="http://schemas.microsoft.com/office/drawing/2014/main" id="{C1B344F9-C35F-4AFC-81DC-641F3A7B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3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units are products or quotients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of derived units are m</a:t>
            </a:r>
            <a:r>
              <a:rPr lang="en-GB" baseline="30000" dirty="0"/>
              <a:t>2</a:t>
            </a:r>
            <a:r>
              <a:rPr lang="en-GB" dirty="0"/>
              <a:t>, kg/m</a:t>
            </a:r>
            <a:r>
              <a:rPr lang="en-GB" baseline="30000" dirty="0"/>
              <a:t>3</a:t>
            </a:r>
            <a:r>
              <a:rPr lang="en-GB" dirty="0"/>
              <a:t>, m/s, kg m/s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special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are single capital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63996"/>
              </p:ext>
            </p:extLst>
          </p:nvPr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37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base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does not depend on the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L, whether it is measured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74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derived quantity has dimension which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quantities with the same 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 and </a:t>
            </a:r>
            <a:r>
              <a:rPr lang="en-GB" sz="2000" i="1" dirty="0"/>
              <a:t>T</a:t>
            </a:r>
            <a:r>
              <a:rPr lang="en-GB" sz="2000" dirty="0"/>
              <a:t> is period, is 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740"/>
              </p:ext>
            </p:extLst>
          </p:nvPr>
        </p:nvGraphicFramePr>
        <p:xfrm>
          <a:off x="8680796" y="1288222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4" name="Equation" r:id="rId3" imgW="1079280" imgH="736560" progId="Equation.DSMT4">
                  <p:embed/>
                </p:oleObj>
              </mc:Choice>
              <mc:Fallback>
                <p:oleObj name="Equation" r:id="rId3" imgW="1079280" imgH="73656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96" y="1288222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6079"/>
              </p:ext>
            </p:extLst>
          </p:nvPr>
        </p:nvGraphicFramePr>
        <p:xfrm>
          <a:off x="2996786" y="2817054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5" name="Equation" r:id="rId5" imgW="660240" imgH="736560" progId="Equation.DSMT4">
                  <p:embed/>
                </p:oleObj>
              </mc:Choice>
              <mc:Fallback>
                <p:oleObj name="Equation" r:id="rId5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86" y="2817054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4589"/>
              </p:ext>
            </p:extLst>
          </p:nvPr>
        </p:nvGraphicFramePr>
        <p:xfrm>
          <a:off x="4045641" y="279759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66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41" y="2797590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dimensions and the equation is homogeneous.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4" name="Equation" r:id="rId3" imgW="1854000" imgH="774360" progId="Equation.DSMT4">
                  <p:embed/>
                </p:oleObj>
              </mc:Choice>
              <mc:Fallback>
                <p:oleObj name="Equation" r:id="rId3" imgW="1854000" imgH="77436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5" name="Equation" r:id="rId5" imgW="1688760" imgH="774360" progId="Equation.DSMT4">
                  <p:embed/>
                </p:oleObj>
              </mc:Choice>
              <mc:Fallback>
                <p:oleObj name="Equation" r:id="rId5" imgW="1688760" imgH="77436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471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483449"/>
              </p:ext>
            </p:extLst>
          </p:nvPr>
        </p:nvGraphicFramePr>
        <p:xfrm>
          <a:off x="1075508" y="2332871"/>
          <a:ext cx="53721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7" name="Equation" r:id="rId5" imgW="5371920" imgH="2006280" progId="Equation.DSMT4">
                  <p:embed/>
                </p:oleObj>
              </mc:Choice>
              <mc:Fallback>
                <p:oleObj name="Equation" r:id="rId5" imgW="5371920" imgH="200628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508" y="2332871"/>
                        <a:ext cx="5372100" cy="200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physically correct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equation is </a:t>
            </a:r>
            <a:r>
              <a:rPr lang="en-GB" dirty="0">
                <a:solidFill>
                  <a:srgbClr val="FF0000"/>
                </a:solidFill>
              </a:rPr>
              <a:t>dimensionally correct.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homogeneous,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hand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dimensionally</a:t>
            </a:r>
            <a:r>
              <a:rPr lang="en-GB" dirty="0">
                <a:solidFill>
                  <a:srgbClr val="FF0000"/>
                </a:solidFill>
              </a:rPr>
              <a:t> correct (or consistent)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=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i="1" dirty="0"/>
              <a:t>as</a:t>
            </a:r>
            <a:r>
              <a:rPr lang="en-GB" dirty="0"/>
              <a:t> is dimensionally correct but physically wrong because the number 2 is missing.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Quantities of different dimensions cannot be added/subtracted.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it is meaningless to add time and length because these two physical quantities have </a:t>
            </a:r>
            <a:r>
              <a:rPr lang="en-GB" dirty="0">
                <a:solidFill>
                  <a:srgbClr val="FF0000"/>
                </a:solidFill>
              </a:rPr>
              <a:t>different </a:t>
            </a:r>
            <a:r>
              <a:rPr lang="en-GB" dirty="0"/>
              <a:t>dimensions.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Dimensional analysis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be used to find missing or unknown dimensionless factors/constants.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on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=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+ </a:t>
            </a:r>
            <a:r>
              <a:rPr lang="en-GB" i="1" dirty="0"/>
              <a:t>as, </a:t>
            </a:r>
            <a:r>
              <a:rPr lang="en-GB" dirty="0"/>
              <a:t>the number 2 in front of the term “as” is derived using mathematics on kinematics.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BD-F503-4CAA-94B2-EF241BD0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4F9-3FAC-4EE2-ADA2-B1F28923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 of Physical Quantities</a:t>
            </a:r>
          </a:p>
          <a:p>
            <a:r>
              <a:rPr lang="en-SG" dirty="0"/>
              <a:t>SI units – Base and Derived physical quantities</a:t>
            </a:r>
          </a:p>
          <a:p>
            <a:r>
              <a:rPr lang="en-SG" dirty="0"/>
              <a:t>Dimension – Homogeneity vs Physically correct</a:t>
            </a:r>
          </a:p>
          <a:p>
            <a:r>
              <a:rPr lang="en-SG" dirty="0"/>
              <a:t>Accuracy – SF, Dec pl.  Rules of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AF81-FD84-4AF0-8375-B3D53F1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4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 is a process where a physical quantity is compared with a calibration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, where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 is usually half of the smallest scale division.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39631"/>
              </p:ext>
            </p:extLst>
          </p:nvPr>
        </p:nvGraphicFramePr>
        <p:xfrm>
          <a:off x="5089299" y="2847069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4" name="Equation" r:id="rId4" imgW="647640" imgH="723600" progId="Equation.DSMT4">
                  <p:embed/>
                </p:oleObj>
              </mc:Choice>
              <mc:Fallback>
                <p:oleObj name="Equation" r:id="rId4" imgW="647640" imgH="7236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99" y="2847069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205"/>
              </p:ext>
            </p:extLst>
          </p:nvPr>
        </p:nvGraphicFramePr>
        <p:xfrm>
          <a:off x="5199063" y="3974647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5" name="Equation" r:id="rId6" imgW="1612800" imgH="723600" progId="Equation.DSMT4">
                  <p:embed/>
                </p:oleObj>
              </mc:Choice>
              <mc:Fallback>
                <p:oleObj name="Equation" r:id="rId6" imgW="1612800" imgH="72360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974647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a measurement read </a:t>
            </a:r>
            <a:r>
              <a:rPr lang="en-GB" dirty="0">
                <a:solidFill>
                  <a:srgbClr val="FF0000"/>
                </a:solidFill>
              </a:rPr>
              <a:t>directly</a:t>
            </a:r>
            <a:r>
              <a:rPr lang="en-GB" dirty="0"/>
              <a:t> from the scale markings of an instrument.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you quote in measurement indicates the precision of the measurement.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digit 5 is uncertain because the actual answer could be anything between 24 cm and 25</a:t>
            </a:r>
            <a:r>
              <a:rPr lang="en-GB" dirty="0">
                <a:sym typeface="Symbol" pitchFamily="18" charset="2"/>
              </a:rPr>
              <a:t> cm.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46511" y="4570061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of a measurement is indicated by its number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the thickness of a book is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it is precise to three significant figures.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first two digits are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x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x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x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= 	8.76 	3 </a:t>
            </a:r>
            <a:r>
              <a:rPr lang="en-GB" dirty="0" err="1"/>
              <a:t>s.f</a:t>
            </a:r>
            <a:br>
              <a:rPr lang="en-GB" dirty="0"/>
            </a:br>
            <a:r>
              <a:rPr lang="en-GB" dirty="0"/>
              <a:t>	= 	8.8  	2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5800 </a:t>
            </a:r>
            <a:br>
              <a:rPr lang="en-GB" dirty="0"/>
            </a:b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 to 3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the foundation of engineering and technology.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It is </a:t>
            </a:r>
            <a:r>
              <a:rPr lang="en-US" dirty="0"/>
              <a:t>based on </a:t>
            </a:r>
            <a:r>
              <a:rPr lang="en-US" dirty="0">
                <a:solidFill>
                  <a:srgbClr val="FF0000"/>
                </a:solidFill>
              </a:rPr>
              <a:t>experimental observations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measurements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3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3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3 </a:t>
            </a:r>
            <a:r>
              <a:rPr lang="en-GB" sz="2400" dirty="0" err="1"/>
              <a:t>s.f.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=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3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4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3 </a:t>
            </a:r>
            <a:r>
              <a:rPr lang="en-GB" dirty="0" err="1"/>
              <a:t>s.f.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1 </a:t>
            </a:r>
            <a:r>
              <a:rPr lang="en-GB" dirty="0" err="1"/>
              <a:t>s.f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This example shows we should never subtract two quantities which differ by a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amount.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E4BD-F503-4CAA-94B2-EF241BD0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A4F9-3FAC-4EE2-ADA2-B1F28923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Definition of Physical Quantities</a:t>
            </a:r>
          </a:p>
          <a:p>
            <a:r>
              <a:rPr lang="en-SG" dirty="0"/>
              <a:t>SI units – Base and Derived physical quantities</a:t>
            </a:r>
          </a:p>
          <a:p>
            <a:r>
              <a:rPr lang="en-SG" dirty="0"/>
              <a:t>Dimension – Homogeneity vs Physically correct</a:t>
            </a:r>
          </a:p>
          <a:p>
            <a:r>
              <a:rPr lang="en-SG" dirty="0"/>
              <a:t>Accuracy – SF, Dec pl.  Rules of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2AF81-FD84-4AF0-8375-B3D53F1D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When we measure a physical quantity we are </a:t>
            </a:r>
            <a:r>
              <a:rPr lang="en-US" dirty="0">
                <a:solidFill>
                  <a:srgbClr val="FF0000"/>
                </a:solidFill>
              </a:rPr>
              <a:t>comparing</a:t>
            </a:r>
            <a:r>
              <a:rPr lang="en-US" dirty="0"/>
              <a:t> it with a </a:t>
            </a:r>
            <a:r>
              <a:rPr lang="en-US" dirty="0">
                <a:solidFill>
                  <a:srgbClr val="FF0000"/>
                </a:solidFill>
              </a:rPr>
              <a:t>standard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For example, if the length of a stick is 2.98 m, we mean it is 2.98 times the standard length defined as 1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Physical quantities must be </a:t>
            </a:r>
            <a:r>
              <a:rPr lang="en-US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 the mass of a stone is </a:t>
            </a:r>
            <a:r>
              <a:rPr lang="en-US" dirty="0">
                <a:solidFill>
                  <a:srgbClr val="FF0000"/>
                </a:solidFill>
              </a:rPr>
              <a:t>50.0 kg</a:t>
            </a:r>
            <a:r>
              <a:rPr lang="en-US" dirty="0"/>
              <a:t>, the distance is </a:t>
            </a:r>
            <a:r>
              <a:rPr lang="en-US" dirty="0">
                <a:solidFill>
                  <a:srgbClr val="FF0000"/>
                </a:solidFill>
              </a:rPr>
              <a:t>100 m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</a:t>
            </a:r>
            <a:r>
              <a:rPr lang="en-GB" dirty="0" err="1"/>
              <a:t>Systeme</a:t>
            </a:r>
            <a:r>
              <a:rPr lang="en-GB" dirty="0"/>
              <a:t> International (in French) or </a:t>
            </a:r>
            <a:r>
              <a:rPr lang="en-GB" dirty="0">
                <a:solidFill>
                  <a:srgbClr val="FF0000"/>
                </a:solidFill>
              </a:rPr>
              <a:t>SI</a:t>
            </a:r>
            <a:r>
              <a:rPr lang="en-GB" b="1" dirty="0"/>
              <a:t> </a:t>
            </a:r>
            <a:r>
              <a:rPr lang="en-GB" dirty="0"/>
              <a:t>units is used globally by scientists and engineers.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>
        <p:cut/>
      </p:transition>
    </mc:Choice>
    <mc:Fallback xmlns="">
      <p:transition advClick="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standards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criteria for measurement standards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readily accessible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can be measured reliably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yield the same results no matter who or where it is measured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not change with time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Obviously, the length of someone’s foot is not a suitable standard of length!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6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4E786-2DEB-4D57-9B66-97FCF7B68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E8524EA-CBE3-47E5-B438-C46C20109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9E9DF-6674-435F-BB28-6412624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>
            <a:extLst>
              <a:ext uri="{FF2B5EF4-FFF2-40B4-BE49-F238E27FC236}">
                <a16:creationId xmlns:a16="http://schemas.microsoft.com/office/drawing/2014/main" id="{5531A412-E9D7-4494-960B-F6923648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6875" y="906842"/>
            <a:ext cx="12218875" cy="4691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279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2186</TotalTime>
  <Words>2101</Words>
  <Application>Microsoft Office PowerPoint</Application>
  <PresentationFormat>Widescreen</PresentationFormat>
  <Paragraphs>357</Paragraphs>
  <Slides>43</Slides>
  <Notes>13</Notes>
  <HiddenSlides>4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Retrospect</vt:lpstr>
      <vt:lpstr>Equation</vt:lpstr>
      <vt:lpstr>Lesson Plan</vt:lpstr>
      <vt:lpstr>Physical quantities</vt:lpstr>
      <vt:lpstr>Learning Outcome</vt:lpstr>
      <vt:lpstr>Physical quantities</vt:lpstr>
      <vt:lpstr>Physical quantities</vt:lpstr>
      <vt:lpstr>Advantage of the SI system </vt:lpstr>
      <vt:lpstr>Measurement standards</vt:lpstr>
      <vt:lpstr>Standard of time</vt:lpstr>
      <vt:lpstr>PowerPoint Presentation</vt:lpstr>
      <vt:lpstr>Standard of length</vt:lpstr>
      <vt:lpstr>PowerPoint Presentation</vt:lpstr>
      <vt:lpstr>Standard of mass</vt:lpstr>
      <vt:lpstr>PowerPoint Presentation</vt:lpstr>
      <vt:lpstr>Base physical quantities</vt:lpstr>
      <vt:lpstr>PowerPoint Presentation</vt:lpstr>
      <vt:lpstr>PowerPoint Presentation</vt:lpstr>
      <vt:lpstr>PowerPoint Presentation</vt:lpstr>
      <vt:lpstr>PowerPoint Presentation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Uses of dimension analysis</vt:lpstr>
      <vt:lpstr>Example 1</vt:lpstr>
      <vt:lpstr>Example 2</vt:lpstr>
      <vt:lpstr>Example 3</vt:lpstr>
      <vt:lpstr>Homogeneity vs physically correct</vt:lpstr>
      <vt:lpstr>Special notes</vt:lpstr>
      <vt:lpstr>Measurements</vt:lpstr>
      <vt:lpstr>Accuracy and precision</vt:lpstr>
      <vt:lpstr>Uncertainty in measurements</vt:lpstr>
      <vt:lpstr>Scale reading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Summary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Patrick Lee</cp:lastModifiedBy>
  <cp:revision>341</cp:revision>
  <dcterms:created xsi:type="dcterms:W3CDTF">2018-09-30T12:15:30Z</dcterms:created>
  <dcterms:modified xsi:type="dcterms:W3CDTF">2018-11-06T03:40:27Z</dcterms:modified>
</cp:coreProperties>
</file>