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5"/>
  </p:notesMasterIdLst>
  <p:sldIdLst>
    <p:sldId id="256" r:id="rId2"/>
    <p:sldId id="374" r:id="rId3"/>
    <p:sldId id="408" r:id="rId4"/>
    <p:sldId id="409" r:id="rId5"/>
    <p:sldId id="410" r:id="rId6"/>
    <p:sldId id="411" r:id="rId7"/>
    <p:sldId id="412" r:id="rId8"/>
    <p:sldId id="413" r:id="rId9"/>
    <p:sldId id="414" r:id="rId10"/>
    <p:sldId id="416" r:id="rId11"/>
    <p:sldId id="417" r:id="rId12"/>
    <p:sldId id="444" r:id="rId13"/>
    <p:sldId id="445" r:id="rId14"/>
    <p:sldId id="418" r:id="rId15"/>
    <p:sldId id="442" r:id="rId16"/>
    <p:sldId id="419" r:id="rId17"/>
    <p:sldId id="420" r:id="rId18"/>
    <p:sldId id="421" r:id="rId19"/>
    <p:sldId id="422" r:id="rId20"/>
    <p:sldId id="423" r:id="rId21"/>
    <p:sldId id="424" r:id="rId22"/>
    <p:sldId id="425" r:id="rId23"/>
    <p:sldId id="426" r:id="rId24"/>
    <p:sldId id="427" r:id="rId25"/>
    <p:sldId id="428" r:id="rId26"/>
    <p:sldId id="429" r:id="rId27"/>
    <p:sldId id="446" r:id="rId28"/>
    <p:sldId id="447" r:id="rId29"/>
    <p:sldId id="448" r:id="rId30"/>
    <p:sldId id="449" r:id="rId31"/>
    <p:sldId id="430" r:id="rId32"/>
    <p:sldId id="431" r:id="rId33"/>
    <p:sldId id="441" r:id="rId34"/>
    <p:sldId id="433" r:id="rId35"/>
    <p:sldId id="443" r:id="rId36"/>
    <p:sldId id="434" r:id="rId37"/>
    <p:sldId id="437" r:id="rId38"/>
    <p:sldId id="438" r:id="rId39"/>
    <p:sldId id="451" r:id="rId40"/>
    <p:sldId id="436" r:id="rId41"/>
    <p:sldId id="439" r:id="rId42"/>
    <p:sldId id="440" r:id="rId43"/>
    <p:sldId id="33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2015" autoAdjust="0"/>
  </p:normalViewPr>
  <p:slideViewPr>
    <p:cSldViewPr snapToGrid="0">
      <p:cViewPr varScale="1">
        <p:scale>
          <a:sx n="73" d="100"/>
          <a:sy n="73" d="100"/>
        </p:scale>
        <p:origin x="56"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12T03:04:08.5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12T03:04:11.1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29 357,'1'-11,"1"0,1 0,0 1,0-1,1 1,1 0,-1 0,2 0,-1 0,1 1,1 0,0 1,5-6,-2 2,-1-1,0 0,-1 0,-1 0,0-1,4-11,-6 10,-1 0,0 0,-1 0,0-1,-1 1,-1-3,-3 18,0 1,0-1,0 1,0 0,0 0,1 0,-1 0,0 0,1 0,-1 0,0 1,1-1,-1 1,-20 20,0 1,2 1,1 0,1 2,1 0,0 3,13-23,2 0,-1 1,1-1,0 1,0-1,1 1,0 0,0 0,0 0,1-1,0 1,0 0,1 0,-1-5,0 0,1 0,-1 0,0 0,1 0,-1 0,1 0,0-1,0 1,-1 0,1 0,0-1,1 1,-1 0,0-1,0 1,1-1,-1 0,1 1,-1-1,1 0,-1 0,1 0,0 0,0 0,-1 0,1-1,0 1,0-1,0 1,0-1,0 1,0-1,0 0,0 0,0 0,0 0,0 0,0-1,-1 1,1-1,0 1,0-1,0 0,0 1,0-1,7-4,1 1,-1-1,0-1,0 1,-1-2,0 1,0-1,0 0,-1-1,0 0,0 0,-1 0,3-6,9-9,-6 14,-12 9,0 0,1 0,-1 0,0 0,1 0,-1 0,0 1,1-1,-1 0,0 0,1 0,-1 1,0-1,1 0,-1 0,0 1,0-1,0 0,1 1,-1-1,0 0,0 1,0-1,1 0,-1 1,0-1,0 0,0 1,0-1,0 0,0 1,0-1,0 1,0-1,2 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12T03:04:13.0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1,'4'0,"7"0,1 5,4 1,3 0,3-1,3-1,1-2,1-1,1-1,-5-4,-1-3,0 1,1 1,1 1,2 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12/11/2018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W = 3.3 × 10</a:t>
            </a:r>
            <a:r>
              <a:rPr lang="en-GB" baseline="30000" dirty="0"/>
              <a:t>3 </a:t>
            </a:r>
            <a:r>
              <a:rPr lang="en-GB" baseline="0" dirty="0"/>
              <a:t>J  b) W = 1.8 × 10</a:t>
            </a:r>
            <a:r>
              <a:rPr lang="en-GB" baseline="30000" dirty="0"/>
              <a:t>3 </a:t>
            </a:r>
            <a:r>
              <a:rPr lang="en-GB" baseline="0" dirty="0"/>
              <a:t>J </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6</a:t>
            </a:fld>
            <a:endParaRPr lang="en-SG"/>
          </a:p>
        </p:txBody>
      </p:sp>
    </p:spTree>
    <p:extLst>
      <p:ext uri="{BB962C8B-B14F-4D97-AF65-F5344CB8AC3E}">
        <p14:creationId xmlns:p14="http://schemas.microsoft.com/office/powerpoint/2010/main" val="338473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a:t>
            </a:r>
            <a:r>
              <a:rPr lang="en-GB" baseline="0" dirty="0"/>
              <a:t> </a:t>
            </a:r>
            <a:r>
              <a:rPr lang="en-GB" baseline="0" dirty="0" err="1"/>
              <a:t>W</a:t>
            </a:r>
            <a:r>
              <a:rPr lang="en-GB" baseline="-25000" dirty="0" err="1"/>
              <a:t>Tractor</a:t>
            </a:r>
            <a:r>
              <a:rPr lang="en-GB" baseline="0" dirty="0"/>
              <a:t> = 80 × 10</a:t>
            </a:r>
            <a:r>
              <a:rPr lang="en-GB" baseline="30000" dirty="0"/>
              <a:t>3 </a:t>
            </a:r>
            <a:r>
              <a:rPr lang="en-GB" baseline="0" dirty="0"/>
              <a:t>J, </a:t>
            </a:r>
            <a:r>
              <a:rPr lang="en-GB" baseline="0" dirty="0" err="1"/>
              <a:t>W</a:t>
            </a:r>
            <a:r>
              <a:rPr lang="en-GB" baseline="-25000" dirty="0" err="1"/>
              <a:t>friction</a:t>
            </a:r>
            <a:r>
              <a:rPr lang="en-GB" baseline="0" dirty="0"/>
              <a:t> = -70 × 10</a:t>
            </a:r>
            <a:r>
              <a:rPr lang="en-GB" baseline="30000" dirty="0"/>
              <a:t>3 </a:t>
            </a:r>
            <a:r>
              <a:rPr lang="en-GB" baseline="0" dirty="0"/>
              <a:t>J , </a:t>
            </a:r>
            <a:r>
              <a:rPr lang="en-GB" baseline="0" dirty="0" err="1"/>
              <a:t>W</a:t>
            </a:r>
            <a:r>
              <a:rPr lang="en-GB" baseline="-25000" dirty="0" err="1"/>
              <a:t>weight</a:t>
            </a:r>
            <a:r>
              <a:rPr lang="en-GB" baseline="0" dirty="0"/>
              <a:t>= 0 J, </a:t>
            </a:r>
            <a:r>
              <a:rPr lang="en-GB" baseline="0" dirty="0" err="1"/>
              <a:t>W</a:t>
            </a:r>
            <a:r>
              <a:rPr lang="en-GB" baseline="-25000" dirty="0" err="1"/>
              <a:t>normal</a:t>
            </a:r>
            <a:r>
              <a:rPr lang="en-GB" baseline="0" dirty="0"/>
              <a:t>= 0 J   b) </a:t>
            </a:r>
            <a:r>
              <a:rPr lang="en-GB" baseline="0" dirty="0" err="1"/>
              <a:t>W</a:t>
            </a:r>
            <a:r>
              <a:rPr lang="en-GB" baseline="-25000" dirty="0" err="1"/>
              <a:t>total</a:t>
            </a:r>
            <a:r>
              <a:rPr lang="en-GB" baseline="-25000" dirty="0"/>
              <a:t> </a:t>
            </a:r>
            <a:r>
              <a:rPr lang="en-GB" baseline="0" dirty="0"/>
              <a:t>= 10 × 10</a:t>
            </a:r>
            <a:r>
              <a:rPr lang="en-GB" baseline="30000" dirty="0"/>
              <a:t>3 </a:t>
            </a:r>
            <a:r>
              <a:rPr lang="en-GB" baseline="0" dirty="0"/>
              <a:t> J  c)  v =  4.2 m/s</a:t>
            </a:r>
            <a:endParaRPr lang="en-US" baseline="30000"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11</a:t>
            </a:fld>
            <a:endParaRPr lang="en-SG"/>
          </a:p>
        </p:txBody>
      </p:sp>
    </p:spTree>
    <p:extLst>
      <p:ext uri="{BB962C8B-B14F-4D97-AF65-F5344CB8AC3E}">
        <p14:creationId xmlns:p14="http://schemas.microsoft.com/office/powerpoint/2010/main" val="276050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a:t>Click to edit Master title style</a:t>
            </a:r>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784773E5-5F31-491B-89B9-F93C36036A5D}" type="datetime1">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12/11/2018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12/11/2018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12/11/2018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28.bin"/><Relationship Id="rId4" Type="http://schemas.openxmlformats.org/officeDocument/2006/relationships/image" Target="../media/image43.wmf"/></Relationships>
</file>

<file path=ppt/slides/_rels/slide3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6.bin"/><Relationship Id="rId7" Type="http://schemas.openxmlformats.org/officeDocument/2006/relationships/customXml" Target="../ink/ink1.xml"/><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customXml" Target="../ink/ink3.xml"/><Relationship Id="rId5" Type="http://schemas.openxmlformats.org/officeDocument/2006/relationships/oleObject" Target="../embeddings/oleObject7.bin"/><Relationship Id="rId10" Type="http://schemas.openxmlformats.org/officeDocument/2006/relationships/image" Target="../media/image12.png"/><Relationship Id="rId4" Type="http://schemas.openxmlformats.org/officeDocument/2006/relationships/image" Target="../media/image9.wmf"/><Relationship Id="rId9"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a:t>Work, energy and power</a:t>
            </a:r>
          </a:p>
        </p:txBody>
      </p:sp>
      <p:sp>
        <p:nvSpPr>
          <p:cNvPr id="6" name="Slide Number Placeholder 5"/>
          <p:cNvSpPr>
            <a:spLocks noGrp="1"/>
          </p:cNvSpPr>
          <p:nvPr>
            <p:ph type="sldNum" sz="quarter" idx="12"/>
          </p:nvPr>
        </p:nvSpPr>
        <p:spPr/>
        <p:txBody>
          <a:bodyPr/>
          <a:lstStyle/>
          <a:p>
            <a:r>
              <a:rPr lang="en-US"/>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Work-Energy theorem</a:t>
            </a:r>
            <a:endParaRPr lang="en-SG" dirty="0"/>
          </a:p>
        </p:txBody>
      </p:sp>
      <p:sp>
        <p:nvSpPr>
          <p:cNvPr id="3" name="Content Placeholder 2"/>
          <p:cNvSpPr>
            <a:spLocks noGrp="1"/>
          </p:cNvSpPr>
          <p:nvPr>
            <p:ph idx="1"/>
          </p:nvPr>
        </p:nvSpPr>
        <p:spPr/>
        <p:txBody>
          <a:bodyPr/>
          <a:lstStyle/>
          <a:p>
            <a:r>
              <a:rPr lang="en-SG" dirty="0"/>
              <a:t>The Work-Energy theorem states that the work done by the </a:t>
            </a:r>
            <a:r>
              <a:rPr lang="en-SG" dirty="0">
                <a:solidFill>
                  <a:srgbClr val="FF0000"/>
                </a:solidFill>
              </a:rPr>
              <a:t>net force </a:t>
            </a:r>
            <a:r>
              <a:rPr lang="en-SG" dirty="0"/>
              <a:t>on an object equals the </a:t>
            </a:r>
            <a:r>
              <a:rPr lang="en-SG" dirty="0">
                <a:solidFill>
                  <a:srgbClr val="FF0000"/>
                </a:solidFill>
              </a:rPr>
              <a:t>change</a:t>
            </a:r>
            <a:r>
              <a:rPr lang="en-SG" dirty="0"/>
              <a:t> in the kinetic energy of the object. </a:t>
            </a:r>
          </a:p>
          <a:p>
            <a:r>
              <a:rPr lang="en-SG" dirty="0"/>
              <a:t>Therefore kinetic energy also has the SI unit of joule.  </a:t>
            </a:r>
          </a:p>
          <a:p>
            <a:r>
              <a:rPr lang="en-SG" dirty="0"/>
              <a:t>Since </a:t>
            </a:r>
            <a:r>
              <a:rPr lang="en-SG" i="1" dirty="0" err="1"/>
              <a:t>W</a:t>
            </a:r>
            <a:r>
              <a:rPr lang="en-SG" baseline="-25000" dirty="0" err="1"/>
              <a:t>total</a:t>
            </a:r>
            <a:r>
              <a:rPr lang="en-SG" dirty="0"/>
              <a:t> = </a:t>
            </a:r>
            <a:r>
              <a:rPr lang="en-SG" i="1" dirty="0"/>
              <a:t>K</a:t>
            </a:r>
            <a:r>
              <a:rPr lang="en-SG" baseline="-25000" dirty="0"/>
              <a:t>2</a:t>
            </a:r>
            <a:r>
              <a:rPr lang="en-SG" dirty="0"/>
              <a:t> – </a:t>
            </a:r>
            <a:r>
              <a:rPr lang="en-SG" i="1" dirty="0"/>
              <a:t>K</a:t>
            </a:r>
            <a:r>
              <a:rPr lang="en-SG" baseline="-25000" dirty="0"/>
              <a:t>1</a:t>
            </a:r>
            <a:r>
              <a:rPr lang="en-SG" dirty="0"/>
              <a:t>  =  ∆</a:t>
            </a:r>
            <a:r>
              <a:rPr lang="en-SG" i="1" dirty="0"/>
              <a:t>K</a:t>
            </a:r>
            <a:r>
              <a:rPr lang="en-SG" dirty="0"/>
              <a:t>,</a:t>
            </a:r>
          </a:p>
          <a:p>
            <a:pPr lvl="1"/>
            <a:r>
              <a:rPr lang="en-SG" dirty="0"/>
              <a:t>If  </a:t>
            </a:r>
            <a:r>
              <a:rPr lang="en-SG" i="1" dirty="0" err="1"/>
              <a:t>W</a:t>
            </a:r>
            <a:r>
              <a:rPr lang="en-SG" baseline="-25000" dirty="0" err="1"/>
              <a:t>total</a:t>
            </a:r>
            <a:r>
              <a:rPr lang="en-SG" dirty="0"/>
              <a:t> &gt; 0, then KE </a:t>
            </a:r>
            <a:r>
              <a:rPr lang="en-SG" dirty="0">
                <a:solidFill>
                  <a:srgbClr val="FF0000"/>
                </a:solidFill>
              </a:rPr>
              <a:t>increases</a:t>
            </a:r>
            <a:r>
              <a:rPr lang="en-SG" dirty="0"/>
              <a:t> (</a:t>
            </a:r>
            <a:r>
              <a:rPr lang="en-SG" i="1" dirty="0"/>
              <a:t>K</a:t>
            </a:r>
            <a:r>
              <a:rPr lang="en-SG" baseline="-25000" dirty="0"/>
              <a:t>2</a:t>
            </a:r>
            <a:r>
              <a:rPr lang="en-SG" dirty="0"/>
              <a:t> &gt; </a:t>
            </a:r>
            <a:r>
              <a:rPr lang="en-SG" i="1" dirty="0"/>
              <a:t>K</a:t>
            </a:r>
            <a:r>
              <a:rPr lang="en-SG" baseline="-25000" dirty="0"/>
              <a:t>1</a:t>
            </a:r>
            <a:r>
              <a:rPr lang="en-SG" dirty="0"/>
              <a:t>).                             </a:t>
            </a:r>
          </a:p>
          <a:p>
            <a:pPr lvl="1"/>
            <a:r>
              <a:rPr lang="en-SG" dirty="0"/>
              <a:t>If  </a:t>
            </a:r>
            <a:r>
              <a:rPr lang="en-SG" i="1" dirty="0" err="1"/>
              <a:t>W</a:t>
            </a:r>
            <a:r>
              <a:rPr lang="en-SG" baseline="-25000" dirty="0" err="1"/>
              <a:t>total</a:t>
            </a:r>
            <a:r>
              <a:rPr lang="en-SG" dirty="0"/>
              <a:t> &lt; 0, then KE </a:t>
            </a:r>
            <a:r>
              <a:rPr lang="en-SG" dirty="0">
                <a:solidFill>
                  <a:srgbClr val="FF0000"/>
                </a:solidFill>
              </a:rPr>
              <a:t>decreases</a:t>
            </a:r>
            <a:r>
              <a:rPr lang="en-SG" dirty="0"/>
              <a:t> (</a:t>
            </a:r>
            <a:r>
              <a:rPr lang="en-SG" i="1" dirty="0"/>
              <a:t>K</a:t>
            </a:r>
            <a:r>
              <a:rPr lang="en-SG" baseline="-25000" dirty="0"/>
              <a:t>2</a:t>
            </a:r>
            <a:r>
              <a:rPr lang="en-SG" dirty="0"/>
              <a:t> &lt; </a:t>
            </a:r>
            <a:r>
              <a:rPr lang="en-SG" i="1" dirty="0"/>
              <a:t>K</a:t>
            </a:r>
            <a:r>
              <a:rPr lang="en-SG" baseline="-25000" dirty="0"/>
              <a:t>1</a:t>
            </a:r>
            <a:r>
              <a:rPr lang="en-SG" dirty="0"/>
              <a:t>).</a:t>
            </a:r>
          </a:p>
          <a:p>
            <a:pPr lvl="1"/>
            <a:r>
              <a:rPr lang="en-SG" dirty="0"/>
              <a:t>If  </a:t>
            </a:r>
            <a:r>
              <a:rPr lang="en-SG" i="1" dirty="0" err="1"/>
              <a:t>W</a:t>
            </a:r>
            <a:r>
              <a:rPr lang="en-SG" baseline="-25000" dirty="0" err="1"/>
              <a:t>total</a:t>
            </a:r>
            <a:r>
              <a:rPr lang="en-SG" dirty="0"/>
              <a:t> = 0, then KE </a:t>
            </a:r>
            <a:r>
              <a:rPr lang="en-SG" dirty="0">
                <a:solidFill>
                  <a:srgbClr val="FF0000"/>
                </a:solidFill>
              </a:rPr>
              <a:t>does not change </a:t>
            </a:r>
            <a:r>
              <a:rPr lang="en-SG" dirty="0"/>
              <a:t>(</a:t>
            </a:r>
            <a:r>
              <a:rPr lang="en-SG" i="1" dirty="0"/>
              <a:t>K</a:t>
            </a:r>
            <a:r>
              <a:rPr lang="en-SG" baseline="-25000" dirty="0"/>
              <a:t>2</a:t>
            </a:r>
            <a:r>
              <a:rPr lang="en-SG" dirty="0"/>
              <a:t> = </a:t>
            </a:r>
            <a:r>
              <a:rPr lang="en-SG" i="1" dirty="0"/>
              <a:t>K</a:t>
            </a:r>
            <a:r>
              <a:rPr lang="en-SG" baseline="-25000" dirty="0"/>
              <a:t>1</a:t>
            </a:r>
            <a:r>
              <a:rPr lang="en-SG" dirty="0"/>
              <a:t>).</a:t>
            </a:r>
          </a:p>
          <a:p>
            <a:r>
              <a:rPr lang="en-SG" dirty="0"/>
              <a:t>The work-energy theorem applies even when the forces are </a:t>
            </a:r>
            <a:r>
              <a:rPr lang="en-SG" dirty="0">
                <a:solidFill>
                  <a:srgbClr val="FF0000"/>
                </a:solidFill>
              </a:rPr>
              <a:t>not constant </a:t>
            </a:r>
            <a:r>
              <a:rPr lang="en-SG" dirty="0"/>
              <a:t>and the particle’s trajectory is </a:t>
            </a:r>
            <a:r>
              <a:rPr lang="en-SG" dirty="0">
                <a:solidFill>
                  <a:srgbClr val="FF0000"/>
                </a:solidFill>
              </a:rPr>
              <a:t>curved</a:t>
            </a:r>
            <a:r>
              <a:rPr lang="en-SG" dirty="0"/>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10</a:t>
            </a:fld>
            <a:endParaRPr lang="en-US" dirty="0"/>
          </a:p>
        </p:txBody>
      </p:sp>
    </p:spTree>
    <p:extLst>
      <p:ext uri="{BB962C8B-B14F-4D97-AF65-F5344CB8AC3E}">
        <p14:creationId xmlns:p14="http://schemas.microsoft.com/office/powerpoint/2010/main" val="88731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done by varying force </a:t>
            </a:r>
            <a:r>
              <a:rPr lang="en-GB" dirty="0"/>
              <a:t>Example 3</a:t>
            </a:r>
            <a:endParaRPr lang="en-SG" dirty="0"/>
          </a:p>
        </p:txBody>
      </p:sp>
      <p:sp>
        <p:nvSpPr>
          <p:cNvPr id="3" name="Content Placeholder 2"/>
          <p:cNvSpPr>
            <a:spLocks noGrp="1"/>
          </p:cNvSpPr>
          <p:nvPr>
            <p:ph idx="1"/>
          </p:nvPr>
        </p:nvSpPr>
        <p:spPr/>
        <p:txBody>
          <a:bodyPr/>
          <a:lstStyle/>
          <a:p>
            <a:pPr marL="0" indent="0">
              <a:buNone/>
            </a:pPr>
            <a:r>
              <a:rPr lang="en-GB" sz="2000" dirty="0"/>
              <a:t>A farmer hitches his tractor to a sled loaded with firewood and pulls it a distance of 20 m along level ground (see figure). The total weight of the sled and load is 14700 N. The tractor exerts a constant force of 5000 N  at an angle of 36.9</a:t>
            </a:r>
            <a:r>
              <a:rPr lang="en-GB" sz="2000" baseline="30000" dirty="0"/>
              <a:t>o</a:t>
            </a:r>
            <a:r>
              <a:rPr lang="en-GB" sz="2000" dirty="0"/>
              <a:t> above the horizontal.  A friction force of 3500 N  opposes the sled’s motion. (a) Find the work done by each force acting on the sled and (b) the total work done by all the forces. (c) Suppose the sled’s initial speed is 2.0 m/s. What is the speed of the sled after it moves 20.0 m?</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11</a:t>
            </a:fld>
            <a:endParaRPr lang="en-US" dirty="0"/>
          </a:p>
        </p:txBody>
      </p:sp>
      <p:pic>
        <p:nvPicPr>
          <p:cNvPr id="5" name="Picture 4" descr="06_07_FigureA"/>
          <p:cNvPicPr>
            <a:picLocks noChangeAspect="1" noChangeArrowheads="1"/>
          </p:cNvPicPr>
          <p:nvPr/>
        </p:nvPicPr>
        <p:blipFill>
          <a:blip r:embed="rId3" cstate="print"/>
          <a:srcRect l="893" t="15555"/>
          <a:stretch>
            <a:fillRect/>
          </a:stretch>
        </p:blipFill>
        <p:spPr bwMode="auto">
          <a:xfrm>
            <a:off x="969819" y="3780000"/>
            <a:ext cx="2936431" cy="1543793"/>
          </a:xfrm>
          <a:prstGeom prst="rect">
            <a:avLst/>
          </a:prstGeom>
          <a:noFill/>
        </p:spPr>
      </p:pic>
      <p:pic>
        <p:nvPicPr>
          <p:cNvPr id="6" name="Picture 4" descr="06_07_FigureB"/>
          <p:cNvPicPr>
            <a:picLocks noChangeAspect="1" noChangeArrowheads="1"/>
          </p:cNvPicPr>
          <p:nvPr/>
        </p:nvPicPr>
        <p:blipFill>
          <a:blip r:embed="rId4" cstate="print"/>
          <a:srcRect/>
          <a:stretch>
            <a:fillRect/>
          </a:stretch>
        </p:blipFill>
        <p:spPr bwMode="auto">
          <a:xfrm>
            <a:off x="4632237" y="3398404"/>
            <a:ext cx="2073746" cy="3243943"/>
          </a:xfrm>
          <a:prstGeom prst="rect">
            <a:avLst/>
          </a:prstGeom>
          <a:noFill/>
        </p:spPr>
      </p:pic>
    </p:spTree>
    <p:extLst>
      <p:ext uri="{BB962C8B-B14F-4D97-AF65-F5344CB8AC3E}">
        <p14:creationId xmlns:p14="http://schemas.microsoft.com/office/powerpoint/2010/main" val="17812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D29146-8B68-446F-BBD2-398894D177E1}"/>
              </a:ext>
            </a:extLst>
          </p:cNvPr>
          <p:cNvSpPr>
            <a:spLocks noGrp="1"/>
          </p:cNvSpPr>
          <p:nvPr>
            <p:ph type="sldNum" sz="quarter" idx="12"/>
          </p:nvPr>
        </p:nvSpPr>
        <p:spPr/>
        <p:txBody>
          <a:bodyPr/>
          <a:lstStyle/>
          <a:p>
            <a:r>
              <a:rPr lang="en-US"/>
              <a:t> Page </a:t>
            </a:r>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6E55C7DF-10C0-4569-94FC-8DEEA547050E}"/>
              </a:ext>
            </a:extLst>
          </p:cNvPr>
          <p:cNvPicPr>
            <a:picLocks noChangeAspect="1"/>
          </p:cNvPicPr>
          <p:nvPr/>
        </p:nvPicPr>
        <p:blipFill>
          <a:blip r:embed="rId2"/>
          <a:stretch>
            <a:fillRect/>
          </a:stretch>
        </p:blipFill>
        <p:spPr>
          <a:xfrm>
            <a:off x="0" y="400090"/>
            <a:ext cx="12192000" cy="6057820"/>
          </a:xfrm>
          <a:prstGeom prst="rect">
            <a:avLst/>
          </a:prstGeom>
        </p:spPr>
      </p:pic>
    </p:spTree>
    <p:extLst>
      <p:ext uri="{BB962C8B-B14F-4D97-AF65-F5344CB8AC3E}">
        <p14:creationId xmlns:p14="http://schemas.microsoft.com/office/powerpoint/2010/main" val="344227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1C3336-21D7-4F75-9E09-5D2B60FEA8A3}"/>
              </a:ext>
            </a:extLst>
          </p:cNvPr>
          <p:cNvSpPr>
            <a:spLocks noGrp="1"/>
          </p:cNvSpPr>
          <p:nvPr>
            <p:ph type="sldNum" sz="quarter" idx="12"/>
          </p:nvPr>
        </p:nvSpPr>
        <p:spPr/>
        <p:txBody>
          <a:bodyPr/>
          <a:lstStyle/>
          <a:p>
            <a:r>
              <a:rPr lang="en-US"/>
              <a:t>Page </a:t>
            </a:r>
            <a:fld id="{D57F1E4F-1CFF-5643-939E-217C01CDF565}" type="slidenum">
              <a:rPr lang="en-US" smtClean="0"/>
              <a:pPr/>
              <a:t>13</a:t>
            </a:fld>
            <a:endParaRPr lang="en-US" dirty="0"/>
          </a:p>
        </p:txBody>
      </p:sp>
      <p:pic>
        <p:nvPicPr>
          <p:cNvPr id="3" name="Picture 2">
            <a:extLst>
              <a:ext uri="{FF2B5EF4-FFF2-40B4-BE49-F238E27FC236}">
                <a16:creationId xmlns:a16="http://schemas.microsoft.com/office/drawing/2014/main" id="{4B329822-9101-4627-B5DD-FB08B12D3B5C}"/>
              </a:ext>
            </a:extLst>
          </p:cNvPr>
          <p:cNvPicPr>
            <a:picLocks noChangeAspect="1"/>
          </p:cNvPicPr>
          <p:nvPr/>
        </p:nvPicPr>
        <p:blipFill>
          <a:blip r:embed="rId2"/>
          <a:stretch>
            <a:fillRect/>
          </a:stretch>
        </p:blipFill>
        <p:spPr>
          <a:xfrm>
            <a:off x="628467" y="0"/>
            <a:ext cx="10935065" cy="6858000"/>
          </a:xfrm>
          <a:prstGeom prst="rect">
            <a:avLst/>
          </a:prstGeom>
        </p:spPr>
      </p:pic>
    </p:spTree>
    <p:extLst>
      <p:ext uri="{BB962C8B-B14F-4D97-AF65-F5344CB8AC3E}">
        <p14:creationId xmlns:p14="http://schemas.microsoft.com/office/powerpoint/2010/main" val="149010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GB" dirty="0"/>
              <a:t>If the force is </a:t>
            </a:r>
            <a:r>
              <a:rPr lang="en-GB" dirty="0">
                <a:solidFill>
                  <a:srgbClr val="FF0000"/>
                </a:solidFill>
              </a:rPr>
              <a:t>not</a:t>
            </a:r>
            <a:r>
              <a:rPr lang="en-GB" dirty="0"/>
              <a:t> constant, the infinitesimal work done is </a:t>
            </a:r>
          </a:p>
          <a:p>
            <a:endParaRPr lang="en-GB" dirty="0"/>
          </a:p>
          <a:p>
            <a:r>
              <a:rPr lang="en-GB" dirty="0"/>
              <a:t>   </a:t>
            </a:r>
          </a:p>
          <a:p>
            <a:endParaRPr lang="en-GB" dirty="0"/>
          </a:p>
          <a:p>
            <a:r>
              <a:rPr lang="en-SG" dirty="0"/>
              <a:t>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164086268"/>
              </p:ext>
            </p:extLst>
          </p:nvPr>
        </p:nvGraphicFramePr>
        <p:xfrm>
          <a:off x="1446282" y="1963042"/>
          <a:ext cx="1473200" cy="331787"/>
        </p:xfrm>
        <a:graphic>
          <a:graphicData uri="http://schemas.openxmlformats.org/presentationml/2006/ole">
            <mc:AlternateContent xmlns:mc="http://schemas.openxmlformats.org/markup-compatibility/2006">
              <mc:Choice xmlns:v="urn:schemas-microsoft-com:vml" Requires="v">
                <p:oleObj spid="_x0000_s205131" name="Equation" r:id="rId3" imgW="1473120" imgH="330120" progId="Equation.DSMT4">
                  <p:embed/>
                </p:oleObj>
              </mc:Choice>
              <mc:Fallback>
                <p:oleObj name="Equation" r:id="rId3" imgW="1473120" imgH="330120" progId="Equation.DSMT4">
                  <p:embed/>
                  <p:pic>
                    <p:nvPicPr>
                      <p:cNvPr id="4098" name="Object 2"/>
                      <p:cNvPicPr>
                        <a:picLocks noChangeAspect="1" noChangeArrowheads="1"/>
                      </p:cNvPicPr>
                      <p:nvPr/>
                    </p:nvPicPr>
                    <p:blipFill>
                      <a:blip r:embed="rId4"/>
                      <a:srcRect/>
                      <a:stretch>
                        <a:fillRect/>
                      </a:stretch>
                    </p:blipFill>
                    <p:spPr bwMode="auto">
                      <a:xfrm>
                        <a:off x="1446282" y="1963042"/>
                        <a:ext cx="14732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805046149"/>
              </p:ext>
            </p:extLst>
          </p:nvPr>
        </p:nvGraphicFramePr>
        <p:xfrm>
          <a:off x="1446282" y="2744188"/>
          <a:ext cx="3378200" cy="995362"/>
        </p:xfrm>
        <a:graphic>
          <a:graphicData uri="http://schemas.openxmlformats.org/presentationml/2006/ole">
            <mc:AlternateContent xmlns:mc="http://schemas.openxmlformats.org/markup-compatibility/2006">
              <mc:Choice xmlns:v="urn:schemas-microsoft-com:vml" Requires="v">
                <p:oleObj spid="_x0000_s205132" name="Equation" r:id="rId5" imgW="3377880" imgH="990360" progId="Equation.DSMT4">
                  <p:embed/>
                </p:oleObj>
              </mc:Choice>
              <mc:Fallback>
                <p:oleObj name="Equation" r:id="rId5" imgW="3377880" imgH="990360" progId="Equation.DSMT4">
                  <p:embed/>
                  <p:pic>
                    <p:nvPicPr>
                      <p:cNvPr id="4099" name="Object 6"/>
                      <p:cNvPicPr>
                        <a:picLocks noChangeAspect="1" noChangeArrowheads="1"/>
                      </p:cNvPicPr>
                      <p:nvPr/>
                    </p:nvPicPr>
                    <p:blipFill>
                      <a:blip r:embed="rId6"/>
                      <a:srcRect/>
                      <a:stretch>
                        <a:fillRect/>
                      </a:stretch>
                    </p:blipFill>
                    <p:spPr bwMode="auto">
                      <a:xfrm>
                        <a:off x="1446282" y="2744188"/>
                        <a:ext cx="3378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23426476"/>
              </p:ext>
            </p:extLst>
          </p:nvPr>
        </p:nvGraphicFramePr>
        <p:xfrm>
          <a:off x="1446282" y="4182267"/>
          <a:ext cx="3200400" cy="866775"/>
        </p:xfrm>
        <a:graphic>
          <a:graphicData uri="http://schemas.openxmlformats.org/presentationml/2006/ole">
            <mc:AlternateContent xmlns:mc="http://schemas.openxmlformats.org/markup-compatibility/2006">
              <mc:Choice xmlns:v="urn:schemas-microsoft-com:vml" Requires="v">
                <p:oleObj spid="_x0000_s205133" name="Equation" r:id="rId7" imgW="3200400" imgH="863280" progId="Equation.DSMT4">
                  <p:embed/>
                </p:oleObj>
              </mc:Choice>
              <mc:Fallback>
                <p:oleObj name="Equation" r:id="rId7" imgW="3200400" imgH="863280" progId="Equation.DSMT4">
                  <p:embed/>
                  <p:pic>
                    <p:nvPicPr>
                      <p:cNvPr id="6" name="Object 6"/>
                      <p:cNvPicPr>
                        <a:picLocks noChangeAspect="1" noChangeArrowheads="1"/>
                      </p:cNvPicPr>
                      <p:nvPr/>
                    </p:nvPicPr>
                    <p:blipFill>
                      <a:blip r:embed="rId8"/>
                      <a:srcRect/>
                      <a:stretch>
                        <a:fillRect/>
                      </a:stretch>
                    </p:blipFill>
                    <p:spPr bwMode="auto">
                      <a:xfrm>
                        <a:off x="1446282" y="4182267"/>
                        <a:ext cx="32004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25"/>
          <p:cNvGrpSpPr>
            <a:grpSpLocks/>
          </p:cNvGrpSpPr>
          <p:nvPr/>
        </p:nvGrpSpPr>
        <p:grpSpPr bwMode="auto">
          <a:xfrm>
            <a:off x="6185023" y="2493003"/>
            <a:ext cx="3156649" cy="2895426"/>
            <a:chOff x="5764213" y="3432175"/>
            <a:chExt cx="2331652" cy="2011363"/>
          </a:xfrm>
        </p:grpSpPr>
        <p:sp>
          <p:nvSpPr>
            <p:cNvPr id="9" name="Freeform 6"/>
            <p:cNvSpPr>
              <a:spLocks noChangeArrowheads="1"/>
            </p:cNvSpPr>
            <p:nvPr/>
          </p:nvSpPr>
          <p:spPr bwMode="auto">
            <a:xfrm>
              <a:off x="6019800" y="3681599"/>
              <a:ext cx="2002420" cy="1007876"/>
            </a:xfrm>
            <a:custGeom>
              <a:avLst/>
              <a:gdLst>
                <a:gd name="T0" fmla="*/ 0 w 2153328"/>
                <a:gd name="T1" fmla="*/ 1188772 h 1169386"/>
                <a:gd name="T2" fmla="*/ 615427 w 2153328"/>
                <a:gd name="T3" fmla="*/ 660781 h 1169386"/>
                <a:gd name="T4" fmla="*/ 1628931 w 2153328"/>
                <a:gd name="T5" fmla="*/ 531178 h 1169386"/>
                <a:gd name="T6" fmla="*/ 2182624 w 2153328"/>
                <a:gd name="T7" fmla="*/ 0 h 1169386"/>
                <a:gd name="T8" fmla="*/ 0 60000 65536"/>
                <a:gd name="T9" fmla="*/ 0 60000 65536"/>
                <a:gd name="T10" fmla="*/ 0 60000 65536"/>
                <a:gd name="T11" fmla="*/ 0 60000 65536"/>
                <a:gd name="T12" fmla="*/ 0 w 2153328"/>
                <a:gd name="T13" fmla="*/ 0 h 1169386"/>
                <a:gd name="T14" fmla="*/ 2153328 w 2153328"/>
                <a:gd name="T15" fmla="*/ 1169386 h 1169386"/>
              </a:gdLst>
              <a:ahLst/>
              <a:cxnLst>
                <a:cxn ang="T8">
                  <a:pos x="T0" y="T1"/>
                </a:cxn>
                <a:cxn ang="T9">
                  <a:pos x="T2" y="T3"/>
                </a:cxn>
                <a:cxn ang="T10">
                  <a:pos x="T4" y="T5"/>
                </a:cxn>
                <a:cxn ang="T11">
                  <a:pos x="T6" y="T7"/>
                </a:cxn>
              </a:cxnLst>
              <a:rect l="T12" t="T13" r="T14" b="T15"/>
              <a:pathLst>
                <a:path w="2153328" h="1169386">
                  <a:moveTo>
                    <a:pt x="0" y="1169386"/>
                  </a:moveTo>
                  <a:cubicBezTo>
                    <a:pt x="102476" y="1030191"/>
                    <a:pt x="339318" y="757819"/>
                    <a:pt x="607162" y="650007"/>
                  </a:cubicBezTo>
                  <a:cubicBezTo>
                    <a:pt x="875006" y="542195"/>
                    <a:pt x="1349369" y="630850"/>
                    <a:pt x="1607063" y="522515"/>
                  </a:cubicBezTo>
                  <a:cubicBezTo>
                    <a:pt x="1864757" y="414181"/>
                    <a:pt x="2060304" y="198912"/>
                    <a:pt x="2153328" y="0"/>
                  </a:cubicBezTo>
                </a:path>
              </a:pathLst>
            </a:custGeom>
            <a:noFill/>
            <a:ln w="25400" algn="ctr">
              <a:solidFill>
                <a:srgbClr val="FF0000"/>
              </a:solidFill>
              <a:round/>
              <a:headEnd/>
              <a:tailEnd/>
            </a:ln>
          </p:spPr>
          <p:txBody>
            <a:bodyPr wrap="none"/>
            <a:lstStyle/>
            <a:p>
              <a:endParaRPr lang="en-US"/>
            </a:p>
          </p:txBody>
        </p:sp>
        <p:cxnSp>
          <p:nvCxnSpPr>
            <p:cNvPr id="10" name="Straight Arrow Connector 8"/>
            <p:cNvCxnSpPr>
              <a:cxnSpLocks noChangeShapeType="1"/>
            </p:cNvCxnSpPr>
            <p:nvPr/>
          </p:nvCxnSpPr>
          <p:spPr bwMode="auto">
            <a:xfrm rot="5400000" flipH="1" flipV="1">
              <a:off x="4759325" y="4437063"/>
              <a:ext cx="2011363" cy="1587"/>
            </a:xfrm>
            <a:prstGeom prst="straightConnector1">
              <a:avLst/>
            </a:prstGeom>
            <a:noFill/>
            <a:ln w="12700" algn="ctr">
              <a:solidFill>
                <a:schemeClr val="tx1"/>
              </a:solidFill>
              <a:round/>
              <a:headEnd/>
              <a:tailEnd type="arrow" w="med" len="med"/>
            </a:ln>
          </p:spPr>
        </p:cxnSp>
        <p:cxnSp>
          <p:nvCxnSpPr>
            <p:cNvPr id="11" name="Straight Arrow Connector 10"/>
            <p:cNvCxnSpPr>
              <a:cxnSpLocks noChangeShapeType="1"/>
            </p:cNvCxnSpPr>
            <p:nvPr/>
          </p:nvCxnSpPr>
          <p:spPr bwMode="auto">
            <a:xfrm>
              <a:off x="5764213" y="5442635"/>
              <a:ext cx="2331652" cy="892"/>
            </a:xfrm>
            <a:prstGeom prst="straightConnector1">
              <a:avLst/>
            </a:prstGeom>
            <a:noFill/>
            <a:ln w="12700" algn="ctr">
              <a:solidFill>
                <a:schemeClr val="tx1"/>
              </a:solidFill>
              <a:round/>
              <a:headEnd/>
              <a:tailEnd type="arrow" w="med" len="med"/>
            </a:ln>
          </p:spPr>
        </p:cxnSp>
        <p:cxnSp>
          <p:nvCxnSpPr>
            <p:cNvPr id="12" name="Straight Arrow Connector 12"/>
            <p:cNvCxnSpPr>
              <a:cxnSpLocks noChangeShapeType="1"/>
            </p:cNvCxnSpPr>
            <p:nvPr/>
          </p:nvCxnSpPr>
          <p:spPr bwMode="auto">
            <a:xfrm flipV="1">
              <a:off x="5772150" y="4342264"/>
              <a:ext cx="583723" cy="1099686"/>
            </a:xfrm>
            <a:prstGeom prst="straightConnector1">
              <a:avLst/>
            </a:prstGeom>
            <a:noFill/>
            <a:ln w="19050" algn="ctr">
              <a:solidFill>
                <a:srgbClr val="00B050"/>
              </a:solidFill>
              <a:round/>
              <a:headEnd/>
              <a:tailEnd type="triangle" w="sm" len="lg"/>
            </a:ln>
          </p:spPr>
        </p:cxnSp>
        <p:cxnSp>
          <p:nvCxnSpPr>
            <p:cNvPr id="13" name="Straight Arrow Connector 12"/>
            <p:cNvCxnSpPr>
              <a:cxnSpLocks noChangeShapeType="1"/>
            </p:cNvCxnSpPr>
            <p:nvPr/>
          </p:nvCxnSpPr>
          <p:spPr bwMode="auto">
            <a:xfrm flipV="1">
              <a:off x="5778361" y="3973914"/>
              <a:ext cx="2002162" cy="1468595"/>
            </a:xfrm>
            <a:prstGeom prst="straightConnector1">
              <a:avLst/>
            </a:prstGeom>
            <a:noFill/>
            <a:ln w="22225" algn="ctr">
              <a:solidFill>
                <a:srgbClr val="0070C0"/>
              </a:solidFill>
              <a:round/>
              <a:headEnd/>
              <a:tailEnd type="triangle" w="sm" len="lg"/>
            </a:ln>
          </p:spPr>
        </p:cxnSp>
        <p:graphicFrame>
          <p:nvGraphicFramePr>
            <p:cNvPr id="14" name="Object 13"/>
            <p:cNvGraphicFramePr>
              <a:graphicFrameLocks/>
            </p:cNvGraphicFramePr>
            <p:nvPr>
              <p:extLst>
                <p:ext uri="{D42A27DB-BD31-4B8C-83A1-F6EECF244321}">
                  <p14:modId xmlns:p14="http://schemas.microsoft.com/office/powerpoint/2010/main" val="4148453771"/>
                </p:ext>
              </p:extLst>
            </p:nvPr>
          </p:nvGraphicFramePr>
          <p:xfrm>
            <a:off x="7160692" y="3766986"/>
            <a:ext cx="267354" cy="312089"/>
          </p:xfrm>
          <a:graphic>
            <a:graphicData uri="http://schemas.openxmlformats.org/presentationml/2006/ole">
              <mc:AlternateContent xmlns:mc="http://schemas.openxmlformats.org/markup-compatibility/2006">
                <mc:Choice xmlns:v="urn:schemas-microsoft-com:vml" Requires="v">
                  <p:oleObj spid="_x0000_s205134" name="Equation" r:id="rId9" imgW="304560" imgH="368280" progId="Equation.DSMT4">
                    <p:embed/>
                  </p:oleObj>
                </mc:Choice>
                <mc:Fallback>
                  <p:oleObj name="Equation" r:id="rId9" imgW="304560" imgH="368280" progId="Equation.DSMT4">
                    <p:embed/>
                    <p:pic>
                      <p:nvPicPr>
                        <p:cNvPr id="4102" name="Object 13"/>
                        <p:cNvPicPr preferRelativeResize="0">
                          <a:picLocks noChangeAspect="1" noChangeArrowheads="1"/>
                        </p:cNvPicPr>
                        <p:nvPr/>
                      </p:nvPicPr>
                      <p:blipFill>
                        <a:blip r:embed="rId10"/>
                        <a:srcRect/>
                        <a:stretch>
                          <a:fillRect/>
                        </a:stretch>
                      </p:blipFill>
                      <p:spPr bwMode="auto">
                        <a:xfrm>
                          <a:off x="7160692" y="3766986"/>
                          <a:ext cx="267354" cy="312089"/>
                        </a:xfrm>
                        <a:prstGeom prst="rect">
                          <a:avLst/>
                        </a:prstGeom>
                        <a:noFill/>
                        <a:extLst/>
                      </p:spPr>
                    </p:pic>
                  </p:oleObj>
                </mc:Fallback>
              </mc:AlternateContent>
            </a:graphicData>
          </a:graphic>
        </p:graphicFrame>
        <p:cxnSp>
          <p:nvCxnSpPr>
            <p:cNvPr id="15" name="Straight Arrow Connector 10"/>
            <p:cNvCxnSpPr>
              <a:cxnSpLocks noChangeShapeType="1"/>
            </p:cNvCxnSpPr>
            <p:nvPr/>
          </p:nvCxnSpPr>
          <p:spPr bwMode="auto">
            <a:xfrm flipV="1">
              <a:off x="6345978" y="3951814"/>
              <a:ext cx="1459218" cy="390082"/>
            </a:xfrm>
            <a:prstGeom prst="straightConnector1">
              <a:avLst/>
            </a:prstGeom>
            <a:noFill/>
            <a:ln w="15875" algn="ctr">
              <a:solidFill>
                <a:schemeClr val="tx1"/>
              </a:solidFill>
              <a:round/>
              <a:headEnd/>
              <a:tailEnd type="triangle" w="sm" len="lg"/>
            </a:ln>
          </p:spPr>
        </p:cxnSp>
        <p:cxnSp>
          <p:nvCxnSpPr>
            <p:cNvPr id="16" name="Straight Arrow Connector 10"/>
            <p:cNvCxnSpPr>
              <a:cxnSpLocks noChangeShapeType="1"/>
            </p:cNvCxnSpPr>
            <p:nvPr/>
          </p:nvCxnSpPr>
          <p:spPr bwMode="auto">
            <a:xfrm flipV="1">
              <a:off x="6355872" y="3877721"/>
              <a:ext cx="511931" cy="473921"/>
            </a:xfrm>
            <a:prstGeom prst="straightConnector1">
              <a:avLst/>
            </a:prstGeom>
            <a:noFill/>
            <a:ln w="19050" algn="ctr">
              <a:solidFill>
                <a:schemeClr val="tx1"/>
              </a:solidFill>
              <a:round/>
              <a:headEnd/>
              <a:tailEnd type="triangle" w="sm" len="lg"/>
            </a:ln>
          </p:spPr>
        </p:cxnSp>
        <p:graphicFrame>
          <p:nvGraphicFramePr>
            <p:cNvPr id="17" name="Object 13"/>
            <p:cNvGraphicFramePr>
              <a:graphicFrameLocks noChangeAspect="1"/>
            </p:cNvGraphicFramePr>
            <p:nvPr>
              <p:extLst>
                <p:ext uri="{D42A27DB-BD31-4B8C-83A1-F6EECF244321}">
                  <p14:modId xmlns:p14="http://schemas.microsoft.com/office/powerpoint/2010/main" val="1914237391"/>
                </p:ext>
              </p:extLst>
            </p:nvPr>
          </p:nvGraphicFramePr>
          <p:xfrm>
            <a:off x="6358632" y="3629138"/>
            <a:ext cx="211069" cy="309883"/>
          </p:xfrm>
          <a:graphic>
            <a:graphicData uri="http://schemas.openxmlformats.org/presentationml/2006/ole">
              <mc:AlternateContent xmlns:mc="http://schemas.openxmlformats.org/markup-compatibility/2006">
                <mc:Choice xmlns:v="urn:schemas-microsoft-com:vml" Requires="v">
                  <p:oleObj spid="_x0000_s205135" name="Equation" r:id="rId11" imgW="241200" imgH="368280" progId="Equation.DSMT4">
                    <p:embed/>
                  </p:oleObj>
                </mc:Choice>
                <mc:Fallback>
                  <p:oleObj name="Equation" r:id="rId11" imgW="241200" imgH="368280" progId="Equation.DSMT4">
                    <p:embed/>
                    <p:pic>
                      <p:nvPicPr>
                        <p:cNvPr id="19" name="Object 13"/>
                        <p:cNvPicPr>
                          <a:picLocks noChangeAspect="1" noChangeArrowheads="1"/>
                        </p:cNvPicPr>
                        <p:nvPr/>
                      </p:nvPicPr>
                      <p:blipFill>
                        <a:blip r:embed="rId12"/>
                        <a:srcRect/>
                        <a:stretch>
                          <a:fillRect/>
                        </a:stretch>
                      </p:blipFill>
                      <p:spPr bwMode="auto">
                        <a:xfrm>
                          <a:off x="6358632" y="3629138"/>
                          <a:ext cx="211069" cy="3098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4262848860"/>
                </p:ext>
              </p:extLst>
            </p:nvPr>
          </p:nvGraphicFramePr>
          <p:xfrm>
            <a:off x="6919136" y="4606207"/>
            <a:ext cx="220449" cy="322014"/>
          </p:xfrm>
          <a:graphic>
            <a:graphicData uri="http://schemas.openxmlformats.org/presentationml/2006/ole">
              <mc:AlternateContent xmlns:mc="http://schemas.openxmlformats.org/markup-compatibility/2006">
                <mc:Choice xmlns:v="urn:schemas-microsoft-com:vml" Requires="v">
                  <p:oleObj spid="_x0000_s205136" name="Equation" r:id="rId13" imgW="253800" imgH="380880" progId="Equation.DSMT4">
                    <p:embed/>
                  </p:oleObj>
                </mc:Choice>
                <mc:Fallback>
                  <p:oleObj name="Equation" r:id="rId13" imgW="253800" imgH="380880" progId="Equation.DSMT4">
                    <p:embed/>
                    <p:pic>
                      <p:nvPicPr>
                        <p:cNvPr id="20" name="Object 13"/>
                        <p:cNvPicPr>
                          <a:picLocks noChangeAspect="1" noChangeArrowheads="1"/>
                        </p:cNvPicPr>
                        <p:nvPr/>
                      </p:nvPicPr>
                      <p:blipFill>
                        <a:blip r:embed="rId14"/>
                        <a:srcRect/>
                        <a:stretch>
                          <a:fillRect/>
                        </a:stretch>
                      </p:blipFill>
                      <p:spPr bwMode="auto">
                        <a:xfrm>
                          <a:off x="6919136" y="4606207"/>
                          <a:ext cx="220449" cy="3220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3"/>
            <p:cNvGraphicFramePr>
              <a:graphicFrameLocks noChangeAspect="1"/>
            </p:cNvGraphicFramePr>
            <p:nvPr>
              <p:extLst>
                <p:ext uri="{D42A27DB-BD31-4B8C-83A1-F6EECF244321}">
                  <p14:modId xmlns:p14="http://schemas.microsoft.com/office/powerpoint/2010/main" val="1805267238"/>
                </p:ext>
              </p:extLst>
            </p:nvPr>
          </p:nvGraphicFramePr>
          <p:xfrm>
            <a:off x="6287102" y="4497031"/>
            <a:ext cx="198170" cy="319808"/>
          </p:xfrm>
          <a:graphic>
            <a:graphicData uri="http://schemas.openxmlformats.org/presentationml/2006/ole">
              <mc:AlternateContent xmlns:mc="http://schemas.openxmlformats.org/markup-compatibility/2006">
                <mc:Choice xmlns:v="urn:schemas-microsoft-com:vml" Requires="v">
                  <p:oleObj spid="_x0000_s205137" name="Equation" r:id="rId15" imgW="228600" imgH="380880" progId="Equation.DSMT4">
                    <p:embed/>
                  </p:oleObj>
                </mc:Choice>
                <mc:Fallback>
                  <p:oleObj name="Equation" r:id="rId15" imgW="228600" imgH="380880" progId="Equation.DSMT4">
                    <p:embed/>
                    <p:pic>
                      <p:nvPicPr>
                        <p:cNvPr id="25" name="Object 13"/>
                        <p:cNvPicPr>
                          <a:picLocks noChangeAspect="1" noChangeArrowheads="1"/>
                        </p:cNvPicPr>
                        <p:nvPr/>
                      </p:nvPicPr>
                      <p:blipFill>
                        <a:blip r:embed="rId16"/>
                        <a:srcRect/>
                        <a:stretch>
                          <a:fillRect/>
                        </a:stretch>
                      </p:blipFill>
                      <p:spPr bwMode="auto">
                        <a:xfrm>
                          <a:off x="6287102" y="4497031"/>
                          <a:ext cx="198170" cy="319808"/>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33681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a:t>
            </a:r>
            <a:endParaRPr lang="en-SG" dirty="0"/>
          </a:p>
        </p:txBody>
      </p:sp>
      <p:sp>
        <p:nvSpPr>
          <p:cNvPr id="3" name="Content Placeholder 2"/>
          <p:cNvSpPr>
            <a:spLocks noGrp="1"/>
          </p:cNvSpPr>
          <p:nvPr>
            <p:ph idx="1"/>
          </p:nvPr>
        </p:nvSpPr>
        <p:spPr/>
        <p:txBody>
          <a:bodyPr/>
          <a:lstStyle/>
          <a:p>
            <a:r>
              <a:rPr lang="en-GB" sz="2000" dirty="0"/>
              <a:t>A force                 acts on a particle moving along the curve              from </a:t>
            </a:r>
            <a:r>
              <a:rPr lang="en-GB" sz="2000" i="1" dirty="0"/>
              <a:t>x</a:t>
            </a:r>
            <a:r>
              <a:rPr lang="en-GB" sz="2000" dirty="0"/>
              <a:t> = 1 to </a:t>
            </a:r>
            <a:r>
              <a:rPr lang="en-GB" sz="2000" i="1" dirty="0"/>
              <a:t>x</a:t>
            </a:r>
            <a:r>
              <a:rPr lang="en-GB" sz="2000" dirty="0"/>
              <a:t> = 4. </a:t>
            </a:r>
            <a:br>
              <a:rPr lang="en-GB" sz="2000" dirty="0"/>
            </a:br>
            <a:r>
              <a:rPr lang="en-GB" sz="2000" dirty="0"/>
              <a:t>Calculate the work done by the force.</a:t>
            </a:r>
          </a:p>
          <a:p>
            <a:endParaRPr lang="en-SG" sz="2000"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15</a:t>
            </a:fld>
            <a:endParaRPr lang="en-US" dirty="0"/>
          </a:p>
        </p:txBody>
      </p:sp>
      <p:graphicFrame>
        <p:nvGraphicFramePr>
          <p:cNvPr id="5" name="Object 6"/>
          <p:cNvGraphicFramePr>
            <a:graphicFrameLocks/>
          </p:cNvGraphicFramePr>
          <p:nvPr>
            <p:extLst>
              <p:ext uri="{D42A27DB-BD31-4B8C-83A1-F6EECF244321}">
                <p14:modId xmlns:p14="http://schemas.microsoft.com/office/powerpoint/2010/main" val="37128382"/>
              </p:ext>
            </p:extLst>
          </p:nvPr>
        </p:nvGraphicFramePr>
        <p:xfrm>
          <a:off x="2247445" y="1444399"/>
          <a:ext cx="954088" cy="331787"/>
        </p:xfrm>
        <a:graphic>
          <a:graphicData uri="http://schemas.openxmlformats.org/presentationml/2006/ole">
            <mc:AlternateContent xmlns:mc="http://schemas.openxmlformats.org/markup-compatibility/2006">
              <mc:Choice xmlns:v="urn:schemas-microsoft-com:vml" Requires="v">
                <p:oleObj spid="_x0000_s216117" name="Equation" r:id="rId3" imgW="952200" imgH="330120" progId="Equation.DSMT4">
                  <p:embed/>
                </p:oleObj>
              </mc:Choice>
              <mc:Fallback>
                <p:oleObj name="Equation" r:id="rId3" imgW="952200" imgH="330120" progId="Equation.DSMT4">
                  <p:embed/>
                  <p:pic>
                    <p:nvPicPr>
                      <p:cNvPr id="9" name="Object 6"/>
                      <p:cNvPicPr>
                        <a:picLocks noChangeAspect="1" noChangeArrowheads="1"/>
                      </p:cNvPicPr>
                      <p:nvPr/>
                    </p:nvPicPr>
                    <p:blipFill>
                      <a:blip r:embed="rId4"/>
                      <a:srcRect/>
                      <a:stretch>
                        <a:fillRect/>
                      </a:stretch>
                    </p:blipFill>
                    <p:spPr bwMode="auto">
                      <a:xfrm>
                        <a:off x="2247445" y="1444399"/>
                        <a:ext cx="954088" cy="331787"/>
                      </a:xfrm>
                      <a:prstGeom prst="rect">
                        <a:avLst/>
                      </a:prstGeom>
                      <a:noFill/>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37963864"/>
              </p:ext>
            </p:extLst>
          </p:nvPr>
        </p:nvGraphicFramePr>
        <p:xfrm>
          <a:off x="7518172" y="1429113"/>
          <a:ext cx="787320" cy="393480"/>
        </p:xfrm>
        <a:graphic>
          <a:graphicData uri="http://schemas.openxmlformats.org/presentationml/2006/ole">
            <mc:AlternateContent xmlns:mc="http://schemas.openxmlformats.org/markup-compatibility/2006">
              <mc:Choice xmlns:v="urn:schemas-microsoft-com:vml" Requires="v">
                <p:oleObj spid="_x0000_s216118" name="Equation" r:id="rId5" imgW="787320" imgH="393480" progId="Equation.DSMT4">
                  <p:embed/>
                </p:oleObj>
              </mc:Choice>
              <mc:Fallback>
                <p:oleObj name="Equation" r:id="rId5" imgW="787320" imgH="393480" progId="Equation.DSMT4">
                  <p:embed/>
                  <p:pic>
                    <p:nvPicPr>
                      <p:cNvPr id="10" name="Object 6"/>
                      <p:cNvPicPr>
                        <a:picLocks noChangeAspect="1" noChangeArrowheads="1"/>
                      </p:cNvPicPr>
                      <p:nvPr/>
                    </p:nvPicPr>
                    <p:blipFill>
                      <a:blip r:embed="rId6"/>
                      <a:srcRect/>
                      <a:stretch>
                        <a:fillRect/>
                      </a:stretch>
                    </p:blipFill>
                    <p:spPr bwMode="auto">
                      <a:xfrm>
                        <a:off x="7518172" y="1429113"/>
                        <a:ext cx="787320" cy="39348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70444268"/>
              </p:ext>
            </p:extLst>
          </p:nvPr>
        </p:nvGraphicFramePr>
        <p:xfrm>
          <a:off x="1412648" y="2301300"/>
          <a:ext cx="2170112" cy="2659062"/>
        </p:xfrm>
        <a:graphic>
          <a:graphicData uri="http://schemas.openxmlformats.org/presentationml/2006/ole">
            <mc:AlternateContent xmlns:mc="http://schemas.openxmlformats.org/markup-compatibility/2006">
              <mc:Choice xmlns:v="urn:schemas-microsoft-com:vml" Requires="v">
                <p:oleObj spid="_x0000_s216119" name="Equation" r:id="rId7" imgW="2387520" imgH="2920680" progId="Equation.DSMT4">
                  <p:embed/>
                </p:oleObj>
              </mc:Choice>
              <mc:Fallback>
                <p:oleObj name="Equation" r:id="rId7" imgW="2387520" imgH="2920680" progId="Equation.DSMT4">
                  <p:embed/>
                  <p:pic>
                    <p:nvPicPr>
                      <p:cNvPr id="11" name="Object 6"/>
                      <p:cNvPicPr>
                        <a:picLocks noChangeAspect="1" noChangeArrowheads="1"/>
                      </p:cNvPicPr>
                      <p:nvPr/>
                    </p:nvPicPr>
                    <p:blipFill>
                      <a:blip r:embed="rId8"/>
                      <a:srcRect/>
                      <a:stretch>
                        <a:fillRect/>
                      </a:stretch>
                    </p:blipFill>
                    <p:spPr bwMode="auto">
                      <a:xfrm>
                        <a:off x="1412648" y="2301300"/>
                        <a:ext cx="2170112" cy="2659062"/>
                      </a:xfrm>
                      <a:prstGeom prst="rect">
                        <a:avLst/>
                      </a:prstGeom>
                      <a:noFill/>
                      <a:extLst/>
                    </p:spPr>
                  </p:pic>
                </p:oleObj>
              </mc:Fallback>
            </mc:AlternateContent>
          </a:graphicData>
        </a:graphic>
      </p:graphicFrame>
    </p:spTree>
    <p:extLst>
      <p:ext uri="{BB962C8B-B14F-4D97-AF65-F5344CB8AC3E}">
        <p14:creationId xmlns:p14="http://schemas.microsoft.com/office/powerpoint/2010/main" val="318004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a:t>
            </a:r>
            <a:endParaRPr lang="en-SG" dirty="0"/>
          </a:p>
        </p:txBody>
      </p:sp>
      <p:sp>
        <p:nvSpPr>
          <p:cNvPr id="3" name="Content Placeholder 2"/>
          <p:cNvSpPr>
            <a:spLocks noGrp="1"/>
          </p:cNvSpPr>
          <p:nvPr>
            <p:ph idx="1"/>
          </p:nvPr>
        </p:nvSpPr>
        <p:spPr/>
        <p:txBody>
          <a:bodyPr/>
          <a:lstStyle/>
          <a:p>
            <a:pPr>
              <a:lnSpc>
                <a:spcPct val="110000"/>
              </a:lnSpc>
            </a:pPr>
            <a:r>
              <a:rPr lang="en-GB" dirty="0"/>
              <a:t>Energy is defined as the ability to do </a:t>
            </a:r>
            <a:r>
              <a:rPr lang="en-GB" dirty="0">
                <a:solidFill>
                  <a:srgbClr val="FF0000"/>
                </a:solidFill>
              </a:rPr>
              <a:t>work</a:t>
            </a:r>
            <a:r>
              <a:rPr lang="en-GB" dirty="0"/>
              <a:t>. </a:t>
            </a:r>
          </a:p>
          <a:p>
            <a:pPr>
              <a:lnSpc>
                <a:spcPct val="110000"/>
              </a:lnSpc>
            </a:pPr>
            <a:r>
              <a:rPr lang="en-GB" dirty="0"/>
              <a:t>Hence, energy and work are </a:t>
            </a:r>
            <a:r>
              <a:rPr lang="en-GB" dirty="0">
                <a:solidFill>
                  <a:srgbClr val="FF0000"/>
                </a:solidFill>
              </a:rPr>
              <a:t>equivalent</a:t>
            </a:r>
            <a:r>
              <a:rPr lang="en-GB" dirty="0"/>
              <a:t>.</a:t>
            </a:r>
          </a:p>
          <a:p>
            <a:pPr>
              <a:lnSpc>
                <a:spcPct val="110000"/>
              </a:lnSpc>
            </a:pPr>
            <a:r>
              <a:rPr lang="en-GB" dirty="0"/>
              <a:t>There are different types of energy such as light, heat, sound, electrical, thermal and mechanical.</a:t>
            </a:r>
          </a:p>
          <a:p>
            <a:pPr>
              <a:lnSpc>
                <a:spcPct val="110000"/>
              </a:lnSpc>
            </a:pPr>
            <a:r>
              <a:rPr lang="en-GB" dirty="0">
                <a:solidFill>
                  <a:srgbClr val="FF0000"/>
                </a:solidFill>
              </a:rPr>
              <a:t>Mechanical</a:t>
            </a:r>
            <a:r>
              <a:rPr lang="en-GB" dirty="0"/>
              <a:t> energy are kinetic energy and potential energy.</a:t>
            </a:r>
          </a:p>
          <a:p>
            <a:pPr>
              <a:lnSpc>
                <a:spcPct val="110000"/>
              </a:lnSpc>
            </a:pPr>
            <a:r>
              <a:rPr lang="en-GB" dirty="0"/>
              <a:t>The SI unit of energy is the same as work which is the joule (J).</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16</a:t>
            </a:fld>
            <a:endParaRPr lang="en-US" dirty="0"/>
          </a:p>
        </p:txBody>
      </p:sp>
    </p:spTree>
    <p:extLst>
      <p:ext uri="{BB962C8B-B14F-4D97-AF65-F5344CB8AC3E}">
        <p14:creationId xmlns:p14="http://schemas.microsoft.com/office/powerpoint/2010/main" val="21726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conservation of energy</a:t>
            </a:r>
            <a:endParaRPr lang="en-SG" dirty="0"/>
          </a:p>
        </p:txBody>
      </p:sp>
      <p:sp>
        <p:nvSpPr>
          <p:cNvPr id="3" name="Content Placeholder 2"/>
          <p:cNvSpPr>
            <a:spLocks noGrp="1"/>
          </p:cNvSpPr>
          <p:nvPr>
            <p:ph idx="1"/>
          </p:nvPr>
        </p:nvSpPr>
        <p:spPr/>
        <p:txBody>
          <a:bodyPr/>
          <a:lstStyle/>
          <a:p>
            <a:pPr>
              <a:lnSpc>
                <a:spcPct val="110000"/>
              </a:lnSpc>
            </a:pPr>
            <a:r>
              <a:rPr lang="en-GB" dirty="0"/>
              <a:t>The principle of conservation of energy states that energy :</a:t>
            </a:r>
          </a:p>
          <a:p>
            <a:pPr lvl="1">
              <a:lnSpc>
                <a:spcPct val="110000"/>
              </a:lnSpc>
            </a:pPr>
            <a:r>
              <a:rPr lang="en-GB" dirty="0">
                <a:solidFill>
                  <a:schemeClr val="tx1"/>
                </a:solidFill>
              </a:rPr>
              <a:t>can neither be created nor destroyed in any process.</a:t>
            </a:r>
          </a:p>
          <a:p>
            <a:pPr lvl="1">
              <a:lnSpc>
                <a:spcPct val="110000"/>
              </a:lnSpc>
            </a:pPr>
            <a:r>
              <a:rPr lang="en-GB" dirty="0">
                <a:solidFill>
                  <a:schemeClr val="tx1"/>
                </a:solidFill>
              </a:rPr>
              <a:t>can be converted from one type to another (including work).</a:t>
            </a:r>
          </a:p>
          <a:p>
            <a:pPr lvl="1">
              <a:lnSpc>
                <a:spcPct val="110000"/>
              </a:lnSpc>
              <a:spcAft>
                <a:spcPct val="0"/>
              </a:spcAft>
            </a:pPr>
            <a:r>
              <a:rPr lang="en-GB" dirty="0">
                <a:solidFill>
                  <a:schemeClr val="tx1"/>
                </a:solidFill>
              </a:rPr>
              <a:t>can be transferred from one body to another with the total amount remaining constant.</a:t>
            </a:r>
          </a:p>
          <a:p>
            <a:pPr>
              <a:lnSpc>
                <a:spcPct val="110000"/>
              </a:lnSpc>
            </a:pPr>
            <a:r>
              <a:rPr lang="en-GB" dirty="0"/>
              <a:t>The total energy of an </a:t>
            </a:r>
            <a:r>
              <a:rPr lang="en-GB" dirty="0">
                <a:solidFill>
                  <a:srgbClr val="FF0000"/>
                </a:solidFill>
              </a:rPr>
              <a:t>isolated</a:t>
            </a:r>
            <a:r>
              <a:rPr lang="en-GB" dirty="0"/>
              <a:t> system (one that is not interacting with other systems) is constant.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17</a:t>
            </a:fld>
            <a:endParaRPr lang="en-US" dirty="0"/>
          </a:p>
        </p:txBody>
      </p:sp>
    </p:spTree>
    <p:extLst>
      <p:ext uri="{BB962C8B-B14F-4D97-AF65-F5344CB8AC3E}">
        <p14:creationId xmlns:p14="http://schemas.microsoft.com/office/powerpoint/2010/main" val="4189479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energy</a:t>
            </a:r>
            <a:endParaRPr lang="en-SG" dirty="0"/>
          </a:p>
        </p:txBody>
      </p:sp>
      <p:sp>
        <p:nvSpPr>
          <p:cNvPr id="3" name="Content Placeholder 2"/>
          <p:cNvSpPr>
            <a:spLocks noGrp="1"/>
          </p:cNvSpPr>
          <p:nvPr>
            <p:ph idx="1"/>
          </p:nvPr>
        </p:nvSpPr>
        <p:spPr/>
        <p:txBody>
          <a:bodyPr/>
          <a:lstStyle/>
          <a:p>
            <a:pPr>
              <a:lnSpc>
                <a:spcPct val="110000"/>
              </a:lnSpc>
            </a:pPr>
            <a:r>
              <a:rPr lang="en-GB" dirty="0">
                <a:solidFill>
                  <a:srgbClr val="FF0000"/>
                </a:solidFill>
              </a:rPr>
              <a:t>Potential energy</a:t>
            </a:r>
            <a:r>
              <a:rPr lang="en-GB" dirty="0"/>
              <a:t> is defined as the energy stored in an object by the virtue of its position or state. </a:t>
            </a:r>
          </a:p>
          <a:p>
            <a:pPr>
              <a:lnSpc>
                <a:spcPct val="110000"/>
              </a:lnSpc>
            </a:pPr>
            <a:r>
              <a:rPr lang="en-GB" dirty="0"/>
              <a:t>Examples of potential energy include :</a:t>
            </a:r>
          </a:p>
          <a:p>
            <a:pPr lvl="1">
              <a:lnSpc>
                <a:spcPct val="110000"/>
              </a:lnSpc>
            </a:pPr>
            <a:r>
              <a:rPr lang="en-GB" dirty="0">
                <a:solidFill>
                  <a:srgbClr val="FF0000"/>
                </a:solidFill>
              </a:rPr>
              <a:t>gravitational</a:t>
            </a:r>
            <a:r>
              <a:rPr lang="en-GB" b="1" dirty="0">
                <a:solidFill>
                  <a:srgbClr val="FF0000"/>
                </a:solidFill>
              </a:rPr>
              <a:t> </a:t>
            </a:r>
            <a:r>
              <a:rPr lang="en-GB" dirty="0"/>
              <a:t>potential energy</a:t>
            </a:r>
          </a:p>
          <a:p>
            <a:pPr lvl="1">
              <a:lnSpc>
                <a:spcPct val="110000"/>
              </a:lnSpc>
            </a:pPr>
            <a:r>
              <a:rPr lang="en-GB" dirty="0">
                <a:solidFill>
                  <a:srgbClr val="FF0000"/>
                </a:solidFill>
              </a:rPr>
              <a:t>chemical</a:t>
            </a:r>
            <a:r>
              <a:rPr lang="en-GB" dirty="0"/>
              <a:t> potential energy</a:t>
            </a:r>
          </a:p>
          <a:p>
            <a:pPr lvl="1">
              <a:lnSpc>
                <a:spcPct val="110000"/>
              </a:lnSpc>
            </a:pPr>
            <a:r>
              <a:rPr lang="en-GB" dirty="0">
                <a:solidFill>
                  <a:srgbClr val="FF0000"/>
                </a:solidFill>
              </a:rPr>
              <a:t>elastic </a:t>
            </a:r>
            <a:r>
              <a:rPr lang="en-GB" dirty="0"/>
              <a:t>potential energy </a:t>
            </a:r>
          </a:p>
          <a:p>
            <a:pPr lvl="1">
              <a:lnSpc>
                <a:spcPct val="110000"/>
              </a:lnSpc>
            </a:pPr>
            <a:r>
              <a:rPr lang="en-GB" dirty="0">
                <a:solidFill>
                  <a:srgbClr val="FF0000"/>
                </a:solidFill>
              </a:rPr>
              <a:t>electric</a:t>
            </a:r>
            <a:r>
              <a:rPr lang="en-GB" dirty="0"/>
              <a:t> potential energy</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18</a:t>
            </a:fld>
            <a:endParaRPr lang="en-US" dirty="0"/>
          </a:p>
        </p:txBody>
      </p:sp>
    </p:spTree>
    <p:extLst>
      <p:ext uri="{BB962C8B-B14F-4D97-AF65-F5344CB8AC3E}">
        <p14:creationId xmlns:p14="http://schemas.microsoft.com/office/powerpoint/2010/main" val="259428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Gravitational potential energy (GPE)</a:t>
            </a:r>
            <a:endParaRPr lang="en-SG" dirty="0"/>
          </a:p>
        </p:txBody>
      </p:sp>
      <p:sp>
        <p:nvSpPr>
          <p:cNvPr id="3" name="Content Placeholder 2"/>
          <p:cNvSpPr>
            <a:spLocks noGrp="1"/>
          </p:cNvSpPr>
          <p:nvPr>
            <p:ph idx="1"/>
          </p:nvPr>
        </p:nvSpPr>
        <p:spPr/>
        <p:txBody>
          <a:bodyPr/>
          <a:lstStyle/>
          <a:p>
            <a:pPr>
              <a:lnSpc>
                <a:spcPct val="110000"/>
              </a:lnSpc>
            </a:pPr>
            <a:r>
              <a:rPr lang="en-GB" dirty="0"/>
              <a:t>Suppose a force </a:t>
            </a:r>
            <a:r>
              <a:rPr lang="en-GB" i="1" dirty="0"/>
              <a:t>F</a:t>
            </a:r>
            <a:r>
              <a:rPr lang="en-GB" dirty="0"/>
              <a:t> lifts a mass </a:t>
            </a:r>
            <a:r>
              <a:rPr lang="en-GB" i="1" dirty="0"/>
              <a:t>m</a:t>
            </a:r>
            <a:r>
              <a:rPr lang="en-GB" dirty="0"/>
              <a:t> vertically up </a:t>
            </a:r>
            <a:br>
              <a:rPr lang="en-GB" dirty="0"/>
            </a:br>
            <a:r>
              <a:rPr lang="en-GB" dirty="0"/>
              <a:t>at </a:t>
            </a:r>
            <a:r>
              <a:rPr lang="en-GB" dirty="0">
                <a:solidFill>
                  <a:srgbClr val="FF0000"/>
                </a:solidFill>
              </a:rPr>
              <a:t>constant</a:t>
            </a:r>
            <a:r>
              <a:rPr lang="en-GB" dirty="0"/>
              <a:t> velocity from </a:t>
            </a:r>
            <a:r>
              <a:rPr lang="en-GB" i="1" dirty="0"/>
              <a:t>y</a:t>
            </a:r>
            <a:r>
              <a:rPr lang="en-GB" baseline="-25000" dirty="0"/>
              <a:t>1</a:t>
            </a:r>
            <a:r>
              <a:rPr lang="en-GB" dirty="0"/>
              <a:t> = 0 to </a:t>
            </a:r>
            <a:r>
              <a:rPr lang="en-GB" i="1" dirty="0"/>
              <a:t>y</a:t>
            </a:r>
            <a:r>
              <a:rPr lang="en-GB" baseline="-25000" dirty="0"/>
              <a:t>2</a:t>
            </a:r>
            <a:r>
              <a:rPr lang="en-GB" dirty="0"/>
              <a:t>.</a:t>
            </a:r>
          </a:p>
          <a:p>
            <a:pPr>
              <a:lnSpc>
                <a:spcPct val="110000"/>
              </a:lnSpc>
            </a:pPr>
            <a:r>
              <a:rPr lang="en-GB" dirty="0"/>
              <a:t>The work done by </a:t>
            </a:r>
            <a:r>
              <a:rPr lang="en-GB" i="1" dirty="0"/>
              <a:t>F</a:t>
            </a:r>
            <a:r>
              <a:rPr lang="en-GB" dirty="0"/>
              <a:t> on the mass is </a:t>
            </a:r>
          </a:p>
          <a:p>
            <a:pPr>
              <a:lnSpc>
                <a:spcPct val="110000"/>
              </a:lnSpc>
              <a:buNone/>
            </a:pPr>
            <a:r>
              <a:rPr lang="en-GB" dirty="0"/>
              <a:t> </a:t>
            </a:r>
          </a:p>
          <a:p>
            <a:pPr>
              <a:lnSpc>
                <a:spcPct val="110000"/>
              </a:lnSpc>
            </a:pPr>
            <a:endParaRPr lang="en-GB" dirty="0"/>
          </a:p>
          <a:p>
            <a:pPr>
              <a:lnSpc>
                <a:spcPct val="110000"/>
              </a:lnSpc>
            </a:pPr>
            <a:r>
              <a:rPr lang="en-GB" dirty="0"/>
              <a:t>Since the mass moved at </a:t>
            </a:r>
            <a:r>
              <a:rPr lang="en-GB" dirty="0">
                <a:solidFill>
                  <a:srgbClr val="FF0000"/>
                </a:solidFill>
              </a:rPr>
              <a:t>constant</a:t>
            </a:r>
            <a:r>
              <a:rPr lang="en-GB" dirty="0"/>
              <a:t> velocity, there</a:t>
            </a:r>
            <a:br>
              <a:rPr lang="en-GB" dirty="0"/>
            </a:br>
            <a:r>
              <a:rPr lang="en-GB" dirty="0"/>
              <a:t>is </a:t>
            </a:r>
            <a:r>
              <a:rPr lang="en-GB" dirty="0">
                <a:solidFill>
                  <a:srgbClr val="FF0000"/>
                </a:solidFill>
              </a:rPr>
              <a:t>no change </a:t>
            </a:r>
            <a:r>
              <a:rPr lang="en-GB" dirty="0"/>
              <a:t>in its KE and the work done by </a:t>
            </a:r>
            <a:r>
              <a:rPr lang="en-GB" i="1" dirty="0"/>
              <a:t>F</a:t>
            </a:r>
            <a:r>
              <a:rPr lang="en-GB" dirty="0"/>
              <a:t> has </a:t>
            </a:r>
            <a:br>
              <a:rPr lang="en-GB" dirty="0"/>
            </a:br>
            <a:r>
              <a:rPr lang="en-GB" dirty="0">
                <a:solidFill>
                  <a:srgbClr val="FF0000"/>
                </a:solidFill>
              </a:rPr>
              <a:t>increased</a:t>
            </a:r>
            <a:r>
              <a:rPr lang="en-GB" dirty="0"/>
              <a:t> the GPE of the object by </a:t>
            </a:r>
            <a:r>
              <a:rPr lang="en-GB" i="1" dirty="0" err="1"/>
              <a:t>mgh</a:t>
            </a:r>
            <a:r>
              <a:rPr lang="en-GB" dirty="0"/>
              <a:t>.</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19</a:t>
            </a:fld>
            <a:endParaRPr lang="en-US" dirty="0"/>
          </a:p>
        </p:txBody>
      </p:sp>
      <p:grpSp>
        <p:nvGrpSpPr>
          <p:cNvPr id="5" name="Group 4"/>
          <p:cNvGrpSpPr/>
          <p:nvPr/>
        </p:nvGrpSpPr>
        <p:grpSpPr>
          <a:xfrm>
            <a:off x="8027370" y="2103810"/>
            <a:ext cx="2355622" cy="2462906"/>
            <a:chOff x="6503370" y="2103810"/>
            <a:chExt cx="2355622" cy="2462906"/>
          </a:xfrm>
        </p:grpSpPr>
        <p:sp>
          <p:nvSpPr>
            <p:cNvPr id="6" name="Rectangle 5"/>
            <p:cNvSpPr/>
            <p:nvPr/>
          </p:nvSpPr>
          <p:spPr>
            <a:xfrm>
              <a:off x="7415667" y="3681582"/>
              <a:ext cx="435429" cy="435429"/>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V="1">
              <a:off x="7627365" y="2820143"/>
              <a:ext cx="0" cy="83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0625" y="4566716"/>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462474" y="4098261"/>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167110" y="2539239"/>
              <a:ext cx="0" cy="19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9"/>
            <p:cNvSpPr txBox="1">
              <a:spLocks noChangeAspect="1" noChangeArrowheads="1"/>
            </p:cNvSpPr>
            <p:nvPr/>
          </p:nvSpPr>
          <p:spPr bwMode="auto">
            <a:xfrm>
              <a:off x="8280720" y="3255312"/>
              <a:ext cx="337573"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2</a:t>
              </a:r>
              <a:endParaRPr lang="en-GB" baseline="-25000" dirty="0">
                <a:latin typeface="Calibri" panose="020F0502020204030204" pitchFamily="34" charset="0"/>
                <a:cs typeface="Calibri" panose="020F0502020204030204" pitchFamily="34" charset="0"/>
              </a:endParaRPr>
            </a:p>
          </p:txBody>
        </p:sp>
        <p:sp>
          <p:nvSpPr>
            <p:cNvPr id="12" name="Text Box 9"/>
            <p:cNvSpPr txBox="1">
              <a:spLocks noChangeAspect="1" noChangeArrowheads="1"/>
            </p:cNvSpPr>
            <p:nvPr/>
          </p:nvSpPr>
          <p:spPr bwMode="auto">
            <a:xfrm>
              <a:off x="8567968" y="4153526"/>
              <a:ext cx="291024"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1</a:t>
              </a:r>
              <a:endParaRPr lang="en-GB" baseline="-25000" dirty="0">
                <a:latin typeface="Calibri" panose="020F0502020204030204" pitchFamily="34" charset="0"/>
                <a:cs typeface="Calibri" panose="020F0502020204030204" pitchFamily="34" charset="0"/>
              </a:endParaRPr>
            </a:p>
          </p:txBody>
        </p:sp>
        <p:sp>
          <p:nvSpPr>
            <p:cNvPr id="13" name="Text Box 9"/>
            <p:cNvSpPr txBox="1">
              <a:spLocks noChangeAspect="1" noChangeArrowheads="1"/>
            </p:cNvSpPr>
            <p:nvPr/>
          </p:nvSpPr>
          <p:spPr bwMode="auto">
            <a:xfrm flipH="1">
              <a:off x="7285381" y="3068630"/>
              <a:ext cx="275132" cy="420062"/>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F</a:t>
              </a:r>
              <a:endParaRPr lang="en-GB" i="1" baseline="-25000" dirty="0">
                <a:latin typeface="Calibri" panose="020F0502020204030204" pitchFamily="34" charset="0"/>
                <a:cs typeface="Calibri" panose="020F0502020204030204" pitchFamily="34" charset="0"/>
              </a:endParaRPr>
            </a:p>
          </p:txBody>
        </p:sp>
        <p:sp>
          <p:nvSpPr>
            <p:cNvPr id="14" name="Rectangle 13"/>
            <p:cNvSpPr/>
            <p:nvPr/>
          </p:nvSpPr>
          <p:spPr>
            <a:xfrm>
              <a:off x="7414535" y="2103810"/>
              <a:ext cx="435429" cy="435429"/>
            </a:xfrm>
            <a:prstGeom prst="rect">
              <a:avLst/>
            </a:prstGeom>
            <a:solidFill>
              <a:srgbClr val="FFC000"/>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5" name="Object 2"/>
            <p:cNvGraphicFramePr>
              <a:graphicFrameLocks noChangeAspect="1"/>
            </p:cNvGraphicFramePr>
            <p:nvPr>
              <p:extLst/>
            </p:nvPr>
          </p:nvGraphicFramePr>
          <p:xfrm>
            <a:off x="6503370" y="4158002"/>
            <a:ext cx="977900" cy="350837"/>
          </p:xfrm>
          <a:graphic>
            <a:graphicData uri="http://schemas.openxmlformats.org/presentationml/2006/ole">
              <mc:AlternateContent xmlns:mc="http://schemas.openxmlformats.org/markup-compatibility/2006">
                <mc:Choice xmlns:v="urn:schemas-microsoft-com:vml" Requires="v">
                  <p:oleObj spid="_x0000_s205914" name="Equation" r:id="rId3" imgW="977760" imgH="355320" progId="Equation.DSMT4">
                    <p:embed/>
                  </p:oleObj>
                </mc:Choice>
                <mc:Fallback>
                  <p:oleObj name="Equation" r:id="rId3" imgW="977760" imgH="355320" progId="Equation.DSMT4">
                    <p:embed/>
                    <p:pic>
                      <p:nvPicPr>
                        <p:cNvPr id="21" name="Object 2"/>
                        <p:cNvPicPr>
                          <a:picLocks noChangeAspect="1" noChangeArrowheads="1"/>
                        </p:cNvPicPr>
                        <p:nvPr/>
                      </p:nvPicPr>
                      <p:blipFill>
                        <a:blip r:embed="rId4"/>
                        <a:srcRect/>
                        <a:stretch>
                          <a:fillRect/>
                        </a:stretch>
                      </p:blipFill>
                      <p:spPr bwMode="auto">
                        <a:xfrm>
                          <a:off x="6503370" y="4158002"/>
                          <a:ext cx="9779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639843" y="3933765"/>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8" name="Object 2"/>
          <p:cNvGraphicFramePr>
            <a:graphicFrameLocks noChangeAspect="1"/>
          </p:cNvGraphicFramePr>
          <p:nvPr>
            <p:extLst>
              <p:ext uri="{D42A27DB-BD31-4B8C-83A1-F6EECF244321}">
                <p14:modId xmlns:p14="http://schemas.microsoft.com/office/powerpoint/2010/main" val="3689220316"/>
              </p:ext>
            </p:extLst>
          </p:nvPr>
        </p:nvGraphicFramePr>
        <p:xfrm>
          <a:off x="1468438" y="3052763"/>
          <a:ext cx="3289300" cy="1455737"/>
        </p:xfrm>
        <a:graphic>
          <a:graphicData uri="http://schemas.openxmlformats.org/presentationml/2006/ole">
            <mc:AlternateContent xmlns:mc="http://schemas.openxmlformats.org/markup-compatibility/2006">
              <mc:Choice xmlns:v="urn:schemas-microsoft-com:vml" Requires="v">
                <p:oleObj spid="_x0000_s205915" name="Equation" r:id="rId5" imgW="3288960" imgH="1473120" progId="Equation.DSMT4">
                  <p:embed/>
                </p:oleObj>
              </mc:Choice>
              <mc:Fallback>
                <p:oleObj name="Equation" r:id="rId5" imgW="3288960" imgH="1473120" progId="Equation.DSMT4">
                  <p:embed/>
                  <p:pic>
                    <p:nvPicPr>
                      <p:cNvPr id="420865" name="Object 2"/>
                      <p:cNvPicPr>
                        <a:picLocks noChangeAspect="1" noChangeArrowheads="1"/>
                      </p:cNvPicPr>
                      <p:nvPr/>
                    </p:nvPicPr>
                    <p:blipFill>
                      <a:blip r:embed="rId6"/>
                      <a:srcRect/>
                      <a:stretch>
                        <a:fillRect/>
                      </a:stretch>
                    </p:blipFill>
                    <p:spPr bwMode="auto">
                      <a:xfrm>
                        <a:off x="1468438" y="3052763"/>
                        <a:ext cx="3289300" cy="145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335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alternative approach to mechanics</a:t>
            </a:r>
            <a:endParaRPr lang="en-SG" dirty="0"/>
          </a:p>
        </p:txBody>
      </p:sp>
      <p:sp>
        <p:nvSpPr>
          <p:cNvPr id="3" name="Content Placeholder 2"/>
          <p:cNvSpPr>
            <a:spLocks noGrp="1"/>
          </p:cNvSpPr>
          <p:nvPr>
            <p:ph idx="1"/>
          </p:nvPr>
        </p:nvSpPr>
        <p:spPr/>
        <p:txBody>
          <a:bodyPr/>
          <a:lstStyle/>
          <a:p>
            <a:pPr>
              <a:lnSpc>
                <a:spcPct val="110000"/>
              </a:lnSpc>
            </a:pPr>
            <a:r>
              <a:rPr lang="en-GB" dirty="0"/>
              <a:t>Many problems in mechanics involve forces which are </a:t>
            </a:r>
            <a:r>
              <a:rPr lang="en-GB" dirty="0">
                <a:solidFill>
                  <a:srgbClr val="FF0000"/>
                </a:solidFill>
              </a:rPr>
              <a:t>not</a:t>
            </a:r>
            <a:r>
              <a:rPr lang="en-GB" dirty="0"/>
              <a:t> constant.</a:t>
            </a:r>
          </a:p>
          <a:p>
            <a:pPr>
              <a:lnSpc>
                <a:spcPct val="110000"/>
              </a:lnSpc>
            </a:pPr>
            <a:r>
              <a:rPr lang="en-GB" dirty="0"/>
              <a:t>Solving this type of problems using Newton’s laws can be very difficult.</a:t>
            </a:r>
          </a:p>
          <a:p>
            <a:pPr>
              <a:lnSpc>
                <a:spcPct val="110000"/>
              </a:lnSpc>
            </a:pPr>
            <a:r>
              <a:rPr lang="en-GB" dirty="0"/>
              <a:t>An alternate method based on the concepts of Work, Energy and Power can greatly simplify calculations.</a:t>
            </a:r>
          </a:p>
          <a:p>
            <a:endParaRPr lang="en-AU"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a:t>
            </a:fld>
            <a:endParaRPr lang="en-US" dirty="0"/>
          </a:p>
        </p:txBody>
      </p:sp>
    </p:spTree>
    <p:extLst>
      <p:ext uri="{BB962C8B-B14F-4D97-AF65-F5344CB8AC3E}">
        <p14:creationId xmlns:p14="http://schemas.microsoft.com/office/powerpoint/2010/main" val="74676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Gravitational potential energy (GPE)</a:t>
            </a:r>
            <a:endParaRPr lang="en-SG" dirty="0"/>
          </a:p>
        </p:txBody>
      </p:sp>
      <p:sp>
        <p:nvSpPr>
          <p:cNvPr id="3" name="Content Placeholder 2"/>
          <p:cNvSpPr>
            <a:spLocks noGrp="1"/>
          </p:cNvSpPr>
          <p:nvPr>
            <p:ph idx="1"/>
          </p:nvPr>
        </p:nvSpPr>
        <p:spPr/>
        <p:txBody>
          <a:bodyPr/>
          <a:lstStyle/>
          <a:p>
            <a:pPr>
              <a:lnSpc>
                <a:spcPct val="110000"/>
              </a:lnSpc>
            </a:pPr>
            <a:r>
              <a:rPr lang="en-GB" dirty="0"/>
              <a:t>If we use the force of gravity, the work done </a:t>
            </a:r>
            <a:br>
              <a:rPr lang="en-GB" dirty="0"/>
            </a:br>
            <a:r>
              <a:rPr lang="en-GB" dirty="0"/>
              <a:t>on the mass is negative because the weight </a:t>
            </a:r>
            <a:r>
              <a:rPr lang="en-GB" i="1" dirty="0"/>
              <a:t>W</a:t>
            </a:r>
            <a:br>
              <a:rPr lang="en-GB" dirty="0"/>
            </a:br>
            <a:r>
              <a:rPr lang="en-GB" dirty="0"/>
              <a:t>is in the opposite direction.</a:t>
            </a:r>
          </a:p>
          <a:p>
            <a:pPr>
              <a:lnSpc>
                <a:spcPct val="110000"/>
              </a:lnSpc>
            </a:pPr>
            <a:r>
              <a:rPr lang="en-GB" dirty="0"/>
              <a:t> </a:t>
            </a:r>
          </a:p>
          <a:p>
            <a:pPr>
              <a:lnSpc>
                <a:spcPct val="110000"/>
              </a:lnSpc>
            </a:pPr>
            <a:endParaRPr lang="en-GB" dirty="0"/>
          </a:p>
          <a:p>
            <a:pPr>
              <a:lnSpc>
                <a:spcPct val="110000"/>
              </a:lnSpc>
            </a:pPr>
            <a:r>
              <a:rPr lang="en-GB" dirty="0"/>
              <a:t>In other words, the work done by gravity is the </a:t>
            </a:r>
            <a:br>
              <a:rPr lang="en-GB" dirty="0"/>
            </a:br>
            <a:r>
              <a:rPr lang="en-GB" dirty="0"/>
              <a:t>negative of the increased the GPE of the object.</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20</a:t>
            </a:fld>
            <a:endParaRPr lang="en-US" dirty="0"/>
          </a:p>
        </p:txBody>
      </p:sp>
      <p:grpSp>
        <p:nvGrpSpPr>
          <p:cNvPr id="5" name="Group 4"/>
          <p:cNvGrpSpPr/>
          <p:nvPr/>
        </p:nvGrpSpPr>
        <p:grpSpPr>
          <a:xfrm>
            <a:off x="8027370" y="2103810"/>
            <a:ext cx="2355622" cy="2462906"/>
            <a:chOff x="6503370" y="2103810"/>
            <a:chExt cx="2355622" cy="2462906"/>
          </a:xfrm>
        </p:grpSpPr>
        <p:sp>
          <p:nvSpPr>
            <p:cNvPr id="6" name="Rectangle 5"/>
            <p:cNvSpPr/>
            <p:nvPr/>
          </p:nvSpPr>
          <p:spPr>
            <a:xfrm>
              <a:off x="7415667" y="3681582"/>
              <a:ext cx="435429" cy="435429"/>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V="1">
              <a:off x="7627365" y="2820143"/>
              <a:ext cx="0" cy="83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0625" y="4566716"/>
              <a:ext cx="1959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462474" y="4098261"/>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167110" y="2539239"/>
              <a:ext cx="0" cy="19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9"/>
            <p:cNvSpPr txBox="1">
              <a:spLocks noChangeAspect="1" noChangeArrowheads="1"/>
            </p:cNvSpPr>
            <p:nvPr/>
          </p:nvSpPr>
          <p:spPr bwMode="auto">
            <a:xfrm>
              <a:off x="8280720" y="3255312"/>
              <a:ext cx="337573"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2</a:t>
              </a:r>
              <a:endParaRPr lang="en-GB" baseline="-25000" dirty="0">
                <a:latin typeface="Calibri" panose="020F0502020204030204" pitchFamily="34" charset="0"/>
                <a:cs typeface="Calibri" panose="020F0502020204030204" pitchFamily="34" charset="0"/>
              </a:endParaRPr>
            </a:p>
          </p:txBody>
        </p:sp>
        <p:sp>
          <p:nvSpPr>
            <p:cNvPr id="12" name="Text Box 9"/>
            <p:cNvSpPr txBox="1">
              <a:spLocks noChangeAspect="1" noChangeArrowheads="1"/>
            </p:cNvSpPr>
            <p:nvPr/>
          </p:nvSpPr>
          <p:spPr bwMode="auto">
            <a:xfrm>
              <a:off x="8567968" y="4153526"/>
              <a:ext cx="291024" cy="357096"/>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y</a:t>
              </a:r>
              <a:r>
                <a:rPr lang="en-GB" altLang="zh-CN" baseline="-25000" dirty="0">
                  <a:latin typeface="Calibri" panose="020F0502020204030204" pitchFamily="34" charset="0"/>
                  <a:ea typeface="SimSun" pitchFamily="2" charset="-122"/>
                  <a:cs typeface="Calibri" panose="020F0502020204030204" pitchFamily="34" charset="0"/>
                </a:rPr>
                <a:t>1</a:t>
              </a:r>
              <a:endParaRPr lang="en-GB" baseline="-25000" dirty="0">
                <a:latin typeface="Calibri" panose="020F0502020204030204" pitchFamily="34" charset="0"/>
                <a:cs typeface="Calibri" panose="020F0502020204030204" pitchFamily="34" charset="0"/>
              </a:endParaRPr>
            </a:p>
          </p:txBody>
        </p:sp>
        <p:sp>
          <p:nvSpPr>
            <p:cNvPr id="13" name="Text Box 9"/>
            <p:cNvSpPr txBox="1">
              <a:spLocks noChangeAspect="1" noChangeArrowheads="1"/>
            </p:cNvSpPr>
            <p:nvPr/>
          </p:nvSpPr>
          <p:spPr bwMode="auto">
            <a:xfrm flipH="1">
              <a:off x="7285381" y="3068630"/>
              <a:ext cx="275132" cy="420062"/>
            </a:xfrm>
            <a:prstGeom prst="rect">
              <a:avLst/>
            </a:prstGeom>
            <a:noFill/>
            <a:ln w="9525">
              <a:noFill/>
              <a:miter lim="800000"/>
              <a:headEnd/>
              <a:tailEnd/>
            </a:ln>
          </p:spPr>
          <p:txBody>
            <a:bodyPr lIns="18000" tIns="10800" rIns="18000" bIns="10800"/>
            <a:lstStyle/>
            <a:p>
              <a:r>
                <a:rPr lang="en-GB" altLang="zh-CN" i="1" dirty="0">
                  <a:latin typeface="Calibri" panose="020F0502020204030204" pitchFamily="34" charset="0"/>
                  <a:ea typeface="SimSun" pitchFamily="2" charset="-122"/>
                  <a:cs typeface="Calibri" panose="020F0502020204030204" pitchFamily="34" charset="0"/>
                </a:rPr>
                <a:t>F</a:t>
              </a:r>
              <a:endParaRPr lang="en-GB" i="1" baseline="-25000" dirty="0">
                <a:latin typeface="Calibri" panose="020F0502020204030204" pitchFamily="34" charset="0"/>
                <a:cs typeface="Calibri" panose="020F0502020204030204" pitchFamily="34" charset="0"/>
              </a:endParaRPr>
            </a:p>
          </p:txBody>
        </p:sp>
        <p:sp>
          <p:nvSpPr>
            <p:cNvPr id="14" name="Rectangle 13"/>
            <p:cNvSpPr/>
            <p:nvPr/>
          </p:nvSpPr>
          <p:spPr>
            <a:xfrm>
              <a:off x="7414535" y="2103810"/>
              <a:ext cx="435429" cy="435429"/>
            </a:xfrm>
            <a:prstGeom prst="rect">
              <a:avLst/>
            </a:prstGeom>
            <a:solidFill>
              <a:srgbClr val="FFC000"/>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5" name="Object 2"/>
            <p:cNvGraphicFramePr>
              <a:graphicFrameLocks noChangeAspect="1"/>
            </p:cNvGraphicFramePr>
            <p:nvPr>
              <p:extLst/>
            </p:nvPr>
          </p:nvGraphicFramePr>
          <p:xfrm>
            <a:off x="6503370" y="4158002"/>
            <a:ext cx="977900" cy="350837"/>
          </p:xfrm>
          <a:graphic>
            <a:graphicData uri="http://schemas.openxmlformats.org/presentationml/2006/ole">
              <mc:AlternateContent xmlns:mc="http://schemas.openxmlformats.org/markup-compatibility/2006">
                <mc:Choice xmlns:v="urn:schemas-microsoft-com:vml" Requires="v">
                  <p:oleObj spid="_x0000_s206936" name="Equation" r:id="rId3" imgW="977760" imgH="355320" progId="Equation.DSMT4">
                    <p:embed/>
                  </p:oleObj>
                </mc:Choice>
                <mc:Fallback>
                  <p:oleObj name="Equation" r:id="rId3" imgW="977760" imgH="355320" progId="Equation.DSMT4">
                    <p:embed/>
                    <p:pic>
                      <p:nvPicPr>
                        <p:cNvPr id="15" name="Object 2"/>
                        <p:cNvPicPr>
                          <a:picLocks noChangeAspect="1" noChangeArrowheads="1"/>
                        </p:cNvPicPr>
                        <p:nvPr/>
                      </p:nvPicPr>
                      <p:blipFill>
                        <a:blip r:embed="rId4"/>
                        <a:srcRect/>
                        <a:stretch>
                          <a:fillRect/>
                        </a:stretch>
                      </p:blipFill>
                      <p:spPr bwMode="auto">
                        <a:xfrm>
                          <a:off x="6503370" y="4158002"/>
                          <a:ext cx="9779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639843" y="3933765"/>
              <a:ext cx="0" cy="43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Object 2"/>
          <p:cNvGraphicFramePr>
            <a:graphicFrameLocks noChangeAspect="1"/>
          </p:cNvGraphicFramePr>
          <p:nvPr>
            <p:extLst>
              <p:ext uri="{D42A27DB-BD31-4B8C-83A1-F6EECF244321}">
                <p14:modId xmlns:p14="http://schemas.microsoft.com/office/powerpoint/2010/main" val="776041773"/>
              </p:ext>
            </p:extLst>
          </p:nvPr>
        </p:nvGraphicFramePr>
        <p:xfrm>
          <a:off x="1363663" y="3003550"/>
          <a:ext cx="5499100" cy="903288"/>
        </p:xfrm>
        <a:graphic>
          <a:graphicData uri="http://schemas.openxmlformats.org/presentationml/2006/ole">
            <mc:AlternateContent xmlns:mc="http://schemas.openxmlformats.org/markup-compatibility/2006">
              <mc:Choice xmlns:v="urn:schemas-microsoft-com:vml" Requires="v">
                <p:oleObj spid="_x0000_s206937" name="Equation" r:id="rId5" imgW="5499000" imgH="914400" progId="Equation.DSMT4">
                  <p:embed/>
                </p:oleObj>
              </mc:Choice>
              <mc:Fallback>
                <p:oleObj name="Equation" r:id="rId5" imgW="5499000" imgH="914400" progId="Equation.DSMT4">
                  <p:embed/>
                  <p:pic>
                    <p:nvPicPr>
                      <p:cNvPr id="23" name="Object 2"/>
                      <p:cNvPicPr>
                        <a:picLocks noChangeAspect="1" noChangeArrowheads="1"/>
                      </p:cNvPicPr>
                      <p:nvPr/>
                    </p:nvPicPr>
                    <p:blipFill>
                      <a:blip r:embed="rId6"/>
                      <a:srcRect/>
                      <a:stretch>
                        <a:fillRect/>
                      </a:stretch>
                    </p:blipFill>
                    <p:spPr bwMode="auto">
                      <a:xfrm>
                        <a:off x="1363663" y="3003550"/>
                        <a:ext cx="5499100"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2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Conservation of mechanical energy</a:t>
            </a:r>
            <a:endParaRPr lang="en-SG" dirty="0"/>
          </a:p>
        </p:txBody>
      </p:sp>
      <p:sp>
        <p:nvSpPr>
          <p:cNvPr id="3" name="Content Placeholder 2"/>
          <p:cNvSpPr>
            <a:spLocks noGrp="1"/>
          </p:cNvSpPr>
          <p:nvPr>
            <p:ph idx="1"/>
          </p:nvPr>
        </p:nvSpPr>
        <p:spPr/>
        <p:txBody>
          <a:bodyPr/>
          <a:lstStyle/>
          <a:p>
            <a:pPr>
              <a:lnSpc>
                <a:spcPct val="110000"/>
              </a:lnSpc>
            </a:pPr>
            <a:r>
              <a:rPr lang="en-GB" dirty="0"/>
              <a:t>From the work energy theorem, </a:t>
            </a:r>
            <a:r>
              <a:rPr lang="en-GB" i="1" dirty="0" err="1"/>
              <a:t>W</a:t>
            </a:r>
            <a:r>
              <a:rPr lang="en-GB" i="1" baseline="-25000" dirty="0" err="1"/>
              <a:t>grav</a:t>
            </a:r>
            <a:r>
              <a:rPr lang="en-GB" dirty="0"/>
              <a:t> = </a:t>
            </a:r>
            <a:r>
              <a:rPr lang="en-GB" i="1" dirty="0"/>
              <a:t>K</a:t>
            </a:r>
            <a:r>
              <a:rPr lang="en-GB" baseline="-25000" dirty="0"/>
              <a:t>2</a:t>
            </a:r>
            <a:r>
              <a:rPr lang="en-GB" dirty="0"/>
              <a:t> – </a:t>
            </a:r>
            <a:r>
              <a:rPr lang="en-GB" i="1" dirty="0"/>
              <a:t>K</a:t>
            </a:r>
            <a:r>
              <a:rPr lang="en-GB" baseline="-25000" dirty="0"/>
              <a:t>1</a:t>
            </a:r>
            <a:r>
              <a:rPr lang="en-GB" dirty="0"/>
              <a:t>.</a:t>
            </a:r>
          </a:p>
          <a:p>
            <a:pPr>
              <a:lnSpc>
                <a:spcPct val="110000"/>
              </a:lnSpc>
            </a:pPr>
            <a:r>
              <a:rPr lang="en-GB" dirty="0"/>
              <a:t>Since  </a:t>
            </a:r>
            <a:r>
              <a:rPr lang="en-GB" i="1" dirty="0" err="1"/>
              <a:t>W</a:t>
            </a:r>
            <a:r>
              <a:rPr lang="en-GB" baseline="-25000" dirty="0" err="1"/>
              <a:t>grav</a:t>
            </a:r>
            <a:r>
              <a:rPr lang="en-GB" dirty="0"/>
              <a:t> = – </a:t>
            </a:r>
            <a:r>
              <a:rPr lang="el-GR" dirty="0"/>
              <a:t>Δ</a:t>
            </a:r>
            <a:r>
              <a:rPr lang="en-SG" i="1" dirty="0"/>
              <a:t>U</a:t>
            </a:r>
            <a:r>
              <a:rPr lang="en-GB" baseline="-25000" dirty="0" err="1"/>
              <a:t>grav</a:t>
            </a:r>
            <a:r>
              <a:rPr lang="en-GB" dirty="0"/>
              <a:t> </a:t>
            </a:r>
          </a:p>
          <a:p>
            <a:pPr>
              <a:lnSpc>
                <a:spcPct val="110000"/>
              </a:lnSpc>
            </a:pPr>
            <a:endParaRPr lang="en-GB" dirty="0"/>
          </a:p>
          <a:p>
            <a:pPr>
              <a:lnSpc>
                <a:spcPct val="110000"/>
              </a:lnSpc>
            </a:pPr>
            <a:endParaRPr lang="en-GB" dirty="0"/>
          </a:p>
          <a:p>
            <a:pPr>
              <a:lnSpc>
                <a:spcPct val="110000"/>
              </a:lnSpc>
            </a:pPr>
            <a:r>
              <a:rPr lang="en-GB" dirty="0"/>
              <a:t>The quantity </a:t>
            </a:r>
            <a:r>
              <a:rPr lang="en-GB" i="1" dirty="0"/>
              <a:t>K</a:t>
            </a:r>
            <a:r>
              <a:rPr lang="en-GB" dirty="0"/>
              <a:t> + </a:t>
            </a:r>
            <a:r>
              <a:rPr lang="en-GB" i="1" dirty="0"/>
              <a:t>U</a:t>
            </a:r>
            <a:r>
              <a:rPr lang="en-GB" dirty="0"/>
              <a:t> is the </a:t>
            </a:r>
            <a:r>
              <a:rPr lang="en-GB" dirty="0">
                <a:solidFill>
                  <a:srgbClr val="FF0000"/>
                </a:solidFill>
              </a:rPr>
              <a:t>total mechanical energy </a:t>
            </a:r>
            <a:r>
              <a:rPr lang="en-GB" dirty="0"/>
              <a:t>of the system. </a:t>
            </a:r>
          </a:p>
          <a:p>
            <a:pPr>
              <a:lnSpc>
                <a:spcPct val="110000"/>
              </a:lnSpc>
            </a:pPr>
            <a:r>
              <a:rPr lang="en-GB" dirty="0"/>
              <a:t>If the mass is released, the GPE is converted to KE of the mass as it falls.  </a:t>
            </a:r>
          </a:p>
          <a:p>
            <a:pPr>
              <a:lnSpc>
                <a:spcPct val="110000"/>
              </a:lnSpc>
            </a:pPr>
            <a:r>
              <a:rPr lang="en-GB" dirty="0"/>
              <a:t>At any height, </a:t>
            </a:r>
            <a:r>
              <a:rPr lang="en-GB" i="1" dirty="0"/>
              <a:t>K</a:t>
            </a:r>
            <a:r>
              <a:rPr lang="en-GB" dirty="0"/>
              <a:t> + </a:t>
            </a:r>
            <a:r>
              <a:rPr lang="en-GB" i="1" dirty="0"/>
              <a:t>U</a:t>
            </a:r>
            <a:r>
              <a:rPr lang="en-GB" dirty="0"/>
              <a:t> is constant.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343014572"/>
              </p:ext>
            </p:extLst>
          </p:nvPr>
        </p:nvGraphicFramePr>
        <p:xfrm>
          <a:off x="1447873" y="2750468"/>
          <a:ext cx="3403600" cy="1303337"/>
        </p:xfrm>
        <a:graphic>
          <a:graphicData uri="http://schemas.openxmlformats.org/presentationml/2006/ole">
            <mc:AlternateContent xmlns:mc="http://schemas.openxmlformats.org/markup-compatibility/2006">
              <mc:Choice xmlns:v="urn:schemas-microsoft-com:vml" Requires="v">
                <p:oleObj spid="_x0000_s207914" name="Equation" r:id="rId3" imgW="3403440" imgH="1320480" progId="Equation.DSMT4">
                  <p:embed/>
                </p:oleObj>
              </mc:Choice>
              <mc:Fallback>
                <p:oleObj name="Equation" r:id="rId3" imgW="3403440" imgH="1320480" progId="Equation.DSMT4">
                  <p:embed/>
                  <p:pic>
                    <p:nvPicPr>
                      <p:cNvPr id="5" name="Object 2"/>
                      <p:cNvPicPr>
                        <a:picLocks noChangeAspect="1" noChangeArrowheads="1"/>
                      </p:cNvPicPr>
                      <p:nvPr/>
                    </p:nvPicPr>
                    <p:blipFill>
                      <a:blip r:embed="rId4"/>
                      <a:srcRect/>
                      <a:stretch>
                        <a:fillRect/>
                      </a:stretch>
                    </p:blipFill>
                    <p:spPr bwMode="auto">
                      <a:xfrm>
                        <a:off x="1447873" y="2750468"/>
                        <a:ext cx="3403600" cy="130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426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Elastic potential energy</a:t>
            </a:r>
          </a:p>
        </p:txBody>
      </p:sp>
      <p:sp>
        <p:nvSpPr>
          <p:cNvPr id="3" name="Content Placeholder 2"/>
          <p:cNvSpPr>
            <a:spLocks noGrp="1"/>
          </p:cNvSpPr>
          <p:nvPr>
            <p:ph idx="1"/>
          </p:nvPr>
        </p:nvSpPr>
        <p:spPr/>
        <p:txBody>
          <a:bodyPr/>
          <a:lstStyle/>
          <a:p>
            <a:pPr>
              <a:lnSpc>
                <a:spcPct val="110000"/>
              </a:lnSpc>
            </a:pPr>
            <a:r>
              <a:rPr lang="en-GB" dirty="0"/>
              <a:t>Hooke’s law states that the force to stretch a spring is </a:t>
            </a:r>
            <a:r>
              <a:rPr lang="en-GB" dirty="0">
                <a:solidFill>
                  <a:srgbClr val="FF0000"/>
                </a:solidFill>
              </a:rPr>
              <a:t>directly</a:t>
            </a:r>
            <a:r>
              <a:rPr lang="en-GB" dirty="0"/>
              <a:t> proportional to the elongation </a:t>
            </a:r>
            <a:r>
              <a:rPr lang="en-GB" i="1" dirty="0"/>
              <a:t>x</a:t>
            </a:r>
            <a:r>
              <a:rPr lang="en-GB" dirty="0"/>
              <a:t> of the spring, i.e.</a:t>
            </a:r>
          </a:p>
          <a:p>
            <a:pPr>
              <a:lnSpc>
                <a:spcPct val="110000"/>
              </a:lnSpc>
              <a:buNone/>
            </a:pPr>
            <a:r>
              <a:rPr lang="en-GB" dirty="0"/>
              <a:t>   	</a:t>
            </a:r>
            <a:r>
              <a:rPr lang="en-GB" i="1" dirty="0" err="1"/>
              <a:t>F</a:t>
            </a:r>
            <a:r>
              <a:rPr lang="en-GB" baseline="-25000" dirty="0" err="1"/>
              <a:t>x</a:t>
            </a:r>
            <a:r>
              <a:rPr lang="en-GB" dirty="0"/>
              <a:t>  = </a:t>
            </a:r>
            <a:r>
              <a:rPr lang="en-GB" i="1" dirty="0" err="1"/>
              <a:t>kx</a:t>
            </a:r>
            <a:r>
              <a:rPr lang="en-GB" dirty="0"/>
              <a:t>     where </a:t>
            </a:r>
            <a:r>
              <a:rPr lang="en-GB" i="1" dirty="0"/>
              <a:t>k</a:t>
            </a:r>
            <a:r>
              <a:rPr lang="en-GB" dirty="0"/>
              <a:t> is the spring constant.</a:t>
            </a:r>
          </a:p>
          <a:p>
            <a:pPr>
              <a:lnSpc>
                <a:spcPct val="110000"/>
              </a:lnSpc>
            </a:pPr>
            <a:r>
              <a:rPr lang="en-GB" dirty="0"/>
              <a:t>The work done by the </a:t>
            </a:r>
            <a:r>
              <a:rPr lang="en-GB" dirty="0">
                <a:solidFill>
                  <a:srgbClr val="FF0000"/>
                </a:solidFill>
              </a:rPr>
              <a:t>applied </a:t>
            </a:r>
            <a:r>
              <a:rPr lang="en-GB" dirty="0"/>
              <a:t>force </a:t>
            </a:r>
            <a:r>
              <a:rPr lang="en-GB" i="1" dirty="0" err="1"/>
              <a:t>F</a:t>
            </a:r>
            <a:r>
              <a:rPr lang="en-GB" i="1" baseline="-25000" dirty="0" err="1"/>
              <a:t>x</a:t>
            </a:r>
            <a:r>
              <a:rPr lang="en-GB" dirty="0"/>
              <a:t> to stretch the </a:t>
            </a:r>
            <a:br>
              <a:rPr lang="en-GB" dirty="0"/>
            </a:br>
            <a:r>
              <a:rPr lang="en-GB" dirty="0"/>
              <a:t>spring from </a:t>
            </a:r>
            <a:r>
              <a:rPr lang="en-GB" i="1" dirty="0"/>
              <a:t>x</a:t>
            </a:r>
            <a:r>
              <a:rPr lang="en-GB" dirty="0"/>
              <a:t> = </a:t>
            </a:r>
            <a:r>
              <a:rPr lang="en-GB" i="1" dirty="0"/>
              <a:t>x</a:t>
            </a:r>
            <a:r>
              <a:rPr lang="en-GB" baseline="-25000" dirty="0"/>
              <a:t>1</a:t>
            </a:r>
            <a:r>
              <a:rPr lang="en-GB" dirty="0"/>
              <a:t> to </a:t>
            </a:r>
            <a:r>
              <a:rPr lang="en-GB" i="1" dirty="0"/>
              <a:t>x</a:t>
            </a:r>
            <a:r>
              <a:rPr lang="en-GB" dirty="0"/>
              <a:t> = </a:t>
            </a:r>
            <a:r>
              <a:rPr lang="en-GB" i="1" dirty="0"/>
              <a:t>x</a:t>
            </a:r>
            <a:r>
              <a:rPr lang="en-GB" baseline="-25000" dirty="0"/>
              <a:t>1</a:t>
            </a:r>
            <a:r>
              <a:rPr lang="en-GB" dirty="0"/>
              <a:t> is</a:t>
            </a:r>
          </a:p>
          <a:p>
            <a:pPr>
              <a:lnSpc>
                <a:spcPct val="110000"/>
              </a:lnSpc>
            </a:pPr>
            <a:endParaRPr lang="en-GB" dirty="0"/>
          </a:p>
          <a:p>
            <a:pPr>
              <a:lnSpc>
                <a:spcPct val="110000"/>
              </a:lnSpc>
            </a:pPr>
            <a:endParaRPr lang="en-GB" dirty="0"/>
          </a:p>
          <a:p>
            <a:pPr>
              <a:lnSpc>
                <a:spcPct val="110000"/>
              </a:lnSpc>
            </a:pPr>
            <a:r>
              <a:rPr lang="en-GB" dirty="0"/>
              <a:t>The term          is the </a:t>
            </a:r>
            <a:r>
              <a:rPr lang="en-GB" dirty="0">
                <a:solidFill>
                  <a:srgbClr val="FF0000"/>
                </a:solidFill>
              </a:rPr>
              <a:t>elastic potential </a:t>
            </a:r>
            <a:r>
              <a:rPr lang="en-GB" dirty="0">
                <a:solidFill>
                  <a:schemeClr val="tx1"/>
                </a:solidFill>
              </a:rPr>
              <a:t>energy (</a:t>
            </a:r>
            <a:r>
              <a:rPr lang="en-GB" i="1" dirty="0" err="1">
                <a:solidFill>
                  <a:schemeClr val="tx1"/>
                </a:solidFill>
              </a:rPr>
              <a:t>U</a:t>
            </a:r>
            <a:r>
              <a:rPr lang="en-GB" baseline="-25000" dirty="0" err="1">
                <a:solidFill>
                  <a:schemeClr val="tx1"/>
                </a:solidFill>
              </a:rPr>
              <a:t>el</a:t>
            </a:r>
            <a:r>
              <a:rPr lang="en-GB" dirty="0">
                <a:solidFill>
                  <a:schemeClr val="tx1"/>
                </a:solidFill>
              </a:rPr>
              <a:t>) </a:t>
            </a:r>
            <a:r>
              <a:rPr lang="en-GB" dirty="0"/>
              <a:t>of the spring.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22</a:t>
            </a:fld>
            <a:endParaRPr lang="en-US" dirty="0"/>
          </a:p>
        </p:txBody>
      </p:sp>
      <p:pic>
        <p:nvPicPr>
          <p:cNvPr id="5" name="Picture 4" descr="06_18_Figure"/>
          <p:cNvPicPr>
            <a:picLocks noChangeAspect="1" noChangeArrowheads="1"/>
          </p:cNvPicPr>
          <p:nvPr/>
        </p:nvPicPr>
        <p:blipFill>
          <a:blip r:embed="rId3" cstate="print"/>
          <a:srcRect/>
          <a:stretch>
            <a:fillRect/>
          </a:stretch>
        </p:blipFill>
        <p:spPr bwMode="auto">
          <a:xfrm>
            <a:off x="8168994" y="2621317"/>
            <a:ext cx="2986686" cy="1429881"/>
          </a:xfrm>
          <a:prstGeom prst="rect">
            <a:avLst/>
          </a:prstGeom>
          <a:noFill/>
        </p:spPr>
      </p:pic>
      <p:graphicFrame>
        <p:nvGraphicFramePr>
          <p:cNvPr id="6" name="Object 6"/>
          <p:cNvGraphicFramePr>
            <a:graphicFrameLocks noChangeAspect="1"/>
          </p:cNvGraphicFramePr>
          <p:nvPr>
            <p:extLst>
              <p:ext uri="{D42A27DB-BD31-4B8C-83A1-F6EECF244321}">
                <p14:modId xmlns:p14="http://schemas.microsoft.com/office/powerpoint/2010/main" val="2023101244"/>
              </p:ext>
            </p:extLst>
          </p:nvPr>
        </p:nvGraphicFramePr>
        <p:xfrm>
          <a:off x="1411288" y="4160838"/>
          <a:ext cx="5486400" cy="1092200"/>
        </p:xfrm>
        <a:graphic>
          <a:graphicData uri="http://schemas.openxmlformats.org/presentationml/2006/ole">
            <mc:AlternateContent xmlns:mc="http://schemas.openxmlformats.org/markup-compatibility/2006">
              <mc:Choice xmlns:v="urn:schemas-microsoft-com:vml" Requires="v">
                <p:oleObj spid="_x0000_s208969" name="Equation" r:id="rId4" imgW="5486400" imgH="1091880" progId="Equation.DSMT4">
                  <p:embed/>
                </p:oleObj>
              </mc:Choice>
              <mc:Fallback>
                <p:oleObj name="Equation" r:id="rId4" imgW="5486400" imgH="1091880" progId="Equation.DSMT4">
                  <p:embed/>
                  <p:pic>
                    <p:nvPicPr>
                      <p:cNvPr id="6" name="Object 6"/>
                      <p:cNvPicPr>
                        <a:picLocks noChangeAspect="1" noChangeArrowheads="1"/>
                      </p:cNvPicPr>
                      <p:nvPr/>
                    </p:nvPicPr>
                    <p:blipFill>
                      <a:blip r:embed="rId5"/>
                      <a:srcRect/>
                      <a:stretch>
                        <a:fillRect/>
                      </a:stretch>
                    </p:blipFill>
                    <p:spPr bwMode="auto">
                      <a:xfrm>
                        <a:off x="1411288" y="4160838"/>
                        <a:ext cx="5486400" cy="1092200"/>
                      </a:xfrm>
                      <a:prstGeom prst="rect">
                        <a:avLst/>
                      </a:prstGeom>
                      <a:solidFill>
                        <a:schemeClr val="bg1"/>
                      </a:solidFill>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197268619"/>
              </p:ext>
            </p:extLst>
          </p:nvPr>
        </p:nvGraphicFramePr>
        <p:xfrm>
          <a:off x="2663549" y="5670134"/>
          <a:ext cx="609600" cy="703263"/>
        </p:xfrm>
        <a:graphic>
          <a:graphicData uri="http://schemas.openxmlformats.org/presentationml/2006/ole">
            <mc:AlternateContent xmlns:mc="http://schemas.openxmlformats.org/markup-compatibility/2006">
              <mc:Choice xmlns:v="urn:schemas-microsoft-com:vml" Requires="v">
                <p:oleObj spid="_x0000_s208970" name="Equation" r:id="rId6" imgW="609480" imgH="711000" progId="Equation.DSMT4">
                  <p:embed/>
                </p:oleObj>
              </mc:Choice>
              <mc:Fallback>
                <p:oleObj name="Equation" r:id="rId6" imgW="609480" imgH="711000" progId="Equation.DSMT4">
                  <p:embed/>
                  <p:pic>
                    <p:nvPicPr>
                      <p:cNvPr id="10" name="Object 2"/>
                      <p:cNvPicPr>
                        <a:picLocks noChangeAspect="1" noChangeArrowheads="1"/>
                      </p:cNvPicPr>
                      <p:nvPr/>
                    </p:nvPicPr>
                    <p:blipFill>
                      <a:blip r:embed="rId7"/>
                      <a:srcRect/>
                      <a:stretch>
                        <a:fillRect/>
                      </a:stretch>
                    </p:blipFill>
                    <p:spPr bwMode="auto">
                      <a:xfrm>
                        <a:off x="2663549" y="5670134"/>
                        <a:ext cx="6096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513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Elastic potential energy</a:t>
            </a:r>
          </a:p>
        </p:txBody>
      </p:sp>
      <p:sp>
        <p:nvSpPr>
          <p:cNvPr id="3" name="Content Placeholder 2"/>
          <p:cNvSpPr>
            <a:spLocks noGrp="1"/>
          </p:cNvSpPr>
          <p:nvPr>
            <p:ph idx="1"/>
          </p:nvPr>
        </p:nvSpPr>
        <p:spPr/>
        <p:txBody>
          <a:bodyPr/>
          <a:lstStyle/>
          <a:p>
            <a:r>
              <a:rPr lang="en-GB" dirty="0"/>
              <a:t>If we use the </a:t>
            </a:r>
            <a:r>
              <a:rPr lang="en-GB" dirty="0">
                <a:solidFill>
                  <a:srgbClr val="FF0000"/>
                </a:solidFill>
              </a:rPr>
              <a:t>tension</a:t>
            </a:r>
            <a:r>
              <a:rPr lang="en-GB" dirty="0"/>
              <a:t> in the spring to calculate the work done in stretching the spring, we will get a negative answer because the direction of the tension on the mass is </a:t>
            </a:r>
            <a:r>
              <a:rPr lang="en-GB" dirty="0">
                <a:solidFill>
                  <a:srgbClr val="FF0000"/>
                </a:solidFill>
              </a:rPr>
              <a:t>opposite</a:t>
            </a:r>
            <a:r>
              <a:rPr lang="en-GB" dirty="0"/>
              <a:t> to its displacement.</a:t>
            </a:r>
          </a:p>
          <a:p>
            <a:endParaRPr lang="en-GB" dirty="0"/>
          </a:p>
          <a:p>
            <a:r>
              <a:rPr lang="en-GB" dirty="0"/>
              <a:t>Since the change in elastic potential energy is positive, we have           </a:t>
            </a:r>
          </a:p>
          <a:p>
            <a:endParaRPr lang="en-GB"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461931747"/>
              </p:ext>
            </p:extLst>
          </p:nvPr>
        </p:nvGraphicFramePr>
        <p:xfrm>
          <a:off x="1385888" y="4078150"/>
          <a:ext cx="3911600" cy="400050"/>
        </p:xfrm>
        <a:graphic>
          <a:graphicData uri="http://schemas.openxmlformats.org/presentationml/2006/ole">
            <mc:AlternateContent xmlns:mc="http://schemas.openxmlformats.org/markup-compatibility/2006">
              <mc:Choice xmlns:v="urn:schemas-microsoft-com:vml" Requires="v">
                <p:oleObj spid="_x0000_s209986" name="Equation" r:id="rId3" imgW="3911400" imgH="406080" progId="Equation.DSMT4">
                  <p:embed/>
                </p:oleObj>
              </mc:Choice>
              <mc:Fallback>
                <p:oleObj name="Equation" r:id="rId3" imgW="3911400" imgH="406080" progId="Equation.DSMT4">
                  <p:embed/>
                  <p:pic>
                    <p:nvPicPr>
                      <p:cNvPr id="6" name="Object 2"/>
                      <p:cNvPicPr>
                        <a:picLocks noChangeAspect="1" noChangeArrowheads="1"/>
                      </p:cNvPicPr>
                      <p:nvPr/>
                    </p:nvPicPr>
                    <p:blipFill>
                      <a:blip r:embed="rId4"/>
                      <a:srcRect/>
                      <a:stretch>
                        <a:fillRect/>
                      </a:stretch>
                    </p:blipFill>
                    <p:spPr bwMode="auto">
                      <a:xfrm>
                        <a:off x="1385888" y="4078150"/>
                        <a:ext cx="39116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09487638"/>
              </p:ext>
            </p:extLst>
          </p:nvPr>
        </p:nvGraphicFramePr>
        <p:xfrm>
          <a:off x="1449388" y="2670175"/>
          <a:ext cx="1892300" cy="723900"/>
        </p:xfrm>
        <a:graphic>
          <a:graphicData uri="http://schemas.openxmlformats.org/presentationml/2006/ole">
            <mc:AlternateContent xmlns:mc="http://schemas.openxmlformats.org/markup-compatibility/2006">
              <mc:Choice xmlns:v="urn:schemas-microsoft-com:vml" Requires="v">
                <p:oleObj spid="_x0000_s209987" name="Equation" r:id="rId5" imgW="1892160" imgH="723600" progId="Equation.DSMT4">
                  <p:embed/>
                </p:oleObj>
              </mc:Choice>
              <mc:Fallback>
                <p:oleObj name="Equation" r:id="rId5" imgW="1892160" imgH="723600" progId="Equation.DSMT4">
                  <p:embed/>
                  <p:pic>
                    <p:nvPicPr>
                      <p:cNvPr id="7" name="Object 6"/>
                      <p:cNvPicPr>
                        <a:picLocks noChangeAspect="1" noChangeArrowheads="1"/>
                      </p:cNvPicPr>
                      <p:nvPr/>
                    </p:nvPicPr>
                    <p:blipFill>
                      <a:blip r:embed="rId6"/>
                      <a:srcRect/>
                      <a:stretch>
                        <a:fillRect/>
                      </a:stretch>
                    </p:blipFill>
                    <p:spPr bwMode="auto">
                      <a:xfrm>
                        <a:off x="1449388" y="2670175"/>
                        <a:ext cx="1892300" cy="723900"/>
                      </a:xfrm>
                      <a:prstGeom prst="rect">
                        <a:avLst/>
                      </a:prstGeom>
                      <a:solidFill>
                        <a:schemeClr val="bg1"/>
                      </a:solidFill>
                      <a:extLst/>
                    </p:spPr>
                  </p:pic>
                </p:oleObj>
              </mc:Fallback>
            </mc:AlternateContent>
          </a:graphicData>
        </a:graphic>
      </p:graphicFrame>
    </p:spTree>
    <p:extLst>
      <p:ext uri="{BB962C8B-B14F-4D97-AF65-F5344CB8AC3E}">
        <p14:creationId xmlns:p14="http://schemas.microsoft.com/office/powerpoint/2010/main" val="1927355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Conservative system and forces</a:t>
            </a:r>
            <a:endParaRPr lang="en-SG" dirty="0"/>
          </a:p>
        </p:txBody>
      </p:sp>
      <p:sp>
        <p:nvSpPr>
          <p:cNvPr id="3" name="Content Placeholder 2"/>
          <p:cNvSpPr>
            <a:spLocks noGrp="1"/>
          </p:cNvSpPr>
          <p:nvPr>
            <p:ph idx="1"/>
          </p:nvPr>
        </p:nvSpPr>
        <p:spPr/>
        <p:txBody>
          <a:bodyPr/>
          <a:lstStyle/>
          <a:p>
            <a:pPr>
              <a:lnSpc>
                <a:spcPct val="110000"/>
              </a:lnSpc>
            </a:pPr>
            <a:r>
              <a:rPr lang="en-GB" dirty="0"/>
              <a:t>Systems where the</a:t>
            </a:r>
            <a:r>
              <a:rPr lang="en-GB" dirty="0">
                <a:solidFill>
                  <a:srgbClr val="FF0000"/>
                </a:solidFill>
              </a:rPr>
              <a:t> total mechanical </a:t>
            </a:r>
            <a:r>
              <a:rPr lang="en-GB" dirty="0">
                <a:solidFill>
                  <a:schemeClr val="tx1"/>
                </a:solidFill>
              </a:rPr>
              <a:t>energy is </a:t>
            </a:r>
            <a:r>
              <a:rPr lang="en-GB" dirty="0">
                <a:solidFill>
                  <a:srgbClr val="FF0000"/>
                </a:solidFill>
              </a:rPr>
              <a:t>conserved </a:t>
            </a:r>
            <a:r>
              <a:rPr lang="en-GB" dirty="0"/>
              <a:t> are known as </a:t>
            </a:r>
            <a:r>
              <a:rPr lang="en-GB" dirty="0">
                <a:solidFill>
                  <a:srgbClr val="FF0000"/>
                </a:solidFill>
              </a:rPr>
              <a:t>conservative </a:t>
            </a:r>
            <a:r>
              <a:rPr lang="en-GB" dirty="0">
                <a:solidFill>
                  <a:schemeClr val="tx1"/>
                </a:solidFill>
              </a:rPr>
              <a:t>systems.</a:t>
            </a:r>
          </a:p>
          <a:p>
            <a:pPr>
              <a:lnSpc>
                <a:spcPct val="110000"/>
              </a:lnSpc>
            </a:pPr>
            <a:r>
              <a:rPr lang="en-GB" dirty="0"/>
              <a:t>The forces which act in a conservative system are known as </a:t>
            </a:r>
            <a:r>
              <a:rPr lang="en-GB" dirty="0">
                <a:solidFill>
                  <a:srgbClr val="FF0000"/>
                </a:solidFill>
              </a:rPr>
              <a:t>conservative </a:t>
            </a:r>
            <a:r>
              <a:rPr lang="en-GB" dirty="0">
                <a:solidFill>
                  <a:schemeClr val="tx1"/>
                </a:solidFill>
              </a:rPr>
              <a:t>forces</a:t>
            </a:r>
            <a:r>
              <a:rPr lang="en-GB" dirty="0"/>
              <a:t>.</a:t>
            </a:r>
            <a:r>
              <a:rPr lang="en-GB" b="1" dirty="0">
                <a:solidFill>
                  <a:srgbClr val="FF0000"/>
                </a:solidFill>
              </a:rPr>
              <a:t>  </a:t>
            </a:r>
            <a:endParaRPr lang="en-GB" dirty="0"/>
          </a:p>
          <a:p>
            <a:pPr>
              <a:lnSpc>
                <a:spcPct val="110000"/>
              </a:lnSpc>
            </a:pPr>
            <a:r>
              <a:rPr lang="en-GB" dirty="0"/>
              <a:t>Examples of conservative forces are gravity and tension in a spring.</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24</a:t>
            </a:fld>
            <a:endParaRPr lang="en-US" dirty="0"/>
          </a:p>
        </p:txBody>
      </p:sp>
    </p:spTree>
    <p:extLst>
      <p:ext uri="{BB962C8B-B14F-4D97-AF65-F5344CB8AC3E}">
        <p14:creationId xmlns:p14="http://schemas.microsoft.com/office/powerpoint/2010/main" val="41328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by a 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work done </a:t>
            </a:r>
            <a:r>
              <a:rPr lang="en-GB" dirty="0"/>
              <a:t>by a conservative force </a:t>
            </a:r>
            <a:br>
              <a:rPr lang="en-GB" dirty="0"/>
            </a:br>
            <a:r>
              <a:rPr lang="en-GB" dirty="0"/>
              <a:t>can be expressed as the difference between </a:t>
            </a:r>
            <a:br>
              <a:rPr lang="en-GB" dirty="0"/>
            </a:br>
            <a:r>
              <a:rPr lang="en-GB" dirty="0"/>
              <a:t>the initial and final values of a potential </a:t>
            </a:r>
            <a:br>
              <a:rPr lang="en-GB" dirty="0"/>
            </a:br>
            <a:r>
              <a:rPr lang="en-GB" dirty="0"/>
              <a:t>energy function.</a:t>
            </a:r>
          </a:p>
          <a:p>
            <a:pPr>
              <a:lnSpc>
                <a:spcPct val="110000"/>
              </a:lnSpc>
            </a:pPr>
            <a:r>
              <a:rPr lang="en-GB" dirty="0"/>
              <a:t>It is </a:t>
            </a:r>
            <a:r>
              <a:rPr lang="en-GB" dirty="0">
                <a:solidFill>
                  <a:srgbClr val="FF0000"/>
                </a:solidFill>
              </a:rPr>
              <a:t>independent </a:t>
            </a:r>
            <a:r>
              <a:rPr lang="en-GB" dirty="0"/>
              <a:t>of the path taken by </a:t>
            </a:r>
            <a:br>
              <a:rPr lang="en-GB" dirty="0"/>
            </a:br>
            <a:r>
              <a:rPr lang="en-GB" dirty="0"/>
              <a:t>the object.</a:t>
            </a:r>
          </a:p>
          <a:p>
            <a:pPr>
              <a:lnSpc>
                <a:spcPct val="110000"/>
              </a:lnSpc>
            </a:pPr>
            <a:r>
              <a:rPr lang="en-GB" dirty="0"/>
              <a:t>When the </a:t>
            </a:r>
            <a:r>
              <a:rPr lang="en-GB" dirty="0">
                <a:solidFill>
                  <a:srgbClr val="FF0000"/>
                </a:solidFill>
              </a:rPr>
              <a:t>start </a:t>
            </a:r>
            <a:r>
              <a:rPr lang="en-GB" dirty="0"/>
              <a:t>and the </a:t>
            </a:r>
            <a:r>
              <a:rPr lang="en-GB" dirty="0">
                <a:solidFill>
                  <a:srgbClr val="FF0000"/>
                </a:solidFill>
              </a:rPr>
              <a:t>end</a:t>
            </a:r>
            <a:r>
              <a:rPr lang="en-GB" dirty="0"/>
              <a:t> points are </a:t>
            </a:r>
            <a:br>
              <a:rPr lang="en-GB" dirty="0"/>
            </a:br>
            <a:r>
              <a:rPr lang="en-GB" dirty="0"/>
              <a:t>the same, the total work done by the </a:t>
            </a:r>
            <a:br>
              <a:rPr lang="en-GB" dirty="0"/>
            </a:br>
            <a:r>
              <a:rPr lang="en-GB" dirty="0"/>
              <a:t>conservative force is zero.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25</a:t>
            </a:fld>
            <a:endParaRPr lang="en-US" dirty="0"/>
          </a:p>
        </p:txBody>
      </p:sp>
      <p:pic>
        <p:nvPicPr>
          <p:cNvPr id="5" name="Picture 4" descr="07_18_Figure"/>
          <p:cNvPicPr>
            <a:picLocks noChangeAspect="1" noChangeArrowheads="1"/>
          </p:cNvPicPr>
          <p:nvPr/>
        </p:nvPicPr>
        <p:blipFill>
          <a:blip r:embed="rId2" cstate="print"/>
          <a:srcRect/>
          <a:stretch>
            <a:fillRect/>
          </a:stretch>
        </p:blipFill>
        <p:spPr bwMode="auto">
          <a:xfrm>
            <a:off x="6857853" y="1614405"/>
            <a:ext cx="4203234" cy="3017229"/>
          </a:xfrm>
          <a:prstGeom prst="rect">
            <a:avLst/>
          </a:prstGeom>
          <a:noFill/>
        </p:spPr>
      </p:pic>
    </p:spTree>
    <p:extLst>
      <p:ext uri="{BB962C8B-B14F-4D97-AF65-F5344CB8AC3E}">
        <p14:creationId xmlns:p14="http://schemas.microsoft.com/office/powerpoint/2010/main" val="7339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buNone/>
            </a:pPr>
            <a:r>
              <a:rPr lang="en-GB" sz="2000" dirty="0"/>
              <a:t>A man skateboards from rest down a curved, frictionless ramp. If we treat the man and his skateboard as a particle, he moves through a quarter circle with radius R = 3.00 m (see figure). The mass of the person and the skate board is 25.0 kg. (a) Find his speed at the bottom of the ramp and (b) Find the normal force that acts on him at the bottom of the curve.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26</a:t>
            </a:fld>
            <a:endParaRPr lang="en-US" dirty="0"/>
          </a:p>
        </p:txBody>
      </p:sp>
      <p:pic>
        <p:nvPicPr>
          <p:cNvPr id="5" name="Picture 4" descr="07_09_Figure"/>
          <p:cNvPicPr>
            <a:picLocks noChangeAspect="1" noChangeArrowheads="1"/>
          </p:cNvPicPr>
          <p:nvPr/>
        </p:nvPicPr>
        <p:blipFill>
          <a:blip r:embed="rId2" cstate="print"/>
          <a:srcRect/>
          <a:stretch>
            <a:fillRect/>
          </a:stretch>
        </p:blipFill>
        <p:spPr bwMode="auto">
          <a:xfrm>
            <a:off x="1097280" y="3018350"/>
            <a:ext cx="8161817" cy="2688777"/>
          </a:xfrm>
          <a:prstGeom prst="rect">
            <a:avLst/>
          </a:prstGeom>
          <a:noFill/>
        </p:spPr>
      </p:pic>
    </p:spTree>
    <p:extLst>
      <p:ext uri="{BB962C8B-B14F-4D97-AF65-F5344CB8AC3E}">
        <p14:creationId xmlns:p14="http://schemas.microsoft.com/office/powerpoint/2010/main" val="343918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955872-9E3C-443D-8C51-580F2D9B9CB7}"/>
              </a:ext>
            </a:extLst>
          </p:cNvPr>
          <p:cNvSpPr>
            <a:spLocks noGrp="1"/>
          </p:cNvSpPr>
          <p:nvPr>
            <p:ph type="sldNum" sz="quarter" idx="12"/>
          </p:nvPr>
        </p:nvSpPr>
        <p:spPr/>
        <p:txBody>
          <a:bodyPr/>
          <a:lstStyle/>
          <a:p>
            <a:r>
              <a:rPr lang="en-US"/>
              <a:t> Page </a:t>
            </a:r>
            <a:fld id="{D57F1E4F-1CFF-5643-939E-217C01CDF565}" type="slidenum">
              <a:rPr lang="en-US" smtClean="0"/>
              <a:pPr/>
              <a:t>27</a:t>
            </a:fld>
            <a:endParaRPr lang="en-US" dirty="0"/>
          </a:p>
        </p:txBody>
      </p:sp>
      <p:pic>
        <p:nvPicPr>
          <p:cNvPr id="5" name="Picture 4">
            <a:extLst>
              <a:ext uri="{FF2B5EF4-FFF2-40B4-BE49-F238E27FC236}">
                <a16:creationId xmlns:a16="http://schemas.microsoft.com/office/drawing/2014/main" id="{FB6DC841-10B5-4FFC-B836-DF5E7B4F76E8}"/>
              </a:ext>
            </a:extLst>
          </p:cNvPr>
          <p:cNvPicPr>
            <a:picLocks noChangeAspect="1"/>
          </p:cNvPicPr>
          <p:nvPr/>
        </p:nvPicPr>
        <p:blipFill>
          <a:blip r:embed="rId2"/>
          <a:stretch>
            <a:fillRect/>
          </a:stretch>
        </p:blipFill>
        <p:spPr>
          <a:xfrm>
            <a:off x="0" y="1573852"/>
            <a:ext cx="12192000" cy="3710295"/>
          </a:xfrm>
          <a:prstGeom prst="rect">
            <a:avLst/>
          </a:prstGeom>
        </p:spPr>
      </p:pic>
    </p:spTree>
    <p:extLst>
      <p:ext uri="{BB962C8B-B14F-4D97-AF65-F5344CB8AC3E}">
        <p14:creationId xmlns:p14="http://schemas.microsoft.com/office/powerpoint/2010/main" val="406841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898C9C-3868-4731-9372-DA19BEC8BA1E}"/>
              </a:ext>
            </a:extLst>
          </p:cNvPr>
          <p:cNvSpPr>
            <a:spLocks noGrp="1"/>
          </p:cNvSpPr>
          <p:nvPr>
            <p:ph type="sldNum" sz="quarter" idx="12"/>
          </p:nvPr>
        </p:nvSpPr>
        <p:spPr/>
        <p:txBody>
          <a:bodyPr/>
          <a:lstStyle/>
          <a:p>
            <a:r>
              <a:rPr lang="en-US"/>
              <a:t>Page </a:t>
            </a:r>
            <a:fld id="{D57F1E4F-1CFF-5643-939E-217C01CDF565}" type="slidenum">
              <a:rPr lang="en-US" smtClean="0"/>
              <a:pPr/>
              <a:t>28</a:t>
            </a:fld>
            <a:endParaRPr lang="en-US" dirty="0"/>
          </a:p>
        </p:txBody>
      </p:sp>
      <p:pic>
        <p:nvPicPr>
          <p:cNvPr id="3" name="Picture 2">
            <a:extLst>
              <a:ext uri="{FF2B5EF4-FFF2-40B4-BE49-F238E27FC236}">
                <a16:creationId xmlns:a16="http://schemas.microsoft.com/office/drawing/2014/main" id="{994F39AF-EF7F-4FEE-A51E-B7FCC6CE126D}"/>
              </a:ext>
            </a:extLst>
          </p:cNvPr>
          <p:cNvPicPr>
            <a:picLocks noChangeAspect="1"/>
          </p:cNvPicPr>
          <p:nvPr/>
        </p:nvPicPr>
        <p:blipFill>
          <a:blip r:embed="rId2"/>
          <a:stretch>
            <a:fillRect/>
          </a:stretch>
        </p:blipFill>
        <p:spPr>
          <a:xfrm>
            <a:off x="1944668" y="0"/>
            <a:ext cx="8302663" cy="6858000"/>
          </a:xfrm>
          <a:prstGeom prst="rect">
            <a:avLst/>
          </a:prstGeom>
        </p:spPr>
      </p:pic>
    </p:spTree>
    <p:extLst>
      <p:ext uri="{BB962C8B-B14F-4D97-AF65-F5344CB8AC3E}">
        <p14:creationId xmlns:p14="http://schemas.microsoft.com/office/powerpoint/2010/main" val="1111118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64B000-7FB7-41B8-805A-C726A5024F75}"/>
              </a:ext>
            </a:extLst>
          </p:cNvPr>
          <p:cNvSpPr>
            <a:spLocks noGrp="1"/>
          </p:cNvSpPr>
          <p:nvPr>
            <p:ph type="sldNum" sz="quarter" idx="12"/>
          </p:nvPr>
        </p:nvSpPr>
        <p:spPr/>
        <p:txBody>
          <a:bodyPr/>
          <a:lstStyle/>
          <a:p>
            <a:r>
              <a:rPr lang="en-US"/>
              <a:t>Page </a:t>
            </a:r>
            <a:fld id="{D57F1E4F-1CFF-5643-939E-217C01CDF565}" type="slidenum">
              <a:rPr lang="en-US" smtClean="0"/>
              <a:pPr/>
              <a:t>29</a:t>
            </a:fld>
            <a:endParaRPr lang="en-US" dirty="0"/>
          </a:p>
        </p:txBody>
      </p:sp>
      <p:pic>
        <p:nvPicPr>
          <p:cNvPr id="3" name="Picture 2">
            <a:extLst>
              <a:ext uri="{FF2B5EF4-FFF2-40B4-BE49-F238E27FC236}">
                <a16:creationId xmlns:a16="http://schemas.microsoft.com/office/drawing/2014/main" id="{7A28F20C-DEA0-4B82-B0F9-1E76B842BC9E}"/>
              </a:ext>
            </a:extLst>
          </p:cNvPr>
          <p:cNvPicPr>
            <a:picLocks noChangeAspect="1"/>
          </p:cNvPicPr>
          <p:nvPr/>
        </p:nvPicPr>
        <p:blipFill>
          <a:blip r:embed="rId2"/>
          <a:stretch>
            <a:fillRect/>
          </a:stretch>
        </p:blipFill>
        <p:spPr>
          <a:xfrm>
            <a:off x="0" y="764584"/>
            <a:ext cx="12192000" cy="5328832"/>
          </a:xfrm>
          <a:prstGeom prst="rect">
            <a:avLst/>
          </a:prstGeom>
        </p:spPr>
      </p:pic>
    </p:spTree>
    <p:extLst>
      <p:ext uri="{BB962C8B-B14F-4D97-AF65-F5344CB8AC3E}">
        <p14:creationId xmlns:p14="http://schemas.microsoft.com/office/powerpoint/2010/main" val="22250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done by a constant force</a:t>
            </a:r>
            <a:endParaRPr lang="en-SG" dirty="0"/>
          </a:p>
        </p:txBody>
      </p:sp>
      <p:sp>
        <p:nvSpPr>
          <p:cNvPr id="3" name="Content Placeholder 2"/>
          <p:cNvSpPr>
            <a:spLocks noGrp="1"/>
          </p:cNvSpPr>
          <p:nvPr>
            <p:ph idx="1"/>
          </p:nvPr>
        </p:nvSpPr>
        <p:spPr/>
        <p:txBody>
          <a:bodyPr/>
          <a:lstStyle/>
          <a:p>
            <a:r>
              <a:rPr lang="en-GB" dirty="0"/>
              <a:t>The </a:t>
            </a:r>
            <a:r>
              <a:rPr lang="en-GB" dirty="0">
                <a:solidFill>
                  <a:srgbClr val="FF0000"/>
                </a:solidFill>
              </a:rPr>
              <a:t>work</a:t>
            </a:r>
            <a:r>
              <a:rPr lang="en-GB" b="1" dirty="0">
                <a:solidFill>
                  <a:srgbClr val="FF0000"/>
                </a:solidFill>
              </a:rPr>
              <a:t> </a:t>
            </a:r>
            <a:r>
              <a:rPr lang="en-GB" dirty="0"/>
              <a:t>done</a:t>
            </a:r>
            <a:r>
              <a:rPr lang="en-GB" b="1" dirty="0">
                <a:solidFill>
                  <a:srgbClr val="FF0000"/>
                </a:solidFill>
              </a:rPr>
              <a:t> </a:t>
            </a:r>
            <a:r>
              <a:rPr lang="en-GB" dirty="0"/>
              <a:t>by a </a:t>
            </a:r>
            <a:r>
              <a:rPr lang="en-GB" dirty="0">
                <a:solidFill>
                  <a:srgbClr val="FF0000"/>
                </a:solidFill>
              </a:rPr>
              <a:t>constant</a:t>
            </a:r>
            <a:r>
              <a:rPr lang="en-GB" dirty="0"/>
              <a:t> force is defined as                                 </a:t>
            </a:r>
            <a:br>
              <a:rPr lang="en-GB" dirty="0"/>
            </a:br>
            <a:br>
              <a:rPr lang="en-GB" dirty="0"/>
            </a:br>
            <a:r>
              <a:rPr lang="en-GB" dirty="0"/>
              <a:t>where </a:t>
            </a:r>
            <a:r>
              <a:rPr lang="en-GB" dirty="0">
                <a:sym typeface="Symbol" panose="05050102010706020507" pitchFamily="18" charset="2"/>
              </a:rPr>
              <a:t> is the angle between the force and the displacement.</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8009400"/>
              </p:ext>
            </p:extLst>
          </p:nvPr>
        </p:nvGraphicFramePr>
        <p:xfrm>
          <a:off x="7353527" y="1457622"/>
          <a:ext cx="2387600" cy="420687"/>
        </p:xfrm>
        <a:graphic>
          <a:graphicData uri="http://schemas.openxmlformats.org/presentationml/2006/ole">
            <mc:AlternateContent xmlns:mc="http://schemas.openxmlformats.org/markup-compatibility/2006">
              <mc:Choice xmlns:v="urn:schemas-microsoft-com:vml" Requires="v">
                <p:oleObj spid="_x0000_s186424" name="Equation" r:id="rId3" imgW="2387520" imgH="419040" progId="Equation.DSMT4">
                  <p:embed/>
                </p:oleObj>
              </mc:Choice>
              <mc:Fallback>
                <p:oleObj name="Equation" r:id="rId3" imgW="2387520" imgH="419040" progId="Equation.DSMT4">
                  <p:embed/>
                  <p:pic>
                    <p:nvPicPr>
                      <p:cNvPr id="1026" name="Object 2"/>
                      <p:cNvPicPr>
                        <a:picLocks noChangeAspect="1" noChangeArrowheads="1"/>
                      </p:cNvPicPr>
                      <p:nvPr/>
                    </p:nvPicPr>
                    <p:blipFill>
                      <a:blip r:embed="rId4"/>
                      <a:srcRect/>
                      <a:stretch>
                        <a:fillRect/>
                      </a:stretch>
                    </p:blipFill>
                    <p:spPr bwMode="auto">
                      <a:xfrm>
                        <a:off x="7353527" y="1457622"/>
                        <a:ext cx="2387600" cy="420687"/>
                      </a:xfrm>
                      <a:prstGeom prst="rect">
                        <a:avLst/>
                      </a:prstGeom>
                      <a:noFill/>
                      <a:ln w="15875">
                        <a:noFill/>
                      </a:ln>
                      <a:extLst/>
                    </p:spPr>
                  </p:pic>
                </p:oleObj>
              </mc:Fallback>
            </mc:AlternateContent>
          </a:graphicData>
        </a:graphic>
      </p:graphicFrame>
      <p:pic>
        <p:nvPicPr>
          <p:cNvPr id="6" name="Picture 4" descr="06_03_Figure"/>
          <p:cNvPicPr>
            <a:picLocks noChangeAspect="1" noChangeArrowheads="1"/>
          </p:cNvPicPr>
          <p:nvPr/>
        </p:nvPicPr>
        <p:blipFill>
          <a:blip r:embed="rId5" cstate="print"/>
          <a:srcRect/>
          <a:stretch>
            <a:fillRect/>
          </a:stretch>
        </p:blipFill>
        <p:spPr bwMode="auto">
          <a:xfrm>
            <a:off x="1187909" y="3031706"/>
            <a:ext cx="9898741" cy="1786292"/>
          </a:xfrm>
          <a:prstGeom prst="rect">
            <a:avLst/>
          </a:prstGeom>
          <a:noFill/>
        </p:spPr>
      </p:pic>
    </p:spTree>
    <p:extLst>
      <p:ext uri="{BB962C8B-B14F-4D97-AF65-F5344CB8AC3E}">
        <p14:creationId xmlns:p14="http://schemas.microsoft.com/office/powerpoint/2010/main" val="825991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35962-DE2C-4D41-80D7-EFE490A9240D}"/>
              </a:ext>
            </a:extLst>
          </p:cNvPr>
          <p:cNvSpPr>
            <a:spLocks noGrp="1"/>
          </p:cNvSpPr>
          <p:nvPr>
            <p:ph type="sldNum" sz="quarter" idx="12"/>
          </p:nvPr>
        </p:nvSpPr>
        <p:spPr/>
        <p:txBody>
          <a:bodyPr/>
          <a:lstStyle/>
          <a:p>
            <a:r>
              <a:rPr lang="en-US"/>
              <a:t>Page </a:t>
            </a:r>
            <a:fld id="{D57F1E4F-1CFF-5643-939E-217C01CDF565}" type="slidenum">
              <a:rPr lang="en-US" smtClean="0"/>
              <a:pPr/>
              <a:t>30</a:t>
            </a:fld>
            <a:endParaRPr lang="en-US" dirty="0"/>
          </a:p>
        </p:txBody>
      </p:sp>
      <p:pic>
        <p:nvPicPr>
          <p:cNvPr id="3" name="Picture 2">
            <a:extLst>
              <a:ext uri="{FF2B5EF4-FFF2-40B4-BE49-F238E27FC236}">
                <a16:creationId xmlns:a16="http://schemas.microsoft.com/office/drawing/2014/main" id="{E39FF1EC-AFA8-4A11-8041-5A0949B3122E}"/>
              </a:ext>
            </a:extLst>
          </p:cNvPr>
          <p:cNvPicPr>
            <a:picLocks noChangeAspect="1"/>
          </p:cNvPicPr>
          <p:nvPr/>
        </p:nvPicPr>
        <p:blipFill>
          <a:blip r:embed="rId2"/>
          <a:stretch>
            <a:fillRect/>
          </a:stretch>
        </p:blipFill>
        <p:spPr>
          <a:xfrm>
            <a:off x="0" y="2103447"/>
            <a:ext cx="12192000" cy="2651105"/>
          </a:xfrm>
          <a:prstGeom prst="rect">
            <a:avLst/>
          </a:prstGeom>
        </p:spPr>
      </p:pic>
    </p:spTree>
    <p:extLst>
      <p:ext uri="{BB962C8B-B14F-4D97-AF65-F5344CB8AC3E}">
        <p14:creationId xmlns:p14="http://schemas.microsoft.com/office/powerpoint/2010/main" val="146474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buNone/>
            </a:pPr>
            <a:r>
              <a:rPr lang="en-GB" sz="2000" dirty="0"/>
              <a:t>A mass of 0.200 kg sits on a frictionless horizontal surface connected to a spring with force constant  5.00 N/m. The mass is pulled so that it stretches the spring 0.100 m and then released from rest. The mass moves back toward it equilibrium position. What is its x-velocity when x = 0.080 m?</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31</a:t>
            </a:fld>
            <a:endParaRPr lang="en-US" dirty="0"/>
          </a:p>
        </p:txBody>
      </p:sp>
      <p:pic>
        <p:nvPicPr>
          <p:cNvPr id="5" name="Picture 4" descr="07_16_Figure"/>
          <p:cNvPicPr>
            <a:picLocks noChangeAspect="1" noChangeArrowheads="1"/>
          </p:cNvPicPr>
          <p:nvPr/>
        </p:nvPicPr>
        <p:blipFill>
          <a:blip r:embed="rId2" cstate="print"/>
          <a:srcRect/>
          <a:stretch>
            <a:fillRect/>
          </a:stretch>
        </p:blipFill>
        <p:spPr bwMode="auto">
          <a:xfrm>
            <a:off x="1173394" y="3001050"/>
            <a:ext cx="4963886" cy="2318950"/>
          </a:xfrm>
          <a:prstGeom prst="rect">
            <a:avLst/>
          </a:prstGeom>
          <a:noFill/>
        </p:spPr>
      </p:pic>
    </p:spTree>
    <p:extLst>
      <p:ext uri="{BB962C8B-B14F-4D97-AF65-F5344CB8AC3E}">
        <p14:creationId xmlns:p14="http://schemas.microsoft.com/office/powerpoint/2010/main" val="19018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p:sp>
        <p:nvSpPr>
          <p:cNvPr id="3" name="Content Placeholder 2"/>
          <p:cNvSpPr>
            <a:spLocks noGrp="1"/>
          </p:cNvSpPr>
          <p:nvPr>
            <p:ph idx="1"/>
          </p:nvPr>
        </p:nvSpPr>
        <p:spPr/>
        <p:txBody>
          <a:bodyPr/>
          <a:lstStyle/>
          <a:p>
            <a:pPr>
              <a:lnSpc>
                <a:spcPct val="110000"/>
              </a:lnSpc>
            </a:pPr>
            <a:r>
              <a:rPr lang="en-GB" dirty="0"/>
              <a:t>The work done by a </a:t>
            </a:r>
            <a:r>
              <a:rPr lang="en-GB" dirty="0">
                <a:solidFill>
                  <a:srgbClr val="FF0000"/>
                </a:solidFill>
              </a:rPr>
              <a:t>conservative</a:t>
            </a:r>
            <a:r>
              <a:rPr lang="en-GB" dirty="0"/>
              <a:t> force is related to the </a:t>
            </a:r>
            <a:r>
              <a:rPr lang="en-GB" dirty="0">
                <a:solidFill>
                  <a:srgbClr val="FF0000"/>
                </a:solidFill>
              </a:rPr>
              <a:t>change</a:t>
            </a:r>
            <a:r>
              <a:rPr lang="en-GB" dirty="0"/>
              <a:t> in potential energy of the system by </a:t>
            </a:r>
            <a:r>
              <a:rPr lang="en-GB" i="1" dirty="0"/>
              <a:t>W</a:t>
            </a:r>
            <a:r>
              <a:rPr lang="en-GB" dirty="0"/>
              <a:t> = –∆</a:t>
            </a:r>
            <a:r>
              <a:rPr lang="en-GB" i="1" dirty="0"/>
              <a:t>U</a:t>
            </a:r>
            <a:r>
              <a:rPr lang="en-GB" dirty="0"/>
              <a:t>.</a:t>
            </a:r>
          </a:p>
          <a:p>
            <a:pPr>
              <a:lnSpc>
                <a:spcPct val="110000"/>
              </a:lnSpc>
            </a:pPr>
            <a:r>
              <a:rPr lang="en-GB" dirty="0"/>
              <a:t>If ∆</a:t>
            </a:r>
            <a:r>
              <a:rPr lang="en-GB" i="1" dirty="0"/>
              <a:t>x </a:t>
            </a:r>
            <a:r>
              <a:rPr lang="en-GB" dirty="0"/>
              <a:t>is the displacement of a particle, and if </a:t>
            </a:r>
            <a:r>
              <a:rPr lang="en-GB" i="1" dirty="0" err="1"/>
              <a:t>F</a:t>
            </a:r>
            <a:r>
              <a:rPr lang="en-GB" baseline="-25000" dirty="0" err="1"/>
              <a:t>x</a:t>
            </a:r>
            <a:r>
              <a:rPr lang="en-GB" baseline="-25000" dirty="0"/>
              <a:t> </a:t>
            </a:r>
            <a:r>
              <a:rPr lang="en-GB" dirty="0"/>
              <a:t> is constant, we can write</a:t>
            </a:r>
          </a:p>
          <a:p>
            <a:pPr>
              <a:lnSpc>
                <a:spcPct val="110000"/>
              </a:lnSpc>
            </a:pPr>
            <a:endParaRPr lang="en-GB" dirty="0"/>
          </a:p>
          <a:p>
            <a:pPr>
              <a:lnSpc>
                <a:spcPct val="110000"/>
              </a:lnSpc>
            </a:pPr>
            <a:endParaRPr lang="en-GB" dirty="0"/>
          </a:p>
          <a:p>
            <a:pPr>
              <a:lnSpc>
                <a:spcPct val="110000"/>
              </a:lnSpc>
            </a:pPr>
            <a:endParaRPr lang="en-GB" dirty="0"/>
          </a:p>
          <a:p>
            <a:pPr>
              <a:lnSpc>
                <a:spcPct val="110000"/>
              </a:lnSpc>
            </a:pPr>
            <a:r>
              <a:rPr lang="en-GB" dirty="0"/>
              <a:t>Hence we can calculate the conservative force if we know the potential energy function.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893345283"/>
              </p:ext>
            </p:extLst>
          </p:nvPr>
        </p:nvGraphicFramePr>
        <p:xfrm>
          <a:off x="1448027" y="3222171"/>
          <a:ext cx="6057900" cy="1993900"/>
        </p:xfrm>
        <a:graphic>
          <a:graphicData uri="http://schemas.openxmlformats.org/presentationml/2006/ole">
            <mc:AlternateContent xmlns:mc="http://schemas.openxmlformats.org/markup-compatibility/2006">
              <mc:Choice xmlns:v="urn:schemas-microsoft-com:vml" Requires="v">
                <p:oleObj spid="_x0000_s210977" name="Equation" r:id="rId3" imgW="6057720" imgH="1993680" progId="Equation.DSMT4">
                  <p:embed/>
                </p:oleObj>
              </mc:Choice>
              <mc:Fallback>
                <p:oleObj name="Equation" r:id="rId3" imgW="6057720" imgH="1993680" progId="Equation.DSMT4">
                  <p:embed/>
                  <p:pic>
                    <p:nvPicPr>
                      <p:cNvPr id="16386" name="Object 2"/>
                      <p:cNvPicPr>
                        <a:picLocks noChangeAspect="1" noChangeArrowheads="1"/>
                      </p:cNvPicPr>
                      <p:nvPr/>
                    </p:nvPicPr>
                    <p:blipFill>
                      <a:blip r:embed="rId4"/>
                      <a:srcRect/>
                      <a:stretch>
                        <a:fillRect/>
                      </a:stretch>
                    </p:blipFill>
                    <p:spPr bwMode="auto">
                      <a:xfrm>
                        <a:off x="1448027" y="3222171"/>
                        <a:ext cx="605790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033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p:sp>
        <p:nvSpPr>
          <p:cNvPr id="3" name="Content Placeholder 2"/>
          <p:cNvSpPr>
            <a:spLocks noGrp="1"/>
          </p:cNvSpPr>
          <p:nvPr>
            <p:ph idx="1"/>
          </p:nvPr>
        </p:nvSpPr>
        <p:spPr/>
        <p:txBody>
          <a:bodyPr/>
          <a:lstStyle/>
          <a:p>
            <a:pPr>
              <a:lnSpc>
                <a:spcPct val="110000"/>
              </a:lnSpc>
            </a:pPr>
            <a:r>
              <a:rPr lang="en-GB" dirty="0"/>
              <a:t>The conservative force always acts to reduce the system’s potential energy.</a:t>
            </a:r>
          </a:p>
          <a:p>
            <a:pPr>
              <a:lnSpc>
                <a:spcPct val="110000"/>
              </a:lnSpc>
            </a:pPr>
            <a:r>
              <a:rPr lang="en-GB" dirty="0"/>
              <a:t>If the potential energy function is known we will be able to find the conservative force. </a:t>
            </a:r>
          </a:p>
          <a:p>
            <a:pPr>
              <a:lnSpc>
                <a:spcPct val="110000"/>
              </a:lnSpc>
            </a:pPr>
            <a:r>
              <a:rPr lang="en-GB" dirty="0"/>
              <a:t>For example the potential energy stored in a spring is </a:t>
            </a:r>
            <a:r>
              <a:rPr lang="en-GB" i="1" dirty="0"/>
              <a:t>U</a:t>
            </a:r>
            <a:r>
              <a:rPr lang="en-GB" dirty="0"/>
              <a:t> =  ½ </a:t>
            </a:r>
            <a:r>
              <a:rPr lang="en-GB" i="1" dirty="0"/>
              <a:t>kx</a:t>
            </a:r>
            <a:r>
              <a:rPr lang="en-GB" baseline="30000" dirty="0"/>
              <a:t>2 </a:t>
            </a:r>
            <a:r>
              <a:rPr lang="en-GB" dirty="0"/>
              <a:t>.</a:t>
            </a:r>
          </a:p>
          <a:p>
            <a:pPr>
              <a:lnSpc>
                <a:spcPct val="110000"/>
              </a:lnSpc>
            </a:pPr>
            <a:r>
              <a:rPr lang="en-GB" dirty="0"/>
              <a:t>The conservative force in the spring the mass is</a:t>
            </a:r>
          </a:p>
          <a:p>
            <a:pPr>
              <a:lnSpc>
                <a:spcPct val="110000"/>
              </a:lnSpc>
              <a:buNone/>
            </a:pPr>
            <a:r>
              <a:rPr lang="en-GB" dirty="0"/>
              <a:t>	</a:t>
            </a:r>
            <a:r>
              <a:rPr lang="en-GB" i="1" dirty="0"/>
              <a:t>F</a:t>
            </a:r>
            <a:r>
              <a:rPr lang="en-GB" dirty="0"/>
              <a:t> = -</a:t>
            </a:r>
            <a:r>
              <a:rPr lang="en-GB" dirty="0" err="1"/>
              <a:t>d</a:t>
            </a:r>
            <a:r>
              <a:rPr lang="en-GB" i="1" dirty="0" err="1"/>
              <a:t>U</a:t>
            </a:r>
            <a:r>
              <a:rPr lang="en-GB" dirty="0"/>
              <a:t>/d</a:t>
            </a:r>
            <a:r>
              <a:rPr lang="en-GB" i="1" dirty="0"/>
              <a:t>x</a:t>
            </a:r>
            <a:r>
              <a:rPr lang="en-GB" dirty="0"/>
              <a:t> = -</a:t>
            </a:r>
            <a:r>
              <a:rPr lang="en-GB" i="1" dirty="0" err="1"/>
              <a:t>kx</a:t>
            </a:r>
            <a:r>
              <a:rPr lang="en-GB" i="1" dirty="0"/>
              <a:t>,  </a:t>
            </a:r>
            <a:r>
              <a:rPr lang="en-GB" dirty="0"/>
              <a:t>which is the same as that given by Hooke’s law. </a:t>
            </a:r>
            <a:endParaRPr lang="en-GB"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33</a:t>
            </a:fld>
            <a:endParaRPr lang="en-US" dirty="0"/>
          </a:p>
        </p:txBody>
      </p:sp>
    </p:spTree>
    <p:extLst>
      <p:ext uri="{BB962C8B-B14F-4D97-AF65-F5344CB8AC3E}">
        <p14:creationId xmlns:p14="http://schemas.microsoft.com/office/powerpoint/2010/main" val="194269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a:t>A force that is not conservative is called a </a:t>
            </a:r>
            <a:r>
              <a:rPr lang="en-GB" dirty="0">
                <a:solidFill>
                  <a:srgbClr val="FF0000"/>
                </a:solidFill>
              </a:rPr>
              <a:t>non-conservative force</a:t>
            </a:r>
            <a:r>
              <a:rPr lang="en-GB" dirty="0"/>
              <a:t>. </a:t>
            </a:r>
          </a:p>
          <a:p>
            <a:pPr>
              <a:lnSpc>
                <a:spcPct val="110000"/>
              </a:lnSpc>
            </a:pPr>
            <a:r>
              <a:rPr lang="en-GB" dirty="0"/>
              <a:t>Examples are friction and the force unleashed in exploding fire crackers.</a:t>
            </a:r>
          </a:p>
          <a:p>
            <a:pPr>
              <a:lnSpc>
                <a:spcPct val="110000"/>
              </a:lnSpc>
            </a:pPr>
            <a:r>
              <a:rPr lang="en-GB" dirty="0"/>
              <a:t>The work done by a non-conservative force </a:t>
            </a:r>
            <a:r>
              <a:rPr lang="en-GB" dirty="0">
                <a:solidFill>
                  <a:srgbClr val="FF0000"/>
                </a:solidFill>
              </a:rPr>
              <a:t>cannot</a:t>
            </a:r>
            <a:r>
              <a:rPr lang="en-GB" dirty="0"/>
              <a:t> be represented in terms of a potential energy function.</a:t>
            </a:r>
          </a:p>
          <a:p>
            <a:pPr>
              <a:lnSpc>
                <a:spcPct val="110000"/>
              </a:lnSpc>
            </a:pPr>
            <a:r>
              <a:rPr lang="en-GB" dirty="0"/>
              <a:t>If we toss an object onto a rough horizontal surface, it will come to rest because of work done by friction, which is converted to thermal energy of the object and the surface. i.e. ∆</a:t>
            </a:r>
            <a:r>
              <a:rPr lang="en-GB" i="1" dirty="0" err="1"/>
              <a:t>U</a:t>
            </a:r>
            <a:r>
              <a:rPr lang="en-GB" baseline="-25000" dirty="0" err="1"/>
              <a:t>int</a:t>
            </a:r>
            <a:r>
              <a:rPr lang="en-GB" dirty="0"/>
              <a:t> = – </a:t>
            </a:r>
            <a:r>
              <a:rPr lang="en-GB" i="1" dirty="0" err="1"/>
              <a:t>W</a:t>
            </a:r>
            <a:r>
              <a:rPr lang="en-GB" baseline="-25000" dirty="0" err="1"/>
              <a:t>non</a:t>
            </a:r>
            <a:r>
              <a:rPr lang="en-GB" baseline="-25000" dirty="0"/>
              <a:t>-conservative forces</a:t>
            </a:r>
            <a:r>
              <a:rPr lang="en-GB" dirty="0"/>
              <a:t> </a:t>
            </a:r>
          </a:p>
          <a:p>
            <a:pPr>
              <a:lnSpc>
                <a:spcPct val="110000"/>
              </a:lnSpc>
            </a:pPr>
            <a:r>
              <a:rPr lang="en-GB" i="1" dirty="0" err="1"/>
              <a:t>W</a:t>
            </a:r>
            <a:r>
              <a:rPr lang="en-GB" baseline="-25000" dirty="0" err="1"/>
              <a:t>non</a:t>
            </a:r>
            <a:r>
              <a:rPr lang="en-GB" baseline="-25000" dirty="0"/>
              <a:t>-conservative forces</a:t>
            </a:r>
            <a:r>
              <a:rPr lang="en-GB" dirty="0"/>
              <a:t> is negative because friction acts opposite to the displacement of the object. Hence ∆</a:t>
            </a:r>
            <a:r>
              <a:rPr lang="en-GB" i="1" dirty="0" err="1"/>
              <a:t>U</a:t>
            </a:r>
            <a:r>
              <a:rPr lang="en-GB" baseline="-25000" dirty="0" err="1"/>
              <a:t>int</a:t>
            </a:r>
            <a:r>
              <a:rPr lang="en-GB" dirty="0"/>
              <a:t> is positive.</a:t>
            </a: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34</a:t>
            </a:fld>
            <a:endParaRPr lang="en-US" dirty="0"/>
          </a:p>
        </p:txBody>
      </p:sp>
    </p:spTree>
    <p:extLst>
      <p:ext uri="{BB962C8B-B14F-4D97-AF65-F5344CB8AC3E}">
        <p14:creationId xmlns:p14="http://schemas.microsoft.com/office/powerpoint/2010/main" val="4267917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p:sp>
        <p:nvSpPr>
          <p:cNvPr id="3" name="Content Placeholder 2"/>
          <p:cNvSpPr>
            <a:spLocks noGrp="1"/>
          </p:cNvSpPr>
          <p:nvPr>
            <p:ph idx="1"/>
          </p:nvPr>
        </p:nvSpPr>
        <p:spPr/>
        <p:txBody>
          <a:bodyPr/>
          <a:lstStyle/>
          <a:p>
            <a:pPr>
              <a:lnSpc>
                <a:spcPct val="110000"/>
              </a:lnSpc>
            </a:pPr>
            <a:r>
              <a:rPr lang="en-GB" dirty="0"/>
              <a:t>If we include the loss of the initial total mechanical energy due to conservative forces, we can write the law of conservation of energy as </a:t>
            </a:r>
          </a:p>
          <a:p>
            <a:pPr marL="0" indent="0">
              <a:lnSpc>
                <a:spcPct val="110000"/>
              </a:lnSpc>
              <a:buNone/>
              <a:tabLst>
                <a:tab pos="358775" algn="l"/>
              </a:tabLst>
            </a:pPr>
            <a:r>
              <a:rPr lang="en-GB" i="1" dirty="0">
                <a:solidFill>
                  <a:schemeClr val="tx1"/>
                </a:solidFill>
              </a:rPr>
              <a:t>	K</a:t>
            </a:r>
            <a:r>
              <a:rPr lang="en-GB" baseline="-25000" dirty="0">
                <a:solidFill>
                  <a:schemeClr val="tx1"/>
                </a:solidFill>
              </a:rPr>
              <a:t>1</a:t>
            </a:r>
            <a:r>
              <a:rPr lang="en-GB" dirty="0">
                <a:solidFill>
                  <a:schemeClr val="tx1"/>
                </a:solidFill>
              </a:rPr>
              <a:t> + </a:t>
            </a:r>
            <a:r>
              <a:rPr lang="en-GB" i="1" dirty="0">
                <a:solidFill>
                  <a:schemeClr val="tx1"/>
                </a:solidFill>
              </a:rPr>
              <a:t>U</a:t>
            </a:r>
            <a:r>
              <a:rPr lang="en-GB" baseline="-25000" dirty="0">
                <a:solidFill>
                  <a:schemeClr val="tx1"/>
                </a:solidFill>
              </a:rPr>
              <a:t>1 </a:t>
            </a:r>
            <a:r>
              <a:rPr lang="en-GB" dirty="0">
                <a:solidFill>
                  <a:schemeClr val="tx1"/>
                </a:solidFill>
              </a:rPr>
              <a:t>– ∆</a:t>
            </a:r>
            <a:r>
              <a:rPr lang="en-GB" i="1" dirty="0" err="1">
                <a:solidFill>
                  <a:schemeClr val="tx1"/>
                </a:solidFill>
              </a:rPr>
              <a:t>U</a:t>
            </a:r>
            <a:r>
              <a:rPr lang="en-GB" baseline="-25000" dirty="0" err="1">
                <a:solidFill>
                  <a:schemeClr val="tx1"/>
                </a:solidFill>
              </a:rPr>
              <a:t>int</a:t>
            </a:r>
            <a:r>
              <a:rPr lang="en-GB" dirty="0">
                <a:solidFill>
                  <a:schemeClr val="tx1"/>
                </a:solidFill>
              </a:rPr>
              <a:t>  =  </a:t>
            </a:r>
            <a:r>
              <a:rPr lang="en-GB" i="1" dirty="0">
                <a:solidFill>
                  <a:schemeClr val="tx1"/>
                </a:solidFill>
              </a:rPr>
              <a:t>K</a:t>
            </a:r>
            <a:r>
              <a:rPr lang="en-GB" baseline="-25000" dirty="0">
                <a:solidFill>
                  <a:schemeClr val="tx1"/>
                </a:solidFill>
              </a:rPr>
              <a:t>2 </a:t>
            </a:r>
            <a:r>
              <a:rPr lang="en-GB" dirty="0">
                <a:solidFill>
                  <a:schemeClr val="tx1"/>
                </a:solidFill>
              </a:rPr>
              <a:t>+ </a:t>
            </a:r>
            <a:r>
              <a:rPr lang="en-GB" i="1" dirty="0">
                <a:solidFill>
                  <a:schemeClr val="tx1"/>
                </a:solidFill>
              </a:rPr>
              <a:t>U</a:t>
            </a:r>
            <a:r>
              <a:rPr lang="en-GB" baseline="-25000" dirty="0">
                <a:solidFill>
                  <a:schemeClr val="tx1"/>
                </a:solidFill>
              </a:rPr>
              <a:t>2</a:t>
            </a:r>
            <a:r>
              <a:rPr lang="en-GB" dirty="0">
                <a:solidFill>
                  <a:schemeClr val="tx1"/>
                </a:solidFill>
              </a:rPr>
              <a:t> </a:t>
            </a:r>
            <a:r>
              <a:rPr lang="en-GB" baseline="-25000" dirty="0">
                <a:solidFill>
                  <a:schemeClr val="tx1"/>
                </a:solidFill>
              </a:rPr>
              <a:t>  </a:t>
            </a:r>
          </a:p>
          <a:p>
            <a:pPr>
              <a:lnSpc>
                <a:spcPct val="110000"/>
              </a:lnSpc>
              <a:buNone/>
            </a:pPr>
            <a:r>
              <a:rPr lang="en-GB" b="1" baseline="-25000" dirty="0">
                <a:solidFill>
                  <a:schemeClr val="tx1"/>
                </a:solidFill>
              </a:rPr>
              <a:t>         </a:t>
            </a:r>
            <a:r>
              <a:rPr lang="en-GB" dirty="0">
                <a:solidFill>
                  <a:schemeClr val="tx1"/>
                </a:solidFill>
              </a:rPr>
              <a:t>or  </a:t>
            </a:r>
            <a:r>
              <a:rPr lang="en-GB" b="1" baseline="-25000" dirty="0">
                <a:solidFill>
                  <a:schemeClr val="tx1"/>
                </a:solidFill>
              </a:rPr>
              <a:t> </a:t>
            </a:r>
            <a:r>
              <a:rPr lang="en-GB" dirty="0">
                <a:solidFill>
                  <a:schemeClr val="tx1"/>
                </a:solidFill>
              </a:rPr>
              <a:t>∆</a:t>
            </a:r>
            <a:r>
              <a:rPr lang="en-GB" i="1" dirty="0">
                <a:solidFill>
                  <a:schemeClr val="tx1"/>
                </a:solidFill>
              </a:rPr>
              <a:t>K</a:t>
            </a:r>
            <a:r>
              <a:rPr lang="en-GB" dirty="0">
                <a:solidFill>
                  <a:schemeClr val="tx1"/>
                </a:solidFill>
              </a:rPr>
              <a:t> + ∆</a:t>
            </a:r>
            <a:r>
              <a:rPr lang="en-GB" i="1" dirty="0">
                <a:solidFill>
                  <a:schemeClr val="tx1"/>
                </a:solidFill>
              </a:rPr>
              <a:t>U</a:t>
            </a:r>
            <a:r>
              <a:rPr lang="en-GB" dirty="0">
                <a:solidFill>
                  <a:schemeClr val="tx1"/>
                </a:solidFill>
              </a:rPr>
              <a:t> + ∆</a:t>
            </a:r>
            <a:r>
              <a:rPr lang="en-GB" i="1" dirty="0" err="1">
                <a:solidFill>
                  <a:schemeClr val="tx1"/>
                </a:solidFill>
              </a:rPr>
              <a:t>U</a:t>
            </a:r>
            <a:r>
              <a:rPr lang="en-GB" baseline="-25000" dirty="0" err="1">
                <a:solidFill>
                  <a:schemeClr val="tx1"/>
                </a:solidFill>
              </a:rPr>
              <a:t>int</a:t>
            </a:r>
            <a:r>
              <a:rPr lang="en-GB" dirty="0">
                <a:solidFill>
                  <a:schemeClr val="tx1"/>
                </a:solidFill>
              </a:rPr>
              <a:t>  =  0</a:t>
            </a:r>
            <a:endParaRPr lang="en-GB" dirty="0"/>
          </a:p>
          <a:p>
            <a:pPr>
              <a:lnSpc>
                <a:spcPct val="110000"/>
              </a:lnSpc>
            </a:pPr>
            <a:endParaRPr lang="en-GB" dirty="0"/>
          </a:p>
          <a:p>
            <a:pPr>
              <a:lnSpc>
                <a:spcPct val="110000"/>
              </a:lnSpc>
            </a:pPr>
            <a:endParaRPr lang="en-GB" dirty="0"/>
          </a:p>
          <a:p>
            <a:pPr marL="0" indent="0">
              <a:lnSpc>
                <a:spcPct val="110000"/>
              </a:lnSpc>
              <a:buNone/>
              <a:tabLst>
                <a:tab pos="358775" algn="l"/>
              </a:tabLst>
            </a:pPr>
            <a:r>
              <a:rPr lang="en-GB" i="1" dirty="0">
                <a:solidFill>
                  <a:srgbClr val="FF0000"/>
                </a:solidFill>
              </a:rPr>
              <a:t>	</a:t>
            </a:r>
            <a:endParaRPr lang="en-GB" dirty="0">
              <a:solidFill>
                <a:schemeClr val="tx1"/>
              </a:solidFill>
            </a:endParaRP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35</a:t>
            </a:fld>
            <a:endParaRPr lang="en-US" dirty="0"/>
          </a:p>
        </p:txBody>
      </p:sp>
    </p:spTree>
    <p:extLst>
      <p:ext uri="{BB962C8B-B14F-4D97-AF65-F5344CB8AC3E}">
        <p14:creationId xmlns:p14="http://schemas.microsoft.com/office/powerpoint/2010/main" val="1869754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t>
            </a:r>
            <a:endParaRPr lang="en-SG" dirty="0"/>
          </a:p>
        </p:txBody>
      </p:sp>
      <p:sp>
        <p:nvSpPr>
          <p:cNvPr id="3" name="Content Placeholder 2"/>
          <p:cNvSpPr>
            <a:spLocks noGrp="1"/>
          </p:cNvSpPr>
          <p:nvPr>
            <p:ph idx="1"/>
          </p:nvPr>
        </p:nvSpPr>
        <p:spPr/>
        <p:txBody>
          <a:bodyPr/>
          <a:lstStyle/>
          <a:p>
            <a:pPr>
              <a:lnSpc>
                <a:spcPct val="110000"/>
              </a:lnSpc>
            </a:pPr>
            <a:r>
              <a:rPr lang="en-GB" dirty="0"/>
              <a:t>We often need to know how quickly the work was done.  </a:t>
            </a:r>
          </a:p>
          <a:p>
            <a:pPr>
              <a:lnSpc>
                <a:spcPct val="110000"/>
              </a:lnSpc>
            </a:pPr>
            <a:r>
              <a:rPr lang="en-GB" dirty="0"/>
              <a:t>Therefore we define a quantity </a:t>
            </a:r>
            <a:r>
              <a:rPr lang="en-GB" dirty="0">
                <a:solidFill>
                  <a:srgbClr val="FF0000"/>
                </a:solidFill>
              </a:rPr>
              <a:t>power</a:t>
            </a:r>
            <a:r>
              <a:rPr lang="en-GB" dirty="0"/>
              <a:t> which is the rate at which work is done.</a:t>
            </a:r>
          </a:p>
          <a:p>
            <a:pPr>
              <a:lnSpc>
                <a:spcPct val="110000"/>
              </a:lnSpc>
            </a:pPr>
            <a:r>
              <a:rPr lang="en-GB" dirty="0"/>
              <a:t>When ∆</a:t>
            </a:r>
            <a:r>
              <a:rPr lang="en-GB" i="1" dirty="0"/>
              <a:t>W </a:t>
            </a:r>
            <a:r>
              <a:rPr lang="en-GB" dirty="0"/>
              <a:t>amount of work is done during a time interval ∆</a:t>
            </a:r>
            <a:r>
              <a:rPr lang="en-GB" i="1" dirty="0"/>
              <a:t>t</a:t>
            </a:r>
            <a:r>
              <a:rPr lang="en-GB" dirty="0"/>
              <a:t>, the average work done per unit time or the </a:t>
            </a:r>
            <a:r>
              <a:rPr lang="en-GB" dirty="0">
                <a:solidFill>
                  <a:srgbClr val="FF0000"/>
                </a:solidFill>
              </a:rPr>
              <a:t>average </a:t>
            </a:r>
            <a:r>
              <a:rPr lang="en-GB" dirty="0"/>
              <a:t>power</a:t>
            </a:r>
            <a:r>
              <a:rPr lang="en-GB" dirty="0">
                <a:solidFill>
                  <a:srgbClr val="FF0000"/>
                </a:solidFill>
              </a:rPr>
              <a:t> </a:t>
            </a:r>
            <a:r>
              <a:rPr lang="en-GB" dirty="0"/>
              <a:t>is </a:t>
            </a:r>
          </a:p>
          <a:p>
            <a:pPr marL="0" indent="0">
              <a:buNone/>
            </a:pPr>
            <a:endParaRPr lang="en-SG" dirty="0"/>
          </a:p>
          <a:p>
            <a:r>
              <a:rPr lang="en-GB" dirty="0"/>
              <a:t>The instantaneous power s </a:t>
            </a:r>
          </a:p>
          <a:p>
            <a:r>
              <a:rPr lang="en-GB" dirty="0"/>
              <a:t>The SI unit of power is joule per second or watt (W).</a:t>
            </a:r>
            <a:endParaRPr lang="en-GB" dirty="0">
              <a:sym typeface="Symbol" pitchFamily="18" charset="2"/>
            </a:endParaRPr>
          </a:p>
          <a:p>
            <a:r>
              <a:rPr lang="en-GB" dirty="0"/>
              <a:t>The kilowatt (kW) and megawatt (MW) are commonly used in electricity.</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492378557"/>
              </p:ext>
            </p:extLst>
          </p:nvPr>
        </p:nvGraphicFramePr>
        <p:xfrm>
          <a:off x="1435327" y="3812496"/>
          <a:ext cx="1206500" cy="720725"/>
        </p:xfrm>
        <a:graphic>
          <a:graphicData uri="http://schemas.openxmlformats.org/presentationml/2006/ole">
            <mc:AlternateContent xmlns:mc="http://schemas.openxmlformats.org/markup-compatibility/2006">
              <mc:Choice xmlns:v="urn:schemas-microsoft-com:vml" Requires="v">
                <p:oleObj spid="_x0000_s212013" name="Equation" r:id="rId3" imgW="1206360" imgH="723600" progId="Equation.DSMT4">
                  <p:embed/>
                </p:oleObj>
              </mc:Choice>
              <mc:Fallback>
                <p:oleObj name="Equation" r:id="rId3" imgW="1206360" imgH="723600" progId="Equation.DSMT4">
                  <p:embed/>
                  <p:pic>
                    <p:nvPicPr>
                      <p:cNvPr id="18434" name="Object 2"/>
                      <p:cNvPicPr>
                        <a:picLocks noChangeAspect="1" noChangeArrowheads="1"/>
                      </p:cNvPicPr>
                      <p:nvPr/>
                    </p:nvPicPr>
                    <p:blipFill>
                      <a:blip r:embed="rId4"/>
                      <a:srcRect/>
                      <a:stretch>
                        <a:fillRect/>
                      </a:stretch>
                    </p:blipFill>
                    <p:spPr bwMode="auto">
                      <a:xfrm>
                        <a:off x="1435327" y="3812496"/>
                        <a:ext cx="12065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191559303"/>
              </p:ext>
            </p:extLst>
          </p:nvPr>
        </p:nvGraphicFramePr>
        <p:xfrm>
          <a:off x="4821014" y="4504420"/>
          <a:ext cx="2349500" cy="715963"/>
        </p:xfrm>
        <a:graphic>
          <a:graphicData uri="http://schemas.openxmlformats.org/presentationml/2006/ole">
            <mc:AlternateContent xmlns:mc="http://schemas.openxmlformats.org/markup-compatibility/2006">
              <mc:Choice xmlns:v="urn:schemas-microsoft-com:vml" Requires="v">
                <p:oleObj spid="_x0000_s212014" name="Equation" r:id="rId5" imgW="2349360" imgH="723600" progId="Equation.DSMT4">
                  <p:embed/>
                </p:oleObj>
              </mc:Choice>
              <mc:Fallback>
                <p:oleObj name="Equation" r:id="rId5" imgW="2349360" imgH="723600" progId="Equation.DSMT4">
                  <p:embed/>
                  <p:pic>
                    <p:nvPicPr>
                      <p:cNvPr id="5" name="Object 3"/>
                      <p:cNvPicPr>
                        <a:picLocks noChangeAspect="1" noChangeArrowheads="1"/>
                      </p:cNvPicPr>
                      <p:nvPr/>
                    </p:nvPicPr>
                    <p:blipFill>
                      <a:blip r:embed="rId6"/>
                      <a:srcRect/>
                      <a:stretch>
                        <a:fillRect/>
                      </a:stretch>
                    </p:blipFill>
                    <p:spPr bwMode="auto">
                      <a:xfrm>
                        <a:off x="4821014" y="4504420"/>
                        <a:ext cx="23495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724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in terms of force and velocity</a:t>
            </a:r>
            <a:endParaRPr lang="en-SG" dirty="0"/>
          </a:p>
        </p:txBody>
      </p:sp>
      <p:sp>
        <p:nvSpPr>
          <p:cNvPr id="3" name="Content Placeholder 2"/>
          <p:cNvSpPr>
            <a:spLocks noGrp="1"/>
          </p:cNvSpPr>
          <p:nvPr>
            <p:ph idx="1"/>
          </p:nvPr>
        </p:nvSpPr>
        <p:spPr/>
        <p:txBody>
          <a:bodyPr/>
          <a:lstStyle/>
          <a:p>
            <a:pPr>
              <a:lnSpc>
                <a:spcPct val="110000"/>
              </a:lnSpc>
            </a:pPr>
            <a:r>
              <a:rPr lang="en-GB" dirty="0"/>
              <a:t>Suppose a force     acts on a body while it undergoes a displacement      . </a:t>
            </a:r>
          </a:p>
          <a:p>
            <a:pPr>
              <a:lnSpc>
                <a:spcPct val="110000"/>
              </a:lnSpc>
            </a:pPr>
            <a:r>
              <a:rPr lang="en-GB" dirty="0"/>
              <a:t>The infinitesimal work done </a:t>
            </a:r>
          </a:p>
          <a:p>
            <a:pPr>
              <a:lnSpc>
                <a:spcPct val="110000"/>
              </a:lnSpc>
            </a:pPr>
            <a:r>
              <a:rPr lang="en-GB" dirty="0"/>
              <a:t>The instantaneous rate of work done is</a:t>
            </a:r>
          </a:p>
          <a:p>
            <a:pPr>
              <a:lnSpc>
                <a:spcPct val="110000"/>
              </a:lnSpc>
            </a:pPr>
            <a:r>
              <a:rPr lang="en-GB" dirty="0"/>
              <a:t>Hence </a:t>
            </a:r>
          </a:p>
          <a:p>
            <a:pPr marL="0" indent="0">
              <a:lnSpc>
                <a:spcPct val="110000"/>
              </a:lnSpc>
              <a:buNone/>
            </a:pPr>
            <a:endParaRPr lang="en-GB"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37</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44398640"/>
              </p:ext>
            </p:extLst>
          </p:nvPr>
        </p:nvGraphicFramePr>
        <p:xfrm>
          <a:off x="5059677" y="2174772"/>
          <a:ext cx="1473200" cy="366712"/>
        </p:xfrm>
        <a:graphic>
          <a:graphicData uri="http://schemas.openxmlformats.org/presentationml/2006/ole">
            <mc:AlternateContent xmlns:mc="http://schemas.openxmlformats.org/markup-compatibility/2006">
              <mc:Choice xmlns:v="urn:schemas-microsoft-com:vml" Requires="v">
                <p:oleObj spid="_x0000_s214163" name="Equation" r:id="rId3" imgW="1473120" imgH="368280" progId="Equation.DSMT4">
                  <p:embed/>
                </p:oleObj>
              </mc:Choice>
              <mc:Fallback>
                <p:oleObj name="Equation" r:id="rId3" imgW="1473120" imgH="368280" progId="Equation.DSMT4">
                  <p:embed/>
                  <p:pic>
                    <p:nvPicPr>
                      <p:cNvPr id="8" name="Object 2"/>
                      <p:cNvPicPr>
                        <a:picLocks noChangeAspect="1" noChangeArrowheads="1"/>
                      </p:cNvPicPr>
                      <p:nvPr/>
                    </p:nvPicPr>
                    <p:blipFill>
                      <a:blip r:embed="rId4"/>
                      <a:srcRect/>
                      <a:stretch>
                        <a:fillRect/>
                      </a:stretch>
                    </p:blipFill>
                    <p:spPr bwMode="auto">
                      <a:xfrm>
                        <a:off x="5059677" y="2174772"/>
                        <a:ext cx="14732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615737856"/>
              </p:ext>
            </p:extLst>
          </p:nvPr>
        </p:nvGraphicFramePr>
        <p:xfrm>
          <a:off x="3477753" y="1448031"/>
          <a:ext cx="266700" cy="354012"/>
        </p:xfrm>
        <a:graphic>
          <a:graphicData uri="http://schemas.openxmlformats.org/presentationml/2006/ole">
            <mc:AlternateContent xmlns:mc="http://schemas.openxmlformats.org/markup-compatibility/2006">
              <mc:Choice xmlns:v="urn:schemas-microsoft-com:vml" Requires="v">
                <p:oleObj spid="_x0000_s214164" name="Equation" r:id="rId5" imgW="266400" imgH="355320" progId="Equation.DSMT4">
                  <p:embed/>
                </p:oleObj>
              </mc:Choice>
              <mc:Fallback>
                <p:oleObj name="Equation" r:id="rId5" imgW="266400" imgH="355320" progId="Equation.DSMT4">
                  <p:embed/>
                  <p:pic>
                    <p:nvPicPr>
                      <p:cNvPr id="9" name="Object 2"/>
                      <p:cNvPicPr>
                        <a:picLocks noChangeAspect="1" noChangeArrowheads="1"/>
                      </p:cNvPicPr>
                      <p:nvPr/>
                    </p:nvPicPr>
                    <p:blipFill>
                      <a:blip r:embed="rId6"/>
                      <a:srcRect/>
                      <a:stretch>
                        <a:fillRect/>
                      </a:stretch>
                    </p:blipFill>
                    <p:spPr bwMode="auto">
                      <a:xfrm>
                        <a:off x="3477753" y="1448031"/>
                        <a:ext cx="2667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726958894"/>
              </p:ext>
            </p:extLst>
          </p:nvPr>
        </p:nvGraphicFramePr>
        <p:xfrm>
          <a:off x="9791598" y="1448031"/>
          <a:ext cx="381000" cy="366712"/>
        </p:xfrm>
        <a:graphic>
          <a:graphicData uri="http://schemas.openxmlformats.org/presentationml/2006/ole">
            <mc:AlternateContent xmlns:mc="http://schemas.openxmlformats.org/markup-compatibility/2006">
              <mc:Choice xmlns:v="urn:schemas-microsoft-com:vml" Requires="v">
                <p:oleObj spid="_x0000_s214165" name="Equation" r:id="rId7" imgW="380880" imgH="368280" progId="Equation.DSMT4">
                  <p:embed/>
                </p:oleObj>
              </mc:Choice>
              <mc:Fallback>
                <p:oleObj name="Equation" r:id="rId7" imgW="380880" imgH="368280" progId="Equation.DSMT4">
                  <p:embed/>
                  <p:pic>
                    <p:nvPicPr>
                      <p:cNvPr id="10" name="Object 2"/>
                      <p:cNvPicPr>
                        <a:picLocks noChangeAspect="1" noChangeArrowheads="1"/>
                      </p:cNvPicPr>
                      <p:nvPr/>
                    </p:nvPicPr>
                    <p:blipFill>
                      <a:blip r:embed="rId8"/>
                      <a:srcRect/>
                      <a:stretch>
                        <a:fillRect/>
                      </a:stretch>
                    </p:blipFill>
                    <p:spPr bwMode="auto">
                      <a:xfrm>
                        <a:off x="9791598" y="1448031"/>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3247488588"/>
              </p:ext>
            </p:extLst>
          </p:nvPr>
        </p:nvGraphicFramePr>
        <p:xfrm>
          <a:off x="6349546" y="2667917"/>
          <a:ext cx="2336800" cy="784225"/>
        </p:xfrm>
        <a:graphic>
          <a:graphicData uri="http://schemas.openxmlformats.org/presentationml/2006/ole">
            <mc:AlternateContent xmlns:mc="http://schemas.openxmlformats.org/markup-compatibility/2006">
              <mc:Choice xmlns:v="urn:schemas-microsoft-com:vml" Requires="v">
                <p:oleObj spid="_x0000_s214166" name="Equation" r:id="rId9" imgW="2336760" imgH="787320" progId="Equation.DSMT4">
                  <p:embed/>
                </p:oleObj>
              </mc:Choice>
              <mc:Fallback>
                <p:oleObj name="Equation" r:id="rId9" imgW="2336760" imgH="787320" progId="Equation.DSMT4">
                  <p:embed/>
                  <p:pic>
                    <p:nvPicPr>
                      <p:cNvPr id="7" name="Object 2"/>
                      <p:cNvPicPr>
                        <a:picLocks noChangeAspect="1" noChangeArrowheads="1"/>
                      </p:cNvPicPr>
                      <p:nvPr/>
                    </p:nvPicPr>
                    <p:blipFill>
                      <a:blip r:embed="rId10"/>
                      <a:srcRect/>
                      <a:stretch>
                        <a:fillRect/>
                      </a:stretch>
                    </p:blipFill>
                    <p:spPr bwMode="auto">
                      <a:xfrm>
                        <a:off x="6349546" y="2667917"/>
                        <a:ext cx="23368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3846188990"/>
              </p:ext>
            </p:extLst>
          </p:nvPr>
        </p:nvGraphicFramePr>
        <p:xfrm>
          <a:off x="2327049" y="3583423"/>
          <a:ext cx="1066800" cy="366712"/>
        </p:xfrm>
        <a:graphic>
          <a:graphicData uri="http://schemas.openxmlformats.org/presentationml/2006/ole">
            <mc:AlternateContent xmlns:mc="http://schemas.openxmlformats.org/markup-compatibility/2006">
              <mc:Choice xmlns:v="urn:schemas-microsoft-com:vml" Requires="v">
                <p:oleObj spid="_x0000_s214167" name="Equation" r:id="rId11" imgW="1066680" imgH="368280" progId="Equation.DSMT4">
                  <p:embed/>
                </p:oleObj>
              </mc:Choice>
              <mc:Fallback>
                <p:oleObj name="Equation" r:id="rId11" imgW="1066680" imgH="368280" progId="Equation.DSMT4">
                  <p:embed/>
                  <p:pic>
                    <p:nvPicPr>
                      <p:cNvPr id="12" name="Object 2"/>
                      <p:cNvPicPr>
                        <a:picLocks noChangeAspect="1" noChangeArrowheads="1"/>
                      </p:cNvPicPr>
                      <p:nvPr/>
                    </p:nvPicPr>
                    <p:blipFill>
                      <a:blip r:embed="rId12"/>
                      <a:srcRect/>
                      <a:stretch>
                        <a:fillRect/>
                      </a:stretch>
                    </p:blipFill>
                    <p:spPr bwMode="auto">
                      <a:xfrm>
                        <a:off x="2327049" y="3583423"/>
                        <a:ext cx="10668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9134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a:t>
            </a:r>
            <a:endParaRPr lang="en-SG" dirty="0"/>
          </a:p>
        </p:txBody>
      </p:sp>
      <p:sp>
        <p:nvSpPr>
          <p:cNvPr id="3" name="Content Placeholder 2"/>
          <p:cNvSpPr>
            <a:spLocks noGrp="1"/>
          </p:cNvSpPr>
          <p:nvPr>
            <p:ph idx="1"/>
          </p:nvPr>
        </p:nvSpPr>
        <p:spPr/>
        <p:txBody>
          <a:bodyPr/>
          <a:lstStyle/>
          <a:p>
            <a:pPr marL="0" indent="0">
              <a:buNone/>
            </a:pPr>
            <a:r>
              <a:rPr lang="en-GB" sz="2000" dirty="0"/>
              <a:t>A  50.0-kg marathon runner runs up the stairs to the top of Chicago’s Willis tower whose height is 443 m. To lift herself to the top in 15.0 minutes, what must be her average power output?</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38</a:t>
            </a:fld>
            <a:endParaRPr lang="en-US" dirty="0"/>
          </a:p>
        </p:txBody>
      </p:sp>
    </p:spTree>
    <p:extLst>
      <p:ext uri="{BB962C8B-B14F-4D97-AF65-F5344CB8AC3E}">
        <p14:creationId xmlns:p14="http://schemas.microsoft.com/office/powerpoint/2010/main" val="257884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C420F5-1D04-4681-8E79-806794A2CCAC}"/>
              </a:ext>
            </a:extLst>
          </p:cNvPr>
          <p:cNvSpPr>
            <a:spLocks noGrp="1"/>
          </p:cNvSpPr>
          <p:nvPr>
            <p:ph type="sldNum" sz="quarter" idx="12"/>
          </p:nvPr>
        </p:nvSpPr>
        <p:spPr/>
        <p:txBody>
          <a:bodyPr/>
          <a:lstStyle/>
          <a:p>
            <a:r>
              <a:rPr lang="en-US"/>
              <a:t> Page </a:t>
            </a:r>
            <a:fld id="{D57F1E4F-1CFF-5643-939E-217C01CDF565}" type="slidenum">
              <a:rPr lang="en-US" smtClean="0"/>
              <a:pPr/>
              <a:t>39</a:t>
            </a:fld>
            <a:endParaRPr lang="en-US" dirty="0"/>
          </a:p>
        </p:txBody>
      </p:sp>
      <p:pic>
        <p:nvPicPr>
          <p:cNvPr id="5" name="Picture 4">
            <a:extLst>
              <a:ext uri="{FF2B5EF4-FFF2-40B4-BE49-F238E27FC236}">
                <a16:creationId xmlns:a16="http://schemas.microsoft.com/office/drawing/2014/main" id="{E339DC2B-B798-4094-B964-A6329999E96C}"/>
              </a:ext>
            </a:extLst>
          </p:cNvPr>
          <p:cNvPicPr>
            <a:picLocks noChangeAspect="1"/>
          </p:cNvPicPr>
          <p:nvPr/>
        </p:nvPicPr>
        <p:blipFill>
          <a:blip r:embed="rId2"/>
          <a:stretch>
            <a:fillRect/>
          </a:stretch>
        </p:blipFill>
        <p:spPr>
          <a:xfrm>
            <a:off x="1370771" y="0"/>
            <a:ext cx="9450457" cy="6858000"/>
          </a:xfrm>
          <a:prstGeom prst="rect">
            <a:avLst/>
          </a:prstGeom>
        </p:spPr>
      </p:pic>
    </p:spTree>
    <p:extLst>
      <p:ext uri="{BB962C8B-B14F-4D97-AF65-F5344CB8AC3E}">
        <p14:creationId xmlns:p14="http://schemas.microsoft.com/office/powerpoint/2010/main" val="344563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done by a constant force</a:t>
            </a:r>
            <a:endParaRPr lang="en-SG" dirty="0"/>
          </a:p>
        </p:txBody>
      </p:sp>
      <p:sp>
        <p:nvSpPr>
          <p:cNvPr id="3" name="Content Placeholder 2"/>
          <p:cNvSpPr>
            <a:spLocks noGrp="1"/>
          </p:cNvSpPr>
          <p:nvPr>
            <p:ph idx="1"/>
          </p:nvPr>
        </p:nvSpPr>
        <p:spPr/>
        <p:txBody>
          <a:bodyPr/>
          <a:lstStyle/>
          <a:p>
            <a:r>
              <a:rPr lang="en-GB" dirty="0"/>
              <a:t>A force can do </a:t>
            </a:r>
            <a:r>
              <a:rPr lang="en-GB" dirty="0">
                <a:solidFill>
                  <a:srgbClr val="FF0000"/>
                </a:solidFill>
              </a:rPr>
              <a:t>positive</a:t>
            </a:r>
            <a:r>
              <a:rPr lang="en-GB" dirty="0"/>
              <a:t> work, </a:t>
            </a:r>
            <a:r>
              <a:rPr lang="en-GB" dirty="0">
                <a:solidFill>
                  <a:srgbClr val="FF0000"/>
                </a:solidFill>
              </a:rPr>
              <a:t>negative</a:t>
            </a:r>
            <a:r>
              <a:rPr lang="en-GB" dirty="0"/>
              <a:t> work or zero work depending on the </a:t>
            </a:r>
            <a:r>
              <a:rPr lang="en-GB" dirty="0">
                <a:solidFill>
                  <a:srgbClr val="FF0000"/>
                </a:solidFill>
              </a:rPr>
              <a:t>angle</a:t>
            </a:r>
            <a:r>
              <a:rPr lang="en-GB" dirty="0"/>
              <a:t> </a:t>
            </a:r>
            <a:r>
              <a:rPr lang="el-GR" i="1" dirty="0">
                <a:sym typeface="Symbol" panose="05050102010706020507" pitchFamily="18" charset="2"/>
              </a:rPr>
              <a:t></a:t>
            </a:r>
            <a:r>
              <a:rPr lang="en-GB" dirty="0"/>
              <a:t> between the force and the displacement of the object.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a:t>
            </a:fld>
            <a:endParaRPr lang="en-US" dirty="0"/>
          </a:p>
        </p:txBody>
      </p:sp>
      <p:pic>
        <p:nvPicPr>
          <p:cNvPr id="5" name="Picture 4" descr="06_04_Figure"/>
          <p:cNvPicPr>
            <a:picLocks noChangeAspect="1" noChangeArrowheads="1"/>
          </p:cNvPicPr>
          <p:nvPr/>
        </p:nvPicPr>
        <p:blipFill>
          <a:blip r:embed="rId2" cstate="print"/>
          <a:srcRect/>
          <a:stretch>
            <a:fillRect/>
          </a:stretch>
        </p:blipFill>
        <p:spPr bwMode="auto">
          <a:xfrm>
            <a:off x="1362699" y="2640531"/>
            <a:ext cx="8647496" cy="3716726"/>
          </a:xfrm>
          <a:prstGeom prst="rect">
            <a:avLst/>
          </a:prstGeom>
          <a:noFill/>
        </p:spPr>
      </p:pic>
    </p:spTree>
    <p:extLst>
      <p:ext uri="{BB962C8B-B14F-4D97-AF65-F5344CB8AC3E}">
        <p14:creationId xmlns:p14="http://schemas.microsoft.com/office/powerpoint/2010/main" val="1026343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unit of power</a:t>
            </a:r>
            <a:endParaRPr lang="en-SG" dirty="0"/>
          </a:p>
        </p:txBody>
      </p:sp>
      <p:sp>
        <p:nvSpPr>
          <p:cNvPr id="3" name="Content Placeholder 2"/>
          <p:cNvSpPr>
            <a:spLocks noGrp="1"/>
          </p:cNvSpPr>
          <p:nvPr>
            <p:ph idx="1"/>
          </p:nvPr>
        </p:nvSpPr>
        <p:spPr/>
        <p:txBody>
          <a:bodyPr/>
          <a:lstStyle/>
          <a:p>
            <a:pPr>
              <a:lnSpc>
                <a:spcPct val="110000"/>
              </a:lnSpc>
            </a:pPr>
            <a:r>
              <a:rPr lang="en-GB" dirty="0"/>
              <a:t>The domestic unit of electricity is the kilowatt-hour (kWh). </a:t>
            </a:r>
          </a:p>
          <a:p>
            <a:pPr>
              <a:lnSpc>
                <a:spcPct val="110000"/>
              </a:lnSpc>
            </a:pPr>
            <a:r>
              <a:rPr lang="en-GB" dirty="0"/>
              <a:t>One kWh is the energy used by a device at a rate of 1000 watts in one hour.</a:t>
            </a:r>
          </a:p>
          <a:p>
            <a:pPr>
              <a:lnSpc>
                <a:spcPct val="110000"/>
              </a:lnSpc>
            </a:pPr>
            <a:r>
              <a:rPr lang="en-GB" dirty="0"/>
              <a:t>1 kWh = 1000 W × 3600 s = 3.6 × 10</a:t>
            </a:r>
            <a:r>
              <a:rPr lang="en-GB" baseline="30000" dirty="0"/>
              <a:t>6</a:t>
            </a:r>
            <a:r>
              <a:rPr lang="en-GB" dirty="0"/>
              <a:t> J = 3.6 MJ.</a:t>
            </a:r>
          </a:p>
          <a:p>
            <a:pPr>
              <a:lnSpc>
                <a:spcPct val="110000"/>
              </a:lnSpc>
            </a:pPr>
            <a:r>
              <a:rPr lang="en-GB" dirty="0"/>
              <a:t>The cost of electricity is based on the number of kilowatt-hour (kWh) of electrical energy used. </a:t>
            </a:r>
            <a:endParaRPr lang="en-GB" dirty="0">
              <a:sym typeface="Symbol" pitchFamily="18" charset="2"/>
            </a:endParaRP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40</a:t>
            </a:fld>
            <a:endParaRPr lang="en-US" dirty="0"/>
          </a:p>
        </p:txBody>
      </p:sp>
    </p:spTree>
    <p:extLst>
      <p:ext uri="{BB962C8B-B14F-4D97-AF65-F5344CB8AC3E}">
        <p14:creationId xmlns:p14="http://schemas.microsoft.com/office/powerpoint/2010/main" val="2471507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machines</a:t>
            </a:r>
            <a:endParaRPr lang="en-SG" dirty="0"/>
          </a:p>
        </p:txBody>
      </p:sp>
      <p:sp>
        <p:nvSpPr>
          <p:cNvPr id="3" name="Content Placeholder 2"/>
          <p:cNvSpPr>
            <a:spLocks noGrp="1"/>
          </p:cNvSpPr>
          <p:nvPr>
            <p:ph idx="1"/>
          </p:nvPr>
        </p:nvSpPr>
        <p:spPr/>
        <p:txBody>
          <a:bodyPr/>
          <a:lstStyle/>
          <a:p>
            <a:r>
              <a:rPr lang="en-GB" dirty="0"/>
              <a:t>By the principle of conversation of energy, energy input equals </a:t>
            </a:r>
            <a:r>
              <a:rPr lang="en-GB" dirty="0">
                <a:solidFill>
                  <a:srgbClr val="FF0000"/>
                </a:solidFill>
              </a:rPr>
              <a:t>useful</a:t>
            </a:r>
            <a:r>
              <a:rPr lang="en-GB" dirty="0"/>
              <a:t> energy output plus </a:t>
            </a:r>
            <a:r>
              <a:rPr lang="en-GB" dirty="0">
                <a:solidFill>
                  <a:srgbClr val="FF0000"/>
                </a:solidFill>
              </a:rPr>
              <a:t>wasted energy </a:t>
            </a:r>
            <a:r>
              <a:rPr lang="en-GB" dirty="0">
                <a:solidFill>
                  <a:schemeClr val="tx1"/>
                </a:solidFill>
              </a:rPr>
              <a:t>due </a:t>
            </a:r>
            <a:r>
              <a:rPr lang="en-GB" dirty="0"/>
              <a:t>to friction and </a:t>
            </a:r>
            <a:r>
              <a:rPr lang="en-GB"/>
              <a:t>other work.</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17732898"/>
              </p:ext>
            </p:extLst>
          </p:nvPr>
        </p:nvGraphicFramePr>
        <p:xfrm>
          <a:off x="1423534" y="2428875"/>
          <a:ext cx="5218112" cy="1630363"/>
        </p:xfrm>
        <a:graphic>
          <a:graphicData uri="http://schemas.openxmlformats.org/presentationml/2006/ole">
            <mc:AlternateContent xmlns:mc="http://schemas.openxmlformats.org/markup-compatibility/2006">
              <mc:Choice xmlns:v="urn:schemas-microsoft-com:vml" Requires="v">
                <p:oleObj spid="_x0000_s215067" name="Equation" r:id="rId3" imgW="5219640" imgH="1650960" progId="Equation.DSMT4">
                  <p:embed/>
                </p:oleObj>
              </mc:Choice>
              <mc:Fallback>
                <p:oleObj name="Equation" r:id="rId3" imgW="5219640" imgH="1650960" progId="Equation.DSMT4">
                  <p:embed/>
                  <p:pic>
                    <p:nvPicPr>
                      <p:cNvPr id="20482" name="Object 2"/>
                      <p:cNvPicPr>
                        <a:picLocks noChangeAspect="1" noChangeArrowheads="1"/>
                      </p:cNvPicPr>
                      <p:nvPr/>
                    </p:nvPicPr>
                    <p:blipFill>
                      <a:blip r:embed="rId4"/>
                      <a:srcRect/>
                      <a:stretch>
                        <a:fillRect/>
                      </a:stretch>
                    </p:blipFill>
                    <p:spPr bwMode="auto">
                      <a:xfrm>
                        <a:off x="1423534" y="2428875"/>
                        <a:ext cx="5218112" cy="163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28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Useless work</a:t>
            </a:r>
          </a:p>
        </p:txBody>
      </p:sp>
      <p:sp>
        <p:nvSpPr>
          <p:cNvPr id="3" name="Content Placeholder 2"/>
          <p:cNvSpPr>
            <a:spLocks noGrp="1"/>
          </p:cNvSpPr>
          <p:nvPr>
            <p:ph idx="1"/>
          </p:nvPr>
        </p:nvSpPr>
        <p:spPr/>
        <p:txBody>
          <a:bodyPr/>
          <a:lstStyle/>
          <a:p>
            <a:pPr marL="363538" indent="-363538">
              <a:lnSpc>
                <a:spcPct val="110000"/>
              </a:lnSpc>
            </a:pPr>
            <a:r>
              <a:rPr lang="en-GB" dirty="0"/>
              <a:t>The </a:t>
            </a:r>
            <a:r>
              <a:rPr lang="en-GB" dirty="0">
                <a:solidFill>
                  <a:srgbClr val="FF0000"/>
                </a:solidFill>
              </a:rPr>
              <a:t>useful</a:t>
            </a:r>
            <a:r>
              <a:rPr lang="en-GB" dirty="0"/>
              <a:t> work is the work done in raising the load.</a:t>
            </a:r>
            <a:endParaRPr lang="en-US" dirty="0"/>
          </a:p>
          <a:p>
            <a:pPr marL="363538" indent="-363538">
              <a:lnSpc>
                <a:spcPct val="110000"/>
              </a:lnSpc>
            </a:pPr>
            <a:r>
              <a:rPr lang="en-US" dirty="0"/>
              <a:t>In the double pulley system shown below, the lower pulley and rope have weight and work must be done to raise them in order to lift the load. </a:t>
            </a:r>
          </a:p>
          <a:p>
            <a:pPr marL="363538" indent="-363538">
              <a:lnSpc>
                <a:spcPct val="110000"/>
              </a:lnSpc>
            </a:pPr>
            <a:r>
              <a:rPr lang="en-US" dirty="0"/>
              <a:t>The work done to raise the lower pulley and rope are useless work.</a:t>
            </a:r>
          </a:p>
          <a:p>
            <a:pPr marL="363538" indent="-363538">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42</a:t>
            </a:fld>
            <a:endParaRPr lang="en-US" dirty="0"/>
          </a:p>
        </p:txBody>
      </p:sp>
      <p:grpSp>
        <p:nvGrpSpPr>
          <p:cNvPr id="5" name="Group 37"/>
          <p:cNvGrpSpPr>
            <a:grpSpLocks/>
          </p:cNvGrpSpPr>
          <p:nvPr/>
        </p:nvGrpSpPr>
        <p:grpSpPr bwMode="auto">
          <a:xfrm>
            <a:off x="1388831" y="4077872"/>
            <a:ext cx="2138171" cy="2295525"/>
            <a:chOff x="1242" y="2476"/>
            <a:chExt cx="1444" cy="1550"/>
          </a:xfrm>
        </p:grpSpPr>
        <p:sp>
          <p:nvSpPr>
            <p:cNvPr id="6" name="Line 22"/>
            <p:cNvSpPr>
              <a:spLocks noChangeShapeType="1"/>
            </p:cNvSpPr>
            <p:nvPr/>
          </p:nvSpPr>
          <p:spPr bwMode="auto">
            <a:xfrm>
              <a:off x="2108" y="2476"/>
              <a:ext cx="0" cy="797"/>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7" name="Line 21"/>
            <p:cNvSpPr>
              <a:spLocks noChangeShapeType="1"/>
            </p:cNvSpPr>
            <p:nvPr/>
          </p:nvSpPr>
          <p:spPr bwMode="auto">
            <a:xfrm>
              <a:off x="1784" y="2710"/>
              <a:ext cx="0" cy="574"/>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 name="Line 20"/>
            <p:cNvSpPr>
              <a:spLocks noChangeShapeType="1"/>
            </p:cNvSpPr>
            <p:nvPr/>
          </p:nvSpPr>
          <p:spPr bwMode="auto">
            <a:xfrm flipH="1">
              <a:off x="1465" y="2711"/>
              <a:ext cx="0" cy="1315"/>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9" name="Oval 7"/>
            <p:cNvSpPr>
              <a:spLocks noChangeArrowheads="1"/>
            </p:cNvSpPr>
            <p:nvPr/>
          </p:nvSpPr>
          <p:spPr bwMode="auto">
            <a:xfrm>
              <a:off x="1457" y="2549"/>
              <a:ext cx="338"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0" name="Group 17"/>
            <p:cNvGrpSpPr>
              <a:grpSpLocks/>
            </p:cNvGrpSpPr>
            <p:nvPr/>
          </p:nvGrpSpPr>
          <p:grpSpPr bwMode="auto">
            <a:xfrm>
              <a:off x="1580" y="2522"/>
              <a:ext cx="96" cy="232"/>
              <a:chOff x="1636" y="1984"/>
              <a:chExt cx="113" cy="275"/>
            </a:xfrm>
          </p:grpSpPr>
          <p:sp>
            <p:nvSpPr>
              <p:cNvPr id="23" name="Arc 13"/>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4" name="AutoShape 16"/>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5" name="Oval 8"/>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1" name="Oval 18"/>
            <p:cNvSpPr>
              <a:spLocks noChangeAspect="1" noChangeArrowheads="1"/>
            </p:cNvSpPr>
            <p:nvPr/>
          </p:nvSpPr>
          <p:spPr bwMode="auto">
            <a:xfrm>
              <a:off x="1608" y="2481"/>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19"/>
            <p:cNvSpPr>
              <a:spLocks noChangeShapeType="1"/>
            </p:cNvSpPr>
            <p:nvPr/>
          </p:nvSpPr>
          <p:spPr bwMode="auto">
            <a:xfrm>
              <a:off x="1242" y="2480"/>
              <a:ext cx="1353" cy="0"/>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3" name="Oval 11"/>
            <p:cNvSpPr>
              <a:spLocks noChangeArrowheads="1"/>
            </p:cNvSpPr>
            <p:nvPr/>
          </p:nvSpPr>
          <p:spPr bwMode="auto">
            <a:xfrm>
              <a:off x="1774" y="3093"/>
              <a:ext cx="339"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4" name="Group 23"/>
            <p:cNvGrpSpPr>
              <a:grpSpLocks/>
            </p:cNvGrpSpPr>
            <p:nvPr/>
          </p:nvGrpSpPr>
          <p:grpSpPr bwMode="auto">
            <a:xfrm flipV="1">
              <a:off x="1894" y="3234"/>
              <a:ext cx="96" cy="232"/>
              <a:chOff x="1636" y="1984"/>
              <a:chExt cx="113" cy="275"/>
            </a:xfrm>
          </p:grpSpPr>
          <p:sp>
            <p:nvSpPr>
              <p:cNvPr id="20" name="Arc 24"/>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1" name="AutoShape 25"/>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2" name="Oval 26"/>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5" name="Oval 27"/>
            <p:cNvSpPr>
              <a:spLocks noChangeAspect="1" noChangeArrowheads="1"/>
            </p:cNvSpPr>
            <p:nvPr/>
          </p:nvSpPr>
          <p:spPr bwMode="auto">
            <a:xfrm>
              <a:off x="1922" y="3460"/>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6" name="Line 30"/>
            <p:cNvSpPr>
              <a:spLocks noChangeShapeType="1"/>
            </p:cNvSpPr>
            <p:nvPr/>
          </p:nvSpPr>
          <p:spPr bwMode="auto">
            <a:xfrm>
              <a:off x="1943" y="3503"/>
              <a:ext cx="0" cy="218"/>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 name="Rectangle 31"/>
            <p:cNvSpPr>
              <a:spLocks noChangeArrowheads="1"/>
            </p:cNvSpPr>
            <p:nvPr/>
          </p:nvSpPr>
          <p:spPr bwMode="auto">
            <a:xfrm>
              <a:off x="1800" y="3716"/>
              <a:ext cx="280" cy="229"/>
            </a:xfrm>
            <a:prstGeom prst="rect">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18" name="Text Box 32"/>
            <p:cNvSpPr txBox="1">
              <a:spLocks noChangeArrowheads="1"/>
            </p:cNvSpPr>
            <p:nvPr/>
          </p:nvSpPr>
          <p:spPr bwMode="auto">
            <a:xfrm>
              <a:off x="2100" y="3737"/>
              <a:ext cx="586" cy="249"/>
            </a:xfrm>
            <a:prstGeom prst="rect">
              <a:avLst/>
            </a:prstGeom>
            <a:noFill/>
            <a:ln w="9525">
              <a:noFill/>
              <a:miter lim="800000"/>
              <a:headEnd/>
              <a:tailEnd/>
            </a:ln>
          </p:spPr>
          <p:txBody>
            <a:bodyPr wrap="square">
              <a:spAutoFit/>
            </a:bodyPr>
            <a:lstStyle/>
            <a:p>
              <a:pPr>
                <a:spcBef>
                  <a:spcPct val="50000"/>
                </a:spcBef>
              </a:pPr>
              <a:r>
                <a:rPr lang="en-GB" dirty="0">
                  <a:latin typeface="Times New Roman" pitchFamily="18" charset="0"/>
                  <a:cs typeface="Times New Roman" pitchFamily="18" charset="0"/>
                </a:rPr>
                <a:t>Load</a:t>
              </a:r>
            </a:p>
          </p:txBody>
        </p:sp>
        <p:sp>
          <p:nvSpPr>
            <p:cNvPr id="19" name="Line 33"/>
            <p:cNvSpPr>
              <a:spLocks noChangeShapeType="1"/>
            </p:cNvSpPr>
            <p:nvPr/>
          </p:nvSpPr>
          <p:spPr bwMode="auto">
            <a:xfrm>
              <a:off x="1465" y="3295"/>
              <a:ext cx="0" cy="239"/>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Tree>
    <p:extLst>
      <p:ext uri="{BB962C8B-B14F-4D97-AF65-F5344CB8AC3E}">
        <p14:creationId xmlns:p14="http://schemas.microsoft.com/office/powerpoint/2010/main" val="1090545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a:t> Page </a:t>
            </a:r>
            <a:fld id="{D57F1E4F-1CFF-5643-939E-217C01CDF565}" type="slidenum">
              <a:rPr lang="en-US" smtClean="0"/>
              <a:pPr/>
              <a:t>43</a:t>
            </a:fld>
            <a:endParaRPr lang="en-US" dirty="0"/>
          </a:p>
        </p:txBody>
      </p:sp>
    </p:spTree>
    <p:extLst>
      <p:ext uri="{BB962C8B-B14F-4D97-AF65-F5344CB8AC3E}">
        <p14:creationId xmlns:p14="http://schemas.microsoft.com/office/powerpoint/2010/main" val="150220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buNone/>
            </a:pPr>
            <a:r>
              <a:rPr lang="en-GB" sz="2000" dirty="0"/>
              <a:t>The diagram shows a force-displacement graph of an object. What is the work done for the whole journey?</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460194786"/>
              </p:ext>
            </p:extLst>
          </p:nvPr>
        </p:nvGraphicFramePr>
        <p:xfrm>
          <a:off x="1086668" y="2265487"/>
          <a:ext cx="2819160" cy="2844720"/>
        </p:xfrm>
        <a:graphic>
          <a:graphicData uri="http://schemas.openxmlformats.org/presentationml/2006/ole">
            <mc:AlternateContent xmlns:mc="http://schemas.openxmlformats.org/markup-compatibility/2006">
              <mc:Choice xmlns:v="urn:schemas-microsoft-com:vml" Requires="v">
                <p:oleObj spid="_x0000_s187449" name="Equation" r:id="rId3" imgW="2819160" imgH="2844720" progId="Equation.DSMT4">
                  <p:embed/>
                </p:oleObj>
              </mc:Choice>
              <mc:Fallback>
                <p:oleObj name="Equation" r:id="rId3" imgW="2819160" imgH="2844720" progId="Equation.DSMT4">
                  <p:embed/>
                  <p:pic>
                    <p:nvPicPr>
                      <p:cNvPr id="6146" name="Object 2"/>
                      <p:cNvPicPr>
                        <a:picLocks noChangeAspect="1" noChangeArrowheads="1"/>
                      </p:cNvPicPr>
                      <p:nvPr/>
                    </p:nvPicPr>
                    <p:blipFill>
                      <a:blip r:embed="rId4"/>
                      <a:srcRect/>
                      <a:stretch>
                        <a:fillRect/>
                      </a:stretch>
                    </p:blipFill>
                    <p:spPr bwMode="auto">
                      <a:xfrm>
                        <a:off x="1086668" y="2265487"/>
                        <a:ext cx="2819160" cy="2844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21"/>
          <p:cNvGrpSpPr>
            <a:grpSpLocks/>
          </p:cNvGrpSpPr>
          <p:nvPr/>
        </p:nvGrpSpPr>
        <p:grpSpPr bwMode="auto">
          <a:xfrm>
            <a:off x="4800600" y="2314144"/>
            <a:ext cx="5612781" cy="2094570"/>
            <a:chOff x="1045789" y="1945434"/>
            <a:chExt cx="5223074" cy="1948400"/>
          </a:xfrm>
        </p:grpSpPr>
        <p:sp>
          <p:nvSpPr>
            <p:cNvPr id="7" name="Line 5"/>
            <p:cNvSpPr>
              <a:spLocks noChangeShapeType="1"/>
            </p:cNvSpPr>
            <p:nvPr/>
          </p:nvSpPr>
          <p:spPr bwMode="auto">
            <a:xfrm rot="5400000" flipV="1">
              <a:off x="4318964" y="3384446"/>
              <a:ext cx="575634" cy="0"/>
            </a:xfrm>
            <a:prstGeom prst="line">
              <a:avLst/>
            </a:prstGeom>
            <a:noFill/>
            <a:ln w="9525">
              <a:solidFill>
                <a:srgbClr val="000000"/>
              </a:solidFill>
              <a:prstDash val="dash"/>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8" name="Text Box 9"/>
            <p:cNvSpPr txBox="1">
              <a:spLocks noChangeAspect="1" noChangeArrowheads="1"/>
            </p:cNvSpPr>
            <p:nvPr/>
          </p:nvSpPr>
          <p:spPr bwMode="auto">
            <a:xfrm>
              <a:off x="1045789" y="1945434"/>
              <a:ext cx="701150" cy="399332"/>
            </a:xfrm>
            <a:prstGeom prst="rect">
              <a:avLst/>
            </a:prstGeom>
            <a:noFill/>
            <a:ln w="9525">
              <a:noFill/>
              <a:miter lim="800000"/>
              <a:headEnd/>
              <a:tailEnd/>
            </a:ln>
          </p:spPr>
          <p:txBody>
            <a:bodyPr lIns="18000" tIns="10800" rIns="18000" bIns="10800"/>
            <a:lstStyle/>
            <a:p>
              <a:r>
                <a:rPr lang="en-GB" altLang="zh-CN" i="1" dirty="0">
                  <a:latin typeface="Times New Roman" panose="02020603050405020304" pitchFamily="18" charset="0"/>
                  <a:ea typeface="SimSun" pitchFamily="2" charset="-122"/>
                  <a:cs typeface="Times New Roman" panose="02020603050405020304" pitchFamily="18" charset="0"/>
                </a:rPr>
                <a:t>F </a:t>
              </a:r>
              <a:r>
                <a:rPr lang="en-GB" altLang="zh-CN" dirty="0">
                  <a:latin typeface="Times New Roman" panose="02020603050405020304" pitchFamily="18" charset="0"/>
                  <a:ea typeface="SimSun" pitchFamily="2" charset="-122"/>
                  <a:cs typeface="Times New Roman" panose="02020603050405020304" pitchFamily="18" charset="0"/>
                </a:rPr>
                <a:t>/ N</a:t>
              </a:r>
              <a:endParaRPr lang="en-GB" dirty="0">
                <a:latin typeface="Times New Roman" panose="02020603050405020304" pitchFamily="18" charset="0"/>
                <a:cs typeface="Times New Roman" panose="02020603050405020304" pitchFamily="18" charset="0"/>
              </a:endParaRPr>
            </a:p>
          </p:txBody>
        </p:sp>
        <p:cxnSp>
          <p:nvCxnSpPr>
            <p:cNvPr id="9" name="Straight Arrow Connector 14"/>
            <p:cNvCxnSpPr>
              <a:cxnSpLocks noChangeShapeType="1"/>
            </p:cNvCxnSpPr>
            <p:nvPr/>
          </p:nvCxnSpPr>
          <p:spPr bwMode="auto">
            <a:xfrm>
              <a:off x="1583652" y="3087934"/>
              <a:ext cx="3852000" cy="1586"/>
            </a:xfrm>
            <a:prstGeom prst="straightConnector1">
              <a:avLst/>
            </a:prstGeom>
            <a:noFill/>
            <a:ln w="12700" algn="ctr">
              <a:solidFill>
                <a:schemeClr val="tx1"/>
              </a:solidFill>
              <a:round/>
              <a:headEnd/>
              <a:tailEnd type="arrow" w="med" len="med"/>
            </a:ln>
          </p:spPr>
        </p:cxnSp>
        <p:cxnSp>
          <p:nvCxnSpPr>
            <p:cNvPr id="10" name="Straight Connector 16"/>
            <p:cNvCxnSpPr>
              <a:cxnSpLocks noChangeShapeType="1"/>
            </p:cNvCxnSpPr>
            <p:nvPr/>
          </p:nvCxnSpPr>
          <p:spPr bwMode="auto">
            <a:xfrm flipV="1">
              <a:off x="1828786" y="2553036"/>
              <a:ext cx="1389030" cy="0"/>
            </a:xfrm>
            <a:prstGeom prst="line">
              <a:avLst/>
            </a:prstGeom>
            <a:noFill/>
            <a:ln w="15875" algn="ctr">
              <a:solidFill>
                <a:schemeClr val="tx1"/>
              </a:solidFill>
              <a:round/>
              <a:headEnd/>
              <a:tailEnd/>
            </a:ln>
          </p:spPr>
        </p:cxnSp>
        <p:cxnSp>
          <p:nvCxnSpPr>
            <p:cNvPr id="11" name="Straight Arrow Connector 19"/>
            <p:cNvCxnSpPr>
              <a:cxnSpLocks noChangeShapeType="1"/>
            </p:cNvCxnSpPr>
            <p:nvPr/>
          </p:nvCxnSpPr>
          <p:spPr bwMode="auto">
            <a:xfrm rot="16200000" flipV="1">
              <a:off x="962962" y="3028516"/>
              <a:ext cx="1709428" cy="0"/>
            </a:xfrm>
            <a:prstGeom prst="straightConnector1">
              <a:avLst/>
            </a:prstGeom>
            <a:noFill/>
            <a:ln w="9525" algn="ctr">
              <a:solidFill>
                <a:schemeClr val="tx1"/>
              </a:solidFill>
              <a:round/>
              <a:headEnd/>
              <a:tailEnd type="arrow" w="med" len="med"/>
            </a:ln>
          </p:spPr>
        </p:cxnSp>
        <p:cxnSp>
          <p:nvCxnSpPr>
            <p:cNvPr id="12" name="Straight Connector 21"/>
            <p:cNvCxnSpPr>
              <a:cxnSpLocks noChangeShapeType="1"/>
            </p:cNvCxnSpPr>
            <p:nvPr/>
          </p:nvCxnSpPr>
          <p:spPr bwMode="auto">
            <a:xfrm rot="5400000">
              <a:off x="2666252" y="3105355"/>
              <a:ext cx="1079314" cy="1587"/>
            </a:xfrm>
            <a:prstGeom prst="line">
              <a:avLst/>
            </a:prstGeom>
            <a:noFill/>
            <a:ln w="15875" algn="ctr">
              <a:solidFill>
                <a:schemeClr val="tx1"/>
              </a:solidFill>
              <a:round/>
              <a:headEnd/>
              <a:tailEnd/>
            </a:ln>
          </p:spPr>
        </p:cxnSp>
        <p:cxnSp>
          <p:nvCxnSpPr>
            <p:cNvPr id="13" name="Straight Connector 22"/>
            <p:cNvCxnSpPr>
              <a:cxnSpLocks noChangeShapeType="1"/>
            </p:cNvCxnSpPr>
            <p:nvPr/>
          </p:nvCxnSpPr>
          <p:spPr bwMode="auto">
            <a:xfrm flipV="1">
              <a:off x="3218578" y="3657672"/>
              <a:ext cx="1389030" cy="0"/>
            </a:xfrm>
            <a:prstGeom prst="line">
              <a:avLst/>
            </a:prstGeom>
            <a:noFill/>
            <a:ln w="15875" algn="ctr">
              <a:solidFill>
                <a:schemeClr val="tx1"/>
              </a:solidFill>
              <a:round/>
              <a:headEnd/>
              <a:tailEnd/>
            </a:ln>
          </p:spPr>
        </p:cxnSp>
        <p:sp>
          <p:nvSpPr>
            <p:cNvPr id="14" name="Text Box 9"/>
            <p:cNvSpPr txBox="1">
              <a:spLocks noChangeAspect="1" noChangeArrowheads="1"/>
            </p:cNvSpPr>
            <p:nvPr/>
          </p:nvSpPr>
          <p:spPr bwMode="auto">
            <a:xfrm>
              <a:off x="1447795" y="2420596"/>
              <a:ext cx="463539" cy="356961"/>
            </a:xfrm>
            <a:prstGeom prst="rect">
              <a:avLst/>
            </a:prstGeom>
            <a:noFill/>
            <a:ln w="9525">
              <a:noFill/>
              <a:miter lim="800000"/>
              <a:headEnd/>
              <a:tailEnd/>
            </a:ln>
          </p:spPr>
          <p:txBody>
            <a:bodyPr lIns="18000" tIns="10800" rIns="18000" bIns="10800"/>
            <a:lstStyle/>
            <a:p>
              <a:r>
                <a:rPr lang="en-GB" altLang="zh-CN" dirty="0">
                  <a:latin typeface="Times New Roman" panose="02020603050405020304" pitchFamily="18" charset="0"/>
                  <a:ea typeface="SimSun" pitchFamily="2" charset="-122"/>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p:txBody>
        </p:sp>
        <p:sp>
          <p:nvSpPr>
            <p:cNvPr id="15" name="Text Box 9"/>
            <p:cNvSpPr txBox="1">
              <a:spLocks noChangeAspect="1" noChangeArrowheads="1"/>
            </p:cNvSpPr>
            <p:nvPr/>
          </p:nvSpPr>
          <p:spPr bwMode="auto">
            <a:xfrm>
              <a:off x="2873336" y="3143461"/>
              <a:ext cx="463539" cy="358547"/>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5</a:t>
              </a:r>
              <a:endParaRPr lang="en-GB">
                <a:latin typeface="Times New Roman" panose="02020603050405020304" pitchFamily="18" charset="0"/>
                <a:cs typeface="Times New Roman" panose="02020603050405020304" pitchFamily="18" charset="0"/>
              </a:endParaRPr>
            </a:p>
          </p:txBody>
        </p:sp>
        <p:sp>
          <p:nvSpPr>
            <p:cNvPr id="16" name="Text Box 9"/>
            <p:cNvSpPr txBox="1">
              <a:spLocks noChangeAspect="1" noChangeArrowheads="1"/>
            </p:cNvSpPr>
            <p:nvPr/>
          </p:nvSpPr>
          <p:spPr bwMode="auto">
            <a:xfrm>
              <a:off x="5644639" y="2930046"/>
              <a:ext cx="624224" cy="482838"/>
            </a:xfrm>
            <a:prstGeom prst="rect">
              <a:avLst/>
            </a:prstGeom>
            <a:noFill/>
            <a:ln w="9525">
              <a:noFill/>
              <a:miter lim="800000"/>
              <a:headEnd/>
              <a:tailEnd/>
            </a:ln>
          </p:spPr>
          <p:txBody>
            <a:bodyPr lIns="18000" tIns="10800" rIns="18000" bIns="10800"/>
            <a:lstStyle/>
            <a:p>
              <a:r>
                <a:rPr lang="en-GB" i="1" dirty="0">
                  <a:latin typeface="Times New Roman" panose="02020603050405020304" pitchFamily="18" charset="0"/>
                  <a:ea typeface="SimSun" pitchFamily="2" charset="-122"/>
                  <a:cs typeface="Times New Roman" panose="02020603050405020304" pitchFamily="18" charset="0"/>
                </a:rPr>
                <a:t>s </a:t>
              </a:r>
              <a:r>
                <a:rPr lang="en-GB" dirty="0">
                  <a:latin typeface="Times New Roman" panose="02020603050405020304" pitchFamily="18" charset="0"/>
                  <a:ea typeface="SimSun" pitchFamily="2" charset="-122"/>
                  <a:cs typeface="Times New Roman" panose="02020603050405020304" pitchFamily="18" charset="0"/>
                </a:rPr>
                <a:t>/ m</a:t>
              </a:r>
              <a:endParaRPr lang="en-GB" dirty="0">
                <a:latin typeface="Times New Roman" panose="02020603050405020304" pitchFamily="18" charset="0"/>
                <a:cs typeface="Times New Roman" panose="02020603050405020304" pitchFamily="18" charset="0"/>
              </a:endParaRPr>
            </a:p>
          </p:txBody>
        </p:sp>
        <p:sp>
          <p:nvSpPr>
            <p:cNvPr id="17" name="Text Box 9"/>
            <p:cNvSpPr txBox="1">
              <a:spLocks noChangeAspect="1" noChangeArrowheads="1"/>
            </p:cNvSpPr>
            <p:nvPr/>
          </p:nvSpPr>
          <p:spPr bwMode="auto">
            <a:xfrm>
              <a:off x="4667168" y="3132356"/>
              <a:ext cx="463539" cy="356960"/>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10</a:t>
              </a:r>
              <a:endParaRPr lang="en-GB">
                <a:latin typeface="Times New Roman" panose="02020603050405020304" pitchFamily="18" charset="0"/>
                <a:cs typeface="Times New Roman" panose="02020603050405020304" pitchFamily="18" charset="0"/>
              </a:endParaRPr>
            </a:p>
          </p:txBody>
        </p:sp>
        <p:cxnSp>
          <p:nvCxnSpPr>
            <p:cNvPr id="18" name="Straight Connector 18"/>
            <p:cNvCxnSpPr>
              <a:cxnSpLocks noChangeShapeType="1"/>
            </p:cNvCxnSpPr>
            <p:nvPr/>
          </p:nvCxnSpPr>
          <p:spPr bwMode="auto">
            <a:xfrm>
              <a:off x="1816925" y="3662059"/>
              <a:ext cx="1377538" cy="1588"/>
            </a:xfrm>
            <a:prstGeom prst="line">
              <a:avLst/>
            </a:prstGeom>
            <a:noFill/>
            <a:ln w="9525" algn="ctr">
              <a:solidFill>
                <a:schemeClr val="tx1"/>
              </a:solidFill>
              <a:prstDash val="dash"/>
              <a:round/>
              <a:headEnd/>
              <a:tailEnd/>
            </a:ln>
          </p:spPr>
        </p:cxnSp>
        <p:sp>
          <p:nvSpPr>
            <p:cNvPr id="19" name="Text Box 9"/>
            <p:cNvSpPr txBox="1">
              <a:spLocks noChangeAspect="1" noChangeArrowheads="1"/>
            </p:cNvSpPr>
            <p:nvPr/>
          </p:nvSpPr>
          <p:spPr bwMode="auto">
            <a:xfrm>
              <a:off x="1364666" y="3536873"/>
              <a:ext cx="463539" cy="356961"/>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-10</a:t>
              </a:r>
              <a:endParaRPr lang="en-GB">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0253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SG" dirty="0"/>
          </a:p>
        </p:txBody>
      </p:sp>
      <p:sp>
        <p:nvSpPr>
          <p:cNvPr id="3" name="Content Placeholder 2"/>
          <p:cNvSpPr>
            <a:spLocks noGrp="1"/>
          </p:cNvSpPr>
          <p:nvPr>
            <p:ph idx="1"/>
          </p:nvPr>
        </p:nvSpPr>
        <p:spPr/>
        <p:txBody>
          <a:bodyPr/>
          <a:lstStyle/>
          <a:p>
            <a:pPr marL="358775" indent="-358775">
              <a:spcBef>
                <a:spcPts val="0"/>
              </a:spcBef>
              <a:buNone/>
              <a:tabLst>
                <a:tab pos="358775" algn="l"/>
              </a:tabLst>
            </a:pPr>
            <a:r>
              <a:rPr lang="en-GB" sz="2000" dirty="0"/>
              <a:t>a)	Steve exerts a steady force of magnitude 210 N on a stalled car so that it moves a distance of </a:t>
            </a:r>
            <a:br>
              <a:rPr lang="en-GB" sz="2000" dirty="0"/>
            </a:br>
            <a:r>
              <a:rPr lang="en-GB" sz="2000" dirty="0"/>
              <a:t>18 m. The car has a flat tire. So to make the car track straight Steve must push at an angle of 30</a:t>
            </a:r>
            <a:r>
              <a:rPr lang="en-GB" sz="2000" baseline="30000" dirty="0"/>
              <a:t>o</a:t>
            </a:r>
            <a:r>
              <a:rPr lang="en-GB" sz="2000" dirty="0"/>
              <a:t> to the direction of motion. How much work does Steve do?</a:t>
            </a:r>
          </a:p>
          <a:p>
            <a:pPr marL="360363" indent="-360363">
              <a:spcBef>
                <a:spcPts val="0"/>
              </a:spcBef>
              <a:buNone/>
              <a:tabLst>
                <a:tab pos="360363" algn="l"/>
              </a:tabLst>
            </a:pPr>
            <a:r>
              <a:rPr lang="en-GB" sz="2000" dirty="0"/>
              <a:t>b) 	Steve pushes another stalled car with a steady force                            .. The displacement of the car is                          . How much work does Steve do?</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743459696"/>
              </p:ext>
            </p:extLst>
          </p:nvPr>
        </p:nvGraphicFramePr>
        <p:xfrm>
          <a:off x="2086200" y="2735489"/>
          <a:ext cx="1562100" cy="377825"/>
        </p:xfrm>
        <a:graphic>
          <a:graphicData uri="http://schemas.openxmlformats.org/presentationml/2006/ole">
            <mc:AlternateContent xmlns:mc="http://schemas.openxmlformats.org/markup-compatibility/2006">
              <mc:Choice xmlns:v="urn:schemas-microsoft-com:vml" Requires="v">
                <p:oleObj spid="_x0000_s202907" name="Equation" r:id="rId4" imgW="1562040" imgH="380880" progId="Equation.DSMT4">
                  <p:embed/>
                </p:oleObj>
              </mc:Choice>
              <mc:Fallback>
                <p:oleObj name="Equation" r:id="rId4" imgW="1562040" imgH="380880" progId="Equation.DSMT4">
                  <p:embed/>
                  <p:pic>
                    <p:nvPicPr>
                      <p:cNvPr id="6" name="Object 2"/>
                      <p:cNvPicPr>
                        <a:picLocks noChangeAspect="1" noChangeArrowheads="1"/>
                      </p:cNvPicPr>
                      <p:nvPr/>
                    </p:nvPicPr>
                    <p:blipFill>
                      <a:blip r:embed="rId5"/>
                      <a:srcRect/>
                      <a:stretch>
                        <a:fillRect/>
                      </a:stretch>
                    </p:blipFill>
                    <p:spPr bwMode="auto">
                      <a:xfrm>
                        <a:off x="2086200" y="2735489"/>
                        <a:ext cx="15621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899891661"/>
              </p:ext>
            </p:extLst>
          </p:nvPr>
        </p:nvGraphicFramePr>
        <p:xfrm>
          <a:off x="1096963" y="3308350"/>
          <a:ext cx="4038600" cy="1987550"/>
        </p:xfrm>
        <a:graphic>
          <a:graphicData uri="http://schemas.openxmlformats.org/presentationml/2006/ole">
            <mc:AlternateContent xmlns:mc="http://schemas.openxmlformats.org/markup-compatibility/2006">
              <mc:Choice xmlns:v="urn:schemas-microsoft-com:vml" Requires="v">
                <p:oleObj spid="_x0000_s202908" name="Equation" r:id="rId6" imgW="4038480" imgH="2006280" progId="Equation.DSMT4">
                  <p:embed/>
                </p:oleObj>
              </mc:Choice>
              <mc:Fallback>
                <p:oleObj name="Equation" r:id="rId6" imgW="4038480" imgH="2006280" progId="Equation.DSMT4">
                  <p:embed/>
                  <p:pic>
                    <p:nvPicPr>
                      <p:cNvPr id="7" name="Object 2"/>
                      <p:cNvPicPr>
                        <a:picLocks noChangeAspect="1" noChangeArrowheads="1"/>
                      </p:cNvPicPr>
                      <p:nvPr/>
                    </p:nvPicPr>
                    <p:blipFill>
                      <a:blip r:embed="rId7"/>
                      <a:srcRect/>
                      <a:stretch>
                        <a:fillRect/>
                      </a:stretch>
                    </p:blipFill>
                    <p:spPr bwMode="auto">
                      <a:xfrm>
                        <a:off x="1096963" y="3308350"/>
                        <a:ext cx="4038600"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643092244"/>
              </p:ext>
            </p:extLst>
          </p:nvPr>
        </p:nvGraphicFramePr>
        <p:xfrm>
          <a:off x="6719887" y="2435225"/>
          <a:ext cx="1790700" cy="377825"/>
        </p:xfrm>
        <a:graphic>
          <a:graphicData uri="http://schemas.openxmlformats.org/presentationml/2006/ole">
            <mc:AlternateContent xmlns:mc="http://schemas.openxmlformats.org/markup-compatibility/2006">
              <mc:Choice xmlns:v="urn:schemas-microsoft-com:vml" Requires="v">
                <p:oleObj spid="_x0000_s202909" name="Equation" r:id="rId8" imgW="1790640" imgH="380880" progId="Equation.DSMT4">
                  <p:embed/>
                </p:oleObj>
              </mc:Choice>
              <mc:Fallback>
                <p:oleObj name="Equation" r:id="rId8" imgW="1790640" imgH="380880" progId="Equation.DSMT4">
                  <p:embed/>
                  <p:pic>
                    <p:nvPicPr>
                      <p:cNvPr id="5" name="Object 2"/>
                      <p:cNvPicPr>
                        <a:picLocks noChangeAspect="1" noChangeArrowheads="1"/>
                      </p:cNvPicPr>
                      <p:nvPr/>
                    </p:nvPicPr>
                    <p:blipFill>
                      <a:blip r:embed="rId9"/>
                      <a:srcRect/>
                      <a:stretch>
                        <a:fillRect/>
                      </a:stretch>
                    </p:blipFill>
                    <p:spPr bwMode="auto">
                      <a:xfrm>
                        <a:off x="6719887" y="2435225"/>
                        <a:ext cx="1790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436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due to many forces</a:t>
            </a:r>
            <a:endParaRPr lang="en-SG" dirty="0"/>
          </a:p>
        </p:txBody>
      </p:sp>
      <p:sp>
        <p:nvSpPr>
          <p:cNvPr id="3" name="Content Placeholder 2"/>
          <p:cNvSpPr>
            <a:spLocks noGrp="1"/>
          </p:cNvSpPr>
          <p:nvPr>
            <p:ph idx="1"/>
          </p:nvPr>
        </p:nvSpPr>
        <p:spPr/>
        <p:txBody>
          <a:bodyPr/>
          <a:lstStyle/>
          <a:p>
            <a:pPr marL="0" indent="0">
              <a:lnSpc>
                <a:spcPct val="110000"/>
              </a:lnSpc>
              <a:buNone/>
            </a:pPr>
            <a:r>
              <a:rPr lang="en-GB" dirty="0"/>
              <a:t>If there are </a:t>
            </a:r>
            <a:r>
              <a:rPr lang="en-GB" dirty="0">
                <a:solidFill>
                  <a:srgbClr val="FF0000"/>
                </a:solidFill>
              </a:rPr>
              <a:t>many</a:t>
            </a:r>
            <a:r>
              <a:rPr lang="en-GB" dirty="0"/>
              <a:t> forces acting on an object, to calculate the </a:t>
            </a:r>
            <a:r>
              <a:rPr lang="en-GB" dirty="0">
                <a:solidFill>
                  <a:srgbClr val="FF0000"/>
                </a:solidFill>
              </a:rPr>
              <a:t>total</a:t>
            </a:r>
            <a:r>
              <a:rPr lang="en-GB" dirty="0"/>
              <a:t> work we can use one of the following two approaches:</a:t>
            </a:r>
          </a:p>
          <a:p>
            <a:pPr marL="446088" lvl="1" indent="-446088">
              <a:buSzPct val="68000"/>
              <a:buNone/>
              <a:tabLst>
                <a:tab pos="446088" algn="l"/>
              </a:tabLst>
            </a:pPr>
            <a:r>
              <a:rPr lang="en-GB" sz="2400" dirty="0" err="1">
                <a:solidFill>
                  <a:schemeClr val="tx1"/>
                </a:solidFill>
              </a:rPr>
              <a:t>i</a:t>
            </a:r>
            <a:r>
              <a:rPr lang="en-GB" sz="2400" dirty="0">
                <a:solidFill>
                  <a:schemeClr val="tx1"/>
                </a:solidFill>
              </a:rPr>
              <a:t>) 	Compute the work done by each </a:t>
            </a:r>
            <a:r>
              <a:rPr lang="en-GB" sz="2400" dirty="0">
                <a:solidFill>
                  <a:srgbClr val="FF0000"/>
                </a:solidFill>
              </a:rPr>
              <a:t>separate</a:t>
            </a:r>
            <a:r>
              <a:rPr lang="en-GB" sz="2400" dirty="0">
                <a:solidFill>
                  <a:schemeClr val="tx1"/>
                </a:solidFill>
              </a:rPr>
              <a:t> force and add them up using algebraic addition. </a:t>
            </a:r>
          </a:p>
          <a:p>
            <a:pPr marL="446088" lvl="1" indent="-446088">
              <a:buSzPct val="68000"/>
              <a:buNone/>
              <a:tabLst>
                <a:tab pos="446088" algn="l"/>
              </a:tabLst>
            </a:pPr>
            <a:r>
              <a:rPr lang="en-GB" sz="2400" dirty="0">
                <a:solidFill>
                  <a:schemeClr val="tx1"/>
                </a:solidFill>
              </a:rPr>
              <a:t>ii) 	Compute the </a:t>
            </a:r>
            <a:r>
              <a:rPr lang="en-GB" sz="2400" dirty="0">
                <a:solidFill>
                  <a:srgbClr val="FF0000"/>
                </a:solidFill>
              </a:rPr>
              <a:t>net force </a:t>
            </a:r>
            <a:r>
              <a:rPr lang="en-GB" sz="2400" dirty="0">
                <a:solidFill>
                  <a:schemeClr val="tx1"/>
                </a:solidFill>
              </a:rPr>
              <a:t>(vector sum) and find the work done by the net force. </a:t>
            </a: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7</a:t>
            </a:fld>
            <a:endParaRPr lang="en-US" dirty="0"/>
          </a:p>
        </p:txBody>
      </p:sp>
    </p:spTree>
    <p:extLst>
      <p:ext uri="{BB962C8B-B14F-4D97-AF65-F5344CB8AC3E}">
        <p14:creationId xmlns:p14="http://schemas.microsoft.com/office/powerpoint/2010/main" val="163879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kinetic energy and work</a:t>
            </a:r>
            <a:endParaRPr lang="en-SG" dirty="0"/>
          </a:p>
        </p:txBody>
      </p:sp>
      <p:sp>
        <p:nvSpPr>
          <p:cNvPr id="3" name="Content Placeholder 2"/>
          <p:cNvSpPr>
            <a:spLocks noGrp="1"/>
          </p:cNvSpPr>
          <p:nvPr>
            <p:ph idx="1"/>
          </p:nvPr>
        </p:nvSpPr>
        <p:spPr/>
        <p:txBody>
          <a:bodyPr/>
          <a:lstStyle/>
          <a:p>
            <a:pPr>
              <a:lnSpc>
                <a:spcPct val="110000"/>
              </a:lnSpc>
            </a:pPr>
            <a:r>
              <a:rPr lang="en-GB" dirty="0"/>
              <a:t>A constant </a:t>
            </a:r>
            <a:r>
              <a:rPr lang="en-GB" dirty="0">
                <a:solidFill>
                  <a:srgbClr val="FF0000"/>
                </a:solidFill>
              </a:rPr>
              <a:t>net force </a:t>
            </a:r>
            <a:r>
              <a:rPr lang="en-GB" i="1" dirty="0" err="1"/>
              <a:t>F</a:t>
            </a:r>
            <a:r>
              <a:rPr lang="en-GB" baseline="-25000" dirty="0" err="1"/>
              <a:t>x</a:t>
            </a:r>
            <a:r>
              <a:rPr lang="en-GB" dirty="0"/>
              <a:t> acting on a mass </a:t>
            </a:r>
            <a:r>
              <a:rPr lang="en-GB" i="1" dirty="0"/>
              <a:t>m</a:t>
            </a:r>
            <a:r>
              <a:rPr lang="en-GB" dirty="0"/>
              <a:t> results in a displacement </a:t>
            </a:r>
            <a:r>
              <a:rPr lang="en-GB" i="1" dirty="0"/>
              <a:t>s</a:t>
            </a:r>
            <a:r>
              <a:rPr lang="en-GB" dirty="0"/>
              <a:t> along the +</a:t>
            </a:r>
            <a:r>
              <a:rPr lang="en-GB" i="1" dirty="0"/>
              <a:t>x</a:t>
            </a:r>
            <a:r>
              <a:rPr lang="en-GB" dirty="0"/>
              <a:t>-axis. </a:t>
            </a:r>
          </a:p>
          <a:p>
            <a:pPr>
              <a:lnSpc>
                <a:spcPct val="110000"/>
              </a:lnSpc>
            </a:pPr>
            <a:r>
              <a:rPr lang="en-GB" dirty="0"/>
              <a:t>From kinematics,</a:t>
            </a:r>
          </a:p>
          <a:p>
            <a:r>
              <a:rPr lang="en-SG" dirty="0"/>
              <a:t>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43198334"/>
              </p:ext>
            </p:extLst>
          </p:nvPr>
        </p:nvGraphicFramePr>
        <p:xfrm>
          <a:off x="3691845" y="2559504"/>
          <a:ext cx="1854200" cy="469900"/>
        </p:xfrm>
        <a:graphic>
          <a:graphicData uri="http://schemas.openxmlformats.org/presentationml/2006/ole">
            <mc:AlternateContent xmlns:mc="http://schemas.openxmlformats.org/markup-compatibility/2006">
              <mc:Choice xmlns:v="urn:schemas-microsoft-com:vml" Requires="v">
                <p:oleObj spid="_x0000_s203877" name="Equation" r:id="rId3" imgW="1854000" imgH="469800" progId="Equation.DSMT4">
                  <p:embed/>
                </p:oleObj>
              </mc:Choice>
              <mc:Fallback>
                <p:oleObj name="Equation" r:id="rId3" imgW="1854000" imgH="469800" progId="Equation.DSMT4">
                  <p:embed/>
                  <p:pic>
                    <p:nvPicPr>
                      <p:cNvPr id="396290" name="Object 2"/>
                      <p:cNvPicPr>
                        <a:picLocks noChangeAspect="1" noChangeArrowheads="1"/>
                      </p:cNvPicPr>
                      <p:nvPr/>
                    </p:nvPicPr>
                    <p:blipFill>
                      <a:blip r:embed="rId4"/>
                      <a:srcRect/>
                      <a:stretch>
                        <a:fillRect/>
                      </a:stretch>
                    </p:blipFill>
                    <p:spPr bwMode="auto">
                      <a:xfrm>
                        <a:off x="3691845" y="2559504"/>
                        <a:ext cx="1854200" cy="469900"/>
                      </a:xfrm>
                      <a:prstGeom prst="rect">
                        <a:avLst/>
                      </a:prstGeom>
                      <a:noFill/>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15548361"/>
              </p:ext>
            </p:extLst>
          </p:nvPr>
        </p:nvGraphicFramePr>
        <p:xfrm>
          <a:off x="1429886" y="3170446"/>
          <a:ext cx="5180012" cy="2895600"/>
        </p:xfrm>
        <a:graphic>
          <a:graphicData uri="http://schemas.openxmlformats.org/presentationml/2006/ole">
            <mc:AlternateContent xmlns:mc="http://schemas.openxmlformats.org/markup-compatibility/2006">
              <mc:Choice xmlns:v="urn:schemas-microsoft-com:vml" Requires="v">
                <p:oleObj spid="_x0000_s203878" name="Equation" r:id="rId5" imgW="5181480" imgH="2895480" progId="Equation.DSMT4">
                  <p:embed/>
                </p:oleObj>
              </mc:Choice>
              <mc:Fallback>
                <p:oleObj name="Equation" r:id="rId5" imgW="5181480" imgH="2895480" progId="Equation.DSMT4">
                  <p:embed/>
                  <p:pic>
                    <p:nvPicPr>
                      <p:cNvPr id="5" name="Object 2"/>
                      <p:cNvPicPr>
                        <a:picLocks noChangeAspect="1" noChangeArrowheads="1"/>
                      </p:cNvPicPr>
                      <p:nvPr/>
                    </p:nvPicPr>
                    <p:blipFill>
                      <a:blip r:embed="rId6"/>
                      <a:srcRect/>
                      <a:stretch>
                        <a:fillRect/>
                      </a:stretch>
                    </p:blipFill>
                    <p:spPr bwMode="auto">
                      <a:xfrm>
                        <a:off x="1429886" y="3170446"/>
                        <a:ext cx="5180012" cy="2895600"/>
                      </a:xfrm>
                      <a:prstGeom prst="rect">
                        <a:avLst/>
                      </a:prstGeom>
                      <a:noFill/>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3DBA81B-FDA1-46C3-B17C-3470ACD216BA}"/>
                  </a:ext>
                </a:extLst>
              </p14:cNvPr>
              <p14:cNvContentPartPr/>
              <p14:nvPr/>
            </p14:nvContentPartPr>
            <p14:xfrm>
              <a:off x="2320157" y="5092653"/>
              <a:ext cx="360" cy="360"/>
            </p14:xfrm>
          </p:contentPart>
        </mc:Choice>
        <mc:Fallback xmlns="">
          <p:pic>
            <p:nvPicPr>
              <p:cNvPr id="7" name="Ink 6">
                <a:extLst>
                  <a:ext uri="{FF2B5EF4-FFF2-40B4-BE49-F238E27FC236}">
                    <a16:creationId xmlns:a16="http://schemas.microsoft.com/office/drawing/2014/main" id="{C3DBA81B-FDA1-46C3-B17C-3470ACD216BA}"/>
                  </a:ext>
                </a:extLst>
              </p:cNvPr>
              <p:cNvPicPr/>
              <p:nvPr/>
            </p:nvPicPr>
            <p:blipFill>
              <a:blip r:embed="rId8"/>
              <a:stretch>
                <a:fillRect/>
              </a:stretch>
            </p:blipFill>
            <p:spPr>
              <a:xfrm>
                <a:off x="2311157" y="50840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9545E3-378A-40A5-939E-509466142C88}"/>
                  </a:ext>
                </a:extLst>
              </p14:cNvPr>
              <p14:cNvContentPartPr/>
              <p14:nvPr/>
            </p14:nvContentPartPr>
            <p14:xfrm>
              <a:off x="2349317" y="4934973"/>
              <a:ext cx="79920" cy="128880"/>
            </p14:xfrm>
          </p:contentPart>
        </mc:Choice>
        <mc:Fallback xmlns="">
          <p:pic>
            <p:nvPicPr>
              <p:cNvPr id="8" name="Ink 7">
                <a:extLst>
                  <a:ext uri="{FF2B5EF4-FFF2-40B4-BE49-F238E27FC236}">
                    <a16:creationId xmlns:a16="http://schemas.microsoft.com/office/drawing/2014/main" id="{269545E3-378A-40A5-939E-509466142C88}"/>
                  </a:ext>
                </a:extLst>
              </p:cNvPr>
              <p:cNvPicPr/>
              <p:nvPr/>
            </p:nvPicPr>
            <p:blipFill>
              <a:blip r:embed="rId10"/>
              <a:stretch>
                <a:fillRect/>
              </a:stretch>
            </p:blipFill>
            <p:spPr>
              <a:xfrm>
                <a:off x="2340677" y="4926333"/>
                <a:ext cx="975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7872634-71BB-4224-9F2A-54A4C4D8740D}"/>
                  </a:ext>
                </a:extLst>
              </p14:cNvPr>
              <p14:cNvContentPartPr/>
              <p14:nvPr/>
            </p14:nvContentPartPr>
            <p14:xfrm>
              <a:off x="2310077" y="4856493"/>
              <a:ext cx="127080" cy="11160"/>
            </p14:xfrm>
          </p:contentPart>
        </mc:Choice>
        <mc:Fallback xmlns="">
          <p:pic>
            <p:nvPicPr>
              <p:cNvPr id="9" name="Ink 8">
                <a:extLst>
                  <a:ext uri="{FF2B5EF4-FFF2-40B4-BE49-F238E27FC236}">
                    <a16:creationId xmlns:a16="http://schemas.microsoft.com/office/drawing/2014/main" id="{67872634-71BB-4224-9F2A-54A4C4D8740D}"/>
                  </a:ext>
                </a:extLst>
              </p:cNvPr>
              <p:cNvPicPr/>
              <p:nvPr/>
            </p:nvPicPr>
            <p:blipFill>
              <a:blip r:embed="rId12"/>
              <a:stretch>
                <a:fillRect/>
              </a:stretch>
            </p:blipFill>
            <p:spPr>
              <a:xfrm>
                <a:off x="2301437" y="4847493"/>
                <a:ext cx="144720" cy="28800"/>
              </a:xfrm>
              <a:prstGeom prst="rect">
                <a:avLst/>
              </a:prstGeom>
            </p:spPr>
          </p:pic>
        </mc:Fallback>
      </mc:AlternateContent>
    </p:spTree>
    <p:extLst>
      <p:ext uri="{BB962C8B-B14F-4D97-AF65-F5344CB8AC3E}">
        <p14:creationId xmlns:p14="http://schemas.microsoft.com/office/powerpoint/2010/main" val="2669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Kinetic energy</a:t>
            </a:r>
            <a:endParaRPr lang="en-SG" dirty="0"/>
          </a:p>
        </p:txBody>
      </p:sp>
      <p:sp>
        <p:nvSpPr>
          <p:cNvPr id="3" name="Content Placeholder 2"/>
          <p:cNvSpPr>
            <a:spLocks noGrp="1"/>
          </p:cNvSpPr>
          <p:nvPr>
            <p:ph idx="1"/>
          </p:nvPr>
        </p:nvSpPr>
        <p:spPr/>
        <p:txBody>
          <a:bodyPr/>
          <a:lstStyle/>
          <a:p>
            <a:pPr>
              <a:lnSpc>
                <a:spcPct val="110000"/>
              </a:lnSpc>
            </a:pPr>
            <a:r>
              <a:rPr lang="en-GB" dirty="0"/>
              <a:t>The previous slide shows that the work done on the object has caused the object’s velocity to change.</a:t>
            </a:r>
          </a:p>
          <a:p>
            <a:pPr>
              <a:lnSpc>
                <a:spcPct val="110000"/>
              </a:lnSpc>
            </a:pPr>
            <a:r>
              <a:rPr lang="en-GB" dirty="0"/>
              <a:t>The quantity </a:t>
            </a:r>
            <a:r>
              <a:rPr lang="en-GB" dirty="0">
                <a:solidFill>
                  <a:schemeClr val="bg2">
                    <a:lumMod val="25000"/>
                  </a:schemeClr>
                </a:solidFill>
              </a:rPr>
              <a:t>½ </a:t>
            </a:r>
            <a:r>
              <a:rPr lang="en-GB" i="1" dirty="0">
                <a:solidFill>
                  <a:schemeClr val="bg2">
                    <a:lumMod val="25000"/>
                  </a:schemeClr>
                </a:solidFill>
              </a:rPr>
              <a:t>mv</a:t>
            </a:r>
            <a:r>
              <a:rPr lang="en-GB" baseline="30000" dirty="0">
                <a:solidFill>
                  <a:schemeClr val="bg2">
                    <a:lumMod val="25000"/>
                  </a:schemeClr>
                </a:solidFill>
              </a:rPr>
              <a:t>2</a:t>
            </a:r>
            <a:r>
              <a:rPr lang="en-GB" dirty="0"/>
              <a:t> is known as </a:t>
            </a:r>
            <a:r>
              <a:rPr lang="en-GB" dirty="0">
                <a:solidFill>
                  <a:srgbClr val="FF0000"/>
                </a:solidFill>
              </a:rPr>
              <a:t>kinetic </a:t>
            </a:r>
            <a:r>
              <a:rPr lang="en-GB" dirty="0">
                <a:solidFill>
                  <a:schemeClr val="tx1"/>
                </a:solidFill>
              </a:rPr>
              <a:t>energy (KE or </a:t>
            </a:r>
            <a:r>
              <a:rPr lang="en-GB" i="1" dirty="0">
                <a:solidFill>
                  <a:schemeClr val="tx1"/>
                </a:solidFill>
              </a:rPr>
              <a:t>K</a:t>
            </a:r>
            <a:r>
              <a:rPr lang="en-GB" dirty="0">
                <a:solidFill>
                  <a:schemeClr val="tx1"/>
                </a:solidFill>
              </a:rPr>
              <a:t>)</a:t>
            </a:r>
            <a:r>
              <a:rPr lang="en-GB" dirty="0"/>
              <a:t>. </a:t>
            </a:r>
          </a:p>
          <a:p>
            <a:pPr>
              <a:lnSpc>
                <a:spcPct val="110000"/>
              </a:lnSpc>
            </a:pPr>
            <a:r>
              <a:rPr lang="en-GB" dirty="0"/>
              <a:t>Kinetic energy is a </a:t>
            </a:r>
            <a:r>
              <a:rPr lang="en-GB" dirty="0">
                <a:solidFill>
                  <a:srgbClr val="FF0000"/>
                </a:solidFill>
              </a:rPr>
              <a:t>scalar</a:t>
            </a:r>
            <a:r>
              <a:rPr lang="en-GB" dirty="0"/>
              <a:t> quantity.</a:t>
            </a:r>
          </a:p>
          <a:p>
            <a:pPr>
              <a:lnSpc>
                <a:spcPct val="110000"/>
              </a:lnSpc>
            </a:pPr>
            <a:r>
              <a:rPr lang="en-GB" sz="2400" dirty="0">
                <a:solidFill>
                  <a:schemeClr val="tx1"/>
                </a:solidFill>
              </a:rPr>
              <a:t>KE can never be negative. It is </a:t>
            </a:r>
            <a:r>
              <a:rPr lang="en-GB" sz="2400" dirty="0">
                <a:solidFill>
                  <a:srgbClr val="FF0000"/>
                </a:solidFill>
              </a:rPr>
              <a:t>zero</a:t>
            </a:r>
            <a:r>
              <a:rPr lang="en-GB" sz="2400" dirty="0">
                <a:solidFill>
                  <a:schemeClr val="tx1"/>
                </a:solidFill>
              </a:rPr>
              <a:t> for an object at rest.</a:t>
            </a:r>
          </a:p>
          <a:p>
            <a:pPr>
              <a:lnSpc>
                <a:spcPct val="110000"/>
              </a:lnSpc>
            </a:pPr>
            <a:r>
              <a:rPr lang="en-GB" sz="2400" dirty="0">
                <a:solidFill>
                  <a:schemeClr val="tx1"/>
                </a:solidFill>
              </a:rPr>
              <a:t>If </a:t>
            </a:r>
            <a:r>
              <a:rPr lang="en-GB" sz="2400" i="1" dirty="0">
                <a:solidFill>
                  <a:schemeClr val="tx1"/>
                </a:solidFill>
              </a:rPr>
              <a:t>v</a:t>
            </a:r>
            <a:r>
              <a:rPr lang="en-GB" sz="2400" baseline="-25000" dirty="0">
                <a:solidFill>
                  <a:schemeClr val="tx1"/>
                </a:solidFill>
              </a:rPr>
              <a:t>1x</a:t>
            </a:r>
            <a:r>
              <a:rPr lang="en-GB" sz="2400" dirty="0">
                <a:solidFill>
                  <a:schemeClr val="tx1"/>
                </a:solidFill>
              </a:rPr>
              <a:t> = 0, then </a:t>
            </a:r>
            <a:r>
              <a:rPr lang="en-GB" sz="2400" i="1" dirty="0" err="1"/>
              <a:t>W</a:t>
            </a:r>
            <a:r>
              <a:rPr lang="en-GB" sz="2400" baseline="-25000" dirty="0" err="1"/>
              <a:t>total</a:t>
            </a:r>
            <a:r>
              <a:rPr lang="en-GB" sz="2400" dirty="0"/>
              <a:t> = ½ </a:t>
            </a:r>
            <a:r>
              <a:rPr lang="en-GB" sz="2400" i="1" dirty="0"/>
              <a:t>mv</a:t>
            </a:r>
            <a:r>
              <a:rPr lang="en-GB" sz="2400" baseline="-25000" dirty="0"/>
              <a:t>2x</a:t>
            </a:r>
            <a:r>
              <a:rPr lang="en-GB" sz="2400" baseline="30000" dirty="0"/>
              <a:t>2</a:t>
            </a:r>
            <a:r>
              <a:rPr lang="en-GB" sz="2400" dirty="0">
                <a:solidFill>
                  <a:schemeClr val="tx1"/>
                </a:solidFill>
              </a:rPr>
              <a:t> </a:t>
            </a:r>
            <a:r>
              <a:rPr lang="en-GB" sz="2400" dirty="0"/>
              <a:t>= </a:t>
            </a:r>
            <a:r>
              <a:rPr lang="en-GB" sz="2400" i="1" dirty="0"/>
              <a:t>K</a:t>
            </a:r>
            <a:r>
              <a:rPr lang="en-GB" sz="2400" baseline="-25000" dirty="0"/>
              <a:t>2</a:t>
            </a:r>
            <a:r>
              <a:rPr lang="en-GB" sz="2400" dirty="0">
                <a:solidFill>
                  <a:schemeClr val="tx1"/>
                </a:solidFill>
              </a:rPr>
              <a:t> or simply </a:t>
            </a:r>
            <a:r>
              <a:rPr lang="en-GB" sz="2400" i="1" dirty="0" err="1"/>
              <a:t>W</a:t>
            </a:r>
            <a:r>
              <a:rPr lang="en-GB" sz="2400" baseline="-25000" dirty="0" err="1"/>
              <a:t>total</a:t>
            </a:r>
            <a:r>
              <a:rPr lang="en-GB" sz="2400" dirty="0"/>
              <a:t> = ½ </a:t>
            </a:r>
            <a:r>
              <a:rPr lang="en-GB" sz="2400" i="1" dirty="0"/>
              <a:t>mv</a:t>
            </a:r>
            <a:r>
              <a:rPr lang="en-GB" sz="2400" baseline="30000" dirty="0"/>
              <a:t>2</a:t>
            </a:r>
            <a:r>
              <a:rPr lang="en-GB" sz="2400" dirty="0">
                <a:solidFill>
                  <a:schemeClr val="tx1"/>
                </a:solidFill>
              </a:rPr>
              <a:t>.</a:t>
            </a:r>
          </a:p>
          <a:p>
            <a:pPr>
              <a:lnSpc>
                <a:spcPct val="110000"/>
              </a:lnSpc>
            </a:pPr>
            <a:r>
              <a:rPr lang="en-GB" sz="2400" dirty="0">
                <a:solidFill>
                  <a:schemeClr val="tx1"/>
                </a:solidFill>
              </a:rPr>
              <a:t>Note that the direction in which the object moved is not involved in the calculation of its KE.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9</a:t>
            </a:fld>
            <a:endParaRPr lang="en-US" dirty="0"/>
          </a:p>
        </p:txBody>
      </p:sp>
    </p:spTree>
    <p:extLst>
      <p:ext uri="{BB962C8B-B14F-4D97-AF65-F5344CB8AC3E}">
        <p14:creationId xmlns:p14="http://schemas.microsoft.com/office/powerpoint/2010/main" val="2083657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1475</TotalTime>
  <Words>1904</Words>
  <Application>Microsoft Office PowerPoint</Application>
  <PresentationFormat>Widescreen</PresentationFormat>
  <Paragraphs>223</Paragraphs>
  <Slides>43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SimSun</vt:lpstr>
      <vt:lpstr>Arial</vt:lpstr>
      <vt:lpstr>Calibri</vt:lpstr>
      <vt:lpstr>Symbol</vt:lpstr>
      <vt:lpstr>Times New Roman</vt:lpstr>
      <vt:lpstr>Retrospect</vt:lpstr>
      <vt:lpstr>Equation</vt:lpstr>
      <vt:lpstr>Work, energy and power</vt:lpstr>
      <vt:lpstr>An alternative approach to mechanics</vt:lpstr>
      <vt:lpstr>Work done by a constant force</vt:lpstr>
      <vt:lpstr>Work done by a constant force</vt:lpstr>
      <vt:lpstr>Example 1</vt:lpstr>
      <vt:lpstr>Example 2</vt:lpstr>
      <vt:lpstr>Work due to many forces</vt:lpstr>
      <vt:lpstr>Relationship between kinetic energy and work</vt:lpstr>
      <vt:lpstr>Kinetic energy</vt:lpstr>
      <vt:lpstr>Work-Energy theorem</vt:lpstr>
      <vt:lpstr>Work done by varying force Example 3</vt:lpstr>
      <vt:lpstr>PowerPoint Presentation</vt:lpstr>
      <vt:lpstr>PowerPoint Presentation</vt:lpstr>
      <vt:lpstr>PowerPoint Presentation</vt:lpstr>
      <vt:lpstr>Example 4</vt:lpstr>
      <vt:lpstr>Energy</vt:lpstr>
      <vt:lpstr>Principle of conservation of energy</vt:lpstr>
      <vt:lpstr>Potential energy</vt:lpstr>
      <vt:lpstr>Gravitational potential energy (GPE)</vt:lpstr>
      <vt:lpstr>Gravitational potential energy (GPE)</vt:lpstr>
      <vt:lpstr>Conservation of mechanical energy</vt:lpstr>
      <vt:lpstr>Elastic potential energy</vt:lpstr>
      <vt:lpstr>Elastic potential energy</vt:lpstr>
      <vt:lpstr>Conservative system and forces</vt:lpstr>
      <vt:lpstr>Work done by a conservative force</vt:lpstr>
      <vt:lpstr>Example 5</vt:lpstr>
      <vt:lpstr>PowerPoint Presentation</vt:lpstr>
      <vt:lpstr>PowerPoint Presentation</vt:lpstr>
      <vt:lpstr>PowerPoint Presentation</vt:lpstr>
      <vt:lpstr>PowerPoint Presentation</vt:lpstr>
      <vt:lpstr>Example 6</vt:lpstr>
      <vt:lpstr>Conservative force and potential energy</vt:lpstr>
      <vt:lpstr>Conservative force and potential energy</vt:lpstr>
      <vt:lpstr>Non-conservative force</vt:lpstr>
      <vt:lpstr>Non-conservative force</vt:lpstr>
      <vt:lpstr>Power </vt:lpstr>
      <vt:lpstr>Power in terms of force and velocity</vt:lpstr>
      <vt:lpstr>Example 7</vt:lpstr>
      <vt:lpstr>PowerPoint Presentation</vt:lpstr>
      <vt:lpstr>Domestic unit of power</vt:lpstr>
      <vt:lpstr>Efficiency of machines</vt:lpstr>
      <vt:lpstr>Useless work</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Patrick Lee</cp:lastModifiedBy>
  <cp:revision>236</cp:revision>
  <dcterms:created xsi:type="dcterms:W3CDTF">2018-09-30T12:15:30Z</dcterms:created>
  <dcterms:modified xsi:type="dcterms:W3CDTF">2018-11-12T07:59:38Z</dcterms:modified>
</cp:coreProperties>
</file>