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9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2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5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6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7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8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9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20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21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22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23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24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25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26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7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28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29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30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31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34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35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36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37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38.xml" ContentType="application/vnd.openxmlformats-officedocument.presentationml.notesSl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39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40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41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42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45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46.xml" ContentType="application/vnd.openxmlformats-officedocument.presentationml.notesSlide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47.xml" ContentType="application/vnd.openxmlformats-officedocument.presentationml.notesSlid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48.xml" ContentType="application/vnd.openxmlformats-officedocument.presentationml.notesSl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49.xml" ContentType="application/vnd.openxmlformats-officedocument.presentationml.notesSl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50.xml" ContentType="application/vnd.openxmlformats-officedocument.presentationml.notesSlide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51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notesSlides/notesSlide52.xml" ContentType="application/vnd.openxmlformats-officedocument.presentationml.notesSlide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notesSlides/notesSlide53.xml" ContentType="application/vnd.openxmlformats-officedocument.presentationml.notesSlid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54.xml" ContentType="application/vnd.openxmlformats-officedocument.presentationml.notesSlide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notesSlides/notesSlide55.xml" ContentType="application/vnd.openxmlformats-officedocument.presentationml.notesSlide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notesSlides/notesSlide58.xml" ContentType="application/vnd.openxmlformats-officedocument.presentationml.notesSlide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notesSlides/notesSlide59.xml" ContentType="application/vnd.openxmlformats-officedocument.presentationml.notesSlide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notesSlides/notesSlide60.xml" ContentType="application/vnd.openxmlformats-officedocument.presentationml.notesSlid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notesSlides/notesSlide61.xml" ContentType="application/vnd.openxmlformats-officedocument.presentationml.notesSlide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notesSlides/notesSlide64.xml" ContentType="application/vnd.openxmlformats-officedocument.presentationml.notesSlide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notesSlides/notesSlide65.xml" ContentType="application/vnd.openxmlformats-officedocument.presentationml.notesSlide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notesSlides/notesSlide66.xml" ContentType="application/vnd.openxmlformats-officedocument.presentationml.notesSlide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notesSlides/notesSlide67.xml" ContentType="application/vnd.openxmlformats-officedocument.presentationml.notesSlide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notesSlides/notesSlide68.xml" ContentType="application/vnd.openxmlformats-officedocument.presentationml.notesSlide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notesSlides/notesSlide69.xml" ContentType="application/vnd.openxmlformats-officedocument.presentationml.notesSlide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notesSlides/notesSlide70.xml" ContentType="application/vnd.openxmlformats-officedocument.presentationml.notesSlide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notesSlides/notesSlide71.xml" ContentType="application/vnd.openxmlformats-officedocument.presentationml.notesSlide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5"/>
  </p:notesMasterIdLst>
  <p:handoutMasterIdLst>
    <p:handoutMasterId r:id="rId76"/>
  </p:handoutMasterIdLst>
  <p:sldIdLst>
    <p:sldId id="259" r:id="rId2"/>
    <p:sldId id="344" r:id="rId3"/>
    <p:sldId id="281" r:id="rId4"/>
    <p:sldId id="297" r:id="rId5"/>
    <p:sldId id="288" r:id="rId6"/>
    <p:sldId id="291" r:id="rId7"/>
    <p:sldId id="293" r:id="rId8"/>
    <p:sldId id="294" r:id="rId9"/>
    <p:sldId id="295" r:id="rId10"/>
    <p:sldId id="296" r:id="rId11"/>
    <p:sldId id="286" r:id="rId12"/>
    <p:sldId id="298" r:id="rId13"/>
    <p:sldId id="299" r:id="rId14"/>
    <p:sldId id="300" r:id="rId15"/>
    <p:sldId id="301" r:id="rId16"/>
    <p:sldId id="306" r:id="rId17"/>
    <p:sldId id="307" r:id="rId18"/>
    <p:sldId id="359" r:id="rId19"/>
    <p:sldId id="365" r:id="rId20"/>
    <p:sldId id="358" r:id="rId21"/>
    <p:sldId id="302" r:id="rId22"/>
    <p:sldId id="304" r:id="rId23"/>
    <p:sldId id="364" r:id="rId24"/>
    <p:sldId id="363" r:id="rId25"/>
    <p:sldId id="308" r:id="rId26"/>
    <p:sldId id="303" r:id="rId27"/>
    <p:sldId id="309" r:id="rId28"/>
    <p:sldId id="305" r:id="rId29"/>
    <p:sldId id="314" r:id="rId30"/>
    <p:sldId id="310" r:id="rId31"/>
    <p:sldId id="313" r:id="rId32"/>
    <p:sldId id="315" r:id="rId33"/>
    <p:sldId id="311" r:id="rId34"/>
    <p:sldId id="312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4" r:id="rId43"/>
    <p:sldId id="362" r:id="rId44"/>
    <p:sldId id="326" r:id="rId45"/>
    <p:sldId id="327" r:id="rId46"/>
    <p:sldId id="329" r:id="rId47"/>
    <p:sldId id="328" r:id="rId48"/>
    <p:sldId id="330" r:id="rId49"/>
    <p:sldId id="331" r:id="rId50"/>
    <p:sldId id="333" r:id="rId51"/>
    <p:sldId id="345" r:id="rId52"/>
    <p:sldId id="332" r:id="rId53"/>
    <p:sldId id="334" r:id="rId54"/>
    <p:sldId id="335" r:id="rId55"/>
    <p:sldId id="346" r:id="rId56"/>
    <p:sldId id="348" r:id="rId57"/>
    <p:sldId id="353" r:id="rId58"/>
    <p:sldId id="336" r:id="rId59"/>
    <p:sldId id="347" r:id="rId60"/>
    <p:sldId id="337" r:id="rId61"/>
    <p:sldId id="354" r:id="rId62"/>
    <p:sldId id="355" r:id="rId63"/>
    <p:sldId id="356" r:id="rId64"/>
    <p:sldId id="349" r:id="rId65"/>
    <p:sldId id="352" r:id="rId66"/>
    <p:sldId id="350" r:id="rId67"/>
    <p:sldId id="357" r:id="rId68"/>
    <p:sldId id="338" r:id="rId69"/>
    <p:sldId id="360" r:id="rId70"/>
    <p:sldId id="339" r:id="rId71"/>
    <p:sldId id="342" r:id="rId72"/>
    <p:sldId id="361" r:id="rId73"/>
    <p:sldId id="343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  <p14:sldId id="344"/>
            <p14:sldId id="281"/>
            <p14:sldId id="297"/>
            <p14:sldId id="288"/>
            <p14:sldId id="291"/>
            <p14:sldId id="293"/>
            <p14:sldId id="294"/>
            <p14:sldId id="295"/>
            <p14:sldId id="296"/>
            <p14:sldId id="286"/>
            <p14:sldId id="298"/>
            <p14:sldId id="299"/>
            <p14:sldId id="300"/>
            <p14:sldId id="301"/>
            <p14:sldId id="306"/>
            <p14:sldId id="307"/>
            <p14:sldId id="359"/>
            <p14:sldId id="365"/>
            <p14:sldId id="358"/>
            <p14:sldId id="302"/>
            <p14:sldId id="304"/>
            <p14:sldId id="364"/>
            <p14:sldId id="363"/>
            <p14:sldId id="308"/>
            <p14:sldId id="303"/>
            <p14:sldId id="309"/>
            <p14:sldId id="305"/>
            <p14:sldId id="314"/>
            <p14:sldId id="310"/>
            <p14:sldId id="313"/>
            <p14:sldId id="315"/>
            <p14:sldId id="311"/>
            <p14:sldId id="312"/>
            <p14:sldId id="316"/>
            <p14:sldId id="317"/>
            <p14:sldId id="318"/>
            <p14:sldId id="319"/>
            <p14:sldId id="320"/>
            <p14:sldId id="321"/>
            <p14:sldId id="322"/>
            <p14:sldId id="324"/>
            <p14:sldId id="362"/>
            <p14:sldId id="326"/>
            <p14:sldId id="327"/>
            <p14:sldId id="329"/>
            <p14:sldId id="328"/>
            <p14:sldId id="330"/>
            <p14:sldId id="331"/>
            <p14:sldId id="333"/>
            <p14:sldId id="345"/>
            <p14:sldId id="332"/>
            <p14:sldId id="334"/>
            <p14:sldId id="335"/>
            <p14:sldId id="346"/>
            <p14:sldId id="348"/>
            <p14:sldId id="353"/>
            <p14:sldId id="336"/>
            <p14:sldId id="347"/>
            <p14:sldId id="337"/>
            <p14:sldId id="354"/>
            <p14:sldId id="355"/>
            <p14:sldId id="356"/>
            <p14:sldId id="349"/>
            <p14:sldId id="352"/>
            <p14:sldId id="350"/>
            <p14:sldId id="357"/>
            <p14:sldId id="338"/>
            <p14:sldId id="360"/>
            <p14:sldId id="339"/>
            <p14:sldId id="342"/>
            <p14:sldId id="361"/>
            <p14:sldId id="3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96429" autoAdjust="0"/>
  </p:normalViewPr>
  <p:slideViewPr>
    <p:cSldViewPr>
      <p:cViewPr varScale="1">
        <p:scale>
          <a:sx n="63" d="100"/>
          <a:sy n="63" d="100"/>
        </p:scale>
        <p:origin x="1404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11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87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62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099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24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16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87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337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67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760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655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12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  <p:extLst>
      <p:ext uri="{BB962C8B-B14F-4D97-AF65-F5344CB8AC3E}">
        <p14:creationId xmlns:p14="http://schemas.microsoft.com/office/powerpoint/2010/main" val="25649090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17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151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014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868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678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565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796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209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967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08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431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406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665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512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790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064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289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238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297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915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27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Logic is often broken further into two components in the Model-View-Controller (MVC) paradigm -- the Model, which defines how the data will be stored and retrieved; and the Controller, which controls the interaction between the Model and the View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257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313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234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407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4044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321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657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890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745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6117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81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838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3354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5770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1303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6507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2909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1727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371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716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4340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51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3129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2708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025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6657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7984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2875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7740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9884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699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2971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21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6224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4282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624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08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04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12.png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12.png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7" Type="http://schemas.openxmlformats.org/officeDocument/2006/relationships/image" Target="../media/image13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hyperlink" Target="https://developer.android.com/reference/android/widget/RelativeLayout.html" TargetMode="Externa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7" Type="http://schemas.openxmlformats.org/officeDocument/2006/relationships/image" Target="../media/image15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hyperlink" Target="http://developer.android.com/reference/android/widget/LinearLayout.html" TargetMode="Externa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7" Type="http://schemas.openxmlformats.org/officeDocument/2006/relationships/image" Target="../media/image10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16.png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7" Type="http://schemas.openxmlformats.org/officeDocument/2006/relationships/image" Target="../media/image17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hyperlink" Target="http://developer.android.com/reference/android/R.styleable.html" TargetMode="External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7" Type="http://schemas.openxmlformats.org/officeDocument/2006/relationships/image" Target="../media/image10.pn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image" Target="../media/image18.png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71.xml"/><Relationship Id="rId7" Type="http://schemas.openxmlformats.org/officeDocument/2006/relationships/image" Target="../media/image18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hyperlink" Target="http://www.intertech.com/Blog/post/Android-Widget-Size.aspx" TargetMode="External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7" Type="http://schemas.openxmlformats.org/officeDocument/2006/relationships/image" Target="../media/image19.png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hyperlink" Target="http://developer.android.com/reference/android/widget/EditText.html" TargetMode="External"/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7" Type="http://schemas.openxmlformats.org/officeDocument/2006/relationships/image" Target="../media/image20.png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7" Type="http://schemas.openxmlformats.org/officeDocument/2006/relationships/image" Target="../media/image21.png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hyperlink" Target="http://developer.android.com/reference/android/widget/Button.html" TargetMode="External"/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image" Target="../media/image22.png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image" Target="../media/image23.png"/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image" Target="../media/image24.png"/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92.xml"/><Relationship Id="rId7" Type="http://schemas.openxmlformats.org/officeDocument/2006/relationships/image" Target="../media/image26.png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image" Target="../media/image25.png"/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7" Type="http://schemas.openxmlformats.org/officeDocument/2006/relationships/image" Target="../media/image28.png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hyperlink" Target="http://developer.android.com/reference/android/widget/TableLayout.html" TargetMode="External"/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7" Type="http://schemas.openxmlformats.org/officeDocument/2006/relationships/image" Target="../media/image29.png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image" Target="../media/image22.png"/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7" Type="http://schemas.openxmlformats.org/officeDocument/2006/relationships/image" Target="../media/image30.png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hyperlink" Target="http://developer.android.com/reference/android/widget/RadioGroup.html" TargetMode="External"/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7" Type="http://schemas.openxmlformats.org/officeDocument/2006/relationships/image" Target="../media/image31.png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image" Target="../media/image23.png"/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7" Type="http://schemas.openxmlformats.org/officeDocument/2006/relationships/image" Target="../media/image32.png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hyperlink" Target="http://developer.android.com/reference/android/widget/ListView.html" TargetMode="External"/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7" Type="http://schemas.openxmlformats.org/officeDocument/2006/relationships/image" Target="../media/image33.png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hyperlink" Target="http://developer.android.com/guide/topics/resources/layout-resource.html" TargetMode="External"/><Relationship Id="rId5" Type="http://schemas.openxmlformats.org/officeDocument/2006/relationships/notesSlide" Target="../notesSlides/notesSlide43.xml"/><Relationship Id="rId4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5" Type="http://schemas.openxmlformats.org/officeDocument/2006/relationships/notesSlide" Target="../notesSlides/notesSlide45.xml"/><Relationship Id="rId4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image" Target="../media/image34.png"/><Relationship Id="rId5" Type="http://schemas.openxmlformats.org/officeDocument/2006/relationships/notesSlide" Target="../notesSlides/notesSlide46.xml"/><Relationship Id="rId4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7" Type="http://schemas.openxmlformats.org/officeDocument/2006/relationships/image" Target="../media/image35.png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image" Target="../media/image22.png"/><Relationship Id="rId5" Type="http://schemas.openxmlformats.org/officeDocument/2006/relationships/notesSlide" Target="../notesSlides/notesSlide47.xml"/><Relationship Id="rId4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tags" Target="../tags/tag122.xml"/><Relationship Id="rId7" Type="http://schemas.openxmlformats.org/officeDocument/2006/relationships/image" Target="../media/image37.png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image" Target="../media/image36.png"/><Relationship Id="rId5" Type="http://schemas.openxmlformats.org/officeDocument/2006/relationships/notesSlide" Target="../notesSlides/notesSlide48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125.xml"/><Relationship Id="rId7" Type="http://schemas.openxmlformats.org/officeDocument/2006/relationships/image" Target="../media/image41.png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image" Target="../media/image40.png"/><Relationship Id="rId5" Type="http://schemas.openxmlformats.org/officeDocument/2006/relationships/notesSlide" Target="../notesSlides/notesSlide49.xml"/><Relationship Id="rId4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128.xml"/><Relationship Id="rId7" Type="http://schemas.openxmlformats.org/officeDocument/2006/relationships/image" Target="../media/image42.png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image" Target="../media/image22.png"/><Relationship Id="rId5" Type="http://schemas.openxmlformats.org/officeDocument/2006/relationships/notesSlide" Target="../notesSlides/notesSlide50.xml"/><Relationship Id="rId4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131.xml"/><Relationship Id="rId7" Type="http://schemas.openxmlformats.org/officeDocument/2006/relationships/image" Target="../media/image44.png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image" Target="../media/image43.png"/><Relationship Id="rId5" Type="http://schemas.openxmlformats.org/officeDocument/2006/relationships/notesSlide" Target="../notesSlides/notesSlide51.xml"/><Relationship Id="rId4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image" Target="../media/image43.png"/><Relationship Id="rId5" Type="http://schemas.openxmlformats.org/officeDocument/2006/relationships/notesSlide" Target="../notesSlides/notesSlide52.xml"/><Relationship Id="rId4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image" Target="../media/image45.png"/><Relationship Id="rId5" Type="http://schemas.openxmlformats.org/officeDocument/2006/relationships/notesSlide" Target="../notesSlides/notesSlide53.xml"/><Relationship Id="rId4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6" Type="http://schemas.openxmlformats.org/officeDocument/2006/relationships/image" Target="../media/image46.png"/><Relationship Id="rId5" Type="http://schemas.openxmlformats.org/officeDocument/2006/relationships/notesSlide" Target="../notesSlides/notesSlide54.xml"/><Relationship Id="rId4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5" Type="http://schemas.openxmlformats.org/officeDocument/2006/relationships/notesSlide" Target="../notesSlides/notesSlide55.xml"/><Relationship Id="rId4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6" Type="http://schemas.openxmlformats.org/officeDocument/2006/relationships/image" Target="../media/image47.png"/><Relationship Id="rId5" Type="http://schemas.openxmlformats.org/officeDocument/2006/relationships/notesSlide" Target="../notesSlides/notesSlide56.xml"/><Relationship Id="rId4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5" Type="http://schemas.openxmlformats.org/officeDocument/2006/relationships/notesSlide" Target="../notesSlides/notesSlide58.xml"/><Relationship Id="rId4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6" Type="http://schemas.openxmlformats.org/officeDocument/2006/relationships/image" Target="../media/image48.png"/><Relationship Id="rId5" Type="http://schemas.openxmlformats.org/officeDocument/2006/relationships/notesSlide" Target="../notesSlides/notesSlide59.xml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6" Type="http://schemas.openxmlformats.org/officeDocument/2006/relationships/image" Target="../media/image49.png"/><Relationship Id="rId5" Type="http://schemas.openxmlformats.org/officeDocument/2006/relationships/notesSlide" Target="../notesSlides/notesSlide60.xml"/><Relationship Id="rId4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image" Target="../media/image50.png"/><Relationship Id="rId5" Type="http://schemas.openxmlformats.org/officeDocument/2006/relationships/notesSlide" Target="../notesSlides/notesSlide61.xml"/><Relationship Id="rId4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image" Target="../media/image50.png"/><Relationship Id="rId5" Type="http://schemas.openxmlformats.org/officeDocument/2006/relationships/notesSlide" Target="../notesSlides/notesSlide62.xml"/><Relationship Id="rId4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5" Type="http://schemas.openxmlformats.org/officeDocument/2006/relationships/notesSlide" Target="../notesSlides/notesSlide64.xml"/><Relationship Id="rId4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6" Type="http://schemas.openxmlformats.org/officeDocument/2006/relationships/image" Target="../media/image51.png"/><Relationship Id="rId5" Type="http://schemas.openxmlformats.org/officeDocument/2006/relationships/notesSlide" Target="../notesSlides/notesSlide65.xml"/><Relationship Id="rId4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6" Type="http://schemas.openxmlformats.org/officeDocument/2006/relationships/image" Target="../media/image50.png"/><Relationship Id="rId5" Type="http://schemas.openxmlformats.org/officeDocument/2006/relationships/notesSlide" Target="../notesSlides/notesSlide66.xml"/><Relationship Id="rId4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6" Type="http://schemas.openxmlformats.org/officeDocument/2006/relationships/image" Target="../media/image50.png"/><Relationship Id="rId5" Type="http://schemas.openxmlformats.org/officeDocument/2006/relationships/notesSlide" Target="../notesSlides/notesSlide67.xml"/><Relationship Id="rId4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176.xml"/><Relationship Id="rId7" Type="http://schemas.openxmlformats.org/officeDocument/2006/relationships/image" Target="../media/image53.png"/><Relationship Id="rId2" Type="http://schemas.openxmlformats.org/officeDocument/2006/relationships/tags" Target="../tags/tag175.xml"/><Relationship Id="rId1" Type="http://schemas.openxmlformats.org/officeDocument/2006/relationships/tags" Target="../tags/tag174.xml"/><Relationship Id="rId6" Type="http://schemas.openxmlformats.org/officeDocument/2006/relationships/image" Target="../media/image52.png"/><Relationship Id="rId5" Type="http://schemas.openxmlformats.org/officeDocument/2006/relationships/notesSlide" Target="../notesSlides/notesSlide68.xml"/><Relationship Id="rId4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" Type="http://schemas.openxmlformats.org/officeDocument/2006/relationships/tags" Target="../tags/tag177.xml"/><Relationship Id="rId6" Type="http://schemas.openxmlformats.org/officeDocument/2006/relationships/image" Target="../media/image52.png"/><Relationship Id="rId5" Type="http://schemas.openxmlformats.org/officeDocument/2006/relationships/notesSlide" Target="../notesSlides/notesSlide69.xml"/><Relationship Id="rId4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image" Target="../media/image54.png"/><Relationship Id="rId5" Type="http://schemas.openxmlformats.org/officeDocument/2006/relationships/notesSlide" Target="../notesSlides/notesSlide70.xml"/><Relationship Id="rId4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6" Type="http://schemas.openxmlformats.org/officeDocument/2006/relationships/image" Target="../media/image54.png"/><Relationship Id="rId5" Type="http://schemas.openxmlformats.org/officeDocument/2006/relationships/notesSlide" Target="../notesSlides/notesSlide71.xml"/><Relationship Id="rId4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6" Type="http://schemas.openxmlformats.org/officeDocument/2006/relationships/image" Target="../media/image54.png"/><Relationship Id="rId5" Type="http://schemas.openxmlformats.org/officeDocument/2006/relationships/notesSlide" Target="../notesSlides/notesSlide72.xml"/><Relationship Id="rId4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Creating User Interfaces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en-US" dirty="0" smtClean="0"/>
              <a:t>Model-View-Controller (MVC)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chemeClr val="tx2"/>
                </a:solidFill>
              </a:rPr>
              <a:t>Controller</a:t>
            </a:r>
            <a:endParaRPr lang="en-SG" sz="3600" b="1" dirty="0" smtClean="0">
              <a:solidFill>
                <a:schemeClr val="tx2"/>
              </a:solidFill>
            </a:endParaRPr>
          </a:p>
          <a:p>
            <a:r>
              <a:rPr lang="en-SG" sz="3200" smtClean="0"/>
              <a:t>The </a:t>
            </a:r>
            <a:r>
              <a:rPr lang="en-SG" sz="3200" dirty="0"/>
              <a:t>controller does not display the data in the model, it only triggers methods in the model which modify the data, and then pass the model into the view which displays </a:t>
            </a:r>
            <a:r>
              <a:rPr lang="en-SG" sz="3200"/>
              <a:t>the </a:t>
            </a:r>
            <a:r>
              <a:rPr lang="en-SG" sz="3200" smtClean="0"/>
              <a:t>data</a:t>
            </a:r>
            <a:endParaRPr lang="en-US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72746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3048000"/>
            <a:ext cx="4267200" cy="20574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Restaurant List</a:t>
            </a:r>
            <a:endParaRPr lang="en-US" sz="5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en-US" dirty="0" smtClean="0"/>
              <a:t>Restaurant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953000"/>
          </a:xfrm>
        </p:spPr>
        <p:txBody>
          <a:bodyPr>
            <a:normAutofit/>
          </a:bodyPr>
          <a:lstStyle/>
          <a:p>
            <a:r>
              <a:rPr lang="en-SG" sz="3200" dirty="0" smtClean="0"/>
              <a:t>Restaurant List is an Android app to allow user to store restaurant information to local database. It provides features</a:t>
            </a:r>
          </a:p>
          <a:p>
            <a:pPr lvl="1"/>
            <a:r>
              <a:rPr lang="en-SG" dirty="0"/>
              <a:t>t</a:t>
            </a:r>
            <a:r>
              <a:rPr lang="en-SG" dirty="0" smtClean="0"/>
              <a:t>o allow user to set preference in restaurant list sorting</a:t>
            </a:r>
          </a:p>
          <a:p>
            <a:pPr lvl="1"/>
            <a:r>
              <a:rPr lang="en-SG" dirty="0"/>
              <a:t>t</a:t>
            </a:r>
            <a:r>
              <a:rPr lang="en-SG" dirty="0" smtClean="0"/>
              <a:t>o set alarm for lunch time</a:t>
            </a:r>
          </a:p>
          <a:p>
            <a:pPr lvl="1"/>
            <a:r>
              <a:rPr lang="en-SG" dirty="0" smtClean="0"/>
              <a:t>to set alarm alert using activity or system notification through status bar</a:t>
            </a:r>
          </a:p>
          <a:p>
            <a:pPr lvl="1"/>
            <a:r>
              <a:rPr lang="en-SG" dirty="0" smtClean="0"/>
              <a:t>to access location coordinates and save to record</a:t>
            </a:r>
          </a:p>
          <a:p>
            <a:pPr lvl="1"/>
            <a:r>
              <a:rPr lang="en-SG" dirty="0"/>
              <a:t>t</a:t>
            </a:r>
            <a:r>
              <a:rPr lang="en-SG" dirty="0" smtClean="0"/>
              <a:t>o show restaurant location on Google Map with a marker</a:t>
            </a:r>
            <a:endParaRPr lang="en-S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963508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en-US" dirty="0" smtClean="0"/>
              <a:t>Restaurant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953000"/>
          </a:xfrm>
        </p:spPr>
        <p:txBody>
          <a:bodyPr>
            <a:normAutofit/>
          </a:bodyPr>
          <a:lstStyle/>
          <a:p>
            <a:r>
              <a:rPr lang="en-SG" sz="3200" dirty="0" smtClean="0"/>
              <a:t>The 6 practical sessions will provide you a step-by-step guide in building the application</a:t>
            </a:r>
          </a:p>
          <a:p>
            <a:r>
              <a:rPr lang="en-SG" sz="3200" dirty="0" smtClean="0"/>
              <a:t>The approach will be following the Model-View-Controller software design pattern</a:t>
            </a:r>
          </a:p>
          <a:p>
            <a:endParaRPr lang="en-US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6716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Practical 1 – UI View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32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en-US" dirty="0" smtClean="0"/>
              <a:t>User Interface View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953000"/>
          </a:xfrm>
        </p:spPr>
        <p:txBody>
          <a:bodyPr>
            <a:normAutofit/>
          </a:bodyPr>
          <a:lstStyle/>
          <a:p>
            <a:r>
              <a:rPr lang="en-SG" sz="3600" dirty="0" smtClean="0"/>
              <a:t>Applications are usually made up of Views. They provide interaction between user and the app</a:t>
            </a:r>
          </a:p>
          <a:p>
            <a:r>
              <a:rPr lang="en-SG" sz="3600" dirty="0" smtClean="0"/>
              <a:t>The basic function of these views is to take inputs from users or present outputs to them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0926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en-US" dirty="0" smtClean="0"/>
              <a:t>User Interface View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953000"/>
          </a:xfrm>
        </p:spPr>
        <p:txBody>
          <a:bodyPr>
            <a:normAutofit/>
          </a:bodyPr>
          <a:lstStyle/>
          <a:p>
            <a:r>
              <a:rPr lang="en-SG" sz="3600" dirty="0" smtClean="0"/>
              <a:t>For the beginning, a Simple Form will be designed for the UI View using</a:t>
            </a:r>
          </a:p>
          <a:p>
            <a:pPr lvl="1"/>
            <a:r>
              <a:rPr lang="en-SG" sz="2800" dirty="0" smtClean="0"/>
              <a:t>LinearLayout</a:t>
            </a:r>
          </a:p>
          <a:p>
            <a:pPr lvl="1"/>
            <a:r>
              <a:rPr lang="en-SG" sz="2800" dirty="0" smtClean="0"/>
              <a:t>TextView</a:t>
            </a:r>
          </a:p>
          <a:p>
            <a:pPr lvl="1"/>
            <a:r>
              <a:rPr lang="en-SG" sz="2800" dirty="0" smtClean="0"/>
              <a:t>EditText </a:t>
            </a:r>
          </a:p>
          <a:p>
            <a:pPr lvl="1"/>
            <a:r>
              <a:rPr lang="en-SG" sz="2800" dirty="0" smtClean="0"/>
              <a:t>Button</a:t>
            </a:r>
          </a:p>
          <a:p>
            <a:pPr>
              <a:buNone/>
            </a:pPr>
            <a:endParaRPr lang="en-SG" sz="3200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048000" y="3276600"/>
            <a:ext cx="2971800" cy="22860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048000" y="3505200"/>
            <a:ext cx="2971800" cy="22860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819400" y="3505200"/>
            <a:ext cx="3200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19400" y="3962400"/>
            <a:ext cx="3200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0" y="2758068"/>
            <a:ext cx="2438400" cy="3642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0926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en-US" dirty="0" smtClean="0"/>
              <a:t>User Interface View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6172200" cy="4953000"/>
          </a:xfrm>
        </p:spPr>
        <p:txBody>
          <a:bodyPr>
            <a:normAutofit/>
          </a:bodyPr>
          <a:lstStyle/>
          <a:p>
            <a:r>
              <a:rPr lang="en-SG" sz="3600" dirty="0" smtClean="0"/>
              <a:t>Simple Form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SG" sz="3200" dirty="0" smtClean="0"/>
              <a:t>Set the layout to hold the view design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SG" sz="3200" dirty="0" smtClean="0"/>
              <a:t>Place in necessary widgets</a:t>
            </a:r>
          </a:p>
          <a:p>
            <a:pPr marL="1371600" lvl="2" indent="-514350"/>
            <a:r>
              <a:rPr lang="en-SG" sz="2800" dirty="0" err="1" smtClean="0"/>
              <a:t>TextView</a:t>
            </a:r>
            <a:r>
              <a:rPr lang="en-SG" sz="2800" dirty="0" smtClean="0"/>
              <a:t> – to display label to user</a:t>
            </a:r>
          </a:p>
          <a:p>
            <a:pPr marL="1371600" lvl="2" indent="-514350"/>
            <a:r>
              <a:rPr lang="en-SG" sz="2800" dirty="0" err="1" smtClean="0"/>
              <a:t>EditText</a:t>
            </a:r>
            <a:r>
              <a:rPr lang="en-SG" sz="2800" dirty="0" smtClean="0"/>
              <a:t> – to read data from user</a:t>
            </a:r>
          </a:p>
          <a:p>
            <a:pPr marL="1371600" lvl="2" indent="-514350"/>
            <a:r>
              <a:rPr lang="en-SG" sz="2800" dirty="0" smtClean="0"/>
              <a:t>Button – to get user’s request</a:t>
            </a:r>
            <a:endParaRPr lang="en-SG" sz="3200" dirty="0" smtClean="0"/>
          </a:p>
          <a:p>
            <a:pPr lvl="1"/>
            <a:endParaRPr lang="en-SG" sz="32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0" y="2438400"/>
            <a:ext cx="2021166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0926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1295400"/>
            <a:ext cx="7232165" cy="5410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en-US" dirty="0" smtClean="0"/>
              <a:t>User Interface View Design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1788270"/>
            <a:ext cx="3378201" cy="4178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200" dirty="0" smtClean="0"/>
          </a:p>
        </p:txBody>
      </p:sp>
      <p:sp>
        <p:nvSpPr>
          <p:cNvPr id="7" name="Left Brace 6"/>
          <p:cNvSpPr/>
          <p:nvPr/>
        </p:nvSpPr>
        <p:spPr>
          <a:xfrm>
            <a:off x="6059766" y="2895600"/>
            <a:ext cx="264834" cy="457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4495800" y="4648200"/>
            <a:ext cx="457200" cy="2133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endCxn id="7" idx="1"/>
          </p:cNvCxnSpPr>
          <p:nvPr/>
        </p:nvCxnSpPr>
        <p:spPr>
          <a:xfrm flipV="1">
            <a:off x="4953000" y="3124200"/>
            <a:ext cx="1106766" cy="259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600" y="2362200"/>
            <a:ext cx="2590800" cy="23216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0926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1524000"/>
            <a:ext cx="4524375" cy="4229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en-US" dirty="0" smtClean="0"/>
              <a:t>User Interface View Design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1788270"/>
            <a:ext cx="3378201" cy="4178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2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600" y="2362200"/>
            <a:ext cx="2590800" cy="2321626"/>
          </a:xfrm>
          <a:prstGeom prst="rect">
            <a:avLst/>
          </a:prstGeom>
        </p:spPr>
      </p:pic>
      <p:sp>
        <p:nvSpPr>
          <p:cNvPr id="9" name="Left Brace 8"/>
          <p:cNvSpPr/>
          <p:nvPr/>
        </p:nvSpPr>
        <p:spPr>
          <a:xfrm>
            <a:off x="5994607" y="3253062"/>
            <a:ext cx="329993" cy="4137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>
            <a:off x="5342570" y="1905000"/>
            <a:ext cx="322046" cy="22951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2" idx="1"/>
            <a:endCxn id="9" idx="1"/>
          </p:cNvCxnSpPr>
          <p:nvPr/>
        </p:nvCxnSpPr>
        <p:spPr>
          <a:xfrm>
            <a:off x="5664616" y="3052599"/>
            <a:ext cx="329991" cy="407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>
            <a:off x="5359816" y="4504998"/>
            <a:ext cx="278984" cy="9052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Left Brace 14"/>
          <p:cNvSpPr/>
          <p:nvPr/>
        </p:nvSpPr>
        <p:spPr>
          <a:xfrm>
            <a:off x="6020423" y="3710262"/>
            <a:ext cx="304177" cy="2613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4" idx="1"/>
            <a:endCxn id="15" idx="1"/>
          </p:cNvCxnSpPr>
          <p:nvPr/>
        </p:nvCxnSpPr>
        <p:spPr>
          <a:xfrm flipV="1">
            <a:off x="5638800" y="3840930"/>
            <a:ext cx="381623" cy="1116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90324166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</p:spPr>
        <p:txBody>
          <a:bodyPr/>
          <a:lstStyle/>
          <a:p>
            <a:r>
              <a:rPr lang="en-US" dirty="0" smtClean="0"/>
              <a:t>Today’s Overview </a:t>
            </a:r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2478036" y="1412776"/>
            <a:ext cx="5040000" cy="972107"/>
            <a:chOff x="1085712" y="0"/>
            <a:chExt cx="5040000" cy="1047751"/>
          </a:xfrm>
        </p:grpSpPr>
        <p:sp>
          <p:nvSpPr>
            <p:cNvPr id="5" name="Rectangle 4"/>
            <p:cNvSpPr/>
            <p:nvPr/>
          </p:nvSpPr>
          <p:spPr>
            <a:xfrm rot="5400000">
              <a:off x="3066981" y="-1981268"/>
              <a:ext cx="1047750" cy="5010287"/>
            </a:xfrm>
            <a:prstGeom prst="rect">
              <a:avLst/>
            </a:prstGeom>
          </p:spPr>
          <p:style>
            <a:ln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1085712" y="0"/>
              <a:ext cx="5040000" cy="10477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280988" lvl="1" indent="-280988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3200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Model-View-Controller</a:t>
              </a:r>
              <a:endParaRPr lang="en-US" sz="32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6"/>
          <p:cNvGrpSpPr/>
          <p:nvPr/>
        </p:nvGrpSpPr>
        <p:grpSpPr>
          <a:xfrm>
            <a:off x="1433920" y="1304764"/>
            <a:ext cx="936104" cy="1152000"/>
            <a:chOff x="-2141287" y="-1410927"/>
            <a:chExt cx="2194560" cy="1309687"/>
          </a:xfrm>
        </p:grpSpPr>
        <p:sp>
          <p:nvSpPr>
            <p:cNvPr id="8" name="Rounded Rectangle 7"/>
            <p:cNvSpPr/>
            <p:nvPr/>
          </p:nvSpPr>
          <p:spPr>
            <a:xfrm>
              <a:off x="-2141287" y="-1410927"/>
              <a:ext cx="2194560" cy="1309687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-2077353" y="-1340222"/>
              <a:ext cx="2066692" cy="11818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83820" rIns="167640" bIns="83820" numCol="1" spcCol="1270" anchor="ctr" anchorCtr="0">
              <a:noAutofit/>
            </a:bodyPr>
            <a:lstStyle/>
            <a:p>
              <a:pPr lvl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400" kern="1200" dirty="0" smtClean="0"/>
                <a:t>1</a:t>
              </a:r>
              <a:endParaRPr lang="en-US" sz="4400" kern="1200" dirty="0"/>
            </a:p>
          </p:txBody>
        </p:sp>
      </p:grpSp>
      <p:grpSp>
        <p:nvGrpSpPr>
          <p:cNvPr id="7" name="Group 9"/>
          <p:cNvGrpSpPr/>
          <p:nvPr/>
        </p:nvGrpSpPr>
        <p:grpSpPr>
          <a:xfrm>
            <a:off x="2483767" y="2637020"/>
            <a:ext cx="5040000" cy="972000"/>
            <a:chOff x="1085602" y="198289"/>
            <a:chExt cx="5010287" cy="1585913"/>
          </a:xfrm>
        </p:grpSpPr>
        <p:sp>
          <p:nvSpPr>
            <p:cNvPr id="11" name="Rectangle 10"/>
            <p:cNvSpPr/>
            <p:nvPr/>
          </p:nvSpPr>
          <p:spPr>
            <a:xfrm rot="5400000">
              <a:off x="2797790" y="-1513898"/>
              <a:ext cx="1585912" cy="5010287"/>
            </a:xfrm>
            <a:prstGeom prst="rect">
              <a:avLst/>
            </a:prstGeom>
          </p:spPr>
          <p:style>
            <a:ln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1085603" y="198289"/>
              <a:ext cx="5004042" cy="14271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285750" lvl="1" indent="-28575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3200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Practical 1 Walk Through</a:t>
              </a:r>
              <a:endParaRPr lang="en-US" sz="32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" name="Group 12"/>
          <p:cNvGrpSpPr/>
          <p:nvPr/>
        </p:nvGrpSpPr>
        <p:grpSpPr>
          <a:xfrm>
            <a:off x="1439652" y="2528900"/>
            <a:ext cx="936000" cy="1152000"/>
            <a:chOff x="109" y="49"/>
            <a:chExt cx="2194560" cy="1982390"/>
          </a:xfrm>
        </p:grpSpPr>
        <p:sp>
          <p:nvSpPr>
            <p:cNvPr id="14" name="Rounded Rectangle 13"/>
            <p:cNvSpPr/>
            <p:nvPr/>
          </p:nvSpPr>
          <p:spPr>
            <a:xfrm>
              <a:off x="109" y="49"/>
              <a:ext cx="2194560" cy="198239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4"/>
            <p:cNvSpPr/>
            <p:nvPr/>
          </p:nvSpPr>
          <p:spPr>
            <a:xfrm>
              <a:off x="96881" y="96821"/>
              <a:ext cx="2001016" cy="17888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83820" rIns="167640" bIns="83820" numCol="1" spcCol="1270" anchor="ctr" anchorCtr="0">
              <a:noAutofit/>
            </a:bodyPr>
            <a:lstStyle/>
            <a:p>
              <a:pPr lvl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400" kern="1200" smtClean="0"/>
                <a:t>2</a:t>
              </a:r>
              <a:endParaRPr lang="en-US" sz="4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026889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00" y="2362200"/>
            <a:ext cx="2590800" cy="2321626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71500" y="1542395"/>
            <a:ext cx="5600700" cy="4401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"Address"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restaurant_address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:ems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"10"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:inputType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textPersonName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button_save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“Save"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android.support.constraint.ConstraintLayout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en-US" dirty="0" smtClean="0"/>
              <a:t>User Interface View Design</a:t>
            </a:r>
            <a:endParaRPr lang="en-US" dirty="0"/>
          </a:p>
        </p:txBody>
      </p:sp>
      <p:sp>
        <p:nvSpPr>
          <p:cNvPr id="6" name="Left Brace 5"/>
          <p:cNvSpPr/>
          <p:nvPr/>
        </p:nvSpPr>
        <p:spPr>
          <a:xfrm>
            <a:off x="6019800" y="2895600"/>
            <a:ext cx="329993" cy="4137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5638800" y="1743402"/>
            <a:ext cx="322046" cy="22951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7" idx="1"/>
            <a:endCxn id="6" idx="1"/>
          </p:cNvCxnSpPr>
          <p:nvPr/>
        </p:nvCxnSpPr>
        <p:spPr>
          <a:xfrm>
            <a:off x="5960846" y="2891001"/>
            <a:ext cx="58954" cy="211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Brace 11"/>
          <p:cNvSpPr/>
          <p:nvPr/>
        </p:nvSpPr>
        <p:spPr>
          <a:xfrm>
            <a:off x="5715000" y="4495800"/>
            <a:ext cx="245846" cy="685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Left Brace 13"/>
          <p:cNvSpPr/>
          <p:nvPr/>
        </p:nvSpPr>
        <p:spPr>
          <a:xfrm>
            <a:off x="6096623" y="3777264"/>
            <a:ext cx="304177" cy="2613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2" idx="1"/>
            <a:endCxn id="14" idx="1"/>
          </p:cNvCxnSpPr>
          <p:nvPr/>
        </p:nvCxnSpPr>
        <p:spPr>
          <a:xfrm flipV="1">
            <a:off x="5960846" y="3907932"/>
            <a:ext cx="135777" cy="930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000926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76200"/>
            <a:ext cx="8077200" cy="913032"/>
          </a:xfrm>
        </p:spPr>
        <p:txBody>
          <a:bodyPr>
            <a:normAutofit/>
          </a:bodyPr>
          <a:lstStyle/>
          <a:p>
            <a:r>
              <a:rPr lang="en-US" dirty="0" smtClean="0"/>
              <a:t>UI View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838200"/>
            <a:ext cx="80010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3600" dirty="0" err="1" smtClean="0">
                <a:solidFill>
                  <a:srgbClr val="4F81BD"/>
                </a:solidFill>
              </a:rPr>
              <a:t>ConstraintLayout</a:t>
            </a:r>
            <a:endParaRPr lang="en-SG" sz="3600" dirty="0" smtClean="0">
              <a:solidFill>
                <a:srgbClr val="4F81BD"/>
              </a:solidFill>
            </a:endParaRPr>
          </a:p>
          <a:p>
            <a:r>
              <a:rPr lang="en-US" sz="3200" i="1" dirty="0" err="1" smtClean="0"/>
              <a:t>xmlns:android</a:t>
            </a:r>
            <a:r>
              <a:rPr lang="en-US" sz="3200" dirty="0" smtClean="0"/>
              <a:t> attribute define the XML name space to be refer to</a:t>
            </a:r>
          </a:p>
          <a:p>
            <a:r>
              <a:rPr lang="en-US" sz="3200" dirty="0" smtClean="0"/>
              <a:t>XML Namespaces provide a method to avoid element name conflicts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" y="4267200"/>
            <a:ext cx="8522511" cy="1447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197724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76200"/>
            <a:ext cx="8077200" cy="836832"/>
          </a:xfrm>
        </p:spPr>
        <p:txBody>
          <a:bodyPr/>
          <a:lstStyle/>
          <a:p>
            <a:r>
              <a:rPr lang="en-US" dirty="0" smtClean="0"/>
              <a:t>UI View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762000"/>
            <a:ext cx="8001000" cy="3429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3500" dirty="0" err="1" smtClean="0">
                <a:solidFill>
                  <a:srgbClr val="4F81BD"/>
                </a:solidFill>
              </a:rPr>
              <a:t>ConstraintLayout</a:t>
            </a:r>
            <a:endParaRPr lang="en-SG" sz="3500" dirty="0" smtClean="0">
              <a:solidFill>
                <a:srgbClr val="4F81BD"/>
              </a:solidFill>
            </a:endParaRPr>
          </a:p>
          <a:p>
            <a:r>
              <a:rPr lang="en-US" sz="3000" i="1" dirty="0" err="1" smtClean="0">
                <a:solidFill>
                  <a:schemeClr val="accent2">
                    <a:lumMod val="75000"/>
                  </a:schemeClr>
                </a:solidFill>
              </a:rPr>
              <a:t>android:layout_width</a:t>
            </a:r>
            <a:r>
              <a:rPr lang="en-US" sz="3000" dirty="0" smtClean="0"/>
              <a:t> and </a:t>
            </a:r>
            <a:r>
              <a:rPr lang="en-US" sz="3000" i="1" dirty="0" err="1" smtClean="0">
                <a:solidFill>
                  <a:schemeClr val="accent2">
                    <a:lumMod val="75000"/>
                  </a:schemeClr>
                </a:solidFill>
              </a:rPr>
              <a:t>android:layout_height</a:t>
            </a:r>
            <a:r>
              <a:rPr lang="en-US" sz="3000" dirty="0" smtClean="0"/>
              <a:t> set the layout to as big as its parent</a:t>
            </a:r>
          </a:p>
          <a:p>
            <a:r>
              <a:rPr lang="en-US" sz="3000" i="1" dirty="0" err="1" smtClean="0">
                <a:solidFill>
                  <a:srgbClr val="002060"/>
                </a:solidFill>
              </a:rPr>
              <a:t>match_parent</a:t>
            </a:r>
            <a:r>
              <a:rPr lang="en-US" sz="3000" dirty="0" smtClean="0"/>
              <a:t> is used from API Level ≥ 8 </a:t>
            </a:r>
          </a:p>
          <a:p>
            <a:r>
              <a:rPr lang="en-US" sz="3000" i="1" dirty="0" err="1" smtClean="0">
                <a:solidFill>
                  <a:srgbClr val="002060"/>
                </a:solidFill>
              </a:rPr>
              <a:t>fill_parent</a:t>
            </a:r>
            <a:r>
              <a:rPr lang="en-US" sz="3000" dirty="0" smtClean="0">
                <a:solidFill>
                  <a:srgbClr val="002060"/>
                </a:solidFill>
              </a:rPr>
              <a:t> </a:t>
            </a:r>
            <a:r>
              <a:rPr lang="en-US" sz="3000" dirty="0" smtClean="0"/>
              <a:t>is used from API Level &lt; 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489" y="4495800"/>
            <a:ext cx="8522511" cy="1447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197724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77568"/>
            <a:ext cx="8077200" cy="836832"/>
          </a:xfrm>
        </p:spPr>
        <p:txBody>
          <a:bodyPr/>
          <a:lstStyle/>
          <a:p>
            <a:r>
              <a:rPr lang="en-US" dirty="0" smtClean="0"/>
              <a:t>UI View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838200"/>
            <a:ext cx="8001000" cy="152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3600" dirty="0" err="1" smtClean="0">
                <a:solidFill>
                  <a:srgbClr val="4F81BD"/>
                </a:solidFill>
              </a:rPr>
              <a:t>ConstraintLayout</a:t>
            </a:r>
            <a:endParaRPr lang="en-SG" sz="3600" dirty="0" smtClean="0">
              <a:solidFill>
                <a:srgbClr val="4F81BD"/>
              </a:solidFill>
            </a:endParaRPr>
          </a:p>
          <a:p>
            <a:r>
              <a:rPr lang="en-US" sz="3200" dirty="0" smtClean="0">
                <a:hlinkClick r:id="rId6"/>
              </a:rPr>
              <a:t>More about </a:t>
            </a:r>
            <a:r>
              <a:rPr lang="en-US" sz="3200" dirty="0" err="1" smtClean="0">
                <a:hlinkClick r:id="rId6"/>
              </a:rPr>
              <a:t>ConstraintLayout</a:t>
            </a:r>
            <a:r>
              <a:rPr lang="en-US" sz="3200" dirty="0" smtClean="0">
                <a:hlinkClick r:id="rId6"/>
              </a:rPr>
              <a:t> </a:t>
            </a:r>
            <a:endParaRPr lang="en-US" sz="3200" dirty="0" smtClean="0"/>
          </a:p>
          <a:p>
            <a:endParaRPr lang="en-SG" sz="3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0" y="2133600"/>
            <a:ext cx="7391400" cy="390609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9798631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77568"/>
            <a:ext cx="8077200" cy="836832"/>
          </a:xfrm>
        </p:spPr>
        <p:txBody>
          <a:bodyPr>
            <a:normAutofit/>
          </a:bodyPr>
          <a:lstStyle/>
          <a:p>
            <a:r>
              <a:rPr lang="en-US" dirty="0" smtClean="0"/>
              <a:t>UI View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762000"/>
            <a:ext cx="8001000" cy="3276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SG" sz="3500" dirty="0" err="1" smtClean="0">
                <a:solidFill>
                  <a:srgbClr val="4F81BD"/>
                </a:solidFill>
              </a:rPr>
              <a:t>LinearLayout</a:t>
            </a:r>
            <a:endParaRPr lang="en-SG" sz="3500" dirty="0" smtClean="0">
              <a:solidFill>
                <a:srgbClr val="4F81BD"/>
              </a:solidFill>
            </a:endParaRPr>
          </a:p>
          <a:p>
            <a:r>
              <a:rPr lang="en-US" sz="3000" i="1" dirty="0" err="1" smtClean="0">
                <a:solidFill>
                  <a:schemeClr val="accent2">
                    <a:lumMod val="75000"/>
                  </a:schemeClr>
                </a:solidFill>
              </a:rPr>
              <a:t>android:layout_width</a:t>
            </a:r>
            <a:r>
              <a:rPr lang="en-US" sz="3000" dirty="0" smtClean="0"/>
              <a:t> </a:t>
            </a:r>
            <a:r>
              <a:rPr lang="en-US" sz="3000" dirty="0"/>
              <a:t>set the layout to as big as its parent</a:t>
            </a:r>
          </a:p>
          <a:p>
            <a:r>
              <a:rPr lang="en-US" sz="3000" i="1" dirty="0" err="1" smtClean="0">
                <a:solidFill>
                  <a:schemeClr val="accent2">
                    <a:lumMod val="75000"/>
                  </a:schemeClr>
                </a:solidFill>
              </a:rPr>
              <a:t>android:layout_height</a:t>
            </a:r>
            <a:r>
              <a:rPr lang="en-US" sz="3000" dirty="0" smtClean="0"/>
              <a:t> set the layout to as big as its content</a:t>
            </a:r>
          </a:p>
          <a:p>
            <a:r>
              <a:rPr lang="en-SG" sz="3000" i="1" dirty="0" err="1" smtClean="0">
                <a:solidFill>
                  <a:schemeClr val="accent2">
                    <a:lumMod val="75000"/>
                  </a:schemeClr>
                </a:solidFill>
              </a:rPr>
              <a:t>android:orientation</a:t>
            </a:r>
            <a:r>
              <a:rPr lang="en-SG" sz="3000" i="1" dirty="0" smtClean="0"/>
              <a:t>=“</a:t>
            </a:r>
            <a:r>
              <a:rPr lang="en-SG" sz="3000" i="1" dirty="0" smtClean="0">
                <a:solidFill>
                  <a:srgbClr val="002060"/>
                </a:solidFill>
              </a:rPr>
              <a:t>vertical</a:t>
            </a:r>
            <a:r>
              <a:rPr lang="en-SG" sz="3000" i="1" dirty="0" smtClean="0"/>
              <a:t>” </a:t>
            </a:r>
            <a:r>
              <a:rPr lang="en-SG" sz="3000" dirty="0" smtClean="0"/>
              <a:t>sets the </a:t>
            </a:r>
            <a:r>
              <a:rPr lang="en-SG" sz="3000" dirty="0" err="1" smtClean="0"/>
              <a:t>LinearLayout</a:t>
            </a:r>
            <a:r>
              <a:rPr lang="en-SG" sz="3000" dirty="0" smtClean="0"/>
              <a:t> to single column </a:t>
            </a:r>
            <a:endParaRPr lang="en-US" sz="3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800" y="3886200"/>
            <a:ext cx="4876800" cy="295563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437381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0"/>
            <a:ext cx="8077200" cy="989232"/>
          </a:xfrm>
        </p:spPr>
        <p:txBody>
          <a:bodyPr/>
          <a:lstStyle/>
          <a:p>
            <a:r>
              <a:rPr lang="en-US" dirty="0" smtClean="0"/>
              <a:t>UI View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762000"/>
            <a:ext cx="8001000" cy="167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3600" dirty="0" err="1" smtClean="0">
                <a:solidFill>
                  <a:srgbClr val="4F81BD"/>
                </a:solidFill>
              </a:rPr>
              <a:t>LinearLayout</a:t>
            </a:r>
            <a:endParaRPr lang="en-SG" sz="3600" dirty="0" smtClean="0">
              <a:solidFill>
                <a:srgbClr val="4F81BD"/>
              </a:solidFill>
            </a:endParaRPr>
          </a:p>
          <a:p>
            <a:r>
              <a:rPr lang="en-US" sz="3200" dirty="0" smtClean="0">
                <a:hlinkClick r:id="rId6"/>
              </a:rPr>
              <a:t>More about </a:t>
            </a:r>
            <a:r>
              <a:rPr lang="en-US" sz="3200" dirty="0" err="1" smtClean="0">
                <a:hlinkClick r:id="rId6"/>
              </a:rPr>
              <a:t>LinearLayout</a:t>
            </a:r>
            <a:r>
              <a:rPr lang="en-US" sz="3200" dirty="0" smtClean="0">
                <a:hlinkClick r:id="rId6"/>
              </a:rPr>
              <a:t> </a:t>
            </a:r>
            <a:endParaRPr lang="en-US" sz="3200" dirty="0" smtClean="0"/>
          </a:p>
          <a:p>
            <a:endParaRPr lang="en-SG" sz="36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0" y="2362200"/>
            <a:ext cx="8382000" cy="3520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197724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0"/>
            <a:ext cx="8077200" cy="913032"/>
          </a:xfrm>
        </p:spPr>
        <p:txBody>
          <a:bodyPr/>
          <a:lstStyle/>
          <a:p>
            <a:r>
              <a:rPr lang="en-US" dirty="0" smtClean="0"/>
              <a:t>UI View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685800"/>
            <a:ext cx="80772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3600" dirty="0" smtClean="0">
                <a:solidFill>
                  <a:srgbClr val="4F81BD"/>
                </a:solidFill>
              </a:rPr>
              <a:t>TextView</a:t>
            </a:r>
          </a:p>
          <a:p>
            <a:r>
              <a:rPr lang="en-US" sz="3200" dirty="0" smtClean="0"/>
              <a:t>To display </a:t>
            </a:r>
            <a:r>
              <a:rPr lang="en-US" sz="3200" dirty="0"/>
              <a:t>text to the user and optionally allows them to edit </a:t>
            </a:r>
            <a:r>
              <a:rPr lang="en-US" sz="3200" dirty="0" smtClean="0"/>
              <a:t>it</a:t>
            </a:r>
          </a:p>
          <a:p>
            <a:r>
              <a:rPr lang="en-US" sz="3200" dirty="0" smtClean="0"/>
              <a:t>Setting a View's size to </a:t>
            </a:r>
            <a:r>
              <a:rPr lang="en-US" sz="3200" i="1" dirty="0" err="1" smtClean="0">
                <a:solidFill>
                  <a:srgbClr val="002060"/>
                </a:solidFill>
              </a:rPr>
              <a:t>wrap_content</a:t>
            </a:r>
            <a:r>
              <a:rPr lang="en-US" sz="3200" dirty="0" smtClean="0"/>
              <a:t> will force it to expand only far enough to contain the values (or child controls) it contains</a:t>
            </a:r>
          </a:p>
          <a:p>
            <a:r>
              <a:rPr lang="en-US" sz="3200" i="1" dirty="0" err="1" smtClean="0">
                <a:solidFill>
                  <a:schemeClr val="accent2">
                    <a:lumMod val="75000"/>
                  </a:schemeClr>
                </a:solidFill>
              </a:rPr>
              <a:t>android:text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sets the label displayed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2999" y="4800600"/>
            <a:ext cx="4544291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9800" y="4724400"/>
            <a:ext cx="1995557" cy="1788226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943600" y="5105400"/>
            <a:ext cx="533400" cy="1524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197724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0"/>
            <a:ext cx="8077200" cy="913032"/>
          </a:xfrm>
        </p:spPr>
        <p:txBody>
          <a:bodyPr/>
          <a:lstStyle/>
          <a:p>
            <a:r>
              <a:rPr lang="en-US" dirty="0" smtClean="0"/>
              <a:t>UI View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762000"/>
            <a:ext cx="80010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3600" dirty="0" smtClean="0">
                <a:solidFill>
                  <a:srgbClr val="4F81BD"/>
                </a:solidFill>
              </a:rPr>
              <a:t>TextView</a:t>
            </a:r>
          </a:p>
          <a:p>
            <a:r>
              <a:rPr lang="en-US" sz="3200" dirty="0" smtClean="0">
                <a:hlinkClick r:id="rId6"/>
              </a:rPr>
              <a:t>More about </a:t>
            </a:r>
            <a:r>
              <a:rPr lang="en-US" sz="3200" dirty="0" err="1" smtClean="0">
                <a:hlinkClick r:id="rId6"/>
              </a:rPr>
              <a:t>TextView</a:t>
            </a:r>
            <a:r>
              <a:rPr lang="en-US" sz="3200" dirty="0" smtClean="0">
                <a:hlinkClick r:id="rId6"/>
              </a:rPr>
              <a:t> widget</a:t>
            </a:r>
            <a:endParaRPr lang="en-SG" sz="32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799" y="2161032"/>
            <a:ext cx="8294739" cy="3630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197724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0"/>
            <a:ext cx="8077200" cy="836832"/>
          </a:xfrm>
        </p:spPr>
        <p:txBody>
          <a:bodyPr>
            <a:normAutofit/>
          </a:bodyPr>
          <a:lstStyle/>
          <a:p>
            <a:r>
              <a:rPr lang="en-US" dirty="0" smtClean="0"/>
              <a:t>UI View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685800"/>
            <a:ext cx="80010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3600" dirty="0" err="1" smtClean="0">
                <a:solidFill>
                  <a:srgbClr val="4F81BD"/>
                </a:solidFill>
              </a:rPr>
              <a:t>EditText</a:t>
            </a:r>
            <a:endParaRPr lang="en-SG" sz="3600" dirty="0" smtClean="0">
              <a:solidFill>
                <a:srgbClr val="4F81BD"/>
              </a:solidFill>
            </a:endParaRPr>
          </a:p>
          <a:p>
            <a:r>
              <a:rPr lang="en-SG" sz="3200" i="1" dirty="0" err="1" smtClean="0"/>
              <a:t>android:id</a:t>
            </a:r>
            <a:r>
              <a:rPr lang="en-SG" sz="3200" i="1" dirty="0" smtClean="0"/>
              <a:t> =“</a:t>
            </a:r>
            <a:r>
              <a:rPr lang="en-SG" sz="3200" i="1" dirty="0" smtClean="0">
                <a:solidFill>
                  <a:srgbClr val="002060"/>
                </a:solidFill>
              </a:rPr>
              <a:t>@+id/</a:t>
            </a:r>
            <a:r>
              <a:rPr lang="en-SG" sz="3200" i="1" dirty="0" err="1" smtClean="0">
                <a:solidFill>
                  <a:srgbClr val="002060"/>
                </a:solidFill>
              </a:rPr>
              <a:t>restaurant_name</a:t>
            </a:r>
            <a:r>
              <a:rPr lang="en-SG" sz="3200" i="1" dirty="0" smtClean="0"/>
              <a:t>” </a:t>
            </a:r>
            <a:r>
              <a:rPr lang="en-SG" sz="3200" dirty="0" smtClean="0"/>
              <a:t>creates an id named </a:t>
            </a:r>
            <a:r>
              <a:rPr lang="en-SG" sz="3200" i="1" dirty="0" err="1" smtClean="0">
                <a:solidFill>
                  <a:srgbClr val="002060"/>
                </a:solidFill>
              </a:rPr>
              <a:t>restaurant_name</a:t>
            </a:r>
            <a:r>
              <a:rPr lang="en-SG" sz="3200" dirty="0" smtClean="0"/>
              <a:t> for the widget in the namespace of the app</a:t>
            </a:r>
          </a:p>
          <a:p>
            <a:r>
              <a:rPr lang="en-SG" sz="3200" dirty="0" smtClean="0"/>
              <a:t>This will allow the app to access to it through its id</a:t>
            </a:r>
            <a:endParaRPr lang="en-SG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0" y="4191000"/>
            <a:ext cx="4933004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9800" y="4267200"/>
            <a:ext cx="1995557" cy="1788226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943600" y="4800600"/>
            <a:ext cx="2133600" cy="1524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197724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0"/>
            <a:ext cx="8077200" cy="836832"/>
          </a:xfrm>
        </p:spPr>
        <p:txBody>
          <a:bodyPr/>
          <a:lstStyle/>
          <a:p>
            <a:r>
              <a:rPr lang="en-US" dirty="0" smtClean="0"/>
              <a:t>UI View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609600"/>
            <a:ext cx="80010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3600" dirty="0" err="1" smtClean="0">
                <a:solidFill>
                  <a:srgbClr val="4F81BD"/>
                </a:solidFill>
              </a:rPr>
              <a:t>EditText</a:t>
            </a:r>
            <a:endParaRPr lang="en-SG" sz="3600" dirty="0" smtClean="0">
              <a:solidFill>
                <a:srgbClr val="4F81BD"/>
              </a:solidFill>
            </a:endParaRPr>
          </a:p>
          <a:p>
            <a:r>
              <a:rPr lang="en-SG" dirty="0" err="1" smtClean="0"/>
              <a:t>android:ems</a:t>
            </a:r>
            <a:r>
              <a:rPr lang="en-SG" dirty="0" smtClean="0"/>
              <a:t>=“10” sets to 10 </a:t>
            </a:r>
            <a:r>
              <a:rPr lang="en-SG" dirty="0" err="1" smtClean="0"/>
              <a:t>em</a:t>
            </a:r>
            <a:r>
              <a:rPr lang="en-SG" dirty="0" smtClean="0"/>
              <a:t> units (optional)</a:t>
            </a:r>
            <a:r>
              <a:rPr lang="en-SG" sz="3200" dirty="0" smtClean="0"/>
              <a:t/>
            </a:r>
            <a:br>
              <a:rPr lang="en-SG" sz="3200" dirty="0" smtClean="0"/>
            </a:br>
            <a:r>
              <a:rPr lang="en-SG" sz="2000" dirty="0" smtClean="0"/>
              <a:t>(Refer to </a:t>
            </a:r>
            <a:r>
              <a:rPr lang="en-SG" sz="2000" dirty="0" smtClean="0">
                <a:hlinkClick r:id="rId6"/>
              </a:rPr>
              <a:t>http://www.intertech.com/Blog/post/Android-Widget-Size.aspx</a:t>
            </a:r>
            <a:r>
              <a:rPr lang="en-SG" sz="2000" dirty="0" smtClean="0"/>
              <a:t> for more detail about </a:t>
            </a:r>
            <a:r>
              <a:rPr lang="en-SG" sz="2000" dirty="0" err="1" smtClean="0"/>
              <a:t>em</a:t>
            </a:r>
            <a:r>
              <a:rPr lang="en-SG" sz="2000" dirty="0" smtClean="0"/>
              <a:t>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0" y="4191000"/>
            <a:ext cx="4933004" cy="2133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9800" y="4267200"/>
            <a:ext cx="1995557" cy="1788226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5943600" y="4800600"/>
            <a:ext cx="2133600" cy="1524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197724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Model View Controller (MVC)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0"/>
            <a:ext cx="8077200" cy="836832"/>
          </a:xfrm>
        </p:spPr>
        <p:txBody>
          <a:bodyPr/>
          <a:lstStyle/>
          <a:p>
            <a:r>
              <a:rPr lang="en-US" dirty="0" smtClean="0"/>
              <a:t>UI View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685800"/>
            <a:ext cx="8001000" cy="144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3600" dirty="0" err="1" smtClean="0">
                <a:solidFill>
                  <a:srgbClr val="4F81BD"/>
                </a:solidFill>
              </a:rPr>
              <a:t>EditText</a:t>
            </a:r>
            <a:endParaRPr lang="en-SG" sz="3600" dirty="0" smtClean="0">
              <a:solidFill>
                <a:srgbClr val="4F81BD"/>
              </a:solidFill>
            </a:endParaRPr>
          </a:p>
          <a:p>
            <a:r>
              <a:rPr lang="en-SG" sz="3200" dirty="0" smtClean="0">
                <a:hlinkClick r:id="rId6"/>
              </a:rPr>
              <a:t>More about </a:t>
            </a:r>
            <a:r>
              <a:rPr lang="en-SG" sz="3200" dirty="0" err="1" smtClean="0">
                <a:hlinkClick r:id="rId6"/>
              </a:rPr>
              <a:t>EditText</a:t>
            </a:r>
            <a:r>
              <a:rPr lang="en-SG" sz="3200" dirty="0" smtClean="0">
                <a:hlinkClick r:id="rId6"/>
              </a:rPr>
              <a:t> widget</a:t>
            </a:r>
            <a:endParaRPr lang="en-SG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1" y="2133600"/>
            <a:ext cx="8305799" cy="3692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197724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0"/>
            <a:ext cx="8077200" cy="913032"/>
          </a:xfrm>
        </p:spPr>
        <p:txBody>
          <a:bodyPr/>
          <a:lstStyle/>
          <a:p>
            <a:r>
              <a:rPr lang="en-US" dirty="0" smtClean="0"/>
              <a:t>UI View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685800"/>
            <a:ext cx="80010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3600" dirty="0" smtClean="0">
                <a:solidFill>
                  <a:srgbClr val="4F81BD"/>
                </a:solidFill>
              </a:rPr>
              <a:t>Button</a:t>
            </a:r>
          </a:p>
          <a:p>
            <a:r>
              <a:rPr lang="en-US" sz="3200" dirty="0" smtClean="0"/>
              <a:t>Represents a push-button widget. Push-buttons can be pressed, or clicked, by the user to perform an action </a:t>
            </a:r>
          </a:p>
          <a:p>
            <a:r>
              <a:rPr lang="en-SG" sz="3200" i="1" dirty="0" err="1" smtClean="0"/>
              <a:t>android:id</a:t>
            </a:r>
            <a:r>
              <a:rPr lang="en-SG" sz="3200" i="1" dirty="0" smtClean="0"/>
              <a:t> =“</a:t>
            </a:r>
            <a:r>
              <a:rPr lang="en-SG" sz="3200" i="1" dirty="0" smtClean="0">
                <a:solidFill>
                  <a:srgbClr val="002060"/>
                </a:solidFill>
              </a:rPr>
              <a:t>@+id/</a:t>
            </a:r>
            <a:r>
              <a:rPr lang="en-SG" sz="3200" i="1" dirty="0" err="1" smtClean="0">
                <a:solidFill>
                  <a:srgbClr val="002060"/>
                </a:solidFill>
              </a:rPr>
              <a:t>button_save</a:t>
            </a:r>
            <a:r>
              <a:rPr lang="en-SG" sz="3200" i="1" dirty="0" smtClean="0"/>
              <a:t>” </a:t>
            </a:r>
            <a:r>
              <a:rPr lang="en-SG" sz="3200" dirty="0" smtClean="0"/>
              <a:t>creates an id named </a:t>
            </a:r>
            <a:r>
              <a:rPr lang="en-SG" sz="3200" i="1" dirty="0" err="1" smtClean="0">
                <a:solidFill>
                  <a:srgbClr val="002060"/>
                </a:solidFill>
              </a:rPr>
              <a:t>button_save</a:t>
            </a:r>
            <a:r>
              <a:rPr lang="en-SG" sz="3200" dirty="0" smtClean="0"/>
              <a:t> in the namespace of the app</a:t>
            </a:r>
          </a:p>
          <a:p>
            <a:endParaRPr lang="en-SG" sz="3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9800" y="4267200"/>
            <a:ext cx="1995557" cy="1788226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943600" y="5257800"/>
            <a:ext cx="2133600" cy="3048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599" y="4572000"/>
            <a:ext cx="4356847" cy="1371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197724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0"/>
            <a:ext cx="8077200" cy="913032"/>
          </a:xfrm>
        </p:spPr>
        <p:txBody>
          <a:bodyPr/>
          <a:lstStyle/>
          <a:p>
            <a:r>
              <a:rPr lang="en-US" dirty="0" smtClean="0"/>
              <a:t>UI View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685800"/>
            <a:ext cx="8001000" cy="152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3600" dirty="0" smtClean="0">
                <a:solidFill>
                  <a:srgbClr val="4F81BD"/>
                </a:solidFill>
              </a:rPr>
              <a:t>Button</a:t>
            </a:r>
          </a:p>
          <a:p>
            <a:r>
              <a:rPr lang="en-US" sz="3200" dirty="0" smtClean="0">
                <a:hlinkClick r:id="rId6"/>
              </a:rPr>
              <a:t>More about Button widget</a:t>
            </a:r>
            <a:r>
              <a:rPr lang="en-US" sz="3200" dirty="0" smtClean="0"/>
              <a:t> </a:t>
            </a:r>
            <a:endParaRPr lang="en-SG" sz="3200" dirty="0" smtClean="0"/>
          </a:p>
          <a:p>
            <a:endParaRPr lang="en-SG" sz="32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0" y="1981200"/>
            <a:ext cx="8250056" cy="386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197724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Practical 1 – </a:t>
            </a:r>
            <a:r>
              <a:rPr lang="en-US" sz="7200" smtClean="0"/>
              <a:t>Fancier UI View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32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0"/>
            <a:ext cx="8077200" cy="913032"/>
          </a:xfrm>
        </p:spPr>
        <p:txBody>
          <a:bodyPr/>
          <a:lstStyle/>
          <a:p>
            <a:r>
              <a:rPr lang="en-US" dirty="0" smtClean="0"/>
              <a:t>User Interface View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838200"/>
            <a:ext cx="8001000" cy="2438400"/>
          </a:xfrm>
        </p:spPr>
        <p:txBody>
          <a:bodyPr>
            <a:normAutofit/>
          </a:bodyPr>
          <a:lstStyle/>
          <a:p>
            <a:r>
              <a:rPr lang="en-SG" sz="3600" dirty="0" smtClean="0"/>
              <a:t>Instead of using </a:t>
            </a:r>
            <a:r>
              <a:rPr lang="en-SG" sz="3600" dirty="0" err="1" smtClean="0"/>
              <a:t>LinearLayout</a:t>
            </a:r>
            <a:r>
              <a:rPr lang="en-SG" sz="3600" dirty="0" smtClean="0"/>
              <a:t> with single column, </a:t>
            </a:r>
            <a:r>
              <a:rPr lang="en-SG" sz="3600" dirty="0" err="1" smtClean="0"/>
              <a:t>TableLayout</a:t>
            </a:r>
            <a:r>
              <a:rPr lang="en-SG" sz="3600" dirty="0" smtClean="0"/>
              <a:t> is used to improve the view design by arranging widgets in columns for optimization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5600" y="3276600"/>
            <a:ext cx="2039144" cy="3200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0926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9148" y="1353428"/>
            <a:ext cx="1892452" cy="29899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0"/>
            <a:ext cx="8077200" cy="913032"/>
          </a:xfrm>
        </p:spPr>
        <p:txBody>
          <a:bodyPr/>
          <a:lstStyle/>
          <a:p>
            <a:r>
              <a:rPr lang="en-US" dirty="0" smtClean="0"/>
              <a:t>User Interface View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762000"/>
            <a:ext cx="5867400" cy="4267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SG" sz="3600" dirty="0" smtClean="0"/>
              <a:t>The new form includes</a:t>
            </a:r>
          </a:p>
          <a:p>
            <a:r>
              <a:rPr lang="en-SG" sz="3200" dirty="0" err="1" smtClean="0"/>
              <a:t>TableLayout</a:t>
            </a:r>
            <a:r>
              <a:rPr lang="en-SG" sz="3200" dirty="0" smtClean="0"/>
              <a:t> &amp; </a:t>
            </a:r>
            <a:r>
              <a:rPr lang="en-SG" sz="3200" dirty="0" err="1" smtClean="0"/>
              <a:t>TableRow</a:t>
            </a:r>
            <a:r>
              <a:rPr lang="en-SG" sz="3200" dirty="0" smtClean="0"/>
              <a:t> – to arrange widgets in columns</a:t>
            </a:r>
          </a:p>
          <a:p>
            <a:r>
              <a:rPr lang="en-SG" sz="3200" dirty="0" err="1" smtClean="0"/>
              <a:t>RadioGroup</a:t>
            </a:r>
            <a:r>
              <a:rPr lang="en-SG" sz="3200" dirty="0" smtClean="0"/>
              <a:t> &amp; </a:t>
            </a:r>
            <a:r>
              <a:rPr lang="en-SG" sz="3200" dirty="0" err="1" smtClean="0"/>
              <a:t>RadioButton</a:t>
            </a:r>
            <a:r>
              <a:rPr lang="en-SG" sz="3200" dirty="0" smtClean="0"/>
              <a:t> – for restaurant type selection</a:t>
            </a:r>
          </a:p>
          <a:p>
            <a:r>
              <a:rPr lang="en-SG" sz="3200" dirty="0" smtClean="0"/>
              <a:t>ListView – to keep the restaurant records</a:t>
            </a:r>
          </a:p>
        </p:txBody>
      </p:sp>
      <p:sp>
        <p:nvSpPr>
          <p:cNvPr id="6" name="Right Brace 5"/>
          <p:cNvSpPr/>
          <p:nvPr/>
        </p:nvSpPr>
        <p:spPr>
          <a:xfrm>
            <a:off x="5029200" y="3733800"/>
            <a:ext cx="228600" cy="762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Left Brace 6"/>
          <p:cNvSpPr/>
          <p:nvPr/>
        </p:nvSpPr>
        <p:spPr>
          <a:xfrm>
            <a:off x="6858000" y="1600200"/>
            <a:ext cx="228600" cy="5334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Connector 8"/>
          <p:cNvCxnSpPr>
            <a:stCxn id="7" idx="1"/>
          </p:cNvCxnSpPr>
          <p:nvPr/>
        </p:nvCxnSpPr>
        <p:spPr>
          <a:xfrm flipH="1">
            <a:off x="5257800" y="1866900"/>
            <a:ext cx="1600200" cy="22479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000926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2955" y="990600"/>
            <a:ext cx="3982220" cy="426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76200"/>
            <a:ext cx="8077200" cy="762000"/>
          </a:xfrm>
        </p:spPr>
        <p:txBody>
          <a:bodyPr/>
          <a:lstStyle/>
          <a:p>
            <a:r>
              <a:rPr lang="en-US" dirty="0" smtClean="0"/>
              <a:t>User Interface View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838200"/>
            <a:ext cx="4419600" cy="3352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SG" sz="3900" dirty="0" err="1" smtClean="0">
                <a:solidFill>
                  <a:schemeClr val="tx2"/>
                </a:solidFill>
              </a:rPr>
              <a:t>TableLayout</a:t>
            </a:r>
            <a:endParaRPr lang="en-SG" sz="3900" dirty="0" smtClean="0">
              <a:solidFill>
                <a:schemeClr val="tx2"/>
              </a:solidFill>
            </a:endParaRPr>
          </a:p>
          <a:p>
            <a:r>
              <a:rPr lang="en-US" sz="3200" dirty="0" smtClean="0"/>
              <a:t>A layout that arranges its children into rows and columns and it consists of a number of </a:t>
            </a:r>
            <a:r>
              <a:rPr lang="en-US" sz="3200" dirty="0" err="1" smtClean="0"/>
              <a:t>TableRow</a:t>
            </a:r>
            <a:r>
              <a:rPr lang="en-US" sz="3200" dirty="0" smtClean="0"/>
              <a:t> objects</a:t>
            </a:r>
            <a:endParaRPr lang="en-SG" sz="32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0926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76300" y="841408"/>
            <a:ext cx="8267700" cy="23589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SG" sz="3900" dirty="0" err="1" smtClean="0">
                <a:solidFill>
                  <a:schemeClr val="tx2"/>
                </a:solidFill>
              </a:rPr>
              <a:t>TableLayout</a:t>
            </a:r>
            <a:endParaRPr lang="en-SG" sz="3900" dirty="0" smtClean="0">
              <a:solidFill>
                <a:schemeClr val="tx2"/>
              </a:solidFill>
            </a:endParaRPr>
          </a:p>
          <a:p>
            <a:r>
              <a:rPr lang="en-US" sz="3200" i="1" dirty="0" err="1" smtClean="0"/>
              <a:t>android:stretchColumn</a:t>
            </a:r>
            <a:r>
              <a:rPr lang="en-US" sz="3200" i="1" dirty="0" smtClean="0"/>
              <a:t>=“1” </a:t>
            </a:r>
            <a:r>
              <a:rPr lang="en-US" sz="3200" dirty="0" smtClean="0"/>
              <a:t>stretches the </a:t>
            </a:r>
            <a:r>
              <a:rPr lang="en-US" sz="3200" dirty="0" err="1" smtClean="0"/>
              <a:t>EditText</a:t>
            </a:r>
            <a:r>
              <a:rPr lang="en-US" sz="3200" dirty="0" smtClean="0"/>
              <a:t> widget which is at column 1 to occupy the screen</a:t>
            </a:r>
            <a:endParaRPr lang="en-SG" sz="3200" dirty="0" smtClean="0"/>
          </a:p>
        </p:txBody>
      </p:sp>
      <p:sp>
        <p:nvSpPr>
          <p:cNvPr id="7" name="Down Arrow 6"/>
          <p:cNvSpPr/>
          <p:nvPr/>
        </p:nvSpPr>
        <p:spPr>
          <a:xfrm>
            <a:off x="7543800" y="4114800"/>
            <a:ext cx="228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76200"/>
            <a:ext cx="8077200" cy="762000"/>
          </a:xfrm>
        </p:spPr>
        <p:txBody>
          <a:bodyPr/>
          <a:lstStyle/>
          <a:p>
            <a:r>
              <a:rPr lang="en-US" dirty="0" smtClean="0"/>
              <a:t>User Interface View Design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" y="3429000"/>
            <a:ext cx="5714082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800" y="2819400"/>
            <a:ext cx="2509156" cy="10668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7086600" y="3200400"/>
            <a:ext cx="1524000" cy="7620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0800" y="4648201"/>
            <a:ext cx="2571652" cy="1110106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6934200" y="5029200"/>
            <a:ext cx="2057400" cy="6858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0926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762000"/>
            <a:ext cx="8001000" cy="160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SG" sz="3900" dirty="0" err="1" smtClean="0">
                <a:solidFill>
                  <a:schemeClr val="tx2"/>
                </a:solidFill>
              </a:rPr>
              <a:t>TableLayout</a:t>
            </a:r>
            <a:endParaRPr lang="en-SG" sz="3900" dirty="0" smtClean="0">
              <a:solidFill>
                <a:schemeClr val="tx2"/>
              </a:solidFill>
            </a:endParaRPr>
          </a:p>
          <a:p>
            <a:r>
              <a:rPr lang="en-US" sz="3200" dirty="0" smtClean="0">
                <a:hlinkClick r:id="rId6"/>
              </a:rPr>
              <a:t>More about </a:t>
            </a:r>
            <a:r>
              <a:rPr lang="en-US" sz="3200" dirty="0" err="1" smtClean="0">
                <a:hlinkClick r:id="rId6"/>
              </a:rPr>
              <a:t>TableLayout</a:t>
            </a:r>
            <a:r>
              <a:rPr lang="en-US" sz="3200" dirty="0" smtClean="0">
                <a:hlinkClick r:id="rId6"/>
              </a:rPr>
              <a:t> &amp; </a:t>
            </a:r>
            <a:r>
              <a:rPr lang="en-US" sz="3200" dirty="0" err="1" smtClean="0">
                <a:hlinkClick r:id="rId6"/>
              </a:rPr>
              <a:t>TableRow</a:t>
            </a:r>
            <a:endParaRPr lang="en-SG" sz="32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14939" y="2209800"/>
            <a:ext cx="8229600" cy="3753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76200"/>
            <a:ext cx="8077200" cy="762000"/>
          </a:xfrm>
        </p:spPr>
        <p:txBody>
          <a:bodyPr/>
          <a:lstStyle/>
          <a:p>
            <a:r>
              <a:rPr lang="en-US" dirty="0" smtClean="0"/>
              <a:t>User Interface View Design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0926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000" y="2590800"/>
            <a:ext cx="2286000" cy="35878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2438400"/>
            <a:ext cx="4277292" cy="3962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685800"/>
            <a:ext cx="8001000" cy="198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SG" sz="3900" dirty="0" err="1" smtClean="0">
                <a:solidFill>
                  <a:schemeClr val="tx2"/>
                </a:solidFill>
              </a:rPr>
              <a:t>RadioGroup</a:t>
            </a:r>
            <a:endParaRPr lang="en-SG" sz="3900" dirty="0" smtClean="0">
              <a:solidFill>
                <a:schemeClr val="tx2"/>
              </a:solidFill>
            </a:endParaRPr>
          </a:p>
          <a:p>
            <a:r>
              <a:rPr lang="en-US" sz="3200" dirty="0" smtClean="0"/>
              <a:t>It is used to create a multiple-exclusion scope for a set of radio buttons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76200"/>
            <a:ext cx="8077200" cy="762000"/>
          </a:xfrm>
        </p:spPr>
        <p:txBody>
          <a:bodyPr/>
          <a:lstStyle/>
          <a:p>
            <a:r>
              <a:rPr lang="en-US" dirty="0" smtClean="0"/>
              <a:t>User Interface View Design</a:t>
            </a:r>
            <a:endParaRPr lang="en-US" dirty="0"/>
          </a:p>
        </p:txBody>
      </p:sp>
      <p:sp>
        <p:nvSpPr>
          <p:cNvPr id="6" name="Left Brace 5"/>
          <p:cNvSpPr/>
          <p:nvPr/>
        </p:nvSpPr>
        <p:spPr>
          <a:xfrm>
            <a:off x="6324600" y="4495800"/>
            <a:ext cx="152400" cy="14478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ight Brace 8"/>
          <p:cNvSpPr/>
          <p:nvPr/>
        </p:nvSpPr>
        <p:spPr>
          <a:xfrm>
            <a:off x="5029200" y="2590800"/>
            <a:ext cx="228600" cy="37338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" name="Straight Connector 10"/>
          <p:cNvCxnSpPr>
            <a:stCxn id="9" idx="1"/>
            <a:endCxn id="6" idx="1"/>
          </p:cNvCxnSpPr>
          <p:nvPr/>
        </p:nvCxnSpPr>
        <p:spPr>
          <a:xfrm>
            <a:off x="5257800" y="4457700"/>
            <a:ext cx="1066800" cy="762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000926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en-US" dirty="0" smtClean="0"/>
              <a:t>Model-View-Controller (MVC)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4267200" cy="5105400"/>
          </a:xfrm>
        </p:spPr>
        <p:txBody>
          <a:bodyPr>
            <a:normAutofit/>
          </a:bodyPr>
          <a:lstStyle/>
          <a:p>
            <a:r>
              <a:rPr lang="en-SG" sz="3200" dirty="0" smtClean="0"/>
              <a:t>MVC </a:t>
            </a:r>
            <a:r>
              <a:rPr lang="en-SG" sz="3200" dirty="0"/>
              <a:t>is </a:t>
            </a:r>
            <a:r>
              <a:rPr lang="en-SG" sz="3200" dirty="0" smtClean="0">
                <a:solidFill>
                  <a:srgbClr val="FF0000"/>
                </a:solidFill>
              </a:rPr>
              <a:t>a software design pattern </a:t>
            </a:r>
            <a:r>
              <a:rPr lang="en-SG" sz="3200" dirty="0"/>
              <a:t>that </a:t>
            </a:r>
            <a:r>
              <a:rPr lang="en-SG" sz="3200" dirty="0">
                <a:solidFill>
                  <a:srgbClr val="FF0000"/>
                </a:solidFill>
              </a:rPr>
              <a:t>splits interactions between users and applications </a:t>
            </a:r>
            <a:r>
              <a:rPr lang="en-SG" sz="3200" dirty="0"/>
              <a:t>into three roles: </a:t>
            </a:r>
            <a:endParaRPr lang="en-SG" sz="3200" dirty="0" smtClean="0"/>
          </a:p>
          <a:p>
            <a:pPr lvl="1"/>
            <a:r>
              <a:rPr lang="en-SG" sz="2800" i="1" dirty="0" smtClean="0"/>
              <a:t>Model</a:t>
            </a:r>
            <a:r>
              <a:rPr lang="en-SG" sz="2800" dirty="0" smtClean="0"/>
              <a:t> </a:t>
            </a:r>
          </a:p>
          <a:p>
            <a:pPr lvl="1"/>
            <a:r>
              <a:rPr lang="en-SG" sz="2800" i="1" dirty="0" smtClean="0"/>
              <a:t>View</a:t>
            </a:r>
            <a:endParaRPr lang="en-SG" sz="2800" dirty="0"/>
          </a:p>
          <a:p>
            <a:pPr lvl="1"/>
            <a:r>
              <a:rPr lang="en-SG" sz="2800" i="1" dirty="0" smtClean="0"/>
              <a:t>Controller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600200"/>
            <a:ext cx="3824654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849068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838200"/>
            <a:ext cx="8001000" cy="152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SG" sz="3900" dirty="0" err="1" smtClean="0">
                <a:solidFill>
                  <a:schemeClr val="tx2"/>
                </a:solidFill>
              </a:rPr>
              <a:t>RadioGroup</a:t>
            </a:r>
            <a:endParaRPr lang="en-SG" sz="3900" dirty="0" smtClean="0">
              <a:solidFill>
                <a:schemeClr val="tx2"/>
              </a:solidFill>
            </a:endParaRPr>
          </a:p>
          <a:p>
            <a:r>
              <a:rPr lang="en-US" sz="3200" dirty="0" smtClean="0">
                <a:hlinkClick r:id="rId6"/>
              </a:rPr>
              <a:t>More about </a:t>
            </a:r>
            <a:r>
              <a:rPr lang="en-US" sz="3200" dirty="0" err="1" smtClean="0">
                <a:hlinkClick r:id="rId6"/>
              </a:rPr>
              <a:t>RadioGroup</a:t>
            </a:r>
            <a:r>
              <a:rPr lang="en-US" sz="3200" dirty="0" smtClean="0">
                <a:hlinkClick r:id="rId6"/>
              </a:rPr>
              <a:t> widget</a:t>
            </a:r>
            <a:endParaRPr lang="en-SG" sz="32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12533" y="2209800"/>
            <a:ext cx="8153400" cy="3683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76200"/>
            <a:ext cx="8077200" cy="762000"/>
          </a:xfrm>
        </p:spPr>
        <p:txBody>
          <a:bodyPr/>
          <a:lstStyle/>
          <a:p>
            <a:r>
              <a:rPr lang="en-US" dirty="0" smtClean="0"/>
              <a:t>User Interface View Design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0926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895600"/>
            <a:ext cx="2286000" cy="361175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762000" y="685800"/>
            <a:ext cx="8382000" cy="23589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SG" sz="3900" dirty="0" err="1" smtClean="0">
                <a:solidFill>
                  <a:schemeClr val="tx2"/>
                </a:solidFill>
              </a:rPr>
              <a:t>ListView</a:t>
            </a:r>
            <a:endParaRPr lang="en-SG" sz="3900" dirty="0" smtClean="0">
              <a:solidFill>
                <a:schemeClr val="tx2"/>
              </a:solidFill>
            </a:endParaRPr>
          </a:p>
          <a:p>
            <a:r>
              <a:rPr lang="en-US" sz="3200" dirty="0" smtClean="0"/>
              <a:t>A view that shows items in a vertically scrolling list. The items come from the </a:t>
            </a:r>
            <a:r>
              <a:rPr lang="en-US" sz="3200" dirty="0" err="1" smtClean="0"/>
              <a:t>ListAdapter</a:t>
            </a:r>
            <a:r>
              <a:rPr lang="en-US" sz="3200" dirty="0" smtClean="0"/>
              <a:t> associated with this view</a:t>
            </a:r>
            <a:endParaRPr lang="en-SG" sz="32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76200"/>
            <a:ext cx="8077200" cy="762000"/>
          </a:xfrm>
        </p:spPr>
        <p:txBody>
          <a:bodyPr/>
          <a:lstStyle/>
          <a:p>
            <a:r>
              <a:rPr lang="en-US" dirty="0" smtClean="0"/>
              <a:t>User Interface View Design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5029200" y="3505200"/>
            <a:ext cx="155448" cy="914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Left Brace 8"/>
          <p:cNvSpPr/>
          <p:nvPr/>
        </p:nvSpPr>
        <p:spPr>
          <a:xfrm>
            <a:off x="5943600" y="3276600"/>
            <a:ext cx="228600" cy="5334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" name="Straight Connector 10"/>
          <p:cNvCxnSpPr>
            <a:stCxn id="9" idx="1"/>
            <a:endCxn id="7" idx="1"/>
          </p:cNvCxnSpPr>
          <p:nvPr/>
        </p:nvCxnSpPr>
        <p:spPr>
          <a:xfrm flipH="1">
            <a:off x="5184648" y="3543300"/>
            <a:ext cx="758952" cy="4191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" y="3352800"/>
            <a:ext cx="4076700" cy="9715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0926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838200"/>
            <a:ext cx="8001000" cy="152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SG" sz="3900" dirty="0" err="1" smtClean="0">
                <a:solidFill>
                  <a:schemeClr val="tx2"/>
                </a:solidFill>
              </a:rPr>
              <a:t>ListView</a:t>
            </a:r>
            <a:endParaRPr lang="en-SG" sz="3900" dirty="0" smtClean="0">
              <a:solidFill>
                <a:schemeClr val="tx2"/>
              </a:solidFill>
            </a:endParaRPr>
          </a:p>
          <a:p>
            <a:r>
              <a:rPr lang="en-US" sz="3200" dirty="0" smtClean="0">
                <a:hlinkClick r:id="rId6"/>
              </a:rPr>
              <a:t>More about </a:t>
            </a:r>
            <a:r>
              <a:rPr lang="en-US" sz="3200" dirty="0" err="1" smtClean="0">
                <a:hlinkClick r:id="rId6"/>
              </a:rPr>
              <a:t>ListView</a:t>
            </a:r>
            <a:endParaRPr lang="en-SG" sz="32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8297" y="2351773"/>
            <a:ext cx="8122132" cy="3697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76200"/>
            <a:ext cx="8077200" cy="762000"/>
          </a:xfrm>
        </p:spPr>
        <p:txBody>
          <a:bodyPr/>
          <a:lstStyle/>
          <a:p>
            <a:r>
              <a:rPr lang="en-US" dirty="0" smtClean="0"/>
              <a:t>User Interface View Design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0926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76200"/>
            <a:ext cx="8077200" cy="913032"/>
          </a:xfrm>
        </p:spPr>
        <p:txBody>
          <a:bodyPr>
            <a:normAutofit/>
          </a:bodyPr>
          <a:lstStyle/>
          <a:p>
            <a:r>
              <a:rPr lang="en-US" dirty="0" smtClean="0"/>
              <a:t>Layout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914400"/>
            <a:ext cx="8001000" cy="1676400"/>
          </a:xfrm>
        </p:spPr>
        <p:txBody>
          <a:bodyPr>
            <a:normAutofit/>
          </a:bodyPr>
          <a:lstStyle/>
          <a:p>
            <a:r>
              <a:rPr lang="en-SG" sz="3200" dirty="0" smtClean="0">
                <a:solidFill>
                  <a:schemeClr val="tx2"/>
                </a:solidFill>
              </a:rPr>
              <a:t>More on Layout and attributes at</a:t>
            </a:r>
          </a:p>
          <a:p>
            <a:pPr marL="457200" lvl="1" indent="0">
              <a:buNone/>
            </a:pPr>
            <a:r>
              <a:rPr lang="en-US" dirty="0" smtClean="0">
                <a:hlinkClick r:id="rId6"/>
              </a:rPr>
              <a:t>http://developer.android.com/guide/topics/resources/layout-resource.html</a:t>
            </a:r>
            <a:endParaRPr lang="en-SG" dirty="0" smtClean="0">
              <a:solidFill>
                <a:schemeClr val="tx2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66799" y="2438400"/>
            <a:ext cx="769880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0926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Practical 1 – Model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32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76200"/>
            <a:ext cx="8077200" cy="836832"/>
          </a:xfrm>
        </p:spPr>
        <p:txBody>
          <a:bodyPr>
            <a:norm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838200"/>
            <a:ext cx="8001000" cy="4953000"/>
          </a:xfrm>
        </p:spPr>
        <p:txBody>
          <a:bodyPr>
            <a:normAutofit/>
          </a:bodyPr>
          <a:lstStyle/>
          <a:p>
            <a:r>
              <a:rPr lang="en-SG" sz="3600" dirty="0">
                <a:solidFill>
                  <a:srgbClr val="FF0000"/>
                </a:solidFill>
              </a:rPr>
              <a:t>U</a:t>
            </a:r>
            <a:r>
              <a:rPr lang="en-SG" sz="3600" dirty="0" smtClean="0">
                <a:solidFill>
                  <a:srgbClr val="FF0000"/>
                </a:solidFill>
              </a:rPr>
              <a:t>ser</a:t>
            </a:r>
            <a:r>
              <a:rPr lang="en-SG" sz="3600" dirty="0" smtClean="0"/>
              <a:t> can </a:t>
            </a:r>
            <a:r>
              <a:rPr lang="en-SG" sz="3600" dirty="0" smtClean="0">
                <a:solidFill>
                  <a:srgbClr val="FF0000"/>
                </a:solidFill>
              </a:rPr>
              <a:t>see and input data in </a:t>
            </a:r>
            <a:r>
              <a:rPr lang="en-SG" sz="3600" dirty="0" smtClean="0"/>
              <a:t>UI </a:t>
            </a:r>
            <a:r>
              <a:rPr lang="en-SG" sz="3600" dirty="0" smtClean="0">
                <a:solidFill>
                  <a:srgbClr val="FF0000"/>
                </a:solidFill>
              </a:rPr>
              <a:t>View</a:t>
            </a:r>
            <a:r>
              <a:rPr lang="en-SG" sz="3600" dirty="0" smtClean="0"/>
              <a:t>. As for </a:t>
            </a:r>
            <a:r>
              <a:rPr lang="en-SG" sz="3600" dirty="0" smtClean="0">
                <a:solidFill>
                  <a:srgbClr val="FF0000"/>
                </a:solidFill>
              </a:rPr>
              <a:t>program</a:t>
            </a:r>
            <a:r>
              <a:rPr lang="en-SG" sz="3600" dirty="0" smtClean="0"/>
              <a:t>, it </a:t>
            </a:r>
            <a:r>
              <a:rPr lang="en-SG" sz="3600" dirty="0" smtClean="0">
                <a:solidFill>
                  <a:srgbClr val="FF0000"/>
                </a:solidFill>
              </a:rPr>
              <a:t>cannot “see”</a:t>
            </a:r>
            <a:r>
              <a:rPr lang="en-SG" sz="3600" dirty="0" smtClean="0"/>
              <a:t> what human eyes see</a:t>
            </a:r>
            <a:r>
              <a:rPr lang="en-SG" sz="3600" dirty="0"/>
              <a:t> </a:t>
            </a:r>
            <a:r>
              <a:rPr lang="en-SG" sz="3600" dirty="0" smtClean="0"/>
              <a:t>in View -&gt; it is “blind”!</a:t>
            </a:r>
          </a:p>
          <a:p>
            <a:r>
              <a:rPr lang="en-SG" sz="3600" dirty="0" smtClean="0"/>
              <a:t>In order for </a:t>
            </a:r>
            <a:r>
              <a:rPr lang="en-SG" sz="3600" dirty="0" smtClean="0">
                <a:solidFill>
                  <a:srgbClr val="FF0000"/>
                </a:solidFill>
              </a:rPr>
              <a:t>program</a:t>
            </a:r>
            <a:r>
              <a:rPr lang="en-SG" sz="3600" dirty="0" smtClean="0"/>
              <a:t> to be able to </a:t>
            </a:r>
            <a:r>
              <a:rPr lang="en-SG" sz="3600" dirty="0" smtClean="0">
                <a:solidFill>
                  <a:srgbClr val="FF0000"/>
                </a:solidFill>
              </a:rPr>
              <a:t>“see” </a:t>
            </a:r>
            <a:r>
              <a:rPr lang="en-SG" sz="3600" dirty="0" smtClean="0"/>
              <a:t>the data on a view, we will need to create a Model with a set of data handling methods (getter and setter) for reading and writing </a:t>
            </a:r>
            <a:r>
              <a:rPr lang="en-SG" sz="3600" dirty="0" smtClean="0">
                <a:solidFill>
                  <a:srgbClr val="FF0000"/>
                </a:solidFill>
              </a:rPr>
              <a:t>data into memory</a:t>
            </a:r>
            <a:r>
              <a:rPr lang="en-SG" sz="3600" dirty="0" smtClean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0926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85800" y="609600"/>
            <a:ext cx="8305800" cy="3048000"/>
          </a:xfrm>
        </p:spPr>
        <p:txBody>
          <a:bodyPr>
            <a:normAutofit/>
          </a:bodyPr>
          <a:lstStyle/>
          <a:p>
            <a:r>
              <a:rPr lang="en-SG" sz="3600" dirty="0" smtClean="0"/>
              <a:t>With the view design ready, we want to add a </a:t>
            </a:r>
            <a:r>
              <a:rPr lang="en-SG" sz="3600" dirty="0">
                <a:solidFill>
                  <a:srgbClr val="FF0000"/>
                </a:solidFill>
              </a:rPr>
              <a:t>M</a:t>
            </a:r>
            <a:r>
              <a:rPr lang="en-SG" sz="3600" dirty="0" smtClean="0">
                <a:solidFill>
                  <a:srgbClr val="FF0000"/>
                </a:solidFill>
              </a:rPr>
              <a:t>odel class </a:t>
            </a:r>
            <a:r>
              <a:rPr lang="en-SG" sz="3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Restaurant.java</a:t>
            </a:r>
            <a:r>
              <a:rPr lang="en-SG" sz="3600" dirty="0" smtClean="0">
                <a:solidFill>
                  <a:srgbClr val="FF0000"/>
                </a:solidFill>
              </a:rPr>
              <a:t> </a:t>
            </a:r>
            <a:r>
              <a:rPr lang="en-SG" sz="3600" dirty="0" smtClean="0"/>
              <a:t>to </a:t>
            </a:r>
            <a:r>
              <a:rPr lang="en-SG" sz="3600" dirty="0" smtClean="0">
                <a:solidFill>
                  <a:srgbClr val="FF0000"/>
                </a:solidFill>
              </a:rPr>
              <a:t>hold</a:t>
            </a:r>
            <a:r>
              <a:rPr lang="en-SG" sz="3600" dirty="0" smtClean="0"/>
              <a:t> a </a:t>
            </a:r>
            <a:r>
              <a:rPr lang="en-SG" sz="3600" dirty="0" smtClean="0">
                <a:solidFill>
                  <a:srgbClr val="FF0000"/>
                </a:solidFill>
              </a:rPr>
              <a:t>single restaurant data</a:t>
            </a:r>
          </a:p>
          <a:p>
            <a:r>
              <a:rPr lang="en-SG" sz="3600" dirty="0" smtClean="0"/>
              <a:t>A sets of getters and setters will be created to handle data in the model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0"/>
            <a:ext cx="80772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2999" y="3581400"/>
            <a:ext cx="5531833" cy="3276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0926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9400" y="2971800"/>
            <a:ext cx="2286000" cy="358783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838200"/>
            <a:ext cx="80010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3600" i="1" dirty="0" smtClean="0">
                <a:solidFill>
                  <a:schemeClr val="tx2"/>
                </a:solidFill>
                <a:latin typeface="Times New Roman"/>
                <a:cs typeface="Times New Roman"/>
              </a:rPr>
              <a:t>restaurant.java</a:t>
            </a:r>
            <a:r>
              <a:rPr lang="en-SG" sz="3600" dirty="0" smtClean="0">
                <a:solidFill>
                  <a:schemeClr val="tx2"/>
                </a:solidFill>
              </a:rPr>
              <a:t> Class</a:t>
            </a:r>
          </a:p>
          <a:p>
            <a:r>
              <a:rPr lang="en-SG" sz="3600" dirty="0" smtClean="0"/>
              <a:t>Four local data variables are created to store information in the restaurant model and initialised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76200"/>
            <a:ext cx="8077200" cy="836832"/>
          </a:xfrm>
        </p:spPr>
        <p:txBody>
          <a:bodyPr>
            <a:norm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9318" y="3667518"/>
            <a:ext cx="4916682" cy="12092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0926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762000"/>
            <a:ext cx="8001000" cy="1447800"/>
          </a:xfrm>
        </p:spPr>
        <p:txBody>
          <a:bodyPr>
            <a:normAutofit/>
          </a:bodyPr>
          <a:lstStyle/>
          <a:p>
            <a:r>
              <a:rPr lang="en-SG" sz="3600" dirty="0" smtClean="0"/>
              <a:t>Methods for writing data into local variables (Setters)</a:t>
            </a:r>
            <a:endParaRPr lang="en-SG" sz="3200" dirty="0" smtClean="0"/>
          </a:p>
          <a:p>
            <a:pPr>
              <a:buNone/>
            </a:pPr>
            <a:endParaRPr lang="en-SG" sz="3600" dirty="0" smtClean="0"/>
          </a:p>
        </p:txBody>
      </p:sp>
      <p:sp>
        <p:nvSpPr>
          <p:cNvPr id="9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76200"/>
            <a:ext cx="8077200" cy="836832"/>
          </a:xfrm>
        </p:spPr>
        <p:txBody>
          <a:bodyPr>
            <a:norm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914400" y="2439004"/>
            <a:ext cx="7777616" cy="1599596"/>
            <a:chOff x="914400" y="2439004"/>
            <a:chExt cx="7777616" cy="159959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9615" y="2439004"/>
              <a:ext cx="6264497" cy="45659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9616" y="2819400"/>
              <a:ext cx="5867400" cy="45133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19615" y="3181899"/>
              <a:ext cx="7010401" cy="46611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14400" y="3578930"/>
              <a:ext cx="7777616" cy="459670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000926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838200"/>
            <a:ext cx="8001000" cy="4953000"/>
          </a:xfrm>
        </p:spPr>
        <p:txBody>
          <a:bodyPr>
            <a:normAutofit/>
          </a:bodyPr>
          <a:lstStyle/>
          <a:p>
            <a:r>
              <a:rPr lang="en-SG" sz="3600" dirty="0" smtClean="0"/>
              <a:t>How does a setter work?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SG" sz="3200" dirty="0" smtClean="0"/>
              <a:t>Model has created a local variable “</a:t>
            </a:r>
            <a:r>
              <a:rPr lang="en-SG" sz="3200" dirty="0" err="1" smtClean="0">
                <a:solidFill>
                  <a:srgbClr val="7030A0"/>
                </a:solidFill>
              </a:rPr>
              <a:t>restaurantName</a:t>
            </a:r>
            <a:r>
              <a:rPr lang="en-SG" sz="3200" dirty="0" smtClean="0"/>
              <a:t>” (</a:t>
            </a:r>
            <a:r>
              <a:rPr lang="en-SG" sz="3200" dirty="0" smtClean="0">
                <a:solidFill>
                  <a:srgbClr val="7030A0"/>
                </a:solidFill>
              </a:rPr>
              <a:t>PURPLE</a:t>
            </a:r>
            <a:r>
              <a:rPr lang="en-SG" sz="3200" dirty="0" smtClean="0"/>
              <a:t> colour) in memory</a:t>
            </a:r>
            <a:br>
              <a:rPr lang="en-SG" sz="3200" dirty="0" smtClean="0"/>
            </a:br>
            <a:endParaRPr lang="en-SG" sz="32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SG" sz="3200" dirty="0" smtClean="0"/>
              <a:t>Link the local variable to the View widget through “</a:t>
            </a:r>
            <a:r>
              <a:rPr lang="en-SG" sz="3200" dirty="0" err="1" smtClean="0"/>
              <a:t>findViewById</a:t>
            </a:r>
            <a:r>
              <a:rPr lang="en-SG" sz="3200" dirty="0" smtClean="0"/>
              <a:t>”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76200"/>
            <a:ext cx="8077200" cy="836832"/>
          </a:xfrm>
        </p:spPr>
        <p:txBody>
          <a:bodyPr>
            <a:norm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0" y="3012800"/>
            <a:ext cx="5410200" cy="3393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4953000"/>
            <a:ext cx="8382000" cy="3458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0926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en-US" dirty="0" smtClean="0"/>
              <a:t>Model-View-Controller (MVC)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chemeClr val="tx2"/>
                </a:solidFill>
              </a:rPr>
              <a:t>Model</a:t>
            </a:r>
            <a:endParaRPr lang="en-SG" sz="3600" b="1" dirty="0" smtClean="0">
              <a:solidFill>
                <a:schemeClr val="tx2"/>
              </a:solidFill>
            </a:endParaRPr>
          </a:p>
          <a:p>
            <a:r>
              <a:rPr lang="en-SG" sz="3200" dirty="0">
                <a:solidFill>
                  <a:srgbClr val="FF0000"/>
                </a:solidFill>
              </a:rPr>
              <a:t>represents your data structures</a:t>
            </a:r>
            <a:r>
              <a:rPr lang="en-SG" sz="3200" dirty="0"/>
              <a:t>. Typically your model classes will </a:t>
            </a:r>
            <a:r>
              <a:rPr lang="en-SG" sz="3200" dirty="0">
                <a:solidFill>
                  <a:srgbClr val="FF0000"/>
                </a:solidFill>
              </a:rPr>
              <a:t>contain functions </a:t>
            </a:r>
            <a:r>
              <a:rPr lang="en-SG" sz="3200" dirty="0"/>
              <a:t>that help you </a:t>
            </a:r>
            <a:r>
              <a:rPr lang="en-SG" sz="3200" dirty="0">
                <a:solidFill>
                  <a:srgbClr val="FF0000"/>
                </a:solidFill>
              </a:rPr>
              <a:t>retrieve, insert, and update information in </a:t>
            </a:r>
            <a:r>
              <a:rPr lang="en-SG" sz="3200" dirty="0"/>
              <a:t>your</a:t>
            </a:r>
            <a:r>
              <a:rPr lang="en-SG" sz="3200" dirty="0">
                <a:solidFill>
                  <a:srgbClr val="FF0000"/>
                </a:solidFill>
              </a:rPr>
              <a:t> </a:t>
            </a:r>
            <a:r>
              <a:rPr lang="en-SG" sz="3200" dirty="0" smtClean="0">
                <a:solidFill>
                  <a:srgbClr val="FF0000"/>
                </a:solidFill>
              </a:rPr>
              <a:t>database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795528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0" y="3505200"/>
            <a:ext cx="2003540" cy="314452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600" y="3031834"/>
            <a:ext cx="6900770" cy="32096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762000"/>
            <a:ext cx="8001000" cy="2286000"/>
          </a:xfrm>
        </p:spPr>
        <p:txBody>
          <a:bodyPr>
            <a:normAutofit/>
          </a:bodyPr>
          <a:lstStyle/>
          <a:p>
            <a:r>
              <a:rPr lang="en-SG" sz="3600" dirty="0" smtClean="0"/>
              <a:t>How does a setter work?</a:t>
            </a:r>
          </a:p>
          <a:p>
            <a:pPr marL="971550" lvl="1" indent="-514350">
              <a:buFont typeface="+mj-lt"/>
              <a:buAutoNum type="arabicPeriod" startAt="3"/>
            </a:pPr>
            <a:r>
              <a:rPr lang="en-SG" sz="3200" dirty="0"/>
              <a:t>D</a:t>
            </a:r>
            <a:r>
              <a:rPr lang="en-SG" sz="3200" dirty="0" smtClean="0"/>
              <a:t>ata “</a:t>
            </a:r>
            <a:r>
              <a:rPr lang="en-SG" sz="3200" dirty="0" err="1" smtClean="0"/>
              <a:t>restaurant_name</a:t>
            </a:r>
            <a:r>
              <a:rPr lang="en-SG" sz="3200" dirty="0" smtClean="0"/>
              <a:t>” can be read from the View using </a:t>
            </a:r>
            <a:r>
              <a:rPr lang="en-SG" sz="3200" i="1" dirty="0" smtClean="0">
                <a:latin typeface="Times New Roman"/>
                <a:cs typeface="Times New Roman"/>
              </a:rPr>
              <a:t>getText</a:t>
            </a:r>
            <a:r>
              <a:rPr lang="en-SG" sz="3200" dirty="0" smtClean="0"/>
              <a:t> method from EditText widget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67600" y="6553200"/>
            <a:ext cx="700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View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76200"/>
            <a:ext cx="8077200" cy="836832"/>
          </a:xfrm>
        </p:spPr>
        <p:txBody>
          <a:bodyPr>
            <a:norm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181600" y="3482895"/>
            <a:ext cx="2362200" cy="93670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000926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3312" y="4677370"/>
            <a:ext cx="5040099" cy="88523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762000"/>
            <a:ext cx="8001000" cy="4953000"/>
          </a:xfrm>
        </p:spPr>
        <p:txBody>
          <a:bodyPr>
            <a:normAutofit/>
          </a:bodyPr>
          <a:lstStyle/>
          <a:p>
            <a:r>
              <a:rPr lang="en-SG" sz="3600" dirty="0" smtClean="0"/>
              <a:t>How does a setter work?</a:t>
            </a:r>
          </a:p>
          <a:p>
            <a:pPr marL="971550" lvl="1" indent="-514350">
              <a:buFont typeface="+mj-lt"/>
              <a:buAutoNum type="arabicPeriod" startAt="4"/>
            </a:pPr>
            <a:r>
              <a:rPr lang="en-SG" sz="3200" dirty="0"/>
              <a:t>P</a:t>
            </a:r>
            <a:r>
              <a:rPr lang="en-SG" sz="3200" dirty="0" smtClean="0"/>
              <a:t>ass over </a:t>
            </a:r>
            <a:r>
              <a:rPr lang="en-SG" sz="3200" dirty="0"/>
              <a:t>the “</a:t>
            </a:r>
            <a:r>
              <a:rPr lang="en-SG" sz="3200" dirty="0" err="1"/>
              <a:t>nameStr</a:t>
            </a:r>
            <a:r>
              <a:rPr lang="en-SG" sz="3200" dirty="0"/>
              <a:t>” </a:t>
            </a:r>
            <a:r>
              <a:rPr lang="en-SG" sz="3200" dirty="0" smtClean="0"/>
              <a:t>read from View to Model by calling </a:t>
            </a:r>
            <a:r>
              <a:rPr lang="en-SG" sz="3200" i="1" dirty="0" err="1" smtClean="0">
                <a:latin typeface="Times New Roman"/>
                <a:cs typeface="Times New Roman"/>
              </a:rPr>
              <a:t>setName</a:t>
            </a:r>
            <a:r>
              <a:rPr lang="en-SG" sz="3200" dirty="0" smtClean="0"/>
              <a:t> (see the </a:t>
            </a:r>
            <a:r>
              <a:rPr lang="en-SG" sz="3200" dirty="0" smtClean="0">
                <a:solidFill>
                  <a:srgbClr val="FF0000"/>
                </a:solidFill>
              </a:rPr>
              <a:t>RED arrow</a:t>
            </a:r>
            <a:r>
              <a:rPr lang="en-SG" sz="3200" dirty="0" smtClean="0"/>
              <a:t>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11681" y="3460911"/>
            <a:ext cx="2522519" cy="1216459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2600" y="3167120"/>
            <a:ext cx="3571875" cy="293791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76200"/>
            <a:ext cx="8077200" cy="836832"/>
          </a:xfrm>
        </p:spPr>
        <p:txBody>
          <a:bodyPr>
            <a:norm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6800" y="3581400"/>
            <a:ext cx="2003540" cy="31445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7014622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0200" y="4083992"/>
            <a:ext cx="6858533" cy="120461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762000"/>
            <a:ext cx="8001000" cy="2743200"/>
          </a:xfrm>
        </p:spPr>
        <p:txBody>
          <a:bodyPr>
            <a:normAutofit/>
          </a:bodyPr>
          <a:lstStyle/>
          <a:p>
            <a:r>
              <a:rPr lang="en-SG" sz="3600" dirty="0" smtClean="0"/>
              <a:t>How does a setter work?</a:t>
            </a:r>
          </a:p>
          <a:p>
            <a:pPr marL="971550" lvl="1" indent="-514350">
              <a:buFont typeface="+mj-lt"/>
              <a:buAutoNum type="arabicPeriod" startAt="5"/>
            </a:pPr>
            <a:r>
              <a:rPr lang="en-SG" sz="3200" dirty="0" smtClean="0"/>
              <a:t>Data in “</a:t>
            </a:r>
            <a:r>
              <a:rPr lang="en-SG" sz="3200" dirty="0" err="1" smtClean="0"/>
              <a:t>restaurantName</a:t>
            </a:r>
            <a:r>
              <a:rPr lang="en-SG" sz="3200" dirty="0" smtClean="0"/>
              <a:t>” (BLACK colour) will then be saved to Model’s local variable “</a:t>
            </a:r>
            <a:r>
              <a:rPr lang="en-SG" sz="3200" dirty="0" err="1" smtClean="0">
                <a:solidFill>
                  <a:srgbClr val="7030A0"/>
                </a:solidFill>
              </a:rPr>
              <a:t>restaurantName</a:t>
            </a:r>
            <a:r>
              <a:rPr lang="en-SG" sz="3200" dirty="0" smtClean="0"/>
              <a:t>” (</a:t>
            </a:r>
            <a:r>
              <a:rPr lang="en-SG" sz="3200" dirty="0" smtClean="0">
                <a:solidFill>
                  <a:srgbClr val="7030A0"/>
                </a:solidFill>
              </a:rPr>
              <a:t>PURPLE</a:t>
            </a:r>
            <a:r>
              <a:rPr lang="en-SG" sz="3200" dirty="0" smtClean="0"/>
              <a:t> colour)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2057400" y="4473103"/>
            <a:ext cx="3276600" cy="457200"/>
          </a:xfrm>
          <a:prstGeom prst="rect">
            <a:avLst/>
          </a:prstGeom>
          <a:solidFill>
            <a:srgbClr val="FFFF00">
              <a:alpha val="16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191000" y="2895600"/>
            <a:ext cx="304800" cy="167640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76200"/>
            <a:ext cx="8077200" cy="836832"/>
          </a:xfrm>
        </p:spPr>
        <p:txBody>
          <a:bodyPr>
            <a:norm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0926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762000"/>
            <a:ext cx="8001000" cy="1371600"/>
          </a:xfrm>
        </p:spPr>
        <p:txBody>
          <a:bodyPr>
            <a:normAutofit/>
          </a:bodyPr>
          <a:lstStyle/>
          <a:p>
            <a:r>
              <a:rPr lang="en-SG" sz="3600" dirty="0" smtClean="0"/>
              <a:t>Methods for reading data from local variables (Getters)</a:t>
            </a:r>
            <a:endParaRPr lang="en-SG" sz="3200" dirty="0" smtClean="0"/>
          </a:p>
          <a:p>
            <a:pPr>
              <a:buNone/>
            </a:pPr>
            <a:endParaRPr lang="en-SG" sz="3600" dirty="0" smtClean="0"/>
          </a:p>
        </p:txBody>
      </p:sp>
      <p:sp>
        <p:nvSpPr>
          <p:cNvPr id="9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76200"/>
            <a:ext cx="8077200" cy="836832"/>
          </a:xfrm>
        </p:spPr>
        <p:txBody>
          <a:bodyPr>
            <a:norm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002" y="2514600"/>
            <a:ext cx="8171249" cy="14049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0926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762000"/>
            <a:ext cx="8001000" cy="4953000"/>
          </a:xfrm>
        </p:spPr>
        <p:txBody>
          <a:bodyPr>
            <a:normAutofit/>
          </a:bodyPr>
          <a:lstStyle/>
          <a:p>
            <a:r>
              <a:rPr lang="en-SG" sz="3600" dirty="0" smtClean="0"/>
              <a:t>How does a getter work?</a:t>
            </a:r>
          </a:p>
          <a:p>
            <a:pPr marL="571500" indent="-514350">
              <a:buNone/>
            </a:pPr>
            <a:r>
              <a:rPr lang="en-SG" sz="3600" dirty="0" smtClean="0"/>
              <a:t>	</a:t>
            </a:r>
            <a:r>
              <a:rPr lang="en-SG" sz="3200" dirty="0" smtClean="0"/>
              <a:t>When the getter method </a:t>
            </a:r>
            <a:r>
              <a:rPr lang="en-SG" sz="3200" i="1" dirty="0" smtClean="0">
                <a:latin typeface="Times New Roman"/>
                <a:cs typeface="Times New Roman"/>
              </a:rPr>
              <a:t>getName</a:t>
            </a:r>
            <a:r>
              <a:rPr lang="en-SG" sz="3200" dirty="0" smtClean="0"/>
              <a:t> is called, the data </a:t>
            </a:r>
            <a:r>
              <a:rPr lang="en-SG" sz="3200" dirty="0"/>
              <a:t>(i.e. the data previously stored by </a:t>
            </a:r>
            <a:r>
              <a:rPr lang="en-SG" sz="3200" i="1" dirty="0">
                <a:latin typeface="Times New Roman"/>
                <a:cs typeface="Times New Roman"/>
              </a:rPr>
              <a:t>setName</a:t>
            </a:r>
            <a:r>
              <a:rPr lang="en-SG" sz="3200" dirty="0"/>
              <a:t> method</a:t>
            </a:r>
            <a:r>
              <a:rPr lang="en-SG" sz="3200" dirty="0" smtClean="0"/>
              <a:t>) “</a:t>
            </a:r>
            <a:r>
              <a:rPr lang="en-SG" sz="3200" dirty="0" err="1" smtClean="0">
                <a:solidFill>
                  <a:srgbClr val="7030A0"/>
                </a:solidFill>
              </a:rPr>
              <a:t>restaurantName</a:t>
            </a:r>
            <a:r>
              <a:rPr lang="en-SG" sz="3200" dirty="0" smtClean="0"/>
              <a:t>” (</a:t>
            </a:r>
            <a:r>
              <a:rPr lang="en-SG" sz="3200" dirty="0" smtClean="0">
                <a:solidFill>
                  <a:srgbClr val="7030A0"/>
                </a:solidFill>
              </a:rPr>
              <a:t>PURPLE</a:t>
            </a:r>
            <a:r>
              <a:rPr lang="en-SG" sz="3200" dirty="0" smtClean="0"/>
              <a:t> colour) in Restaurant model will be returned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76200"/>
            <a:ext cx="8077200" cy="836832"/>
          </a:xfrm>
        </p:spPr>
        <p:txBody>
          <a:bodyPr>
            <a:norm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00" y="4267200"/>
            <a:ext cx="4494508" cy="1143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0926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762000"/>
            <a:ext cx="8001000" cy="3733800"/>
          </a:xfrm>
        </p:spPr>
        <p:txBody>
          <a:bodyPr>
            <a:normAutofit/>
          </a:bodyPr>
          <a:lstStyle/>
          <a:p>
            <a:r>
              <a:rPr lang="en-SG" sz="3600" dirty="0" smtClean="0"/>
              <a:t>The </a:t>
            </a:r>
            <a:r>
              <a:rPr lang="en-SG" sz="3600" dirty="0">
                <a:solidFill>
                  <a:srgbClr val="FF0000"/>
                </a:solidFill>
              </a:rPr>
              <a:t>R</a:t>
            </a:r>
            <a:r>
              <a:rPr lang="en-SG" sz="3600" dirty="0" smtClean="0">
                <a:solidFill>
                  <a:srgbClr val="FF0000"/>
                </a:solidFill>
              </a:rPr>
              <a:t>estaurant model created is only for keeping a single restaurant data</a:t>
            </a:r>
            <a:r>
              <a:rPr lang="en-SG" sz="3600" dirty="0" smtClean="0"/>
              <a:t>. What will happen when we have a list of restaurants?</a:t>
            </a:r>
          </a:p>
          <a:p>
            <a:r>
              <a:rPr lang="en-SG" sz="3600" dirty="0" smtClean="0"/>
              <a:t>We will </a:t>
            </a:r>
            <a:r>
              <a:rPr lang="en-SG" sz="3600" dirty="0" smtClean="0">
                <a:solidFill>
                  <a:srgbClr val="FF0000"/>
                </a:solidFill>
              </a:rPr>
              <a:t>need a bigger model </a:t>
            </a:r>
            <a:r>
              <a:rPr lang="en-SG" sz="3600" dirty="0" smtClean="0"/>
              <a:t>to keep a list of restaurants -&gt; </a:t>
            </a:r>
            <a:r>
              <a:rPr lang="en-SG" sz="36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ArrayList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76200"/>
            <a:ext cx="8077200" cy="836832"/>
          </a:xfrm>
        </p:spPr>
        <p:txBody>
          <a:bodyPr>
            <a:norm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566479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838200"/>
            <a:ext cx="8001000" cy="1893332"/>
          </a:xfrm>
        </p:spPr>
        <p:txBody>
          <a:bodyPr>
            <a:normAutofit/>
          </a:bodyPr>
          <a:lstStyle/>
          <a:p>
            <a:r>
              <a:rPr lang="en-SG" sz="3600" dirty="0" smtClean="0"/>
              <a:t>Data of </a:t>
            </a:r>
            <a:r>
              <a:rPr lang="en-SG" sz="3600" dirty="0" smtClean="0">
                <a:solidFill>
                  <a:srgbClr val="FF0000"/>
                </a:solidFill>
              </a:rPr>
              <a:t>individual restaurant </a:t>
            </a:r>
            <a:r>
              <a:rPr lang="en-SG" sz="3600" dirty="0" smtClean="0"/>
              <a:t>will now be able to be </a:t>
            </a:r>
            <a:r>
              <a:rPr lang="en-SG" sz="3600" dirty="0" smtClean="0">
                <a:solidFill>
                  <a:srgbClr val="FF0000"/>
                </a:solidFill>
              </a:rPr>
              <a:t>kept in </a:t>
            </a:r>
            <a:r>
              <a:rPr lang="en-SG" sz="36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ArrayList</a:t>
            </a:r>
            <a:r>
              <a:rPr lang="en-SG" sz="3600" dirty="0" smtClean="0">
                <a:solidFill>
                  <a:srgbClr val="FF0000"/>
                </a:solidFill>
              </a:rPr>
              <a:t> model </a:t>
            </a:r>
            <a:r>
              <a:rPr lang="en-SG" sz="3600" dirty="0" smtClean="0"/>
              <a:t>in listing format  </a:t>
            </a:r>
          </a:p>
        </p:txBody>
      </p:sp>
      <p:sp>
        <p:nvSpPr>
          <p:cNvPr id="5" name="Rectangle 4"/>
          <p:cNvSpPr/>
          <p:nvPr/>
        </p:nvSpPr>
        <p:spPr>
          <a:xfrm>
            <a:off x="1395722" y="3352800"/>
            <a:ext cx="19812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Restaurant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95722" y="4355068"/>
            <a:ext cx="1981200" cy="228600"/>
          </a:xfrm>
          <a:prstGeom prst="rect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Restaurant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4812268"/>
            <a:ext cx="284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Individual Restaurant Model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86722" y="3200400"/>
            <a:ext cx="2286000" cy="381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Restaurant 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86722" y="3657600"/>
            <a:ext cx="2286000" cy="381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Restaurant 2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8" idx="1"/>
          </p:cNvCxnSpPr>
          <p:nvPr/>
        </p:nvCxnSpPr>
        <p:spPr>
          <a:xfrm flipV="1">
            <a:off x="3376922" y="3390900"/>
            <a:ext cx="22098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9" idx="1"/>
          </p:cNvCxnSpPr>
          <p:nvPr/>
        </p:nvCxnSpPr>
        <p:spPr>
          <a:xfrm flipV="1">
            <a:off x="3376922" y="3848100"/>
            <a:ext cx="2209800" cy="6212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81922" y="4495800"/>
            <a:ext cx="280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Array List Restaurant Model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76200"/>
            <a:ext cx="8077200" cy="836832"/>
          </a:xfrm>
        </p:spPr>
        <p:txBody>
          <a:bodyPr>
            <a:norm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191" y="2727388"/>
            <a:ext cx="7191017" cy="3511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1615504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Controller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978564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76200"/>
            <a:ext cx="8077200" cy="836832"/>
          </a:xfrm>
        </p:spPr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838200"/>
            <a:ext cx="8001000" cy="4953000"/>
          </a:xfrm>
        </p:spPr>
        <p:txBody>
          <a:bodyPr>
            <a:normAutofit/>
          </a:bodyPr>
          <a:lstStyle/>
          <a:p>
            <a:r>
              <a:rPr lang="en-SG" sz="3600" dirty="0" smtClean="0"/>
              <a:t>We have </a:t>
            </a:r>
          </a:p>
          <a:p>
            <a:pPr lvl="1"/>
            <a:r>
              <a:rPr lang="en-SG" sz="3200" dirty="0" smtClean="0"/>
              <a:t>a </a:t>
            </a:r>
            <a:r>
              <a:rPr lang="en-SG" sz="3200" dirty="0" smtClean="0">
                <a:solidFill>
                  <a:srgbClr val="FF0000"/>
                </a:solidFill>
              </a:rPr>
              <a:t>UI View </a:t>
            </a:r>
            <a:r>
              <a:rPr lang="en-SG" sz="3200" dirty="0" smtClean="0"/>
              <a:t>for user and </a:t>
            </a:r>
          </a:p>
          <a:p>
            <a:pPr lvl="1"/>
            <a:r>
              <a:rPr lang="en-SG" sz="3200" dirty="0" smtClean="0"/>
              <a:t>a </a:t>
            </a:r>
            <a:r>
              <a:rPr lang="en-SG" sz="3200" dirty="0" smtClean="0">
                <a:solidFill>
                  <a:srgbClr val="FF0000"/>
                </a:solidFill>
              </a:rPr>
              <a:t>Model</a:t>
            </a:r>
            <a:r>
              <a:rPr lang="en-SG" sz="3200" dirty="0" smtClean="0"/>
              <a:t> for program </a:t>
            </a:r>
          </a:p>
          <a:p>
            <a:r>
              <a:rPr lang="en-SG" sz="3600" dirty="0" smtClean="0"/>
              <a:t>There is a </a:t>
            </a:r>
            <a:r>
              <a:rPr lang="en-SG" sz="3600" dirty="0" smtClean="0">
                <a:solidFill>
                  <a:srgbClr val="FF0000"/>
                </a:solidFill>
              </a:rPr>
              <a:t>BIG problem </a:t>
            </a:r>
            <a:r>
              <a:rPr lang="en-SG" sz="3600" dirty="0" smtClean="0"/>
              <a:t>-&gt; the two objects </a:t>
            </a:r>
            <a:r>
              <a:rPr lang="en-SG" sz="3600" dirty="0" smtClean="0">
                <a:solidFill>
                  <a:srgbClr val="FF0000"/>
                </a:solidFill>
              </a:rPr>
              <a:t>do not “see” or “talk” to each other directly</a:t>
            </a:r>
            <a:r>
              <a:rPr lang="en-SG" sz="3600" dirty="0" smtClean="0"/>
              <a:t>!</a:t>
            </a:r>
          </a:p>
          <a:p>
            <a:r>
              <a:rPr lang="en-SG" sz="3600" dirty="0" smtClean="0"/>
              <a:t>We </a:t>
            </a:r>
            <a:r>
              <a:rPr lang="en-SG" sz="3600" dirty="0" smtClean="0">
                <a:solidFill>
                  <a:srgbClr val="FF0000"/>
                </a:solidFill>
              </a:rPr>
              <a:t>need</a:t>
            </a:r>
            <a:r>
              <a:rPr lang="en-SG" sz="3600" dirty="0" smtClean="0"/>
              <a:t> someone in the middle -&gt; The </a:t>
            </a:r>
            <a:r>
              <a:rPr lang="en-SG" sz="3600" dirty="0" smtClean="0">
                <a:solidFill>
                  <a:srgbClr val="FF0000"/>
                </a:solidFill>
              </a:rPr>
              <a:t>Controller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0926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914400"/>
            <a:ext cx="5334000" cy="4953000"/>
          </a:xfrm>
        </p:spPr>
        <p:txBody>
          <a:bodyPr>
            <a:normAutofit/>
          </a:bodyPr>
          <a:lstStyle/>
          <a:p>
            <a:r>
              <a:rPr lang="en-SG" sz="3200" dirty="0" smtClean="0"/>
              <a:t>The </a:t>
            </a:r>
            <a:r>
              <a:rPr lang="en-SG" sz="3200" dirty="0" smtClean="0">
                <a:solidFill>
                  <a:srgbClr val="FF0000"/>
                </a:solidFill>
              </a:rPr>
              <a:t>Controller</a:t>
            </a:r>
            <a:r>
              <a:rPr lang="en-SG" sz="3200" dirty="0" smtClean="0"/>
              <a:t> will </a:t>
            </a:r>
            <a:r>
              <a:rPr lang="en-SG" sz="3200" dirty="0" smtClean="0">
                <a:solidFill>
                  <a:srgbClr val="FF0000"/>
                </a:solidFill>
              </a:rPr>
              <a:t>act as a “middle man”</a:t>
            </a:r>
            <a:r>
              <a:rPr lang="en-SG" sz="3200" dirty="0" smtClean="0"/>
              <a:t> in between UI View (for user) and Model (for program)</a:t>
            </a:r>
          </a:p>
          <a:p>
            <a:r>
              <a:rPr lang="en-SG" sz="3200" dirty="0" smtClean="0"/>
              <a:t>It </a:t>
            </a:r>
            <a:r>
              <a:rPr lang="en-SG" sz="3200" dirty="0" smtClean="0">
                <a:solidFill>
                  <a:srgbClr val="FF0000"/>
                </a:solidFill>
              </a:rPr>
              <a:t>monitors requests from View </a:t>
            </a:r>
            <a:r>
              <a:rPr lang="en-SG" sz="3200" dirty="0" smtClean="0"/>
              <a:t>e.g. Save button is clicked and </a:t>
            </a:r>
            <a:r>
              <a:rPr lang="en-SG" sz="3200" dirty="0" smtClean="0">
                <a:solidFill>
                  <a:srgbClr val="FF0000"/>
                </a:solidFill>
              </a:rPr>
              <a:t>takes</a:t>
            </a:r>
            <a:r>
              <a:rPr lang="en-SG" sz="3200" dirty="0" smtClean="0"/>
              <a:t> the necessary </a:t>
            </a:r>
            <a:r>
              <a:rPr lang="en-SG" sz="3200" dirty="0" smtClean="0">
                <a:solidFill>
                  <a:srgbClr val="FF0000"/>
                </a:solidFill>
              </a:rPr>
              <a:t>action with the model provided</a:t>
            </a:r>
            <a:r>
              <a:rPr lang="en-SG" sz="3200" dirty="0" smtClean="0"/>
              <a:t>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86400" y="3048000"/>
            <a:ext cx="3657600" cy="21945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43600" y="4953000"/>
            <a:ext cx="1167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Mr</a:t>
            </a:r>
            <a:r>
              <a:rPr lang="en-US" dirty="0" smtClean="0"/>
              <a:t> “View”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43800" y="4953000"/>
            <a:ext cx="131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Mr</a:t>
            </a:r>
            <a:r>
              <a:rPr lang="en-US" dirty="0" smtClean="0"/>
              <a:t> “Model”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29400" y="2895600"/>
            <a:ext cx="1689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Mr</a:t>
            </a:r>
            <a:r>
              <a:rPr lang="en-US" b="1" dirty="0" smtClean="0">
                <a:solidFill>
                  <a:srgbClr val="FF0000"/>
                </a:solidFill>
              </a:rPr>
              <a:t> “Controller”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76200"/>
            <a:ext cx="8077200" cy="836832"/>
          </a:xfrm>
        </p:spPr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66691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en-US" dirty="0" smtClean="0"/>
              <a:t>Model-View-Controller (MVC)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chemeClr val="tx2"/>
                </a:solidFill>
              </a:rPr>
              <a:t>View</a:t>
            </a:r>
            <a:endParaRPr lang="en-SG" sz="3600" b="1" dirty="0" smtClean="0">
              <a:solidFill>
                <a:schemeClr val="tx2"/>
              </a:solidFill>
            </a:endParaRPr>
          </a:p>
          <a:p>
            <a:r>
              <a:rPr lang="en-SG" sz="3200" dirty="0"/>
              <a:t>is the </a:t>
            </a:r>
            <a:r>
              <a:rPr lang="en-SG" sz="3200" dirty="0">
                <a:solidFill>
                  <a:srgbClr val="FF0000"/>
                </a:solidFill>
              </a:rPr>
              <a:t>information that is being presented to a </a:t>
            </a:r>
            <a:r>
              <a:rPr lang="en-SG" sz="3200" dirty="0" smtClean="0">
                <a:solidFill>
                  <a:srgbClr val="FF0000"/>
                </a:solidFill>
              </a:rPr>
              <a:t>user</a:t>
            </a:r>
          </a:p>
          <a:p>
            <a:r>
              <a:rPr lang="en-SG" sz="3200" dirty="0" smtClean="0"/>
              <a:t>For </a:t>
            </a:r>
            <a:r>
              <a:rPr lang="en-SG" sz="3200" dirty="0"/>
              <a:t>a </a:t>
            </a:r>
            <a:r>
              <a:rPr lang="en-SG" sz="3200" dirty="0" smtClean="0"/>
              <a:t>mobile app, </a:t>
            </a:r>
            <a:r>
              <a:rPr lang="en-SG" sz="3200" dirty="0"/>
              <a:t>the view would generally be an </a:t>
            </a:r>
            <a:r>
              <a:rPr lang="en-SG" sz="3200" dirty="0" smtClean="0"/>
              <a:t>user interface (UI) page </a:t>
            </a:r>
            <a:r>
              <a:rPr lang="en-SG" sz="3200" dirty="0"/>
              <a:t>that </a:t>
            </a:r>
            <a:r>
              <a:rPr lang="en-SG" sz="3200" dirty="0" smtClean="0"/>
              <a:t>presents to user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147817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838200"/>
            <a:ext cx="8001000" cy="2286000"/>
          </a:xfrm>
        </p:spPr>
        <p:txBody>
          <a:bodyPr>
            <a:normAutofit/>
          </a:bodyPr>
          <a:lstStyle/>
          <a:p>
            <a:r>
              <a:rPr lang="en-SG" sz="3200" dirty="0" smtClean="0"/>
              <a:t>When </a:t>
            </a:r>
            <a:r>
              <a:rPr lang="en-SG" sz="3200" i="1" dirty="0" err="1" smtClean="0">
                <a:latin typeface="Times New Roman"/>
                <a:cs typeface="Times New Roman"/>
              </a:rPr>
              <a:t>RestaurantList</a:t>
            </a:r>
            <a:r>
              <a:rPr lang="en-SG" sz="3200" i="1" dirty="0" smtClean="0">
                <a:latin typeface="Times New Roman"/>
                <a:cs typeface="Times New Roman"/>
              </a:rPr>
              <a:t> Activity</a:t>
            </a:r>
            <a:r>
              <a:rPr lang="en-SG" sz="3200" dirty="0" smtClean="0"/>
              <a:t> first started, the </a:t>
            </a:r>
            <a:r>
              <a:rPr lang="en-SG" sz="3200" dirty="0" smtClean="0">
                <a:latin typeface="Arial"/>
                <a:cs typeface="Arial"/>
              </a:rPr>
              <a:t>onCreate(Bundle) </a:t>
            </a:r>
            <a:r>
              <a:rPr lang="en-SG" sz="3200" dirty="0" smtClean="0"/>
              <a:t>callback method will be run</a:t>
            </a:r>
          </a:p>
          <a:p>
            <a:r>
              <a:rPr lang="en-SG" sz="3200" dirty="0" smtClean="0"/>
              <a:t>Initialisation will be done at here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76200"/>
            <a:ext cx="8077200" cy="836832"/>
          </a:xfrm>
        </p:spPr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399" y="2971800"/>
            <a:ext cx="8108097" cy="36736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0926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685800"/>
            <a:ext cx="8001000" cy="2667000"/>
          </a:xfrm>
        </p:spPr>
        <p:txBody>
          <a:bodyPr>
            <a:normAutofit fontScale="92500"/>
          </a:bodyPr>
          <a:lstStyle/>
          <a:p>
            <a:r>
              <a:rPr lang="en-SG" sz="3200" dirty="0" smtClean="0">
                <a:solidFill>
                  <a:schemeClr val="tx2"/>
                </a:solidFill>
              </a:rPr>
              <a:t>Line 30</a:t>
            </a:r>
            <a:r>
              <a:rPr lang="en-SG" sz="3200" dirty="0" smtClean="0"/>
              <a:t> – “</a:t>
            </a:r>
            <a:r>
              <a:rPr lang="en-SG" sz="3200" dirty="0" err="1" smtClean="0"/>
              <a:t>setContentView</a:t>
            </a:r>
            <a:r>
              <a:rPr lang="en-SG" sz="3200" dirty="0" smtClean="0"/>
              <a:t>” sets display view layout using </a:t>
            </a:r>
            <a:r>
              <a:rPr lang="en-SG" sz="3200" i="1" dirty="0" smtClean="0">
                <a:latin typeface="Times New Roman"/>
                <a:cs typeface="Times New Roman"/>
              </a:rPr>
              <a:t>main.xml</a:t>
            </a:r>
          </a:p>
          <a:p>
            <a:r>
              <a:rPr lang="en-SG" sz="3200" dirty="0" smtClean="0">
                <a:solidFill>
                  <a:schemeClr val="tx2"/>
                </a:solidFill>
              </a:rPr>
              <a:t>Line 32 to 40 </a:t>
            </a:r>
            <a:r>
              <a:rPr lang="en-SG" sz="3200" dirty="0" smtClean="0"/>
              <a:t>– “</a:t>
            </a:r>
            <a:r>
              <a:rPr lang="en-SG" sz="3200" dirty="0" err="1" smtClean="0"/>
              <a:t>findViewByID</a:t>
            </a:r>
            <a:r>
              <a:rPr lang="en-SG" sz="3200" dirty="0" smtClean="0"/>
              <a:t>” binds local variables to </a:t>
            </a:r>
            <a:r>
              <a:rPr lang="en-SG" sz="3200" dirty="0" err="1" smtClean="0"/>
              <a:t>EditText</a:t>
            </a:r>
            <a:r>
              <a:rPr lang="en-SG" sz="3200" dirty="0" smtClean="0"/>
              <a:t>, </a:t>
            </a:r>
            <a:r>
              <a:rPr lang="en-SG" sz="3200" dirty="0" err="1" smtClean="0"/>
              <a:t>RadioGroup</a:t>
            </a:r>
            <a:r>
              <a:rPr lang="en-SG" sz="3200" dirty="0" smtClean="0"/>
              <a:t>, Button and </a:t>
            </a:r>
            <a:r>
              <a:rPr lang="en-SG" sz="3200" dirty="0" err="1" smtClean="0"/>
              <a:t>ListView</a:t>
            </a:r>
            <a:r>
              <a:rPr lang="en-SG" sz="3200" dirty="0" smtClean="0"/>
              <a:t> widgets on UI View defined in </a:t>
            </a:r>
            <a:r>
              <a:rPr lang="en-SG" sz="3200" i="1" dirty="0" smtClean="0">
                <a:latin typeface="Times New Roman"/>
                <a:cs typeface="Times New Roman"/>
              </a:rPr>
              <a:t>main.xml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42949" y="3505200"/>
            <a:ext cx="8256671" cy="3126606"/>
            <a:chOff x="752475" y="3505200"/>
            <a:chExt cx="8172450" cy="30480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2475" y="3505200"/>
              <a:ext cx="8172450" cy="30480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2057400" y="3886200"/>
              <a:ext cx="2438400" cy="199724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057400" y="4278830"/>
              <a:ext cx="5181600" cy="1740970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76200"/>
            <a:ext cx="8077200" cy="836832"/>
          </a:xfrm>
        </p:spPr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330822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475" y="3619099"/>
            <a:ext cx="8172450" cy="304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762000"/>
            <a:ext cx="8001000" cy="5181600"/>
          </a:xfrm>
        </p:spPr>
        <p:txBody>
          <a:bodyPr>
            <a:normAutofit/>
          </a:bodyPr>
          <a:lstStyle/>
          <a:p>
            <a:r>
              <a:rPr lang="en-SG" sz="3200" dirty="0" smtClean="0">
                <a:solidFill>
                  <a:schemeClr val="tx2"/>
                </a:solidFill>
              </a:rPr>
              <a:t>Line </a:t>
            </a:r>
            <a:r>
              <a:rPr lang="en-SG" sz="3200" dirty="0" smtClean="0">
                <a:solidFill>
                  <a:srgbClr val="1F497D"/>
                </a:solidFill>
              </a:rPr>
              <a:t>37</a:t>
            </a:r>
            <a:r>
              <a:rPr lang="en-SG" sz="3200" dirty="0" smtClean="0"/>
              <a:t> - bind the Button </a:t>
            </a:r>
            <a:r>
              <a:rPr lang="en-SG" sz="3200" dirty="0" err="1" smtClean="0"/>
              <a:t>varible</a:t>
            </a:r>
            <a:r>
              <a:rPr lang="en-SG" sz="3200" dirty="0" smtClean="0"/>
              <a:t> “</a:t>
            </a:r>
            <a:r>
              <a:rPr lang="en-SG" sz="3200" dirty="0" err="1" smtClean="0"/>
              <a:t>buttonSave</a:t>
            </a:r>
            <a:r>
              <a:rPr lang="en-SG" sz="3200" dirty="0" smtClean="0"/>
              <a:t>” to the “Save” button widget on UI View with id “</a:t>
            </a:r>
            <a:r>
              <a:rPr lang="en-SG" sz="3200" dirty="0" err="1" smtClean="0"/>
              <a:t>button_save</a:t>
            </a:r>
            <a:r>
              <a:rPr lang="en-SG" sz="3200" dirty="0" smtClean="0"/>
              <a:t>”</a:t>
            </a:r>
          </a:p>
          <a:p>
            <a:r>
              <a:rPr lang="en-SG" sz="3200" dirty="0" smtClean="0">
                <a:solidFill>
                  <a:srgbClr val="1F497D"/>
                </a:solidFill>
              </a:rPr>
              <a:t>Line 38 </a:t>
            </a:r>
            <a:r>
              <a:rPr lang="en-SG" sz="3200" dirty="0" smtClean="0"/>
              <a:t>-</a:t>
            </a:r>
            <a:r>
              <a:rPr lang="en-SG" sz="3200" dirty="0" smtClean="0">
                <a:solidFill>
                  <a:srgbClr val="1F497D"/>
                </a:solidFill>
              </a:rPr>
              <a:t> </a:t>
            </a:r>
            <a:r>
              <a:rPr lang="en-SG" sz="3200" dirty="0" smtClean="0"/>
              <a:t>activate the click listener to monitor the touch event of the button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7400" y="5334000"/>
            <a:ext cx="4114800" cy="381000"/>
          </a:xfrm>
          <a:prstGeom prst="rect">
            <a:avLst/>
          </a:prstGeom>
          <a:solidFill>
            <a:srgbClr val="FFFF00">
              <a:alpha val="20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76200"/>
            <a:ext cx="8077200" cy="836832"/>
          </a:xfrm>
        </p:spPr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159832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err="1" smtClean="0"/>
              <a:t>ArrayAdapter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2908073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76200"/>
            <a:ext cx="8077200" cy="838200"/>
          </a:xfrm>
        </p:spPr>
        <p:txBody>
          <a:bodyPr/>
          <a:lstStyle/>
          <a:p>
            <a:r>
              <a:rPr lang="en-US" dirty="0" err="1" smtClean="0"/>
              <a:t>ArrayAdapter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914400"/>
            <a:ext cx="8001000" cy="2743200"/>
          </a:xfrm>
        </p:spPr>
        <p:txBody>
          <a:bodyPr>
            <a:normAutofit/>
          </a:bodyPr>
          <a:lstStyle/>
          <a:p>
            <a:r>
              <a:rPr lang="en-SG" sz="3200" dirty="0" smtClean="0"/>
              <a:t>Remember </a:t>
            </a:r>
            <a:r>
              <a:rPr lang="en-SG" sz="3200" dirty="0" smtClean="0">
                <a:solidFill>
                  <a:srgbClr val="FF0000"/>
                </a:solidFill>
              </a:rPr>
              <a:t>Model and View do not “see” each other</a:t>
            </a:r>
          </a:p>
          <a:p>
            <a:r>
              <a:rPr lang="en-SG" sz="3200" dirty="0"/>
              <a:t>T</a:t>
            </a:r>
            <a:r>
              <a:rPr lang="en-SG" sz="3200" dirty="0" smtClean="0"/>
              <a:t>o </a:t>
            </a:r>
            <a:r>
              <a:rPr lang="en-SG" sz="3200" dirty="0" smtClean="0">
                <a:solidFill>
                  <a:srgbClr val="FF0000"/>
                </a:solidFill>
              </a:rPr>
              <a:t>link ArrayList model with ListView widget on UI View</a:t>
            </a:r>
            <a:r>
              <a:rPr lang="en-SG" sz="3200" dirty="0" smtClean="0"/>
              <a:t>, the Controller </a:t>
            </a:r>
            <a:r>
              <a:rPr lang="en-SG" sz="3200" dirty="0" smtClean="0">
                <a:solidFill>
                  <a:srgbClr val="FF0000"/>
                </a:solidFill>
              </a:rPr>
              <a:t>uses ArrayAdapter </a:t>
            </a:r>
            <a:r>
              <a:rPr lang="en-SG" sz="3200" dirty="0" smtClean="0"/>
              <a:t>to bind the two together  </a:t>
            </a:r>
            <a:endParaRPr lang="en-SG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676400" y="4572000"/>
            <a:ext cx="1447800" cy="990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ListView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14800" y="4572000"/>
            <a:ext cx="1524000" cy="9906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ArrayAdapter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05600" y="4572000"/>
            <a:ext cx="1371600" cy="99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18528" y="5562600"/>
            <a:ext cx="648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52756" y="419100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79545" y="5562600"/>
            <a:ext cx="792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" name="Left-Right Arrow 7"/>
          <p:cNvSpPr/>
          <p:nvPr/>
        </p:nvSpPr>
        <p:spPr>
          <a:xfrm>
            <a:off x="3200400" y="5029200"/>
            <a:ext cx="838200" cy="1524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>
            <a:off x="5715000" y="5029200"/>
            <a:ext cx="838200" cy="1524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559310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838200"/>
            <a:ext cx="8001000" cy="4953000"/>
          </a:xfrm>
        </p:spPr>
        <p:txBody>
          <a:bodyPr>
            <a:normAutofit/>
          </a:bodyPr>
          <a:lstStyle/>
          <a:p>
            <a:r>
              <a:rPr lang="en-SG" sz="3200" i="1" dirty="0" smtClean="0">
                <a:latin typeface="Times New Roman"/>
                <a:cs typeface="Times New Roman"/>
              </a:rPr>
              <a:t>ArrayAdapter</a:t>
            </a:r>
            <a:r>
              <a:rPr lang="en-SG" sz="3200" dirty="0" smtClean="0"/>
              <a:t> class can handle any Java object (e.g. restaurant model) as Input</a:t>
            </a:r>
          </a:p>
          <a:p>
            <a:r>
              <a:rPr lang="en-SG" sz="3200" dirty="0" smtClean="0"/>
              <a:t>By default it will call the </a:t>
            </a:r>
            <a:r>
              <a:rPr lang="en-SG" sz="3200" dirty="0" smtClean="0">
                <a:latin typeface="Arial"/>
                <a:cs typeface="Arial"/>
              </a:rPr>
              <a:t>toString()</a:t>
            </a:r>
            <a:r>
              <a:rPr lang="en-SG" sz="3200" dirty="0" smtClean="0"/>
              <a:t> method on each object for the data which should be displayed on ListView</a:t>
            </a:r>
            <a:endParaRPr lang="en-SG" sz="3200" dirty="0"/>
          </a:p>
          <a:p>
            <a:r>
              <a:rPr lang="en-SG" sz="3200" dirty="0" smtClean="0"/>
              <a:t>Example</a:t>
            </a:r>
          </a:p>
          <a:p>
            <a:pPr marL="400050" lvl="1" indent="0">
              <a:buNone/>
            </a:pPr>
            <a:r>
              <a:rPr lang="en-SG" sz="2400" dirty="0" smtClean="0">
                <a:latin typeface="Arial"/>
                <a:cs typeface="Arial"/>
              </a:rPr>
              <a:t>toString()</a:t>
            </a:r>
            <a:r>
              <a:rPr lang="en-SG" sz="2400" dirty="0" smtClean="0"/>
              <a:t> method in </a:t>
            </a:r>
            <a:r>
              <a:rPr lang="en-SG" sz="2400" i="1" dirty="0" smtClean="0">
                <a:latin typeface="Times New Roman"/>
                <a:cs typeface="Times New Roman"/>
              </a:rPr>
              <a:t>restaurant.java</a:t>
            </a:r>
            <a:r>
              <a:rPr lang="en-SG" sz="2400" dirty="0" smtClean="0"/>
              <a:t> model to display restaurant name on ListView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38400" y="5181600"/>
            <a:ext cx="3082990" cy="7747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76200"/>
            <a:ext cx="8077200" cy="838200"/>
          </a:xfrm>
        </p:spPr>
        <p:txBody>
          <a:bodyPr/>
          <a:lstStyle/>
          <a:p>
            <a:r>
              <a:rPr lang="en-US" dirty="0" err="1" smtClean="0"/>
              <a:t>ArrayAdapter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50235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127" y="3124200"/>
            <a:ext cx="8172450" cy="304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838200"/>
            <a:ext cx="8001000" cy="1828800"/>
          </a:xfrm>
        </p:spPr>
        <p:txBody>
          <a:bodyPr>
            <a:normAutofit/>
          </a:bodyPr>
          <a:lstStyle/>
          <a:p>
            <a:r>
              <a:rPr lang="en-SG" sz="3200" dirty="0" smtClean="0">
                <a:solidFill>
                  <a:srgbClr val="1F497D"/>
                </a:solidFill>
              </a:rPr>
              <a:t>Line 41</a:t>
            </a:r>
            <a:r>
              <a:rPr lang="en-SG" sz="3200" dirty="0" smtClean="0"/>
              <a:t> - an </a:t>
            </a:r>
            <a:r>
              <a:rPr lang="en-SG" sz="3200" i="1" dirty="0" smtClean="0">
                <a:latin typeface="Times New Roman"/>
                <a:cs typeface="Times New Roman"/>
              </a:rPr>
              <a:t>ArrayAdapter</a:t>
            </a:r>
            <a:r>
              <a:rPr lang="en-SG" sz="3200" dirty="0" smtClean="0"/>
              <a:t> is declared to link to </a:t>
            </a:r>
            <a:r>
              <a:rPr lang="en-SG" sz="3200" i="1" dirty="0" smtClean="0">
                <a:latin typeface="Times New Roman"/>
                <a:cs typeface="Times New Roman"/>
              </a:rPr>
              <a:t>ArrayList</a:t>
            </a:r>
            <a:r>
              <a:rPr lang="en-SG" sz="3200" dirty="0" smtClean="0"/>
              <a:t> model with Android predefined layout android.R.layout.simple_list_item_1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5607518"/>
            <a:ext cx="6925377" cy="228600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76200"/>
            <a:ext cx="8077200" cy="838200"/>
          </a:xfrm>
        </p:spPr>
        <p:txBody>
          <a:bodyPr/>
          <a:lstStyle/>
          <a:p>
            <a:r>
              <a:rPr lang="en-US" dirty="0" err="1" smtClean="0"/>
              <a:t>ArrayAdapter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099539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838200"/>
            <a:ext cx="8001000" cy="1219200"/>
          </a:xfrm>
        </p:spPr>
        <p:txBody>
          <a:bodyPr>
            <a:normAutofit/>
          </a:bodyPr>
          <a:lstStyle/>
          <a:p>
            <a:r>
              <a:rPr lang="en-SG" sz="3200" dirty="0" smtClean="0">
                <a:solidFill>
                  <a:srgbClr val="1F497D"/>
                </a:solidFill>
              </a:rPr>
              <a:t>Line 42</a:t>
            </a:r>
            <a:r>
              <a:rPr lang="en-SG" sz="3200" dirty="0" smtClean="0"/>
              <a:t> - bind the </a:t>
            </a:r>
            <a:r>
              <a:rPr lang="en-SG" sz="3200" i="1" dirty="0" smtClean="0">
                <a:latin typeface="Times New Roman"/>
                <a:cs typeface="Times New Roman"/>
              </a:rPr>
              <a:t>ArrayList</a:t>
            </a:r>
            <a:r>
              <a:rPr lang="en-SG" sz="3200" dirty="0" smtClean="0"/>
              <a:t> model and </a:t>
            </a:r>
            <a:r>
              <a:rPr lang="en-SG" sz="3200" i="1" dirty="0" smtClean="0">
                <a:latin typeface="Times New Roman"/>
                <a:cs typeface="Times New Roman"/>
              </a:rPr>
              <a:t>ListView</a:t>
            </a:r>
            <a:r>
              <a:rPr lang="en-SG" sz="3200" dirty="0" smtClean="0"/>
              <a:t> widget with </a:t>
            </a:r>
            <a:r>
              <a:rPr lang="en-SG" sz="3200" i="1" dirty="0" smtClean="0">
                <a:latin typeface="Times New Roman"/>
                <a:cs typeface="Times New Roman"/>
              </a:rPr>
              <a:t>ArrayAdapter</a:t>
            </a:r>
            <a:endParaRPr lang="en-SG" sz="2800" i="1" dirty="0" smtClean="0">
              <a:latin typeface="Times New Roman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127" y="3124200"/>
            <a:ext cx="8172450" cy="304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81201" y="5791200"/>
            <a:ext cx="2133600" cy="228600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76200"/>
            <a:ext cx="8077200" cy="838200"/>
          </a:xfrm>
        </p:spPr>
        <p:txBody>
          <a:bodyPr/>
          <a:lstStyle/>
          <a:p>
            <a:r>
              <a:rPr lang="en-US" dirty="0" err="1" smtClean="0"/>
              <a:t>ArrayAdapter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968527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77568"/>
            <a:ext cx="8077200" cy="913032"/>
          </a:xfrm>
        </p:spPr>
        <p:txBody>
          <a:bodyPr>
            <a:normAutofit/>
          </a:bodyPr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838200"/>
            <a:ext cx="8001000" cy="1828800"/>
          </a:xfrm>
        </p:spPr>
        <p:txBody>
          <a:bodyPr>
            <a:normAutofit fontScale="92500"/>
          </a:bodyPr>
          <a:lstStyle/>
          <a:p>
            <a:r>
              <a:rPr lang="en-SG" sz="3600" dirty="0" smtClean="0"/>
              <a:t>When Save Button is pressed, </a:t>
            </a:r>
            <a:r>
              <a:rPr lang="en-SG" sz="3200" dirty="0" smtClean="0"/>
              <a:t>the Controller will handle the event by executing the code in </a:t>
            </a:r>
            <a:r>
              <a:rPr lang="en-SG" sz="3200" i="1" dirty="0" err="1" smtClean="0">
                <a:latin typeface="Times New Roman"/>
                <a:cs typeface="Times New Roman"/>
              </a:rPr>
              <a:t>onClick</a:t>
            </a:r>
            <a:r>
              <a:rPr lang="en-SG" sz="3200" dirty="0" smtClean="0"/>
              <a:t> method and pass to “</a:t>
            </a:r>
            <a:r>
              <a:rPr lang="en-SG" sz="3200" dirty="0" err="1" smtClean="0"/>
              <a:t>onSave</a:t>
            </a:r>
            <a:r>
              <a:rPr lang="en-SG" sz="3200" dirty="0" smtClean="0"/>
              <a:t>”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800" y="3657600"/>
            <a:ext cx="6629400" cy="29049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0008" y="2647349"/>
            <a:ext cx="6121336" cy="42030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4953000" y="3057826"/>
            <a:ext cx="457200" cy="5997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000926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9200" y="3381599"/>
            <a:ext cx="6629400" cy="290490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762000"/>
            <a:ext cx="8001000" cy="4953000"/>
          </a:xfrm>
        </p:spPr>
        <p:txBody>
          <a:bodyPr>
            <a:normAutofit/>
          </a:bodyPr>
          <a:lstStyle/>
          <a:p>
            <a:r>
              <a:rPr lang="en-SG" sz="3600" dirty="0" smtClean="0">
                <a:solidFill>
                  <a:srgbClr val="1F497D"/>
                </a:solidFill>
              </a:rPr>
              <a:t>Line 49 to 77</a:t>
            </a:r>
            <a:r>
              <a:rPr lang="en-SG" sz="3600" dirty="0" smtClean="0"/>
              <a:t> -</a:t>
            </a:r>
            <a:r>
              <a:rPr lang="en-SG" sz="3600" dirty="0" smtClean="0">
                <a:solidFill>
                  <a:srgbClr val="1F497D"/>
                </a:solidFill>
              </a:rPr>
              <a:t> </a:t>
            </a:r>
            <a:r>
              <a:rPr lang="en-SG" sz="3600" dirty="0" smtClean="0"/>
              <a:t>Get the data entries from UI View and save to local variables (e.g. </a:t>
            </a:r>
            <a:r>
              <a:rPr lang="en-SG" sz="3600" dirty="0" err="1" smtClean="0"/>
              <a:t>nameStr</a:t>
            </a:r>
            <a:r>
              <a:rPr lang="en-SG" sz="3600" dirty="0" smtClean="0"/>
              <a:t>, </a:t>
            </a:r>
            <a:r>
              <a:rPr lang="en-SG" sz="3600" dirty="0" err="1" smtClean="0"/>
              <a:t>addrStr</a:t>
            </a:r>
            <a:r>
              <a:rPr lang="en-SG" sz="3600" dirty="0" smtClean="0"/>
              <a:t> and etc.)</a:t>
            </a:r>
            <a:endParaRPr lang="en-SG" sz="32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971800" y="4191000"/>
            <a:ext cx="4724400" cy="685800"/>
          </a:xfrm>
          <a:prstGeom prst="rect">
            <a:avLst/>
          </a:prstGeom>
          <a:solidFill>
            <a:srgbClr val="FFFF00">
              <a:alpha val="20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77568"/>
            <a:ext cx="8077200" cy="913032"/>
          </a:xfrm>
        </p:spPr>
        <p:txBody>
          <a:bodyPr>
            <a:normAutofit/>
          </a:bodyPr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0926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en-US" dirty="0" smtClean="0"/>
              <a:t>Model-View-Controller (MVC)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chemeClr val="tx2"/>
                </a:solidFill>
              </a:rPr>
              <a:t>View</a:t>
            </a:r>
            <a:endParaRPr lang="en-SG" sz="3600" b="1" dirty="0" smtClean="0">
              <a:solidFill>
                <a:schemeClr val="tx2"/>
              </a:solidFill>
            </a:endParaRPr>
          </a:p>
          <a:p>
            <a:r>
              <a:rPr lang="en-SG" sz="3200" dirty="0" smtClean="0"/>
              <a:t>The </a:t>
            </a:r>
            <a:r>
              <a:rPr lang="en-SG" sz="3200" dirty="0"/>
              <a:t>view pulls data from the model (which is passed to it from the controller) and feeds the data into a template which is populated and presented to the </a:t>
            </a:r>
            <a:r>
              <a:rPr lang="en-SG" sz="3200" dirty="0" smtClean="0"/>
              <a:t>user</a:t>
            </a:r>
          </a:p>
          <a:p>
            <a:r>
              <a:rPr lang="en-SG" sz="3200" dirty="0" smtClean="0"/>
              <a:t>The </a:t>
            </a:r>
            <a:r>
              <a:rPr lang="en-SG" sz="3200" dirty="0"/>
              <a:t>view does not cause the data to be modified in any way, it only displays data retrieved from the </a:t>
            </a:r>
            <a:r>
              <a:rPr lang="en-SG" sz="3200" dirty="0" smtClean="0"/>
              <a:t>model</a:t>
            </a:r>
            <a:endParaRPr lang="en-US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02207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" y="3733800"/>
            <a:ext cx="6554042" cy="2133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762000"/>
            <a:ext cx="8001000" cy="5181600"/>
          </a:xfrm>
        </p:spPr>
        <p:txBody>
          <a:bodyPr>
            <a:normAutofit/>
          </a:bodyPr>
          <a:lstStyle/>
          <a:p>
            <a:pPr marL="398463" indent="-398463"/>
            <a:r>
              <a:rPr lang="en-SG" sz="3200" dirty="0" smtClean="0">
                <a:solidFill>
                  <a:srgbClr val="1F497D"/>
                </a:solidFill>
              </a:rPr>
              <a:t>Line 81 </a:t>
            </a:r>
            <a:r>
              <a:rPr lang="en-SG" sz="3200" dirty="0" smtClean="0"/>
              <a:t>-</a:t>
            </a:r>
            <a:r>
              <a:rPr lang="en-SG" sz="3200" dirty="0" smtClean="0">
                <a:solidFill>
                  <a:srgbClr val="1F497D"/>
                </a:solidFill>
              </a:rPr>
              <a:t> </a:t>
            </a:r>
            <a:r>
              <a:rPr lang="en-SG" sz="3200" dirty="0" smtClean="0"/>
              <a:t>Create a </a:t>
            </a:r>
            <a:r>
              <a:rPr lang="en-SG" sz="3200" i="1" dirty="0" smtClean="0">
                <a:latin typeface="Times New Roman"/>
                <a:cs typeface="Times New Roman"/>
              </a:rPr>
              <a:t>restaurant</a:t>
            </a:r>
            <a:r>
              <a:rPr lang="en-SG" sz="3200" dirty="0" smtClean="0"/>
              <a:t> data model object or model</a:t>
            </a:r>
          </a:p>
          <a:p>
            <a:pPr marL="398463" indent="-398463"/>
            <a:r>
              <a:rPr lang="en-SG" sz="3200" dirty="0" smtClean="0">
                <a:solidFill>
                  <a:srgbClr val="1F497D"/>
                </a:solidFill>
              </a:rPr>
              <a:t>Line 83 to 86 </a:t>
            </a:r>
            <a:r>
              <a:rPr lang="en-SG" sz="3200" dirty="0" smtClean="0"/>
              <a:t>–</a:t>
            </a:r>
            <a:r>
              <a:rPr lang="en-SG" sz="3200" dirty="0" smtClean="0">
                <a:solidFill>
                  <a:srgbClr val="1F497D"/>
                </a:solidFill>
              </a:rPr>
              <a:t> </a:t>
            </a:r>
            <a:r>
              <a:rPr lang="en-SG" sz="3200" dirty="0" smtClean="0"/>
              <a:t>Set individual values in the data model</a:t>
            </a:r>
          </a:p>
        </p:txBody>
      </p:sp>
      <p:sp>
        <p:nvSpPr>
          <p:cNvPr id="5" name="Rectangle 4"/>
          <p:cNvSpPr/>
          <p:nvPr/>
        </p:nvSpPr>
        <p:spPr>
          <a:xfrm>
            <a:off x="2971800" y="3754655"/>
            <a:ext cx="3962400" cy="207745"/>
          </a:xfrm>
          <a:prstGeom prst="rect">
            <a:avLst/>
          </a:prstGeom>
          <a:solidFill>
            <a:srgbClr val="FFFF00">
              <a:alpha val="20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71800" y="4229100"/>
            <a:ext cx="3810000" cy="952500"/>
          </a:xfrm>
          <a:prstGeom prst="rect">
            <a:avLst/>
          </a:prstGeom>
          <a:solidFill>
            <a:srgbClr val="FFFF00">
              <a:alpha val="20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77568"/>
            <a:ext cx="8077200" cy="913032"/>
          </a:xfrm>
        </p:spPr>
        <p:txBody>
          <a:bodyPr>
            <a:normAutofit/>
          </a:bodyPr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0926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" y="2895600"/>
            <a:ext cx="6554042" cy="2133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838200"/>
            <a:ext cx="8001000" cy="1371600"/>
          </a:xfrm>
        </p:spPr>
        <p:txBody>
          <a:bodyPr>
            <a:normAutofit/>
          </a:bodyPr>
          <a:lstStyle/>
          <a:p>
            <a:pPr marL="515938" indent="-515938"/>
            <a:r>
              <a:rPr lang="en-SG" sz="3200" dirty="0" smtClean="0">
                <a:solidFill>
                  <a:srgbClr val="1F497D"/>
                </a:solidFill>
              </a:rPr>
              <a:t>Line 89 </a:t>
            </a:r>
            <a:r>
              <a:rPr lang="en-SG" sz="3200" dirty="0" smtClean="0"/>
              <a:t>-</a:t>
            </a:r>
            <a:r>
              <a:rPr lang="en-SG" sz="3200" dirty="0" smtClean="0">
                <a:solidFill>
                  <a:srgbClr val="1F497D"/>
                </a:solidFill>
              </a:rPr>
              <a:t> </a:t>
            </a:r>
            <a:r>
              <a:rPr lang="en-SG" sz="3200" dirty="0" smtClean="0"/>
              <a:t>Add the new </a:t>
            </a:r>
            <a:r>
              <a:rPr lang="en-SG" sz="3200" i="1" dirty="0" smtClean="0">
                <a:latin typeface="Times New Roman"/>
                <a:cs typeface="Times New Roman"/>
              </a:rPr>
              <a:t>restaurant</a:t>
            </a:r>
            <a:r>
              <a:rPr lang="en-SG" sz="3200" dirty="0" smtClean="0"/>
              <a:t> data model to </a:t>
            </a:r>
            <a:r>
              <a:rPr lang="en-SG" sz="3200" i="1" dirty="0" err="1" smtClean="0">
                <a:latin typeface="Times New Roman"/>
                <a:cs typeface="Times New Roman"/>
              </a:rPr>
              <a:t>ArrayAdapter</a:t>
            </a:r>
            <a:endParaRPr lang="en-SG" sz="3200" i="1" dirty="0" smtClean="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71800" y="4800600"/>
            <a:ext cx="2362200" cy="228600"/>
          </a:xfrm>
          <a:prstGeom prst="rect">
            <a:avLst/>
          </a:prstGeom>
          <a:solidFill>
            <a:srgbClr val="FFFF00">
              <a:alpha val="20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77568"/>
            <a:ext cx="8077200" cy="913032"/>
          </a:xfrm>
        </p:spPr>
        <p:txBody>
          <a:bodyPr>
            <a:normAutofit/>
          </a:bodyPr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0926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838200"/>
            <a:ext cx="8001000" cy="1295400"/>
          </a:xfrm>
        </p:spPr>
        <p:txBody>
          <a:bodyPr>
            <a:normAutofit/>
          </a:bodyPr>
          <a:lstStyle/>
          <a:p>
            <a:pPr marL="515938" indent="-515938"/>
            <a:r>
              <a:rPr lang="en-SG" sz="3200" dirty="0" smtClean="0">
                <a:solidFill>
                  <a:srgbClr val="1F497D"/>
                </a:solidFill>
              </a:rPr>
              <a:t>Line 89 </a:t>
            </a:r>
            <a:r>
              <a:rPr lang="en-SG" sz="3200" dirty="0" smtClean="0"/>
              <a:t>-</a:t>
            </a:r>
            <a:r>
              <a:rPr lang="en-SG" sz="3200" dirty="0" smtClean="0">
                <a:solidFill>
                  <a:srgbClr val="1F497D"/>
                </a:solidFill>
              </a:rPr>
              <a:t> </a:t>
            </a:r>
            <a:r>
              <a:rPr lang="en-SG" sz="3200" dirty="0" smtClean="0"/>
              <a:t>The adapter will update the </a:t>
            </a:r>
            <a:r>
              <a:rPr lang="en-SG" sz="3200" i="1" dirty="0" err="1" smtClean="0">
                <a:latin typeface="Times New Roman"/>
                <a:cs typeface="Times New Roman"/>
              </a:rPr>
              <a:t>ArrayList</a:t>
            </a:r>
            <a:r>
              <a:rPr lang="en-SG" sz="3200" i="1" dirty="0" smtClean="0">
                <a:latin typeface="Times New Roman"/>
                <a:cs typeface="Times New Roman"/>
              </a:rPr>
              <a:t>  </a:t>
            </a:r>
            <a:r>
              <a:rPr lang="en-SG" sz="3200" dirty="0" smtClean="0"/>
              <a:t>as well as the </a:t>
            </a:r>
            <a:r>
              <a:rPr lang="en-SG" sz="3200" i="1" dirty="0" err="1" smtClean="0">
                <a:latin typeface="Times New Roman" pitchFamily="18" charset="0"/>
                <a:cs typeface="Times New Roman" pitchFamily="18" charset="0"/>
              </a:rPr>
              <a:t>ListView</a:t>
            </a:r>
            <a:endParaRPr lang="en-SG" sz="32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" y="2895600"/>
            <a:ext cx="6554042" cy="21336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971800" y="4800600"/>
            <a:ext cx="2362200" cy="228600"/>
          </a:xfrm>
          <a:prstGeom prst="rect">
            <a:avLst/>
          </a:prstGeom>
          <a:solidFill>
            <a:srgbClr val="FFFF00">
              <a:alpha val="20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77568"/>
            <a:ext cx="8077200" cy="913032"/>
          </a:xfrm>
        </p:spPr>
        <p:txBody>
          <a:bodyPr>
            <a:normAutofit/>
          </a:bodyPr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0926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51920" y="2957099"/>
            <a:ext cx="16257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END</a:t>
            </a:r>
            <a:endParaRPr lang="en-SG" sz="5400" dirty="0"/>
          </a:p>
        </p:txBody>
      </p:sp>
    </p:spTree>
    <p:extLst>
      <p:ext uri="{BB962C8B-B14F-4D97-AF65-F5344CB8AC3E}">
        <p14:creationId xmlns:p14="http://schemas.microsoft.com/office/powerpoint/2010/main" val="200572200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en-US" dirty="0" smtClean="0"/>
              <a:t>Model-View-Controller (MVC)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chemeClr val="tx2"/>
                </a:solidFill>
              </a:rPr>
              <a:t>Controller</a:t>
            </a:r>
            <a:endParaRPr lang="en-SG" sz="3600" b="1" dirty="0" smtClean="0">
              <a:solidFill>
                <a:schemeClr val="tx2"/>
              </a:solidFill>
            </a:endParaRPr>
          </a:p>
          <a:p>
            <a:r>
              <a:rPr lang="en-SG" sz="3200" dirty="0"/>
              <a:t>The controller is </a:t>
            </a:r>
            <a:r>
              <a:rPr lang="en-SG" sz="3200" dirty="0">
                <a:solidFill>
                  <a:srgbClr val="FF0000"/>
                </a:solidFill>
              </a:rPr>
              <a:t>responsible for responding to user </a:t>
            </a:r>
            <a:r>
              <a:rPr lang="en-SG" sz="3200" dirty="0" smtClean="0">
                <a:solidFill>
                  <a:srgbClr val="FF0000"/>
                </a:solidFill>
              </a:rPr>
              <a:t>actions</a:t>
            </a:r>
            <a:r>
              <a:rPr lang="en-SG" sz="3200" dirty="0" smtClean="0"/>
              <a:t>. In </a:t>
            </a:r>
            <a:r>
              <a:rPr lang="en-SG" sz="3200" dirty="0"/>
              <a:t>the case of a </a:t>
            </a:r>
            <a:r>
              <a:rPr lang="en-SG" sz="3200" dirty="0" smtClean="0"/>
              <a:t>mobile app, </a:t>
            </a:r>
            <a:r>
              <a:rPr lang="en-SG" sz="3200" dirty="0"/>
              <a:t>a user action is (generally) a </a:t>
            </a:r>
            <a:r>
              <a:rPr lang="en-SG" sz="3200" dirty="0" smtClean="0"/>
              <a:t>view request.</a:t>
            </a:r>
            <a:endParaRPr lang="en-US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42433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en-US" dirty="0" smtClean="0"/>
              <a:t>Model-View-Controller (MVC)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chemeClr val="tx2"/>
                </a:solidFill>
              </a:rPr>
              <a:t>Controller</a:t>
            </a:r>
            <a:endParaRPr lang="en-SG" sz="3600" b="1" dirty="0" smtClean="0">
              <a:solidFill>
                <a:schemeClr val="tx2"/>
              </a:solidFill>
            </a:endParaRPr>
          </a:p>
          <a:p>
            <a:r>
              <a:rPr lang="en-SG" sz="3200" dirty="0" smtClean="0"/>
              <a:t>The </a:t>
            </a:r>
            <a:r>
              <a:rPr lang="en-SG" sz="3200" dirty="0"/>
              <a:t>controller will </a:t>
            </a:r>
            <a:r>
              <a:rPr lang="en-SG" sz="3200" dirty="0">
                <a:solidFill>
                  <a:srgbClr val="FF0000"/>
                </a:solidFill>
              </a:rPr>
              <a:t>determine</a:t>
            </a:r>
            <a:r>
              <a:rPr lang="en-SG" sz="3200" dirty="0"/>
              <a:t> what </a:t>
            </a:r>
            <a:r>
              <a:rPr lang="en-SG" sz="3200" dirty="0">
                <a:solidFill>
                  <a:srgbClr val="FF0000"/>
                </a:solidFill>
              </a:rPr>
              <a:t>request</a:t>
            </a:r>
            <a:r>
              <a:rPr lang="en-SG" sz="3200" dirty="0"/>
              <a:t> is being made </a:t>
            </a:r>
            <a:r>
              <a:rPr lang="en-SG" sz="3200" dirty="0">
                <a:solidFill>
                  <a:srgbClr val="FF0000"/>
                </a:solidFill>
              </a:rPr>
              <a:t>by the user </a:t>
            </a:r>
            <a:r>
              <a:rPr lang="en-SG" sz="3200" dirty="0"/>
              <a:t>and </a:t>
            </a:r>
            <a:r>
              <a:rPr lang="en-SG" sz="3200" dirty="0">
                <a:solidFill>
                  <a:srgbClr val="FF0000"/>
                </a:solidFill>
              </a:rPr>
              <a:t>respond</a:t>
            </a:r>
            <a:r>
              <a:rPr lang="en-SG" sz="3200" dirty="0"/>
              <a:t> appropriately </a:t>
            </a:r>
            <a:r>
              <a:rPr lang="en-SG" sz="3200" dirty="0">
                <a:solidFill>
                  <a:srgbClr val="FF0000"/>
                </a:solidFill>
              </a:rPr>
              <a:t>by triggering the model to manipulate the data</a:t>
            </a:r>
            <a:r>
              <a:rPr lang="en-SG" sz="3200" dirty="0"/>
              <a:t> appropriately and </a:t>
            </a:r>
            <a:r>
              <a:rPr lang="en-SG" sz="3200" dirty="0">
                <a:solidFill>
                  <a:srgbClr val="FF0000"/>
                </a:solidFill>
              </a:rPr>
              <a:t>passing the model into the </a:t>
            </a:r>
            <a:r>
              <a:rPr lang="en-SG" sz="3200" dirty="0" smtClean="0">
                <a:solidFill>
                  <a:srgbClr val="FF0000"/>
                </a:solidFill>
              </a:rPr>
              <a:t>view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332636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heme/theme1.xml><?xml version="1.0" encoding="utf-8"?>
<a:theme xmlns:a="http://schemas.openxmlformats.org/drawingml/2006/main" name="Training New Employe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New Employees.potx</Template>
  <TotalTime>0</TotalTime>
  <Words>1831</Words>
  <Application>Microsoft Office PowerPoint</Application>
  <PresentationFormat>On-screen Show (4:3)</PresentationFormat>
  <Paragraphs>308</Paragraphs>
  <Slides>73</Slides>
  <Notes>72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9" baseType="lpstr">
      <vt:lpstr>Arial</vt:lpstr>
      <vt:lpstr>Calibri</vt:lpstr>
      <vt:lpstr>Courier New</vt:lpstr>
      <vt:lpstr>Georgia</vt:lpstr>
      <vt:lpstr>Times New Roman</vt:lpstr>
      <vt:lpstr>Training New Employees</vt:lpstr>
      <vt:lpstr>Creating User Interfaces</vt:lpstr>
      <vt:lpstr>Today’s Overview </vt:lpstr>
      <vt:lpstr>PowerPoint Presentation</vt:lpstr>
      <vt:lpstr>Model-View-Controller (MVC)</vt:lpstr>
      <vt:lpstr>Model-View-Controller (MVC)</vt:lpstr>
      <vt:lpstr>Model-View-Controller (MVC)</vt:lpstr>
      <vt:lpstr>Model-View-Controller (MVC)</vt:lpstr>
      <vt:lpstr>Model-View-Controller (MVC)</vt:lpstr>
      <vt:lpstr>Model-View-Controller (MVC)</vt:lpstr>
      <vt:lpstr>Model-View-Controller (MVC)</vt:lpstr>
      <vt:lpstr>Restaurant List</vt:lpstr>
      <vt:lpstr>Restaurant List</vt:lpstr>
      <vt:lpstr>Restaurant List</vt:lpstr>
      <vt:lpstr>PowerPoint Presentation</vt:lpstr>
      <vt:lpstr>User Interface View Design</vt:lpstr>
      <vt:lpstr>User Interface View Design</vt:lpstr>
      <vt:lpstr>User Interface View Design</vt:lpstr>
      <vt:lpstr>User Interface View Design</vt:lpstr>
      <vt:lpstr>User Interface View Design</vt:lpstr>
      <vt:lpstr>User Interface View Design</vt:lpstr>
      <vt:lpstr>UI View Design</vt:lpstr>
      <vt:lpstr>UI View Design</vt:lpstr>
      <vt:lpstr>UI View Design</vt:lpstr>
      <vt:lpstr>UI View Design</vt:lpstr>
      <vt:lpstr>UI View Design</vt:lpstr>
      <vt:lpstr>UI View Design</vt:lpstr>
      <vt:lpstr>UI View Design</vt:lpstr>
      <vt:lpstr>UI View Design</vt:lpstr>
      <vt:lpstr>UI View Design</vt:lpstr>
      <vt:lpstr>UI View Design</vt:lpstr>
      <vt:lpstr>UI View Design</vt:lpstr>
      <vt:lpstr>UI View Design</vt:lpstr>
      <vt:lpstr>PowerPoint Presentation</vt:lpstr>
      <vt:lpstr>User Interface View Design</vt:lpstr>
      <vt:lpstr>User Interface View Design</vt:lpstr>
      <vt:lpstr>User Interface View Design</vt:lpstr>
      <vt:lpstr>User Interface View Design</vt:lpstr>
      <vt:lpstr>User Interface View Design</vt:lpstr>
      <vt:lpstr>User Interface View Design</vt:lpstr>
      <vt:lpstr>User Interface View Design</vt:lpstr>
      <vt:lpstr>User Interface View Design</vt:lpstr>
      <vt:lpstr>User Interface View Design</vt:lpstr>
      <vt:lpstr>Layout Resource</vt:lpstr>
      <vt:lpstr>PowerPoint Presentation</vt:lpstr>
      <vt:lpstr>Model</vt:lpstr>
      <vt:lpstr>Model</vt:lpstr>
      <vt:lpstr>Model</vt:lpstr>
      <vt:lpstr>Model</vt:lpstr>
      <vt:lpstr>Model</vt:lpstr>
      <vt:lpstr>Model</vt:lpstr>
      <vt:lpstr>Model</vt:lpstr>
      <vt:lpstr>Model</vt:lpstr>
      <vt:lpstr>Model</vt:lpstr>
      <vt:lpstr>Model</vt:lpstr>
      <vt:lpstr>Model</vt:lpstr>
      <vt:lpstr>Model</vt:lpstr>
      <vt:lpstr>PowerPoint Presentation</vt:lpstr>
      <vt:lpstr>Controller</vt:lpstr>
      <vt:lpstr>Controller</vt:lpstr>
      <vt:lpstr>Controller</vt:lpstr>
      <vt:lpstr>Controller</vt:lpstr>
      <vt:lpstr>Controller</vt:lpstr>
      <vt:lpstr>PowerPoint Presentation</vt:lpstr>
      <vt:lpstr>ArrayAdapter</vt:lpstr>
      <vt:lpstr>ArrayAdapter</vt:lpstr>
      <vt:lpstr>ArrayAdapter</vt:lpstr>
      <vt:lpstr>ArrayAdapter</vt:lpstr>
      <vt:lpstr>Controller</vt:lpstr>
      <vt:lpstr>Controller</vt:lpstr>
      <vt:lpstr>Controller</vt:lpstr>
      <vt:lpstr>Controller</vt:lpstr>
      <vt:lpstr>Controller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2010-02-01T21:33:28Z</dcterms:created>
  <dcterms:modified xsi:type="dcterms:W3CDTF">2018-04-29T22:36:06Z</dcterms:modified>
</cp:coreProperties>
</file>