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7" r:id="rId2"/>
    <p:sldId id="258" r:id="rId3"/>
    <p:sldId id="259" r:id="rId4"/>
    <p:sldId id="301" r:id="rId5"/>
    <p:sldId id="298" r:id="rId6"/>
    <p:sldId id="297" r:id="rId7"/>
    <p:sldId id="325" r:id="rId8"/>
    <p:sldId id="260" r:id="rId9"/>
    <p:sldId id="299" r:id="rId10"/>
    <p:sldId id="300" r:id="rId11"/>
    <p:sldId id="312" r:id="rId12"/>
    <p:sldId id="311" r:id="rId13"/>
    <p:sldId id="262" r:id="rId14"/>
    <p:sldId id="265" r:id="rId15"/>
    <p:sldId id="263" r:id="rId16"/>
    <p:sldId id="266" r:id="rId17"/>
    <p:sldId id="267" r:id="rId18"/>
    <p:sldId id="264" r:id="rId19"/>
    <p:sldId id="268" r:id="rId20"/>
    <p:sldId id="269" r:id="rId21"/>
    <p:sldId id="270" r:id="rId22"/>
    <p:sldId id="320" r:id="rId23"/>
    <p:sldId id="280" r:id="rId24"/>
    <p:sldId id="281" r:id="rId25"/>
    <p:sldId id="282" r:id="rId26"/>
    <p:sldId id="283" r:id="rId27"/>
    <p:sldId id="284" r:id="rId28"/>
    <p:sldId id="286" r:id="rId29"/>
    <p:sldId id="296" r:id="rId30"/>
    <p:sldId id="287" r:id="rId31"/>
    <p:sldId id="288" r:id="rId32"/>
    <p:sldId id="316" r:id="rId33"/>
    <p:sldId id="317" r:id="rId34"/>
    <p:sldId id="318" r:id="rId35"/>
    <p:sldId id="319" r:id="rId36"/>
    <p:sldId id="306" r:id="rId37"/>
    <p:sldId id="302" r:id="rId38"/>
    <p:sldId id="303" r:id="rId39"/>
    <p:sldId id="304" r:id="rId40"/>
    <p:sldId id="305" r:id="rId41"/>
    <p:sldId id="289" r:id="rId42"/>
    <p:sldId id="291" r:id="rId43"/>
    <p:sldId id="295" r:id="rId44"/>
    <p:sldId id="292" r:id="rId45"/>
    <p:sldId id="314" r:id="rId46"/>
    <p:sldId id="293" r:id="rId47"/>
    <p:sldId id="321" r:id="rId48"/>
    <p:sldId id="322" r:id="rId49"/>
    <p:sldId id="324" r:id="rId50"/>
    <p:sldId id="323" r:id="rId51"/>
    <p:sldId id="29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870" autoAdjust="0"/>
  </p:normalViewPr>
  <p:slideViewPr>
    <p:cSldViewPr>
      <p:cViewPr varScale="1">
        <p:scale>
          <a:sx n="58" d="100"/>
          <a:sy n="58" d="100"/>
        </p:scale>
        <p:origin x="1746" y="6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398"/>
    </p:cViewPr>
  </p:sorterViewPr>
  <p:notesViewPr>
    <p:cSldViewPr>
      <p:cViewPr varScale="1">
        <p:scale>
          <a:sx n="50" d="100"/>
          <a:sy n="50" d="100"/>
        </p:scale>
        <p:origin x="297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SG"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dirty="0"/>
              <a:t>Computer Systems Overview</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5EB43B-D8AF-4206-8EF3-7346FC43D423}" type="slidenum">
              <a:rPr lang="en-SG" smtClean="0"/>
              <a:t>‹#›</a:t>
            </a:fld>
            <a:endParaRPr lang="en-SG"/>
          </a:p>
        </p:txBody>
      </p:sp>
    </p:spTree>
    <p:extLst>
      <p:ext uri="{BB962C8B-B14F-4D97-AF65-F5344CB8AC3E}">
        <p14:creationId xmlns:p14="http://schemas.microsoft.com/office/powerpoint/2010/main" val="2601822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ACB15-85DC-4B44-9F49-82E61D71DCA4}" type="datetimeFigureOut">
              <a:rPr lang="en-SG" smtClean="0"/>
              <a:t>7/11/2016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E25778-ACAB-4545-9C25-FA69798D9482}" type="slidenum">
              <a:rPr lang="en-SG" smtClean="0"/>
              <a:t>‹#›</a:t>
            </a:fld>
            <a:endParaRPr lang="en-SG"/>
          </a:p>
        </p:txBody>
      </p:sp>
    </p:spTree>
    <p:extLst>
      <p:ext uri="{BB962C8B-B14F-4D97-AF65-F5344CB8AC3E}">
        <p14:creationId xmlns:p14="http://schemas.microsoft.com/office/powerpoint/2010/main" val="194294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Digital_computer" TargetMode="External"/><Relationship Id="rId13" Type="http://schemas.openxmlformats.org/officeDocument/2006/relationships/hyperlink" Target="http://en.wikipedia.org/wiki/Input_and_output" TargetMode="External"/><Relationship Id="rId3" Type="http://schemas.openxmlformats.org/officeDocument/2006/relationships/hyperlink" Target="http://en.wikipedia.org/wiki/Turing_machine" TargetMode="External"/><Relationship Id="rId7" Type="http://schemas.openxmlformats.org/officeDocument/2006/relationships/hyperlink" Target="http://en.wikipedia.org/wiki/John_von_Neumann" TargetMode="External"/><Relationship Id="rId12" Type="http://schemas.openxmlformats.org/officeDocument/2006/relationships/hyperlink" Target="http://en.wikipedia.org/wiki/Mass_storag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en.wikipedia.org/wiki/Computer_scientist" TargetMode="External"/><Relationship Id="rId11" Type="http://schemas.openxmlformats.org/officeDocument/2006/relationships/hyperlink" Target="http://en.wikipedia.org/wiki/Instruction_(computer_science)" TargetMode="External"/><Relationship Id="rId5" Type="http://schemas.openxmlformats.org/officeDocument/2006/relationships/hyperlink" Target="http://en.wikipedia.org/wiki/Mathematician" TargetMode="External"/><Relationship Id="rId10" Type="http://schemas.openxmlformats.org/officeDocument/2006/relationships/hyperlink" Target="http://en.wikipedia.org/wiki/Computer_memory" TargetMode="External"/><Relationship Id="rId4" Type="http://schemas.openxmlformats.org/officeDocument/2006/relationships/hyperlink" Target="http://en.wikipedia.org/wiki/Computer_architecture" TargetMode="External"/><Relationship Id="rId9" Type="http://schemas.openxmlformats.org/officeDocument/2006/relationships/hyperlink" Target="http://en.wikipedia.org/wiki/Processing_uni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Machine_cod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en.wikipedia.org/wiki/Operand" TargetMode="External"/><Relationship Id="rId4" Type="http://schemas.openxmlformats.org/officeDocument/2006/relationships/hyperlink" Target="https://en.wikipedia.org/wiki/Instruction_(computer_scienc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History_of_computing_hardware"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Integrated_circuit" TargetMode="External"/><Relationship Id="rId4" Type="http://schemas.openxmlformats.org/officeDocument/2006/relationships/hyperlink" Target="https://en.wikipedia.org/wiki/Transistor"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n.wikipedia.org/wiki/Integrated_circuit" TargetMode="External"/><Relationship Id="rId13" Type="http://schemas.openxmlformats.org/officeDocument/2006/relationships/hyperlink" Target="http://en.wikipedia.org/wiki/Solid-state_drive#cite_note-SNIA-101-5" TargetMode="External"/><Relationship Id="rId18" Type="http://schemas.openxmlformats.org/officeDocument/2006/relationships/hyperlink" Target="http://en.wikipedia.org/wiki/Disk_storage" TargetMode="External"/><Relationship Id="rId26" Type="http://schemas.openxmlformats.org/officeDocument/2006/relationships/hyperlink" Target="http://en.wikipedia.org/wiki/Non-volatile_memory" TargetMode="External"/><Relationship Id="rId3" Type="http://schemas.openxmlformats.org/officeDocument/2006/relationships/hyperlink" Target="http://en.wikipedia.org/wiki/Solid-state_drive#cite_note-1" TargetMode="External"/><Relationship Id="rId21" Type="http://schemas.openxmlformats.org/officeDocument/2006/relationships/hyperlink" Target="http://en.wikipedia.org/wiki/Access_time" TargetMode="External"/><Relationship Id="rId7" Type="http://schemas.openxmlformats.org/officeDocument/2006/relationships/hyperlink" Target="http://en.wikipedia.org/wiki/Data_storage_device" TargetMode="External"/><Relationship Id="rId12" Type="http://schemas.openxmlformats.org/officeDocument/2006/relationships/hyperlink" Target="http://en.wikipedia.org/wiki/Hard_disk_drive" TargetMode="External"/><Relationship Id="rId17" Type="http://schemas.openxmlformats.org/officeDocument/2006/relationships/hyperlink" Target="http://en.wikipedia.org/wiki/Floppy_disk" TargetMode="External"/><Relationship Id="rId25" Type="http://schemas.openxmlformats.org/officeDocument/2006/relationships/hyperlink" Target="http://en.wikipedia.org/wiki/NAND_flash" TargetMode="External"/><Relationship Id="rId2" Type="http://schemas.openxmlformats.org/officeDocument/2006/relationships/slide" Target="../slides/slide32.xml"/><Relationship Id="rId16" Type="http://schemas.openxmlformats.org/officeDocument/2006/relationships/hyperlink" Target="http://en.wikipedia.org/wiki/Magnetic_disk" TargetMode="External"/><Relationship Id="rId20" Type="http://schemas.openxmlformats.org/officeDocument/2006/relationships/hyperlink" Target="http://en.wikipedia.org/wiki/Solid-state_drive#cite_note-STEC-6" TargetMode="External"/><Relationship Id="rId29" Type="http://schemas.openxmlformats.org/officeDocument/2006/relationships/hyperlink" Target="http://en.wikipedia.org/wiki/Solid-state_drive#cite_note-WD_Black_SSHD_-_CNET_Reviews-9" TargetMode="External"/><Relationship Id="rId1" Type="http://schemas.openxmlformats.org/officeDocument/2006/relationships/notesMaster" Target="../notesMasters/notesMaster1.xml"/><Relationship Id="rId6" Type="http://schemas.openxmlformats.org/officeDocument/2006/relationships/hyperlink" Target="http://en.wikipedia.org/wiki/Solid-state_drive#cite_note-4" TargetMode="External"/><Relationship Id="rId11" Type="http://schemas.openxmlformats.org/officeDocument/2006/relationships/hyperlink" Target="http://en.wikipedia.org/wiki/Block_(data_storage)" TargetMode="External"/><Relationship Id="rId24" Type="http://schemas.openxmlformats.org/officeDocument/2006/relationships/hyperlink" Target="http://en.wikipedia.org/wiki/Solid-state_drive#cite_note-SSD_prices_in_steady.2C_substantial_decline-8" TargetMode="External"/><Relationship Id="rId5" Type="http://schemas.openxmlformats.org/officeDocument/2006/relationships/hyperlink" Target="http://en.wikipedia.org/wiki/Solid-state_drive#cite_note-3" TargetMode="External"/><Relationship Id="rId15" Type="http://schemas.openxmlformats.org/officeDocument/2006/relationships/hyperlink" Target="http://en.wikipedia.org/wiki/Electromechanical" TargetMode="External"/><Relationship Id="rId23" Type="http://schemas.openxmlformats.org/officeDocument/2006/relationships/hyperlink" Target="http://en.wikipedia.org/wiki/Solid-state_drive#cite_note-dell-study-7" TargetMode="External"/><Relationship Id="rId28" Type="http://schemas.openxmlformats.org/officeDocument/2006/relationships/hyperlink" Target="http://en.wikipedia.org/wiki/Hybrid_drive" TargetMode="External"/><Relationship Id="rId10" Type="http://schemas.openxmlformats.org/officeDocument/2006/relationships/hyperlink" Target="http://en.wikipedia.org/wiki/Persistence_(computer_science)" TargetMode="External"/><Relationship Id="rId19" Type="http://schemas.openxmlformats.org/officeDocument/2006/relationships/hyperlink" Target="http://en.wikipedia.org/wiki/Disk_read-and-write_head" TargetMode="External"/><Relationship Id="rId31" Type="http://schemas.openxmlformats.org/officeDocument/2006/relationships/hyperlink" Target="http://en.wikipedia.org/wiki/Solid-state_drive#cite_note-11" TargetMode="External"/><Relationship Id="rId4" Type="http://schemas.openxmlformats.org/officeDocument/2006/relationships/hyperlink" Target="http://en.wikipedia.org/wiki/Solid-state_drive#cite_note-2" TargetMode="External"/><Relationship Id="rId9" Type="http://schemas.openxmlformats.org/officeDocument/2006/relationships/hyperlink" Target="http://en.wikipedia.org/wiki/Computer_storage" TargetMode="External"/><Relationship Id="rId14" Type="http://schemas.openxmlformats.org/officeDocument/2006/relationships/hyperlink" Target="http://en.wikipedia.org/wiki/SATA_Express" TargetMode="External"/><Relationship Id="rId22" Type="http://schemas.openxmlformats.org/officeDocument/2006/relationships/hyperlink" Target="http://en.wikipedia.org/wiki/Latency_(engineering)" TargetMode="External"/><Relationship Id="rId27" Type="http://schemas.openxmlformats.org/officeDocument/2006/relationships/hyperlink" Target="http://en.wikipedia.org/wiki/Random-access_memory" TargetMode="External"/><Relationship Id="rId30" Type="http://schemas.openxmlformats.org/officeDocument/2006/relationships/hyperlink" Target="http://en.wikipedia.org/wiki/Solid-state_drive#cite_note-1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en.wikipedia.org/wiki/Polling_(computer_scienc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en.wikipedia.org/wiki/Systems_programming" TargetMode="External"/><Relationship Id="rId7" Type="http://schemas.openxmlformats.org/officeDocument/2006/relationships/hyperlink" Target="http://en.wikipedia.org/wiki/Interrupt_handler"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State_(computer_science)" TargetMode="External"/><Relationship Id="rId5" Type="http://schemas.openxmlformats.org/officeDocument/2006/relationships/hyperlink" Target="http://en.wikipedia.org/wiki/Thread_(computing)" TargetMode="External"/><Relationship Id="rId4" Type="http://schemas.openxmlformats.org/officeDocument/2006/relationships/hyperlink" Target="http://en.wikipedia.org/wiki/Central_processing_unit"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en.wikipedia.org/wiki/Class_(computer_programming)" TargetMode="External"/><Relationship Id="rId3" Type="http://schemas.openxmlformats.org/officeDocument/2006/relationships/hyperlink" Target="http://en.wikipedia.org/wiki/Protocol_(computing)" TargetMode="External"/><Relationship Id="rId7" Type="http://schemas.openxmlformats.org/officeDocument/2006/relationships/hyperlink" Target="http://en.wikipedia.org/wiki/Data_structure"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en.wikipedia.org/wiki/Subroutine" TargetMode="External"/><Relationship Id="rId5" Type="http://schemas.openxmlformats.org/officeDocument/2006/relationships/hyperlink" Target="http://en.wikipedia.org/wiki/Software_component" TargetMode="External"/><Relationship Id="rId4" Type="http://schemas.openxmlformats.org/officeDocument/2006/relationships/hyperlink" Target="http://en.wikipedia.org/wiki/Interface_(computing)"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rogram_counter" TargetMode="External"/><Relationship Id="rId3" Type="http://schemas.openxmlformats.org/officeDocument/2006/relationships/hyperlink" Target="http://en.wikipedia.org/wiki/Processing_unit" TargetMode="External"/><Relationship Id="rId7" Type="http://schemas.openxmlformats.org/officeDocument/2006/relationships/hyperlink" Target="http://en.wikipedia.org/wiki/Instruction_register"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Control_unit" TargetMode="External"/><Relationship Id="rId5" Type="http://schemas.openxmlformats.org/officeDocument/2006/relationships/hyperlink" Target="http://en.wikipedia.org/wiki/Processor_register" TargetMode="External"/><Relationship Id="rId4" Type="http://schemas.openxmlformats.org/officeDocument/2006/relationships/hyperlink" Target="http://en.wikipedia.org/wiki/Arithmetic_logic_uni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Complex_instruction_set_computing" TargetMode="External"/><Relationship Id="rId3" Type="http://schemas.openxmlformats.org/officeDocument/2006/relationships/hyperlink" Target="http://en.wikipedia.org/wiki/Instruction_set_architecture" TargetMode="External"/><Relationship Id="rId7" Type="http://schemas.openxmlformats.org/officeDocument/2006/relationships/hyperlink" Target="http://en.wikipedia.org/wiki/ARM_Holding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Computer_architecture" TargetMode="External"/><Relationship Id="rId11" Type="http://schemas.openxmlformats.org/officeDocument/2006/relationships/hyperlink" Target="http://en.wikipedia.org/wiki/Computer" TargetMode="External"/><Relationship Id="rId5" Type="http://schemas.openxmlformats.org/officeDocument/2006/relationships/hyperlink" Target="http://en.wikipedia.org/wiki/Reduced_instruction_set_computing" TargetMode="External"/><Relationship Id="rId10" Type="http://schemas.openxmlformats.org/officeDocument/2006/relationships/hyperlink" Target="http://en.wikipedia.org/wiki/Personal_computers" TargetMode="External"/><Relationship Id="rId4" Type="http://schemas.openxmlformats.org/officeDocument/2006/relationships/hyperlink" Target="http://en.wikipedia.org/wiki/Central_processing_unit" TargetMode="External"/><Relationship Id="rId9" Type="http://schemas.openxmlformats.org/officeDocument/2006/relationships/hyperlink" Target="http://en.wikipedia.org/wiki/X8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The </a:t>
            </a:r>
            <a:r>
              <a:rPr lang="en-SG" sz="1200" b="0" i="0" u="none" strike="noStrike" kern="1200" dirty="0" smtClean="0">
                <a:solidFill>
                  <a:schemeClr val="tx1"/>
                </a:solidFill>
                <a:effectLst/>
                <a:latin typeface="+mn-lt"/>
                <a:ea typeface="+mn-ea"/>
                <a:cs typeface="+mn-cs"/>
                <a:hlinkClick r:id="rId3" tooltip="Turing machine"/>
              </a:rPr>
              <a:t>Turing machine</a:t>
            </a:r>
            <a:r>
              <a:rPr lang="en-SG" sz="1200" b="0" i="0" kern="1200" dirty="0" smtClean="0">
                <a:solidFill>
                  <a:schemeClr val="tx1"/>
                </a:solidFill>
                <a:effectLst/>
                <a:latin typeface="+mn-lt"/>
                <a:ea typeface="+mn-ea"/>
                <a:cs typeface="+mn-cs"/>
              </a:rPr>
              <a:t>, which can be considered a model of a general purpose computer.</a:t>
            </a:r>
          </a:p>
          <a:p>
            <a:r>
              <a:rPr lang="en-SG" sz="1200" b="0" i="0" kern="1200" dirty="0" smtClean="0">
                <a:solidFill>
                  <a:schemeClr val="tx1"/>
                </a:solidFill>
                <a:effectLst/>
                <a:latin typeface="+mn-lt"/>
                <a:ea typeface="+mn-ea"/>
                <a:cs typeface="+mn-cs"/>
              </a:rPr>
              <a:t>The term </a:t>
            </a:r>
            <a:r>
              <a:rPr lang="en-SG" sz="1200" b="1" i="0" kern="1200" dirty="0" smtClean="0">
                <a:solidFill>
                  <a:schemeClr val="tx1"/>
                </a:solidFill>
                <a:effectLst/>
                <a:latin typeface="+mn-lt"/>
                <a:ea typeface="+mn-ea"/>
                <a:cs typeface="+mn-cs"/>
              </a:rPr>
              <a:t>Von Neumann architecture</a:t>
            </a:r>
            <a:r>
              <a:rPr lang="en-SG" sz="1200" b="0" i="0" kern="1200" dirty="0" smtClean="0">
                <a:solidFill>
                  <a:schemeClr val="tx1"/>
                </a:solidFill>
                <a:effectLst/>
                <a:latin typeface="+mn-lt"/>
                <a:ea typeface="+mn-ea"/>
                <a:cs typeface="+mn-cs"/>
              </a:rPr>
              <a:t>, also known as the </a:t>
            </a:r>
            <a:r>
              <a:rPr lang="en-SG" sz="1200" b="1" i="0" kern="1200" dirty="0" smtClean="0">
                <a:solidFill>
                  <a:schemeClr val="tx1"/>
                </a:solidFill>
                <a:effectLst/>
                <a:latin typeface="+mn-lt"/>
                <a:ea typeface="+mn-ea"/>
                <a:cs typeface="+mn-cs"/>
              </a:rPr>
              <a:t>Von Neumann model</a:t>
            </a:r>
            <a:r>
              <a:rPr lang="en-SG" sz="1200" b="0" i="0" kern="1200" dirty="0" smtClean="0">
                <a:solidFill>
                  <a:schemeClr val="tx1"/>
                </a:solidFill>
                <a:effectLst/>
                <a:latin typeface="+mn-lt"/>
                <a:ea typeface="+mn-ea"/>
                <a:cs typeface="+mn-cs"/>
              </a:rPr>
              <a:t> or the </a:t>
            </a:r>
            <a:r>
              <a:rPr lang="en-SG" sz="1200" b="1" i="0" kern="1200" dirty="0" smtClean="0">
                <a:solidFill>
                  <a:schemeClr val="tx1"/>
                </a:solidFill>
                <a:effectLst/>
                <a:latin typeface="+mn-lt"/>
                <a:ea typeface="+mn-ea"/>
                <a:cs typeface="+mn-cs"/>
              </a:rPr>
              <a:t>Princeton architecture</a:t>
            </a:r>
            <a:r>
              <a:rPr lang="en-SG" sz="1200" b="0" i="0" kern="1200" dirty="0" smtClean="0">
                <a:solidFill>
                  <a:schemeClr val="tx1"/>
                </a:solidFill>
                <a:effectLst/>
                <a:latin typeface="+mn-lt"/>
                <a:ea typeface="+mn-ea"/>
                <a:cs typeface="+mn-cs"/>
              </a:rPr>
              <a:t>, derives from a 1945 </a:t>
            </a:r>
            <a:r>
              <a:rPr lang="en-SG" sz="1200" b="0" i="0" u="none" strike="noStrike" kern="1200" dirty="0" smtClean="0">
                <a:solidFill>
                  <a:schemeClr val="tx1"/>
                </a:solidFill>
                <a:effectLst/>
                <a:latin typeface="+mn-lt"/>
                <a:ea typeface="+mn-ea"/>
                <a:cs typeface="+mn-cs"/>
                <a:hlinkClick r:id="rId4" tooltip="Computer architecture"/>
              </a:rPr>
              <a:t>computer architecture</a:t>
            </a:r>
            <a:r>
              <a:rPr lang="en-SG" sz="1200" b="0" i="0" kern="1200" dirty="0" smtClean="0">
                <a:solidFill>
                  <a:schemeClr val="tx1"/>
                </a:solidFill>
                <a:effectLst/>
                <a:latin typeface="+mn-lt"/>
                <a:ea typeface="+mn-ea"/>
                <a:cs typeface="+mn-cs"/>
              </a:rPr>
              <a:t> description by the </a:t>
            </a:r>
            <a:r>
              <a:rPr lang="en-SG" sz="1200" b="0" i="0" u="none" strike="noStrike" kern="1200" dirty="0" smtClean="0">
                <a:solidFill>
                  <a:schemeClr val="tx1"/>
                </a:solidFill>
                <a:effectLst/>
                <a:latin typeface="+mn-lt"/>
                <a:ea typeface="+mn-ea"/>
                <a:cs typeface="+mn-cs"/>
                <a:hlinkClick r:id="rId5" tooltip="Mathematician"/>
              </a:rPr>
              <a:t>mathematician</a:t>
            </a:r>
            <a:r>
              <a:rPr lang="en-SG" sz="1200" b="0" i="0" kern="1200" dirty="0" smtClean="0">
                <a:solidFill>
                  <a:schemeClr val="tx1"/>
                </a:solidFill>
                <a:effectLst/>
                <a:latin typeface="+mn-lt"/>
                <a:ea typeface="+mn-ea"/>
                <a:cs typeface="+mn-cs"/>
              </a:rPr>
              <a:t> and early </a:t>
            </a:r>
            <a:r>
              <a:rPr lang="en-SG" sz="1200" b="0" i="0" u="none" strike="noStrike" kern="1200" dirty="0" smtClean="0">
                <a:solidFill>
                  <a:schemeClr val="tx1"/>
                </a:solidFill>
                <a:effectLst/>
                <a:latin typeface="+mn-lt"/>
                <a:ea typeface="+mn-ea"/>
                <a:cs typeface="+mn-cs"/>
                <a:hlinkClick r:id="rId6" tooltip="Computer scientist"/>
              </a:rPr>
              <a:t>computer scientist</a:t>
            </a:r>
            <a:r>
              <a:rPr lang="en-SG" sz="1200" b="0" i="0" kern="1200" dirty="0" smtClean="0">
                <a:solidFill>
                  <a:schemeClr val="tx1"/>
                </a:solidFill>
                <a:effectLst/>
                <a:latin typeface="+mn-lt"/>
                <a:ea typeface="+mn-ea"/>
                <a:cs typeface="+mn-cs"/>
              </a:rPr>
              <a:t> </a:t>
            </a:r>
            <a:r>
              <a:rPr lang="en-SG" sz="1200" b="0" i="0" u="none" strike="noStrike" kern="1200" dirty="0" smtClean="0">
                <a:solidFill>
                  <a:schemeClr val="tx1"/>
                </a:solidFill>
                <a:effectLst/>
                <a:latin typeface="+mn-lt"/>
                <a:ea typeface="+mn-ea"/>
                <a:cs typeface="+mn-cs"/>
                <a:hlinkClick r:id="rId7" tooltip="John von Neumann"/>
              </a:rPr>
              <a:t>John von Neumann</a:t>
            </a:r>
            <a:r>
              <a:rPr lang="en-SG" sz="1200" b="0" i="0" kern="1200" dirty="0" smtClean="0">
                <a:solidFill>
                  <a:schemeClr val="tx1"/>
                </a:solidFill>
                <a:effectLst/>
                <a:latin typeface="+mn-lt"/>
                <a:ea typeface="+mn-ea"/>
                <a:cs typeface="+mn-cs"/>
              </a:rPr>
              <a:t> and others. </a:t>
            </a:r>
          </a:p>
          <a:p>
            <a:r>
              <a:rPr lang="en-SG" sz="1200" b="0" i="0" kern="1200" dirty="0" smtClean="0">
                <a:solidFill>
                  <a:schemeClr val="tx1"/>
                </a:solidFill>
                <a:effectLst/>
                <a:latin typeface="+mn-lt"/>
                <a:ea typeface="+mn-ea"/>
                <a:cs typeface="+mn-cs"/>
              </a:rPr>
              <a:t>The term </a:t>
            </a:r>
            <a:r>
              <a:rPr lang="en-SG" sz="1200" b="1" i="0" kern="1200" dirty="0" smtClean="0">
                <a:solidFill>
                  <a:schemeClr val="tx1"/>
                </a:solidFill>
                <a:effectLst/>
                <a:latin typeface="+mn-lt"/>
                <a:ea typeface="+mn-ea"/>
                <a:cs typeface="+mn-cs"/>
              </a:rPr>
              <a:t>Von Neumann architecture</a:t>
            </a:r>
            <a:r>
              <a:rPr lang="en-SG" sz="1200" b="0" i="0" kern="1200" dirty="0" smtClean="0">
                <a:solidFill>
                  <a:schemeClr val="tx1"/>
                </a:solidFill>
                <a:effectLst/>
                <a:latin typeface="+mn-lt"/>
                <a:ea typeface="+mn-ea"/>
                <a:cs typeface="+mn-cs"/>
              </a:rPr>
              <a:t> describes a design architecture for an electronic </a:t>
            </a:r>
            <a:r>
              <a:rPr lang="en-SG" sz="1200" b="0" i="0" u="none" strike="noStrike" kern="1200" dirty="0" smtClean="0">
                <a:solidFill>
                  <a:schemeClr val="tx1"/>
                </a:solidFill>
                <a:effectLst/>
                <a:latin typeface="+mn-lt"/>
                <a:ea typeface="+mn-ea"/>
                <a:cs typeface="+mn-cs"/>
                <a:hlinkClick r:id="rId8" tooltip="Digital computer"/>
              </a:rPr>
              <a:t>digital computer</a:t>
            </a:r>
            <a:r>
              <a:rPr lang="en-SG" sz="1200" b="0" i="0" kern="1200" dirty="0" smtClean="0">
                <a:solidFill>
                  <a:schemeClr val="tx1"/>
                </a:solidFill>
                <a:effectLst/>
                <a:latin typeface="+mn-lt"/>
                <a:ea typeface="+mn-ea"/>
                <a:cs typeface="+mn-cs"/>
              </a:rPr>
              <a:t> with subdivisions of a </a:t>
            </a:r>
            <a:r>
              <a:rPr lang="en-SG" sz="1200" b="0" i="0" u="none" strike="noStrike" kern="1200" dirty="0" smtClean="0">
                <a:solidFill>
                  <a:schemeClr val="tx1"/>
                </a:solidFill>
                <a:effectLst/>
                <a:latin typeface="+mn-lt"/>
                <a:ea typeface="+mn-ea"/>
                <a:cs typeface="+mn-cs"/>
                <a:hlinkClick r:id="rId9" tooltip="Processing unit"/>
              </a:rPr>
              <a:t>processing unit</a:t>
            </a:r>
            <a:r>
              <a:rPr lang="en-SG" sz="1200" b="0" i="0" kern="1200" dirty="0" smtClean="0">
                <a:solidFill>
                  <a:schemeClr val="tx1"/>
                </a:solidFill>
                <a:effectLst/>
                <a:latin typeface="+mn-lt"/>
                <a:ea typeface="+mn-ea"/>
                <a:cs typeface="+mn-cs"/>
              </a:rPr>
              <a:t>, a </a:t>
            </a:r>
            <a:r>
              <a:rPr lang="en-SG" sz="1200" b="0" i="0" u="none" strike="noStrike" kern="1200" dirty="0" smtClean="0">
                <a:solidFill>
                  <a:schemeClr val="tx1"/>
                </a:solidFill>
                <a:effectLst/>
                <a:latin typeface="+mn-lt"/>
                <a:ea typeface="+mn-ea"/>
                <a:cs typeface="+mn-cs"/>
                <a:hlinkClick r:id="rId10" tooltip="Computer memory"/>
              </a:rPr>
              <a:t>memory</a:t>
            </a:r>
            <a:r>
              <a:rPr lang="en-SG" sz="1200" b="0" i="0" kern="1200" dirty="0" smtClean="0">
                <a:solidFill>
                  <a:schemeClr val="tx1"/>
                </a:solidFill>
                <a:effectLst/>
                <a:latin typeface="+mn-lt"/>
                <a:ea typeface="+mn-ea"/>
                <a:cs typeface="+mn-cs"/>
              </a:rPr>
              <a:t> to store both data and </a:t>
            </a:r>
            <a:r>
              <a:rPr lang="en-SG" sz="1200" b="0" i="0" u="none" strike="noStrike" kern="1200" dirty="0" smtClean="0">
                <a:solidFill>
                  <a:schemeClr val="tx1"/>
                </a:solidFill>
                <a:effectLst/>
                <a:latin typeface="+mn-lt"/>
                <a:ea typeface="+mn-ea"/>
                <a:cs typeface="+mn-cs"/>
                <a:hlinkClick r:id="rId11" tooltip="Instruction (computer science)"/>
              </a:rPr>
              <a:t>instructions</a:t>
            </a:r>
            <a:r>
              <a:rPr lang="en-SG" sz="1200" b="0" i="0" kern="1200" dirty="0" smtClean="0">
                <a:solidFill>
                  <a:schemeClr val="tx1"/>
                </a:solidFill>
                <a:effectLst/>
                <a:latin typeface="+mn-lt"/>
                <a:ea typeface="+mn-ea"/>
                <a:cs typeface="+mn-cs"/>
              </a:rPr>
              <a:t>, external </a:t>
            </a:r>
            <a:r>
              <a:rPr lang="en-SG" sz="1200" b="0" i="0" u="none" strike="noStrike" kern="1200" dirty="0" smtClean="0">
                <a:solidFill>
                  <a:schemeClr val="tx1"/>
                </a:solidFill>
                <a:effectLst/>
                <a:latin typeface="+mn-lt"/>
                <a:ea typeface="+mn-ea"/>
                <a:cs typeface="+mn-cs"/>
                <a:hlinkClick r:id="rId12" tooltip="Mass storage"/>
              </a:rPr>
              <a:t>mass storage</a:t>
            </a:r>
            <a:r>
              <a:rPr lang="en-SG" sz="1200" b="0" i="0" kern="1200" dirty="0" smtClean="0">
                <a:solidFill>
                  <a:schemeClr val="tx1"/>
                </a:solidFill>
                <a:effectLst/>
                <a:latin typeface="+mn-lt"/>
                <a:ea typeface="+mn-ea"/>
                <a:cs typeface="+mn-cs"/>
              </a:rPr>
              <a:t>, and </a:t>
            </a:r>
            <a:r>
              <a:rPr lang="en-SG" sz="1200" b="0" i="0" u="none" strike="noStrike" kern="1200" dirty="0" smtClean="0">
                <a:solidFill>
                  <a:schemeClr val="tx1"/>
                </a:solidFill>
                <a:effectLst/>
                <a:latin typeface="+mn-lt"/>
                <a:ea typeface="+mn-ea"/>
                <a:cs typeface="+mn-cs"/>
                <a:hlinkClick r:id="rId13" tooltip="Input and output"/>
              </a:rPr>
              <a:t>input and output</a:t>
            </a:r>
            <a:r>
              <a:rPr lang="en-SG" sz="1200" b="0" i="0" kern="1200" dirty="0" smtClean="0">
                <a:solidFill>
                  <a:schemeClr val="tx1"/>
                </a:solidFill>
                <a:effectLst/>
                <a:latin typeface="+mn-lt"/>
                <a:ea typeface="+mn-ea"/>
                <a:cs typeface="+mn-cs"/>
              </a:rPr>
              <a:t> mechanisms.</a:t>
            </a:r>
          </a:p>
        </p:txBody>
      </p:sp>
      <p:sp>
        <p:nvSpPr>
          <p:cNvPr id="4" name="Slide Number Placeholder 3"/>
          <p:cNvSpPr>
            <a:spLocks noGrp="1"/>
          </p:cNvSpPr>
          <p:nvPr>
            <p:ph type="sldNum" sz="quarter" idx="10"/>
          </p:nvPr>
        </p:nvSpPr>
        <p:spPr/>
        <p:txBody>
          <a:bodyPr/>
          <a:lstStyle/>
          <a:p>
            <a:fld id="{37E25778-ACAB-4545-9C25-FA69798D9482}" type="slidenum">
              <a:rPr lang="en-SG" smtClean="0"/>
              <a:t>2</a:t>
            </a:fld>
            <a:endParaRPr lang="en-SG"/>
          </a:p>
        </p:txBody>
      </p:sp>
    </p:spTree>
    <p:extLst>
      <p:ext uri="{BB962C8B-B14F-4D97-AF65-F5344CB8AC3E}">
        <p14:creationId xmlns:p14="http://schemas.microsoft.com/office/powerpoint/2010/main" val="416669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1" dirty="0" smtClean="0">
                <a:latin typeface="Arial" charset="0"/>
              </a:rPr>
              <a:t>Control unit repeats four basic operations:</a:t>
            </a:r>
          </a:p>
          <a:p>
            <a:pPr marL="0" indent="0" eaLnBrk="0" hangingPunct="0">
              <a:lnSpc>
                <a:spcPct val="90000"/>
              </a:lnSpc>
              <a:spcBef>
                <a:spcPct val="20000"/>
              </a:spcBef>
              <a:buClr>
                <a:schemeClr val="accent1"/>
              </a:buClr>
              <a:buSzPct val="75000"/>
              <a:buFont typeface="Wingdings" pitchFamily="2" charset="2"/>
              <a:buNone/>
            </a:pPr>
            <a:r>
              <a:rPr kumimoji="1" lang="en-US" dirty="0" smtClean="0">
                <a:solidFill>
                  <a:srgbClr val="D9E103"/>
                </a:solidFill>
                <a:latin typeface="Arial" charset="0"/>
              </a:rPr>
              <a:t>Fetch</a:t>
            </a:r>
            <a:r>
              <a:rPr kumimoji="1" lang="en-US" dirty="0" smtClean="0">
                <a:latin typeface="Arial" charset="0"/>
              </a:rPr>
              <a:t> 	- obtain program instruction or data item from memory</a:t>
            </a:r>
          </a:p>
          <a:p>
            <a:pPr marL="0" indent="0" eaLnBrk="0" hangingPunct="0">
              <a:lnSpc>
                <a:spcPct val="90000"/>
              </a:lnSpc>
              <a:spcBef>
                <a:spcPct val="20000"/>
              </a:spcBef>
              <a:buClr>
                <a:schemeClr val="accent1"/>
              </a:buClr>
              <a:buSzPct val="75000"/>
              <a:buFont typeface="Wingdings" pitchFamily="2" charset="2"/>
              <a:buNone/>
            </a:pPr>
            <a:r>
              <a:rPr kumimoji="1" lang="en-US" dirty="0" smtClean="0">
                <a:solidFill>
                  <a:srgbClr val="FBFBA1"/>
                </a:solidFill>
                <a:latin typeface="Arial" charset="0"/>
              </a:rPr>
              <a:t>Decode</a:t>
            </a:r>
            <a:r>
              <a:rPr kumimoji="1" lang="en-US" dirty="0" smtClean="0">
                <a:latin typeface="Arial" charset="0"/>
              </a:rPr>
              <a:t> 	- translate instruction into commands</a:t>
            </a:r>
          </a:p>
          <a:p>
            <a:pPr marL="0" indent="0" eaLnBrk="0" hangingPunct="0">
              <a:lnSpc>
                <a:spcPct val="90000"/>
              </a:lnSpc>
              <a:spcBef>
                <a:spcPct val="20000"/>
              </a:spcBef>
              <a:buClr>
                <a:schemeClr val="accent1"/>
              </a:buClr>
              <a:buSzPct val="75000"/>
              <a:buFont typeface="Wingdings" pitchFamily="2" charset="2"/>
              <a:buNone/>
            </a:pPr>
            <a:r>
              <a:rPr kumimoji="1" lang="en-US" dirty="0" smtClean="0">
                <a:solidFill>
                  <a:srgbClr val="FBFBA1"/>
                </a:solidFill>
                <a:latin typeface="Arial" charset="0"/>
              </a:rPr>
              <a:t>Execute</a:t>
            </a:r>
            <a:r>
              <a:rPr kumimoji="1" lang="en-US" dirty="0" smtClean="0">
                <a:latin typeface="Arial" charset="0"/>
              </a:rPr>
              <a:t> 	- carry out command</a:t>
            </a:r>
          </a:p>
          <a:p>
            <a:pPr marL="0" indent="0" eaLnBrk="0" hangingPunct="0">
              <a:lnSpc>
                <a:spcPct val="90000"/>
              </a:lnSpc>
              <a:spcBef>
                <a:spcPct val="20000"/>
              </a:spcBef>
              <a:buClr>
                <a:schemeClr val="accent1"/>
              </a:buClr>
              <a:buSzPct val="75000"/>
              <a:buFont typeface="Wingdings" pitchFamily="2" charset="2"/>
              <a:buNone/>
            </a:pPr>
            <a:r>
              <a:rPr kumimoji="1" lang="en-US" dirty="0" smtClean="0">
                <a:solidFill>
                  <a:srgbClr val="FBFBA1"/>
                </a:solidFill>
                <a:latin typeface="Arial" charset="0"/>
              </a:rPr>
              <a:t>Store 	</a:t>
            </a:r>
            <a:r>
              <a:rPr kumimoji="1" lang="en-US" dirty="0" smtClean="0">
                <a:latin typeface="Arial" charset="0"/>
              </a:rPr>
              <a:t>- write result to memory</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sz="1200" b="1" dirty="0" smtClean="0">
              <a:latin typeface="Arial" charset="0"/>
            </a:endParaRP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14</a:t>
            </a:fld>
            <a:endParaRPr lang="en-SG"/>
          </a:p>
        </p:txBody>
      </p:sp>
    </p:spTree>
    <p:extLst>
      <p:ext uri="{BB962C8B-B14F-4D97-AF65-F5344CB8AC3E}">
        <p14:creationId xmlns:p14="http://schemas.microsoft.com/office/powerpoint/2010/main" val="306575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system bus is actually a three bus architecture consists of </a:t>
            </a:r>
          </a:p>
          <a:p>
            <a:r>
              <a:rPr lang="en-GB" dirty="0" smtClean="0"/>
              <a:t>Memory bus: carry the addresses of memory to be accessed</a:t>
            </a:r>
          </a:p>
          <a:p>
            <a:r>
              <a:rPr lang="en-GB" dirty="0" smtClean="0"/>
              <a:t>Data bus:  carry the actual data to be transferred</a:t>
            </a:r>
          </a:p>
          <a:p>
            <a:r>
              <a:rPr lang="en-GB" dirty="0" smtClean="0"/>
              <a:t>Control bus: carry the control signal to indicate the actual action to be performed (read or write)</a:t>
            </a:r>
          </a:p>
          <a:p>
            <a:endParaRPr lang="en-GB"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15</a:t>
            </a:fld>
            <a:endParaRPr lang="en-SG"/>
          </a:p>
        </p:txBody>
      </p:sp>
    </p:spTree>
    <p:extLst>
      <p:ext uri="{BB962C8B-B14F-4D97-AF65-F5344CB8AC3E}">
        <p14:creationId xmlns:p14="http://schemas.microsoft.com/office/powerpoint/2010/main" val="173912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 fetch cycle, the CPU output the address for the next instruction on the memory bus</a:t>
            </a:r>
          </a:p>
          <a:p>
            <a:r>
              <a:rPr lang="en-GB" dirty="0" smtClean="0"/>
              <a:t>The CPU then through the control bus instruct the memory selected to release data.</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16</a:t>
            </a:fld>
            <a:endParaRPr lang="en-SG"/>
          </a:p>
        </p:txBody>
      </p:sp>
    </p:spTree>
    <p:extLst>
      <p:ext uri="{BB962C8B-B14F-4D97-AF65-F5344CB8AC3E}">
        <p14:creationId xmlns:p14="http://schemas.microsoft.com/office/powerpoint/2010/main" val="639494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CPU sends a "READ" to the memory through the control bus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instruction given by CPU on the control bus instruct the memory selected to release data on the data bus.</a:t>
            </a:r>
            <a:endParaRPr lang="en-SG"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17</a:t>
            </a:fld>
            <a:endParaRPr lang="en-SG"/>
          </a:p>
        </p:txBody>
      </p:sp>
    </p:spTree>
    <p:extLst>
      <p:ext uri="{BB962C8B-B14F-4D97-AF65-F5344CB8AC3E}">
        <p14:creationId xmlns:p14="http://schemas.microsoft.com/office/powerpoint/2010/main" val="184224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After the processor received the data from the memory, the CPU must ‘figure out’ what to do with the instruction received.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18</a:t>
            </a:fld>
            <a:endParaRPr lang="en-SG"/>
          </a:p>
        </p:txBody>
      </p:sp>
    </p:spTree>
    <p:extLst>
      <p:ext uri="{BB962C8B-B14F-4D97-AF65-F5344CB8AC3E}">
        <p14:creationId xmlns:p14="http://schemas.microsoft.com/office/powerpoint/2010/main" val="248921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an </a:t>
            </a:r>
            <a:r>
              <a:rPr lang="en-SG" sz="1200" b="1" i="0" kern="1200" dirty="0" err="1" smtClean="0">
                <a:solidFill>
                  <a:schemeClr val="tx1"/>
                </a:solidFill>
                <a:effectLst/>
                <a:latin typeface="+mn-lt"/>
                <a:ea typeface="+mn-ea"/>
                <a:cs typeface="+mn-cs"/>
              </a:rPr>
              <a:t>opcode</a:t>
            </a:r>
            <a:r>
              <a:rPr lang="en-SG" sz="1200" b="0" i="0" kern="1200" dirty="0" smtClean="0">
                <a:solidFill>
                  <a:schemeClr val="tx1"/>
                </a:solidFill>
                <a:effectLst/>
                <a:latin typeface="+mn-lt"/>
                <a:ea typeface="+mn-ea"/>
                <a:cs typeface="+mn-cs"/>
              </a:rPr>
              <a:t> (</a:t>
            </a:r>
            <a:r>
              <a:rPr lang="en-SG" sz="1200" b="1" i="0" kern="1200" dirty="0" smtClean="0">
                <a:solidFill>
                  <a:schemeClr val="tx1"/>
                </a:solidFill>
                <a:effectLst/>
                <a:latin typeface="+mn-lt"/>
                <a:ea typeface="+mn-ea"/>
                <a:cs typeface="+mn-cs"/>
              </a:rPr>
              <a:t>operation code</a:t>
            </a:r>
            <a:r>
              <a:rPr lang="en-SG" sz="1200" b="0" i="0" kern="1200" dirty="0" smtClean="0">
                <a:solidFill>
                  <a:schemeClr val="tx1"/>
                </a:solidFill>
                <a:effectLst/>
                <a:latin typeface="+mn-lt"/>
                <a:ea typeface="+mn-ea"/>
                <a:cs typeface="+mn-cs"/>
              </a:rPr>
              <a:t>) is the portion of a </a:t>
            </a:r>
            <a:r>
              <a:rPr lang="en-SG" sz="1200" b="0" i="0" u="none" strike="noStrike" kern="1200" dirty="0" smtClean="0">
                <a:solidFill>
                  <a:schemeClr val="tx1"/>
                </a:solidFill>
                <a:effectLst/>
                <a:latin typeface="+mn-lt"/>
                <a:ea typeface="+mn-ea"/>
                <a:cs typeface="+mn-cs"/>
                <a:hlinkClick r:id="rId3" tooltip="Machine code"/>
              </a:rPr>
              <a:t>machine language</a:t>
            </a:r>
            <a:r>
              <a:rPr lang="en-SG" sz="1200" b="0" i="0" kern="1200" dirty="0" smtClean="0">
                <a:solidFill>
                  <a:schemeClr val="tx1"/>
                </a:solidFill>
                <a:effectLst/>
                <a:latin typeface="+mn-lt"/>
                <a:ea typeface="+mn-ea"/>
                <a:cs typeface="+mn-cs"/>
              </a:rPr>
              <a:t> </a:t>
            </a:r>
            <a:r>
              <a:rPr lang="en-SG" sz="1200" b="0" i="0" u="none" strike="noStrike" kern="1200" dirty="0" smtClean="0">
                <a:solidFill>
                  <a:schemeClr val="tx1"/>
                </a:solidFill>
                <a:effectLst/>
                <a:latin typeface="+mn-lt"/>
                <a:ea typeface="+mn-ea"/>
                <a:cs typeface="+mn-cs"/>
                <a:hlinkClick r:id="rId4" tooltip="Instruction (computer science)"/>
              </a:rPr>
              <a:t>instruction</a:t>
            </a:r>
            <a:r>
              <a:rPr lang="en-SG" sz="1200" b="0" i="0" kern="1200" dirty="0" smtClean="0">
                <a:solidFill>
                  <a:schemeClr val="tx1"/>
                </a:solidFill>
                <a:effectLst/>
                <a:latin typeface="+mn-lt"/>
                <a:ea typeface="+mn-ea"/>
                <a:cs typeface="+mn-cs"/>
              </a:rPr>
              <a:t> that specifies the operation to be performed.</a:t>
            </a:r>
          </a:p>
          <a:p>
            <a:r>
              <a:rPr lang="en-SG" sz="1200" b="0" i="0" kern="1200" dirty="0" smtClean="0">
                <a:solidFill>
                  <a:schemeClr val="tx1"/>
                </a:solidFill>
                <a:effectLst/>
                <a:latin typeface="+mn-lt"/>
                <a:ea typeface="+mn-ea"/>
                <a:cs typeface="+mn-cs"/>
              </a:rPr>
              <a:t>Apart from the </a:t>
            </a:r>
            <a:r>
              <a:rPr lang="en-SG" sz="1200" b="0" i="0" kern="1200" dirty="0" err="1" smtClean="0">
                <a:solidFill>
                  <a:schemeClr val="tx1"/>
                </a:solidFill>
                <a:effectLst/>
                <a:latin typeface="+mn-lt"/>
                <a:ea typeface="+mn-ea"/>
                <a:cs typeface="+mn-cs"/>
              </a:rPr>
              <a:t>opcode</a:t>
            </a:r>
            <a:r>
              <a:rPr lang="en-SG" sz="1200" b="0" i="0" kern="1200" dirty="0" smtClean="0">
                <a:solidFill>
                  <a:schemeClr val="tx1"/>
                </a:solidFill>
                <a:effectLst/>
                <a:latin typeface="+mn-lt"/>
                <a:ea typeface="+mn-ea"/>
                <a:cs typeface="+mn-cs"/>
              </a:rPr>
              <a:t> itself, an instruction normally also has one or more </a:t>
            </a:r>
            <a:r>
              <a:rPr lang="en-SG" sz="1200" b="0" i="0" kern="1200" dirty="0" err="1" smtClean="0">
                <a:solidFill>
                  <a:schemeClr val="tx1"/>
                </a:solidFill>
                <a:effectLst/>
                <a:latin typeface="+mn-lt"/>
                <a:ea typeface="+mn-ea"/>
                <a:cs typeface="+mn-cs"/>
              </a:rPr>
              <a:t>specifiers</a:t>
            </a:r>
            <a:r>
              <a:rPr lang="en-SG" sz="1200" b="0" i="0" kern="1200" dirty="0" smtClean="0">
                <a:solidFill>
                  <a:schemeClr val="tx1"/>
                </a:solidFill>
                <a:effectLst/>
                <a:latin typeface="+mn-lt"/>
                <a:ea typeface="+mn-ea"/>
                <a:cs typeface="+mn-cs"/>
              </a:rPr>
              <a:t> for </a:t>
            </a:r>
            <a:r>
              <a:rPr lang="en-SG" sz="1200" b="0" i="0" u="none" strike="noStrike" kern="1200" dirty="0" smtClean="0">
                <a:solidFill>
                  <a:schemeClr val="tx1"/>
                </a:solidFill>
                <a:effectLst/>
                <a:latin typeface="+mn-lt"/>
                <a:ea typeface="+mn-ea"/>
                <a:cs typeface="+mn-cs"/>
                <a:hlinkClick r:id="rId5" tooltip="Operand"/>
              </a:rPr>
              <a:t>operands</a:t>
            </a:r>
            <a:r>
              <a:rPr lang="en-SG" sz="1200" b="0" i="0" kern="1200" dirty="0" smtClean="0">
                <a:solidFill>
                  <a:schemeClr val="tx1"/>
                </a:solidFill>
                <a:effectLst/>
                <a:latin typeface="+mn-lt"/>
                <a:ea typeface="+mn-ea"/>
                <a:cs typeface="+mn-cs"/>
              </a:rPr>
              <a:t> (i.e. data) on which the operation should act</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19</a:t>
            </a:fld>
            <a:endParaRPr lang="en-SG"/>
          </a:p>
        </p:txBody>
      </p:sp>
    </p:spTree>
    <p:extLst>
      <p:ext uri="{BB962C8B-B14F-4D97-AF65-F5344CB8AC3E}">
        <p14:creationId xmlns:p14="http://schemas.microsoft.com/office/powerpoint/2010/main" val="184465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Step 1:  Program counter = 300</a:t>
            </a:r>
            <a:r>
              <a:rPr lang="en-GB" baseline="0" dirty="0" smtClean="0"/>
              <a:t>, </a:t>
            </a:r>
            <a:r>
              <a:rPr lang="en-GB" b="1" baseline="0" dirty="0" smtClean="0"/>
              <a:t>fetch</a:t>
            </a:r>
            <a:r>
              <a:rPr lang="en-GB" baseline="0" dirty="0" smtClean="0"/>
              <a:t> the content 1940 from memory location 300 into Instruction register IR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Step 2:  Program counter = 301</a:t>
            </a:r>
            <a:r>
              <a:rPr lang="en-GB" baseline="0" dirty="0" smtClean="0"/>
              <a:t>, decode the instruction, a read operation, </a:t>
            </a:r>
            <a:r>
              <a:rPr lang="en-GB" b="1" baseline="0" dirty="0" smtClean="0"/>
              <a:t>read</a:t>
            </a:r>
            <a:r>
              <a:rPr lang="en-GB" baseline="0" dirty="0" smtClean="0"/>
              <a:t> content 0003 from memory location 940 into accumulator register: AC= 3</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Step 3:  Program counter = 301</a:t>
            </a:r>
            <a:r>
              <a:rPr lang="en-GB" baseline="0" dirty="0" smtClean="0"/>
              <a:t>, </a:t>
            </a:r>
            <a:r>
              <a:rPr lang="en-GB" b="1" baseline="0" dirty="0" smtClean="0"/>
              <a:t>fetch</a:t>
            </a:r>
            <a:r>
              <a:rPr lang="en-GB" baseline="0" dirty="0" smtClean="0"/>
              <a:t> the content 5941 from memory location 301 into Instruction register IR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Step 4:  Program counter = 302</a:t>
            </a:r>
            <a:r>
              <a:rPr lang="en-GB" baseline="0" dirty="0" smtClean="0"/>
              <a:t>, decode the instruction, an add operation, </a:t>
            </a:r>
            <a:r>
              <a:rPr lang="en-GB" b="1" baseline="0" dirty="0" smtClean="0"/>
              <a:t>add</a:t>
            </a:r>
            <a:r>
              <a:rPr lang="en-GB" baseline="0" dirty="0" smtClean="0"/>
              <a:t> content 0002 from memory location 941 to AC:  AC = 3 + 2 = 5</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Step 5:  Program counter = 302</a:t>
            </a:r>
            <a:r>
              <a:rPr lang="en-GB" baseline="0" dirty="0" smtClean="0"/>
              <a:t>, </a:t>
            </a:r>
            <a:r>
              <a:rPr lang="en-GB" b="1" baseline="0" dirty="0" smtClean="0"/>
              <a:t>fetch</a:t>
            </a:r>
            <a:r>
              <a:rPr lang="en-GB" baseline="0" dirty="0" smtClean="0"/>
              <a:t> the content 2941 from memory location 302 into Instruction register IR</a:t>
            </a:r>
          </a:p>
          <a:p>
            <a:r>
              <a:rPr lang="en-GB" dirty="0" smtClean="0"/>
              <a:t>Step 6:  Program counter = 303</a:t>
            </a:r>
            <a:r>
              <a:rPr lang="en-GB" baseline="0" dirty="0" smtClean="0"/>
              <a:t>, decode the instruction, a store operation, </a:t>
            </a:r>
            <a:r>
              <a:rPr lang="en-GB" b="1" baseline="0" dirty="0" smtClean="0"/>
              <a:t>store</a:t>
            </a:r>
            <a:r>
              <a:rPr lang="en-GB" baseline="0" dirty="0" smtClean="0"/>
              <a:t> content 0005 from AC into memory location 941.</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21</a:t>
            </a:fld>
            <a:endParaRPr lang="en-SG"/>
          </a:p>
        </p:txBody>
      </p:sp>
    </p:spTree>
    <p:extLst>
      <p:ext uri="{BB962C8B-B14F-4D97-AF65-F5344CB8AC3E}">
        <p14:creationId xmlns:p14="http://schemas.microsoft.com/office/powerpoint/2010/main" val="218085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 GPU is very good for many computations done in parallel, like rendering polygons in graphics applications, encryption or processing of network traffic. They are not good at serial tasks. They are also hard to program.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22</a:t>
            </a:fld>
            <a:endParaRPr lang="en-SG"/>
          </a:p>
        </p:txBody>
      </p:sp>
    </p:spTree>
    <p:extLst>
      <p:ext uri="{BB962C8B-B14F-4D97-AF65-F5344CB8AC3E}">
        <p14:creationId xmlns:p14="http://schemas.microsoft.com/office/powerpoint/2010/main" val="266920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Ideally, memory should be extremely fast, abundantly large and very cheap.</a:t>
            </a:r>
          </a:p>
          <a:p>
            <a:r>
              <a:rPr lang="en-GB" dirty="0" smtClean="0"/>
              <a:t>The memory system is constructed as a hierarchy of layers. The top</a:t>
            </a:r>
            <a:r>
              <a:rPr lang="en-GB" baseline="0" dirty="0" smtClean="0"/>
              <a:t> layers have higher speed and greater cost per bit while the lower layers have larger capacity at lower cost.</a:t>
            </a:r>
          </a:p>
          <a:p>
            <a:r>
              <a:rPr lang="en-GB" baseline="0" dirty="0" smtClean="0"/>
              <a:t>Calculate and compare the dollar cost per Giga Byte of typical memory storages. </a:t>
            </a:r>
          </a:p>
          <a:p>
            <a:endParaRPr lang="en-GB" baseline="0" dirty="0" smtClean="0"/>
          </a:p>
          <a:p>
            <a:r>
              <a:rPr lang="en-SG" sz="1200" b="1" i="0" kern="1200" dirty="0" smtClean="0">
                <a:solidFill>
                  <a:schemeClr val="tx1"/>
                </a:solidFill>
                <a:effectLst/>
                <a:latin typeface="+mn-lt"/>
                <a:ea typeface="+mn-ea"/>
                <a:cs typeface="+mn-cs"/>
              </a:rPr>
              <a:t>Moore's law</a:t>
            </a:r>
            <a:r>
              <a:rPr lang="en-SG" sz="1200" b="0" i="0" kern="1200" dirty="0" smtClean="0">
                <a:solidFill>
                  <a:schemeClr val="tx1"/>
                </a:solidFill>
                <a:effectLst/>
                <a:latin typeface="+mn-lt"/>
                <a:ea typeface="+mn-ea"/>
                <a:cs typeface="+mn-cs"/>
              </a:rPr>
              <a:t> is the observation that over the </a:t>
            </a:r>
            <a:r>
              <a:rPr lang="en-SG" sz="1200" b="0" i="0" u="none" strike="noStrike" kern="1200" dirty="0" smtClean="0">
                <a:solidFill>
                  <a:schemeClr val="tx1"/>
                </a:solidFill>
                <a:effectLst/>
                <a:latin typeface="+mn-lt"/>
                <a:ea typeface="+mn-ea"/>
                <a:cs typeface="+mn-cs"/>
                <a:hlinkClick r:id="rId3" tooltip="History of computing hardware"/>
              </a:rPr>
              <a:t>history of computing hardware</a:t>
            </a:r>
            <a:r>
              <a:rPr lang="en-SG" sz="1200" b="0" i="0" kern="1200" dirty="0" smtClean="0">
                <a:solidFill>
                  <a:schemeClr val="tx1"/>
                </a:solidFill>
                <a:effectLst/>
                <a:latin typeface="+mn-lt"/>
                <a:ea typeface="+mn-ea"/>
                <a:cs typeface="+mn-cs"/>
              </a:rPr>
              <a:t>, the number of </a:t>
            </a:r>
            <a:r>
              <a:rPr lang="en-SG" sz="1200" b="0" i="0" u="none" strike="noStrike" kern="1200" dirty="0" smtClean="0">
                <a:solidFill>
                  <a:schemeClr val="tx1"/>
                </a:solidFill>
                <a:effectLst/>
                <a:latin typeface="+mn-lt"/>
                <a:ea typeface="+mn-ea"/>
                <a:cs typeface="+mn-cs"/>
                <a:hlinkClick r:id="rId4" tooltip="Transistor"/>
              </a:rPr>
              <a:t>transistors</a:t>
            </a:r>
            <a:r>
              <a:rPr lang="en-SG" sz="1200" b="0" i="0" kern="1200" dirty="0" smtClean="0">
                <a:solidFill>
                  <a:schemeClr val="tx1"/>
                </a:solidFill>
                <a:effectLst/>
                <a:latin typeface="+mn-lt"/>
                <a:ea typeface="+mn-ea"/>
                <a:cs typeface="+mn-cs"/>
              </a:rPr>
              <a:t> on </a:t>
            </a:r>
            <a:r>
              <a:rPr lang="en-SG" sz="1200" b="0" i="0" u="none" strike="noStrike" kern="1200" dirty="0" smtClean="0">
                <a:solidFill>
                  <a:schemeClr val="tx1"/>
                </a:solidFill>
                <a:effectLst/>
                <a:latin typeface="+mn-lt"/>
                <a:ea typeface="+mn-ea"/>
                <a:cs typeface="+mn-cs"/>
                <a:hlinkClick r:id="rId5" tooltip="Integrated circuit"/>
              </a:rPr>
              <a:t>integrated circuits</a:t>
            </a:r>
            <a:r>
              <a:rPr lang="en-SG" sz="1200" b="0" i="0" kern="1200" dirty="0" smtClean="0">
                <a:solidFill>
                  <a:schemeClr val="tx1"/>
                </a:solidFill>
                <a:effectLst/>
                <a:latin typeface="+mn-lt"/>
                <a:ea typeface="+mn-ea"/>
                <a:cs typeface="+mn-cs"/>
              </a:rPr>
              <a:t> doubles approximately every two years. This exponential improvement has dramatically enhanced the impact of digital electronics in nearly every segment of the world economy.</a:t>
            </a:r>
            <a:r>
              <a:rPr lang="en-SG" sz="1200" b="0" i="0" u="none" strike="noStrike" kern="1200" baseline="30000" dirty="0" smtClean="0">
                <a:solidFill>
                  <a:schemeClr val="tx1"/>
                </a:solidFill>
                <a:effectLst/>
                <a:latin typeface="+mn-lt"/>
                <a:ea typeface="+mn-ea"/>
                <a:cs typeface="+mn-cs"/>
              </a:rPr>
              <a:t>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23</a:t>
            </a:fld>
            <a:endParaRPr lang="en-SG"/>
          </a:p>
        </p:txBody>
      </p:sp>
    </p:spTree>
    <p:extLst>
      <p:ext uri="{BB962C8B-B14F-4D97-AF65-F5344CB8AC3E}">
        <p14:creationId xmlns:p14="http://schemas.microsoft.com/office/powerpoint/2010/main" val="43246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L1 cache is always inside the CPU and usually feeds decoded instructions into the CPU’s execution engine. </a:t>
            </a:r>
          </a:p>
          <a:p>
            <a:r>
              <a:rPr lang="en-SG" dirty="0" smtClean="0"/>
              <a:t>L2 cache is generally larger but slower with access delay than L1 cache. L2 cache can be internal</a:t>
            </a:r>
            <a:r>
              <a:rPr lang="en-SG" baseline="0" dirty="0" smtClean="0"/>
              <a:t> or external to the CPU unit.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24</a:t>
            </a:fld>
            <a:endParaRPr lang="en-SG"/>
          </a:p>
        </p:txBody>
      </p:sp>
    </p:spTree>
    <p:extLst>
      <p:ext uri="{BB962C8B-B14F-4D97-AF65-F5344CB8AC3E}">
        <p14:creationId xmlns:p14="http://schemas.microsoft.com/office/powerpoint/2010/main" val="220139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CPU, memory and I/O devices are all connected by a system bus and communicate with one another over the bus.</a:t>
            </a:r>
          </a:p>
          <a:p>
            <a:r>
              <a:rPr lang="en-GB" dirty="0" smtClean="0"/>
              <a:t>An</a:t>
            </a:r>
            <a:r>
              <a:rPr lang="en-GB" baseline="0" dirty="0" smtClean="0"/>
              <a:t> OS is intimately tied to the hardware of the computer it runs on. It extends the computer’s instruction set and manages its resources.</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a:t>
            </a:fld>
            <a:endParaRPr lang="en-SG"/>
          </a:p>
        </p:txBody>
      </p:sp>
    </p:spTree>
    <p:extLst>
      <p:ext uri="{BB962C8B-B14F-4D97-AF65-F5344CB8AC3E}">
        <p14:creationId xmlns:p14="http://schemas.microsoft.com/office/powerpoint/2010/main" val="2126784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two types of internal memory: RAM and ROM.</a:t>
            </a:r>
          </a:p>
          <a:p>
            <a:r>
              <a:rPr lang="en-GB" dirty="0" smtClean="0"/>
              <a:t>Flash memory is commonly used storage medium in portable devices. Flash memory is intermediate in speed between RAM and disk. If it is erased too many times, it wears out. </a:t>
            </a:r>
          </a:p>
          <a:p>
            <a:r>
              <a:rPr lang="en-GB" dirty="0" smtClean="0"/>
              <a:t>CMOS is volatile and is powered by a battery. CMOS draws so little power that the original battery can last several years. </a:t>
            </a:r>
          </a:p>
          <a:p>
            <a:r>
              <a:rPr lang="en-GB" dirty="0" smtClean="0"/>
              <a:t>Virtual memory gives the ability to run programmes larger than the machine’s physical memory</a:t>
            </a:r>
            <a:r>
              <a:rPr lang="en-GB" baseline="0" dirty="0" smtClean="0"/>
              <a:t> by rapidly moving pieces back and forth between RAM and disk.</a:t>
            </a:r>
          </a:p>
          <a:p>
            <a:r>
              <a:rPr lang="en-GB" baseline="0" dirty="0" smtClean="0"/>
              <a:t>VM allowed having a program dynamically link in a library at run time instead of having </a:t>
            </a:r>
            <a:r>
              <a:rPr lang="en-GB" baseline="0" smtClean="0"/>
              <a:t>it compiled in.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26</a:t>
            </a:fld>
            <a:endParaRPr lang="en-SG"/>
          </a:p>
        </p:txBody>
      </p:sp>
    </p:spTree>
    <p:extLst>
      <p:ext uri="{BB962C8B-B14F-4D97-AF65-F5344CB8AC3E}">
        <p14:creationId xmlns:p14="http://schemas.microsoft.com/office/powerpoint/2010/main" val="8796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 the internal memory, a computer needs external mass storages. There are 3 types of mass storage: Magnetic storage such as hard disk drive and tapes</a:t>
            </a:r>
            <a:r>
              <a:rPr lang="en-GB" smtClean="0"/>
              <a:t>; Optical</a:t>
            </a:r>
            <a:r>
              <a:rPr lang="en-GB" baseline="0" smtClean="0"/>
              <a:t> </a:t>
            </a:r>
            <a:r>
              <a:rPr lang="en-GB" dirty="0" smtClean="0"/>
              <a:t>storage such as CDROM and DVD;</a:t>
            </a:r>
            <a:r>
              <a:rPr lang="en-GB" baseline="0" dirty="0" smtClean="0"/>
              <a:t> Solid state </a:t>
            </a:r>
            <a:r>
              <a:rPr lang="en-GB" dirty="0" smtClean="0"/>
              <a:t>storage such as flash </a:t>
            </a:r>
            <a:r>
              <a:rPr lang="en-GB" smtClean="0"/>
              <a:t>drive.</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27</a:t>
            </a:fld>
            <a:endParaRPr lang="en-SG"/>
          </a:p>
        </p:txBody>
      </p:sp>
    </p:spTree>
    <p:extLst>
      <p:ext uri="{BB962C8B-B14F-4D97-AF65-F5344CB8AC3E}">
        <p14:creationId xmlns:p14="http://schemas.microsoft.com/office/powerpoint/2010/main" val="3866361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 many sectors are there in 1 Mega byte of user data?</a:t>
            </a:r>
          </a:p>
          <a:p>
            <a:r>
              <a:rPr lang="en-GB" baseline="0" dirty="0" smtClean="0"/>
              <a:t>      No. of sector = 1024000 / 512  =  1000 K / 0.5 K  = 2000 sectors </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What is the time of one revolution of the disk for 7200 RPM drive?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No. of rev per second = 7200 / 60  = 120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time per rev = 1000 /120  </a:t>
            </a:r>
            <a:r>
              <a:rPr lang="en-GB" baseline="0" dirty="0" err="1" smtClean="0"/>
              <a:t>ms</a:t>
            </a:r>
            <a:r>
              <a:rPr lang="en-GB" baseline="0" dirty="0" smtClean="0"/>
              <a:t> = 8.33  </a:t>
            </a:r>
            <a:r>
              <a:rPr lang="en-GB" baseline="0" dirty="0" err="1" smtClean="0"/>
              <a:t>ms</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28</a:t>
            </a:fld>
            <a:endParaRPr lang="en-SG"/>
          </a:p>
        </p:txBody>
      </p:sp>
    </p:spTree>
    <p:extLst>
      <p:ext uri="{BB962C8B-B14F-4D97-AF65-F5344CB8AC3E}">
        <p14:creationId xmlns:p14="http://schemas.microsoft.com/office/powerpoint/2010/main" val="1935896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Rectangle 3"/>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09782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A </a:t>
            </a:r>
            <a:r>
              <a:rPr lang="en-SG" sz="1200" b="1" i="0" kern="1200" dirty="0" smtClean="0">
                <a:solidFill>
                  <a:schemeClr val="tx1"/>
                </a:solidFill>
                <a:effectLst/>
                <a:latin typeface="+mn-lt"/>
                <a:ea typeface="+mn-ea"/>
                <a:cs typeface="+mn-cs"/>
              </a:rPr>
              <a:t>solid-state drive</a:t>
            </a:r>
            <a:r>
              <a:rPr lang="en-SG" sz="1200" b="0" i="0" kern="1200" dirty="0" smtClean="0">
                <a:solidFill>
                  <a:schemeClr val="tx1"/>
                </a:solidFill>
                <a:effectLst/>
                <a:latin typeface="+mn-lt"/>
                <a:ea typeface="+mn-ea"/>
                <a:cs typeface="+mn-cs"/>
              </a:rPr>
              <a:t> (</a:t>
            </a:r>
            <a:r>
              <a:rPr lang="en-SG" sz="1200" b="1" i="0" kern="1200" dirty="0" smtClean="0">
                <a:solidFill>
                  <a:schemeClr val="tx1"/>
                </a:solidFill>
                <a:effectLst/>
                <a:latin typeface="+mn-lt"/>
                <a:ea typeface="+mn-ea"/>
                <a:cs typeface="+mn-cs"/>
              </a:rPr>
              <a:t>SSD</a:t>
            </a:r>
            <a:r>
              <a:rPr lang="en-SG" sz="1200" b="0" i="0" kern="1200" dirty="0" smtClean="0">
                <a:solidFill>
                  <a:schemeClr val="tx1"/>
                </a:solidFill>
                <a:effectLst/>
                <a:latin typeface="+mn-lt"/>
                <a:ea typeface="+mn-ea"/>
                <a:cs typeface="+mn-cs"/>
              </a:rPr>
              <a:t>) (also known as a </a:t>
            </a:r>
            <a:r>
              <a:rPr lang="en-SG" sz="1200" b="1" i="0" kern="1200" dirty="0" smtClean="0">
                <a:solidFill>
                  <a:schemeClr val="tx1"/>
                </a:solidFill>
                <a:effectLst/>
                <a:latin typeface="+mn-lt"/>
                <a:ea typeface="+mn-ea"/>
                <a:cs typeface="+mn-cs"/>
              </a:rPr>
              <a:t>solid-state disk</a:t>
            </a:r>
            <a:r>
              <a:rPr lang="en-SG" sz="1200" b="0" i="0" u="none" strike="noStrike" kern="1200" baseline="30000" dirty="0" smtClean="0">
                <a:solidFill>
                  <a:schemeClr val="tx1"/>
                </a:solidFill>
                <a:effectLst/>
                <a:latin typeface="+mn-lt"/>
                <a:ea typeface="+mn-ea"/>
                <a:cs typeface="+mn-cs"/>
                <a:hlinkClick r:id="rId3"/>
              </a:rPr>
              <a:t>[1]</a:t>
            </a:r>
            <a:r>
              <a:rPr lang="en-SG" sz="1200" b="0" i="0" u="none" strike="noStrike" kern="1200" baseline="30000" dirty="0" smtClean="0">
                <a:solidFill>
                  <a:schemeClr val="tx1"/>
                </a:solidFill>
                <a:effectLst/>
                <a:latin typeface="+mn-lt"/>
                <a:ea typeface="+mn-ea"/>
                <a:cs typeface="+mn-cs"/>
                <a:hlinkClick r:id="rId4"/>
              </a:rPr>
              <a:t>[2]</a:t>
            </a:r>
            <a:r>
              <a:rPr lang="en-SG" sz="1200" b="0" i="0" u="none" strike="noStrike" kern="1200" baseline="30000" dirty="0" smtClean="0">
                <a:solidFill>
                  <a:schemeClr val="tx1"/>
                </a:solidFill>
                <a:effectLst/>
                <a:latin typeface="+mn-lt"/>
                <a:ea typeface="+mn-ea"/>
                <a:cs typeface="+mn-cs"/>
                <a:hlinkClick r:id="rId5"/>
              </a:rPr>
              <a:t>[3]</a:t>
            </a:r>
            <a:r>
              <a:rPr lang="en-SG" sz="1200" b="0" i="0" kern="1200" dirty="0" smtClean="0">
                <a:solidFill>
                  <a:schemeClr val="tx1"/>
                </a:solidFill>
                <a:effectLst/>
                <a:latin typeface="+mn-lt"/>
                <a:ea typeface="+mn-ea"/>
                <a:cs typeface="+mn-cs"/>
              </a:rPr>
              <a:t> or </a:t>
            </a:r>
            <a:r>
              <a:rPr lang="en-SG" sz="1200" b="1" i="0" kern="1200" dirty="0" smtClean="0">
                <a:solidFill>
                  <a:schemeClr val="tx1"/>
                </a:solidFill>
                <a:effectLst/>
                <a:latin typeface="+mn-lt"/>
                <a:ea typeface="+mn-ea"/>
                <a:cs typeface="+mn-cs"/>
              </a:rPr>
              <a:t>electronic disk</a:t>
            </a:r>
            <a:r>
              <a:rPr lang="en-SG" sz="1200" b="0" i="0" kern="1200" dirty="0" smtClean="0">
                <a:solidFill>
                  <a:schemeClr val="tx1"/>
                </a:solidFill>
                <a:effectLst/>
                <a:latin typeface="+mn-lt"/>
                <a:ea typeface="+mn-ea"/>
                <a:cs typeface="+mn-cs"/>
              </a:rPr>
              <a:t>,</a:t>
            </a:r>
            <a:r>
              <a:rPr lang="en-SG" sz="1200" b="0" i="0" u="none" strike="noStrike" kern="1200" baseline="30000" dirty="0" smtClean="0">
                <a:solidFill>
                  <a:schemeClr val="tx1"/>
                </a:solidFill>
                <a:effectLst/>
                <a:latin typeface="+mn-lt"/>
                <a:ea typeface="+mn-ea"/>
                <a:cs typeface="+mn-cs"/>
                <a:hlinkClick r:id="rId6"/>
              </a:rPr>
              <a:t>[4]</a:t>
            </a:r>
            <a:r>
              <a:rPr lang="en-SG" sz="1200" b="0" i="0" kern="1200" dirty="0" smtClean="0">
                <a:solidFill>
                  <a:schemeClr val="tx1"/>
                </a:solidFill>
                <a:effectLst/>
                <a:latin typeface="+mn-lt"/>
                <a:ea typeface="+mn-ea"/>
                <a:cs typeface="+mn-cs"/>
              </a:rPr>
              <a:t> though it contains no actual disk) is a </a:t>
            </a:r>
            <a:r>
              <a:rPr lang="en-SG" sz="1200" b="0" i="0" u="none" strike="noStrike" kern="1200" dirty="0" smtClean="0">
                <a:solidFill>
                  <a:schemeClr val="tx1"/>
                </a:solidFill>
                <a:effectLst/>
                <a:latin typeface="+mn-lt"/>
                <a:ea typeface="+mn-ea"/>
                <a:cs typeface="+mn-cs"/>
                <a:hlinkClick r:id="rId7" tooltip="Data storage device"/>
              </a:rPr>
              <a:t>data storage device</a:t>
            </a:r>
            <a:r>
              <a:rPr lang="en-SG" sz="1200" b="0" i="0" kern="1200" dirty="0" smtClean="0">
                <a:solidFill>
                  <a:schemeClr val="tx1"/>
                </a:solidFill>
                <a:effectLst/>
                <a:latin typeface="+mn-lt"/>
                <a:ea typeface="+mn-ea"/>
                <a:cs typeface="+mn-cs"/>
              </a:rPr>
              <a:t> using </a:t>
            </a:r>
            <a:r>
              <a:rPr lang="en-SG" sz="1200" b="0" i="0" u="none" strike="noStrike" kern="1200" dirty="0" smtClean="0">
                <a:solidFill>
                  <a:schemeClr val="tx1"/>
                </a:solidFill>
                <a:effectLst/>
                <a:latin typeface="+mn-lt"/>
                <a:ea typeface="+mn-ea"/>
                <a:cs typeface="+mn-cs"/>
                <a:hlinkClick r:id="rId8" tooltip="Integrated circuit"/>
              </a:rPr>
              <a:t>integrated circuit</a:t>
            </a:r>
            <a:r>
              <a:rPr lang="en-SG" sz="1200" b="0" i="0" kern="1200" dirty="0" smtClean="0">
                <a:solidFill>
                  <a:schemeClr val="tx1"/>
                </a:solidFill>
                <a:effectLst/>
                <a:latin typeface="+mn-lt"/>
                <a:ea typeface="+mn-ea"/>
                <a:cs typeface="+mn-cs"/>
              </a:rPr>
              <a:t> assemblies as </a:t>
            </a:r>
            <a:r>
              <a:rPr lang="en-SG" sz="1200" b="0" i="0" u="none" strike="noStrike" kern="1200" dirty="0" smtClean="0">
                <a:solidFill>
                  <a:schemeClr val="tx1"/>
                </a:solidFill>
                <a:effectLst/>
                <a:latin typeface="+mn-lt"/>
                <a:ea typeface="+mn-ea"/>
                <a:cs typeface="+mn-cs"/>
                <a:hlinkClick r:id="rId9" tooltip="Computer storage"/>
              </a:rPr>
              <a:t>memory</a:t>
            </a:r>
            <a:r>
              <a:rPr lang="en-SG" sz="1200" b="0" i="0" kern="1200" dirty="0" smtClean="0">
                <a:solidFill>
                  <a:schemeClr val="tx1"/>
                </a:solidFill>
                <a:effectLst/>
                <a:latin typeface="+mn-lt"/>
                <a:ea typeface="+mn-ea"/>
                <a:cs typeface="+mn-cs"/>
              </a:rPr>
              <a:t> to store data </a:t>
            </a:r>
            <a:r>
              <a:rPr lang="en-SG" sz="1200" b="0" i="0" u="none" strike="noStrike" kern="1200" dirty="0" smtClean="0">
                <a:solidFill>
                  <a:schemeClr val="tx1"/>
                </a:solidFill>
                <a:effectLst/>
                <a:latin typeface="+mn-lt"/>
                <a:ea typeface="+mn-ea"/>
                <a:cs typeface="+mn-cs"/>
                <a:hlinkClick r:id="rId10" tooltip="Persistence (computer science)"/>
              </a:rPr>
              <a:t>persistently</a:t>
            </a:r>
            <a:r>
              <a:rPr lang="en-SG" sz="1200" b="0" i="0" kern="1200" dirty="0" smtClean="0">
                <a:solidFill>
                  <a:schemeClr val="tx1"/>
                </a:solidFill>
                <a:effectLst/>
                <a:latin typeface="+mn-lt"/>
                <a:ea typeface="+mn-ea"/>
                <a:cs typeface="+mn-cs"/>
              </a:rPr>
              <a:t>. SSD technology uses electronic interfaces compatible with traditional </a:t>
            </a:r>
            <a:r>
              <a:rPr lang="en-SG" sz="1200" b="0" i="0" u="none" strike="noStrike" kern="1200" dirty="0" smtClean="0">
                <a:solidFill>
                  <a:schemeClr val="tx1"/>
                </a:solidFill>
                <a:effectLst/>
                <a:latin typeface="+mn-lt"/>
                <a:ea typeface="+mn-ea"/>
                <a:cs typeface="+mn-cs"/>
                <a:hlinkClick r:id="rId11" tooltip="Block (data storage)"/>
              </a:rPr>
              <a:t>block</a:t>
            </a:r>
            <a:r>
              <a:rPr lang="en-SG" sz="1200" b="0" i="0" kern="1200" dirty="0" smtClean="0">
                <a:solidFill>
                  <a:schemeClr val="tx1"/>
                </a:solidFill>
                <a:effectLst/>
                <a:latin typeface="+mn-lt"/>
                <a:ea typeface="+mn-ea"/>
                <a:cs typeface="+mn-cs"/>
              </a:rPr>
              <a:t> input/output (I/O) </a:t>
            </a:r>
            <a:r>
              <a:rPr lang="en-SG" sz="1200" b="0" i="0" u="none" strike="noStrike" kern="1200" dirty="0" smtClean="0">
                <a:solidFill>
                  <a:schemeClr val="tx1"/>
                </a:solidFill>
                <a:effectLst/>
                <a:latin typeface="+mn-lt"/>
                <a:ea typeface="+mn-ea"/>
                <a:cs typeface="+mn-cs"/>
                <a:hlinkClick r:id="rId12" tooltip="Hard disk drive"/>
              </a:rPr>
              <a:t>hard disk drives</a:t>
            </a:r>
            <a:r>
              <a:rPr lang="en-SG" sz="1200" b="0" i="0" kern="1200" dirty="0" smtClean="0">
                <a:solidFill>
                  <a:schemeClr val="tx1"/>
                </a:solidFill>
                <a:effectLst/>
                <a:latin typeface="+mn-lt"/>
                <a:ea typeface="+mn-ea"/>
                <a:cs typeface="+mn-cs"/>
              </a:rPr>
              <a:t>, thus permitting simple replacement in common applications.</a:t>
            </a:r>
            <a:r>
              <a:rPr lang="en-SG" sz="1200" b="0" i="0" u="none" strike="noStrike" kern="1200" baseline="30000" dirty="0" smtClean="0">
                <a:solidFill>
                  <a:schemeClr val="tx1"/>
                </a:solidFill>
                <a:effectLst/>
                <a:latin typeface="+mn-lt"/>
                <a:ea typeface="+mn-ea"/>
                <a:cs typeface="+mn-cs"/>
                <a:hlinkClick r:id="rId13"/>
              </a:rPr>
              <a:t>[5]</a:t>
            </a:r>
            <a:r>
              <a:rPr lang="en-SG" sz="1200" b="0" i="0" kern="1200" dirty="0" smtClean="0">
                <a:solidFill>
                  <a:schemeClr val="tx1"/>
                </a:solidFill>
                <a:effectLst/>
                <a:latin typeface="+mn-lt"/>
                <a:ea typeface="+mn-ea"/>
                <a:cs typeface="+mn-cs"/>
              </a:rPr>
              <a:t> Additionally, new I/O interfaces, like </a:t>
            </a:r>
            <a:r>
              <a:rPr lang="en-SG" sz="1200" b="0" i="0" u="none" strike="noStrike" kern="1200" dirty="0" smtClean="0">
                <a:solidFill>
                  <a:schemeClr val="tx1"/>
                </a:solidFill>
                <a:effectLst/>
                <a:latin typeface="+mn-lt"/>
                <a:ea typeface="+mn-ea"/>
                <a:cs typeface="+mn-cs"/>
                <a:hlinkClick r:id="rId14" tooltip="SATA Express"/>
              </a:rPr>
              <a:t>SATA Express</a:t>
            </a:r>
            <a:r>
              <a:rPr lang="en-SG" sz="1200" b="0" i="0" kern="1200" dirty="0" smtClean="0">
                <a:solidFill>
                  <a:schemeClr val="tx1"/>
                </a:solidFill>
                <a:effectLst/>
                <a:latin typeface="+mn-lt"/>
                <a:ea typeface="+mn-ea"/>
                <a:cs typeface="+mn-cs"/>
              </a:rPr>
              <a:t>, have been designed to address specific requirements of the SSD technology.</a:t>
            </a:r>
          </a:p>
          <a:p>
            <a:r>
              <a:rPr lang="en-SG" sz="1200" b="0" i="0" kern="1200" dirty="0" smtClean="0">
                <a:solidFill>
                  <a:schemeClr val="tx1"/>
                </a:solidFill>
                <a:effectLst/>
                <a:latin typeface="+mn-lt"/>
                <a:ea typeface="+mn-ea"/>
                <a:cs typeface="+mn-cs"/>
              </a:rPr>
              <a:t>SSDs have no moving (mechanical) components. This distinguishes them from traditional </a:t>
            </a:r>
            <a:r>
              <a:rPr lang="en-SG" sz="1200" b="0" i="0" u="none" strike="noStrike" kern="1200" dirty="0" smtClean="0">
                <a:solidFill>
                  <a:schemeClr val="tx1"/>
                </a:solidFill>
                <a:effectLst/>
                <a:latin typeface="+mn-lt"/>
                <a:ea typeface="+mn-ea"/>
                <a:cs typeface="+mn-cs"/>
                <a:hlinkClick r:id="rId15" tooltip="Electromechanical"/>
              </a:rPr>
              <a:t>electromechanical</a:t>
            </a:r>
            <a:r>
              <a:rPr lang="en-SG" sz="1200" b="0" i="0" kern="1200" dirty="0" smtClean="0">
                <a:solidFill>
                  <a:schemeClr val="tx1"/>
                </a:solidFill>
                <a:effectLst/>
                <a:latin typeface="+mn-lt"/>
                <a:ea typeface="+mn-ea"/>
                <a:cs typeface="+mn-cs"/>
              </a:rPr>
              <a:t> </a:t>
            </a:r>
            <a:r>
              <a:rPr lang="en-SG" sz="1200" b="0" i="0" u="none" strike="noStrike" kern="1200" dirty="0" smtClean="0">
                <a:solidFill>
                  <a:schemeClr val="tx1"/>
                </a:solidFill>
                <a:effectLst/>
                <a:latin typeface="+mn-lt"/>
                <a:ea typeface="+mn-ea"/>
                <a:cs typeface="+mn-cs"/>
                <a:hlinkClick r:id="rId16" tooltip="Magnetic disk"/>
              </a:rPr>
              <a:t>magnetic disks</a:t>
            </a:r>
            <a:r>
              <a:rPr lang="en-SG" sz="1200" b="0" i="0" kern="1200" dirty="0" smtClean="0">
                <a:solidFill>
                  <a:schemeClr val="tx1"/>
                </a:solidFill>
                <a:effectLst/>
                <a:latin typeface="+mn-lt"/>
                <a:ea typeface="+mn-ea"/>
                <a:cs typeface="+mn-cs"/>
              </a:rPr>
              <a:t> such as </a:t>
            </a:r>
            <a:r>
              <a:rPr lang="en-SG" sz="1200" b="0" i="0" u="none" strike="noStrike" kern="1200" dirty="0" smtClean="0">
                <a:solidFill>
                  <a:schemeClr val="tx1"/>
                </a:solidFill>
                <a:effectLst/>
                <a:latin typeface="+mn-lt"/>
                <a:ea typeface="+mn-ea"/>
                <a:cs typeface="+mn-cs"/>
                <a:hlinkClick r:id="rId12" tooltip="Hard disk drive"/>
              </a:rPr>
              <a:t>hard disk drives</a:t>
            </a:r>
            <a:r>
              <a:rPr lang="en-SG" sz="1200" b="0" i="0" kern="1200" dirty="0" smtClean="0">
                <a:solidFill>
                  <a:schemeClr val="tx1"/>
                </a:solidFill>
                <a:effectLst/>
                <a:latin typeface="+mn-lt"/>
                <a:ea typeface="+mn-ea"/>
                <a:cs typeface="+mn-cs"/>
              </a:rPr>
              <a:t> (HDDs) or </a:t>
            </a:r>
            <a:r>
              <a:rPr lang="en-SG" sz="1200" b="0" i="0" u="none" strike="noStrike" kern="1200" dirty="0" smtClean="0">
                <a:solidFill>
                  <a:schemeClr val="tx1"/>
                </a:solidFill>
                <a:effectLst/>
                <a:latin typeface="+mn-lt"/>
                <a:ea typeface="+mn-ea"/>
                <a:cs typeface="+mn-cs"/>
                <a:hlinkClick r:id="rId17" tooltip="Floppy disk"/>
              </a:rPr>
              <a:t>floppy disks</a:t>
            </a:r>
            <a:r>
              <a:rPr lang="en-SG" sz="1200" b="0" i="0" kern="1200" dirty="0" smtClean="0">
                <a:solidFill>
                  <a:schemeClr val="tx1"/>
                </a:solidFill>
                <a:effectLst/>
                <a:latin typeface="+mn-lt"/>
                <a:ea typeface="+mn-ea"/>
                <a:cs typeface="+mn-cs"/>
              </a:rPr>
              <a:t>, which contain spinning </a:t>
            </a:r>
            <a:r>
              <a:rPr lang="en-SG" sz="1200" b="0" i="0" u="none" strike="noStrike" kern="1200" dirty="0" smtClean="0">
                <a:solidFill>
                  <a:schemeClr val="tx1"/>
                </a:solidFill>
                <a:effectLst/>
                <a:latin typeface="+mn-lt"/>
                <a:ea typeface="+mn-ea"/>
                <a:cs typeface="+mn-cs"/>
                <a:hlinkClick r:id="rId18" tooltip="Disk storage"/>
              </a:rPr>
              <a:t>disks</a:t>
            </a:r>
            <a:r>
              <a:rPr lang="en-SG" sz="1200" b="0" i="0" kern="1200" dirty="0" smtClean="0">
                <a:solidFill>
                  <a:schemeClr val="tx1"/>
                </a:solidFill>
                <a:effectLst/>
                <a:latin typeface="+mn-lt"/>
                <a:ea typeface="+mn-ea"/>
                <a:cs typeface="+mn-cs"/>
              </a:rPr>
              <a:t> and movable </a:t>
            </a:r>
            <a:r>
              <a:rPr lang="en-SG" sz="1200" b="0" i="0" u="none" strike="noStrike" kern="1200" dirty="0" smtClean="0">
                <a:solidFill>
                  <a:schemeClr val="tx1"/>
                </a:solidFill>
                <a:effectLst/>
                <a:latin typeface="+mn-lt"/>
                <a:ea typeface="+mn-ea"/>
                <a:cs typeface="+mn-cs"/>
                <a:hlinkClick r:id="rId19" tooltip="Disk read-and-write head"/>
              </a:rPr>
              <a:t>read/write heads</a:t>
            </a:r>
            <a:r>
              <a:rPr lang="en-SG" sz="1200" b="0" i="0" kern="1200" dirty="0" smtClean="0">
                <a:solidFill>
                  <a:schemeClr val="tx1"/>
                </a:solidFill>
                <a:effectLst/>
                <a:latin typeface="+mn-lt"/>
                <a:ea typeface="+mn-ea"/>
                <a:cs typeface="+mn-cs"/>
              </a:rPr>
              <a:t>.</a:t>
            </a:r>
            <a:r>
              <a:rPr lang="en-SG" sz="1200" b="0" i="0" u="none" strike="noStrike" kern="1200" baseline="30000" dirty="0" smtClean="0">
                <a:solidFill>
                  <a:schemeClr val="tx1"/>
                </a:solidFill>
                <a:effectLst/>
                <a:latin typeface="+mn-lt"/>
                <a:ea typeface="+mn-ea"/>
                <a:cs typeface="+mn-cs"/>
                <a:hlinkClick r:id="rId20"/>
              </a:rPr>
              <a:t>[6]</a:t>
            </a:r>
            <a:r>
              <a:rPr lang="en-SG" sz="1200" b="0" i="0" kern="1200" dirty="0" smtClean="0">
                <a:solidFill>
                  <a:schemeClr val="tx1"/>
                </a:solidFill>
                <a:effectLst/>
                <a:latin typeface="+mn-lt"/>
                <a:ea typeface="+mn-ea"/>
                <a:cs typeface="+mn-cs"/>
              </a:rPr>
              <a:t> Compared with electromechanical disks, SSDs are typically more resistant to physical shock, run silently, have lower </a:t>
            </a:r>
            <a:r>
              <a:rPr lang="en-SG" sz="1200" b="0" i="0" u="none" strike="noStrike" kern="1200" dirty="0" smtClean="0">
                <a:solidFill>
                  <a:schemeClr val="tx1"/>
                </a:solidFill>
                <a:effectLst/>
                <a:latin typeface="+mn-lt"/>
                <a:ea typeface="+mn-ea"/>
                <a:cs typeface="+mn-cs"/>
                <a:hlinkClick r:id="rId21" tooltip="Access time"/>
              </a:rPr>
              <a:t>access time</a:t>
            </a:r>
            <a:r>
              <a:rPr lang="en-SG" sz="1200" b="0" i="0" kern="1200" dirty="0" smtClean="0">
                <a:solidFill>
                  <a:schemeClr val="tx1"/>
                </a:solidFill>
                <a:effectLst/>
                <a:latin typeface="+mn-lt"/>
                <a:ea typeface="+mn-ea"/>
                <a:cs typeface="+mn-cs"/>
              </a:rPr>
              <a:t>, and less </a:t>
            </a:r>
            <a:r>
              <a:rPr lang="en-SG" sz="1200" b="0" i="0" u="none" strike="noStrike" kern="1200" dirty="0" smtClean="0">
                <a:solidFill>
                  <a:schemeClr val="tx1"/>
                </a:solidFill>
                <a:effectLst/>
                <a:latin typeface="+mn-lt"/>
                <a:ea typeface="+mn-ea"/>
                <a:cs typeface="+mn-cs"/>
                <a:hlinkClick r:id="rId22" tooltip="Latency (engineering)"/>
              </a:rPr>
              <a:t>latency</a:t>
            </a:r>
            <a:r>
              <a:rPr lang="en-SG" sz="1200" b="0" i="0" kern="1200" dirty="0" smtClean="0">
                <a:solidFill>
                  <a:schemeClr val="tx1"/>
                </a:solidFill>
                <a:effectLst/>
                <a:latin typeface="+mn-lt"/>
                <a:ea typeface="+mn-ea"/>
                <a:cs typeface="+mn-cs"/>
              </a:rPr>
              <a:t>.</a:t>
            </a:r>
            <a:r>
              <a:rPr lang="en-SG" sz="1200" b="0" i="0" u="none" strike="noStrike" kern="1200" baseline="30000" dirty="0" smtClean="0">
                <a:solidFill>
                  <a:schemeClr val="tx1"/>
                </a:solidFill>
                <a:effectLst/>
                <a:latin typeface="+mn-lt"/>
                <a:ea typeface="+mn-ea"/>
                <a:cs typeface="+mn-cs"/>
                <a:hlinkClick r:id="rId23"/>
              </a:rPr>
              <a:t>[7]</a:t>
            </a:r>
            <a:r>
              <a:rPr lang="en-SG" sz="1200" b="0" i="0" kern="1200" dirty="0" smtClean="0">
                <a:solidFill>
                  <a:schemeClr val="tx1"/>
                </a:solidFill>
                <a:effectLst/>
                <a:latin typeface="+mn-lt"/>
                <a:ea typeface="+mn-ea"/>
                <a:cs typeface="+mn-cs"/>
              </a:rPr>
              <a:t> However, while the price of SSDs has continued to decline over time,</a:t>
            </a:r>
            <a:r>
              <a:rPr lang="en-SG" sz="1200" b="0" i="0" u="none" strike="noStrike" kern="1200" baseline="30000" dirty="0" smtClean="0">
                <a:solidFill>
                  <a:schemeClr val="tx1"/>
                </a:solidFill>
                <a:effectLst/>
                <a:latin typeface="+mn-lt"/>
                <a:ea typeface="+mn-ea"/>
                <a:cs typeface="+mn-cs"/>
                <a:hlinkClick r:id="rId24"/>
              </a:rPr>
              <a:t>[8]</a:t>
            </a:r>
            <a:r>
              <a:rPr lang="en-SG" sz="1200" b="0" i="0" kern="1200" dirty="0" smtClean="0">
                <a:solidFill>
                  <a:schemeClr val="tx1"/>
                </a:solidFill>
                <a:effectLst/>
                <a:latin typeface="+mn-lt"/>
                <a:ea typeface="+mn-ea"/>
                <a:cs typeface="+mn-cs"/>
              </a:rPr>
              <a:t> SSDs are still roughly seven to eight times more expensive per unit of storage than HDDs.</a:t>
            </a:r>
          </a:p>
          <a:p>
            <a:r>
              <a:rPr lang="en-SG" sz="1200" b="0" i="0" kern="1200" dirty="0" smtClean="0">
                <a:solidFill>
                  <a:schemeClr val="tx1"/>
                </a:solidFill>
                <a:effectLst/>
                <a:latin typeface="+mn-lt"/>
                <a:ea typeface="+mn-ea"/>
                <a:cs typeface="+mn-cs"/>
              </a:rPr>
              <a:t>As of 2014, most SSDs use </a:t>
            </a:r>
            <a:r>
              <a:rPr lang="en-SG" sz="1200" b="0" i="0" u="none" strike="noStrike" kern="1200" dirty="0" smtClean="0">
                <a:solidFill>
                  <a:schemeClr val="tx1"/>
                </a:solidFill>
                <a:effectLst/>
                <a:latin typeface="+mn-lt"/>
                <a:ea typeface="+mn-ea"/>
                <a:cs typeface="+mn-cs"/>
                <a:hlinkClick r:id="rId25" tooltip="NAND flash"/>
              </a:rPr>
              <a:t>NAND-based flash memory</a:t>
            </a:r>
            <a:r>
              <a:rPr lang="en-SG" sz="1200" b="0" i="0" kern="1200" dirty="0" smtClean="0">
                <a:solidFill>
                  <a:schemeClr val="tx1"/>
                </a:solidFill>
                <a:effectLst/>
                <a:latin typeface="+mn-lt"/>
                <a:ea typeface="+mn-ea"/>
                <a:cs typeface="+mn-cs"/>
              </a:rPr>
              <a:t>, which </a:t>
            </a:r>
            <a:r>
              <a:rPr lang="en-SG" sz="1200" b="0" i="0" u="none" strike="noStrike" kern="1200" dirty="0" smtClean="0">
                <a:solidFill>
                  <a:schemeClr val="tx1"/>
                </a:solidFill>
                <a:effectLst/>
                <a:latin typeface="+mn-lt"/>
                <a:ea typeface="+mn-ea"/>
                <a:cs typeface="+mn-cs"/>
                <a:hlinkClick r:id="rId26" tooltip="Non-volatile memory"/>
              </a:rPr>
              <a:t>retains data without power</a:t>
            </a:r>
            <a:r>
              <a:rPr lang="en-SG" sz="1200" b="0" i="0" kern="1200" dirty="0" smtClean="0">
                <a:solidFill>
                  <a:schemeClr val="tx1"/>
                </a:solidFill>
                <a:effectLst/>
                <a:latin typeface="+mn-lt"/>
                <a:ea typeface="+mn-ea"/>
                <a:cs typeface="+mn-cs"/>
              </a:rPr>
              <a:t>. For applications requiring fast access, but not necessarily data persistence after power loss, SSDs may be constructed from </a:t>
            </a:r>
            <a:r>
              <a:rPr lang="en-SG" sz="1200" b="0" i="0" u="none" strike="noStrike" kern="1200" dirty="0" smtClean="0">
                <a:solidFill>
                  <a:schemeClr val="tx1"/>
                </a:solidFill>
                <a:effectLst/>
                <a:latin typeface="+mn-lt"/>
                <a:ea typeface="+mn-ea"/>
                <a:cs typeface="+mn-cs"/>
                <a:hlinkClick r:id="rId27" tooltip="Random-access memory"/>
              </a:rPr>
              <a:t>random-access memory</a:t>
            </a:r>
            <a:r>
              <a:rPr lang="en-SG" sz="1200" b="0" i="0" kern="1200" dirty="0" smtClean="0">
                <a:solidFill>
                  <a:schemeClr val="tx1"/>
                </a:solidFill>
                <a:effectLst/>
                <a:latin typeface="+mn-lt"/>
                <a:ea typeface="+mn-ea"/>
                <a:cs typeface="+mn-cs"/>
              </a:rPr>
              <a:t> (RAM). Such devices may employ separate power sources, such as batteries, to maintain data after power loss.</a:t>
            </a:r>
            <a:r>
              <a:rPr lang="en-SG" sz="1200" b="0" i="0" u="none" strike="noStrike" kern="1200" baseline="30000" dirty="0" smtClean="0">
                <a:solidFill>
                  <a:schemeClr val="tx1"/>
                </a:solidFill>
                <a:effectLst/>
                <a:latin typeface="+mn-lt"/>
                <a:ea typeface="+mn-ea"/>
                <a:cs typeface="+mn-cs"/>
                <a:hlinkClick r:id="rId13"/>
              </a:rPr>
              <a:t>[5]</a:t>
            </a:r>
            <a:endParaRPr lang="en-SG" sz="1200" b="0" i="0" kern="1200" dirty="0" smtClean="0">
              <a:solidFill>
                <a:schemeClr val="tx1"/>
              </a:solidFill>
              <a:effectLst/>
              <a:latin typeface="+mn-lt"/>
              <a:ea typeface="+mn-ea"/>
              <a:cs typeface="+mn-cs"/>
            </a:endParaRPr>
          </a:p>
          <a:p>
            <a:r>
              <a:rPr lang="en-SG" sz="1200" b="0" i="0" u="none" strike="noStrike" kern="1200" dirty="0" smtClean="0">
                <a:solidFill>
                  <a:schemeClr val="tx1"/>
                </a:solidFill>
                <a:effectLst/>
                <a:latin typeface="+mn-lt"/>
                <a:ea typeface="+mn-ea"/>
                <a:cs typeface="+mn-cs"/>
                <a:hlinkClick r:id="rId28" tooltip="Hybrid drive"/>
              </a:rPr>
              <a:t>Hybrid drives</a:t>
            </a:r>
            <a:r>
              <a:rPr lang="en-SG" sz="1200" b="0" i="0" kern="1200" dirty="0" smtClean="0">
                <a:solidFill>
                  <a:schemeClr val="tx1"/>
                </a:solidFill>
                <a:effectLst/>
                <a:latin typeface="+mn-lt"/>
                <a:ea typeface="+mn-ea"/>
                <a:cs typeface="+mn-cs"/>
              </a:rPr>
              <a:t> or solid state hybrid drives (SSHD) combine the features of SSDs and HDDs in the same unit, containing a large hard disk drive and an SSD cache to improve performance of frequently accessed data.</a:t>
            </a:r>
            <a:r>
              <a:rPr lang="en-SG" sz="1200" b="0" i="0" u="none" strike="noStrike" kern="1200" baseline="30000" dirty="0" smtClean="0">
                <a:solidFill>
                  <a:schemeClr val="tx1"/>
                </a:solidFill>
                <a:effectLst/>
                <a:latin typeface="+mn-lt"/>
                <a:ea typeface="+mn-ea"/>
                <a:cs typeface="+mn-cs"/>
                <a:hlinkClick r:id="rId29"/>
              </a:rPr>
              <a:t>[9]</a:t>
            </a:r>
            <a:r>
              <a:rPr lang="en-SG" sz="1200" b="0" i="0" u="none" strike="noStrike" kern="1200" baseline="30000" dirty="0" smtClean="0">
                <a:solidFill>
                  <a:schemeClr val="tx1"/>
                </a:solidFill>
                <a:effectLst/>
                <a:latin typeface="+mn-lt"/>
                <a:ea typeface="+mn-ea"/>
                <a:cs typeface="+mn-cs"/>
                <a:hlinkClick r:id="rId30"/>
              </a:rPr>
              <a:t>[10]</a:t>
            </a:r>
            <a:r>
              <a:rPr lang="en-SG" sz="1200" b="0" i="0" u="none" strike="noStrike" kern="1200" baseline="30000" dirty="0" smtClean="0">
                <a:solidFill>
                  <a:schemeClr val="tx1"/>
                </a:solidFill>
                <a:effectLst/>
                <a:latin typeface="+mn-lt"/>
                <a:ea typeface="+mn-ea"/>
                <a:cs typeface="+mn-cs"/>
                <a:hlinkClick r:id="rId31"/>
              </a:rPr>
              <a:t>[11]</a:t>
            </a:r>
            <a:endParaRPr lang="en-S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E25778-ACAB-4545-9C25-FA69798D9482}" type="slidenum">
              <a:rPr lang="en-SG" smtClean="0"/>
              <a:t>32</a:t>
            </a:fld>
            <a:endParaRPr lang="en-SG"/>
          </a:p>
        </p:txBody>
      </p:sp>
    </p:spTree>
    <p:extLst>
      <p:ext uri="{BB962C8B-B14F-4D97-AF65-F5344CB8AC3E}">
        <p14:creationId xmlns:p14="http://schemas.microsoft.com/office/powerpoint/2010/main" val="3163661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SSDs are…</a:t>
            </a:r>
            <a:r>
              <a:rPr lang="en-SG" sz="1200" b="1" i="0" kern="1200" dirty="0" smtClean="0">
                <a:solidFill>
                  <a:schemeClr val="tx1"/>
                </a:solidFill>
                <a:effectLst/>
                <a:latin typeface="+mn-lt"/>
                <a:ea typeface="+mn-ea"/>
                <a:cs typeface="+mn-cs"/>
              </a:rPr>
              <a:t>DURABLE</a:t>
            </a:r>
            <a:endParaRPr lang="en-SG"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And because SSDs have no moving parts…</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Hard drives consist of various moving parts making them susceptible to shock and damage, while SSDs use a non-mechanical design of NAND flash mounted on a circuit board and are shock resistant up to 1500g/0.5ms.</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SSD is faster but </a:t>
            </a:r>
            <a:r>
              <a:rPr lang="en-SG" sz="1200" b="0" i="0" kern="1200" smtClean="0">
                <a:solidFill>
                  <a:schemeClr val="tx1"/>
                </a:solidFill>
                <a:effectLst/>
                <a:latin typeface="+mn-lt"/>
                <a:ea typeface="+mn-ea"/>
                <a:cs typeface="+mn-cs"/>
              </a:rPr>
              <a:t>more expensive.</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33</a:t>
            </a:fld>
            <a:endParaRPr lang="en-SG"/>
          </a:p>
        </p:txBody>
      </p:sp>
    </p:spTree>
    <p:extLst>
      <p:ext uri="{BB962C8B-B14F-4D97-AF65-F5344CB8AC3E}">
        <p14:creationId xmlns:p14="http://schemas.microsoft.com/office/powerpoint/2010/main" val="2809486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effectLst/>
              </a:rPr>
              <a:t>Hardware interrupts were introduced as a way to avoid wasting the processor's valuable time in </a:t>
            </a:r>
            <a:r>
              <a:rPr lang="en-SG" dirty="0" smtClean="0">
                <a:effectLst/>
                <a:hlinkClick r:id="rId3" action="ppaction://hlinkfile" tooltip="Polling (computer science)"/>
              </a:rPr>
              <a:t>polling loops</a:t>
            </a:r>
            <a:r>
              <a:rPr lang="en-SG" dirty="0" smtClean="0">
                <a:effectLst/>
              </a:rPr>
              <a:t>, waiting for external events. </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effectLst/>
              </a:rPr>
              <a:t>They may be implemented in hardware as a distinct system with control lines, or they may be integrated into the memory subsystem.</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effectLst/>
              </a:rPr>
              <a:t>Each interrupt has its own interrupt handler. The number of hardware interrupts is limited by the number of interrupt request (IRQ) lines to the processor, but there may be hundreds of different software interrupts.</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36</a:t>
            </a:fld>
            <a:endParaRPr lang="en-SG"/>
          </a:p>
        </p:txBody>
      </p:sp>
    </p:spTree>
    <p:extLst>
      <p:ext uri="{BB962C8B-B14F-4D97-AF65-F5344CB8AC3E}">
        <p14:creationId xmlns:p14="http://schemas.microsoft.com/office/powerpoint/2010/main" val="2349134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CPU continuously polls the devices to see if I/O devices is requesting services.</a:t>
            </a:r>
          </a:p>
          <a:p>
            <a:r>
              <a:rPr lang="en-GB" dirty="0" smtClean="0"/>
              <a:t>Polling or busy waiting is simple but inefficient. Polling has the disadvantage of tying</a:t>
            </a:r>
            <a:r>
              <a:rPr lang="en-GB" baseline="0" dirty="0" smtClean="0"/>
              <a:t> up the CPU full time until all the I/O is done. </a:t>
            </a:r>
          </a:p>
          <a:p>
            <a:r>
              <a:rPr lang="en-GB" baseline="0" dirty="0" smtClean="0"/>
              <a:t>Polling is reasonable if jobs are few and short.</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37</a:t>
            </a:fld>
            <a:endParaRPr lang="en-SG"/>
          </a:p>
        </p:txBody>
      </p:sp>
    </p:spTree>
    <p:extLst>
      <p:ext uri="{BB962C8B-B14F-4D97-AF65-F5344CB8AC3E}">
        <p14:creationId xmlns:p14="http://schemas.microsoft.com/office/powerpoint/2010/main" val="3829236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effectLst/>
              </a:rPr>
              <a:t>In </a:t>
            </a:r>
            <a:r>
              <a:rPr lang="en-SG" dirty="0" smtClean="0">
                <a:effectLst/>
                <a:hlinkClick r:id="rId3" action="ppaction://hlinkfile" tooltip="Systems programming"/>
              </a:rPr>
              <a:t>systems programming</a:t>
            </a:r>
            <a:r>
              <a:rPr lang="en-SG" dirty="0" smtClean="0">
                <a:effectLst/>
              </a:rPr>
              <a:t>, an </a:t>
            </a:r>
            <a:r>
              <a:rPr lang="en-SG" b="1" dirty="0" smtClean="0">
                <a:effectLst/>
              </a:rPr>
              <a:t>interrupt</a:t>
            </a:r>
            <a:r>
              <a:rPr lang="en-SG" dirty="0" smtClean="0">
                <a:effectLst/>
              </a:rPr>
              <a:t> is a signal to the </a:t>
            </a:r>
            <a:r>
              <a:rPr lang="en-SG" dirty="0" smtClean="0">
                <a:effectLst/>
                <a:hlinkClick r:id="rId4" action="ppaction://hlinkfile" tooltip="Central processing unit"/>
              </a:rPr>
              <a:t>processor</a:t>
            </a:r>
            <a:r>
              <a:rPr lang="en-SG" dirty="0" smtClean="0">
                <a:effectLst/>
              </a:rPr>
              <a:t> emitted by hardware or software indicating an event that needs immediate attention. An interrupt alerts the processor to a high-priority condition requiring the interruption of the current code the processor is executing, the current </a:t>
            </a:r>
            <a:r>
              <a:rPr lang="en-SG" i="1" dirty="0" smtClean="0">
                <a:effectLst/>
                <a:hlinkClick r:id="rId5" action="ppaction://hlinkfile" tooltip="Thread (computing)"/>
              </a:rPr>
              <a:t>thread</a:t>
            </a:r>
            <a:r>
              <a:rPr lang="en-SG" dirty="0" smtClean="0">
                <a:effectLst/>
              </a:rPr>
              <a:t>. The processor responds by suspending its current activities, saving its </a:t>
            </a:r>
            <a:r>
              <a:rPr lang="en-SG" dirty="0" smtClean="0">
                <a:effectLst/>
                <a:hlinkClick r:id="rId6" action="ppaction://hlinkfile" tooltip="State (computer science)"/>
              </a:rPr>
              <a:t>state</a:t>
            </a:r>
            <a:r>
              <a:rPr lang="en-SG" dirty="0" smtClean="0">
                <a:effectLst/>
              </a:rPr>
              <a:t>, and executing a small program called an </a:t>
            </a:r>
            <a:r>
              <a:rPr lang="en-SG" i="1" dirty="0" smtClean="0">
                <a:effectLst/>
                <a:hlinkClick r:id="rId7" action="ppaction://hlinkfile" tooltip="Interrupt handler"/>
              </a:rPr>
              <a:t>interrupt handler</a:t>
            </a:r>
            <a:r>
              <a:rPr lang="en-SG" dirty="0" smtClean="0">
                <a:effectLst/>
              </a:rPr>
              <a:t> (or interrupt service routine, ISR) to deal with the event. This interruption is temporary, and after the interrupt handler finishes, the processor resumes execution of the previous thread. </a:t>
            </a:r>
            <a:endParaRPr lang="en-SG"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38</a:t>
            </a:fld>
            <a:endParaRPr lang="en-SG"/>
          </a:p>
        </p:txBody>
      </p:sp>
    </p:spTree>
    <p:extLst>
      <p:ext uri="{BB962C8B-B14F-4D97-AF65-F5344CB8AC3E}">
        <p14:creationId xmlns:p14="http://schemas.microsoft.com/office/powerpoint/2010/main" val="2012229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Response is fast and immediate</a:t>
            </a:r>
          </a:p>
          <a:p>
            <a:r>
              <a:rPr lang="en-GB" dirty="0" smtClean="0"/>
              <a:t>The CPU is not tie down when there is no interrupt. The CPU carries on with its routine until interrupt request arrives. </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39</a:t>
            </a:fld>
            <a:endParaRPr lang="en-SG"/>
          </a:p>
        </p:txBody>
      </p:sp>
    </p:spTree>
    <p:extLst>
      <p:ext uri="{BB962C8B-B14F-4D97-AF65-F5344CB8AC3E}">
        <p14:creationId xmlns:p14="http://schemas.microsoft.com/office/powerpoint/2010/main" val="31785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functions of an operating system</a:t>
            </a:r>
          </a:p>
          <a:p>
            <a:r>
              <a:rPr lang="en-GB" dirty="0" smtClean="0"/>
              <a:t>User Interface</a:t>
            </a:r>
          </a:p>
          <a:p>
            <a:r>
              <a:rPr lang="en-GB" dirty="0" smtClean="0"/>
              <a:t>Process/Job Management</a:t>
            </a:r>
          </a:p>
          <a:p>
            <a:r>
              <a:rPr lang="en-GB" dirty="0" smtClean="0"/>
              <a:t>Task Management</a:t>
            </a:r>
          </a:p>
          <a:p>
            <a:r>
              <a:rPr lang="en-GB" dirty="0" smtClean="0"/>
              <a:t>Memory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File Management</a:t>
            </a:r>
          </a:p>
          <a:p>
            <a:r>
              <a:rPr lang="en-GB" dirty="0" smtClean="0"/>
              <a:t>Device Management</a:t>
            </a:r>
          </a:p>
          <a:p>
            <a:r>
              <a:rPr lang="en-GB" dirty="0" smtClean="0"/>
              <a:t>Security</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a:t>
            </a:fld>
            <a:endParaRPr lang="en-SG"/>
          </a:p>
        </p:txBody>
      </p:sp>
    </p:spTree>
    <p:extLst>
      <p:ext uri="{BB962C8B-B14F-4D97-AF65-F5344CB8AC3E}">
        <p14:creationId xmlns:p14="http://schemas.microsoft.com/office/powerpoint/2010/main" val="3411651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b="1" dirty="0" smtClean="0">
                <a:effectLst/>
              </a:rPr>
              <a:t>Burst mode</a:t>
            </a:r>
          </a:p>
          <a:p>
            <a:pPr rtl="0"/>
            <a:r>
              <a:rPr lang="en-SG" dirty="0" smtClean="0">
                <a:effectLst/>
              </a:rPr>
              <a:t>An entire block of data is transferred in one contiguous sequence. Once the DMA controller is granted access to the system bus by the CPU, it transfers all bytes of data in the data block before releasing control of the system buses back to the CPU. This mode is useful for loading program or data files into memory, but renders the CPU inactive for relatively long periods of time. The mode is also called "Block Transfer Mode".</a:t>
            </a:r>
          </a:p>
          <a:p>
            <a:pPr rtl="0"/>
            <a:r>
              <a:rPr lang="en-SG" b="1" dirty="0" smtClean="0">
                <a:effectLst/>
              </a:rPr>
              <a:t>Cycle stealing mode</a:t>
            </a:r>
          </a:p>
          <a:p>
            <a:pPr rtl="0"/>
            <a:r>
              <a:rPr lang="en-SG" dirty="0" smtClean="0">
                <a:effectLst/>
              </a:rPr>
              <a:t>The </a:t>
            </a:r>
            <a:r>
              <a:rPr lang="en-SG" i="1" dirty="0" smtClean="0">
                <a:effectLst/>
              </a:rPr>
              <a:t>cycle stealing mode</a:t>
            </a:r>
            <a:r>
              <a:rPr lang="en-SG" dirty="0" smtClean="0">
                <a:effectLst/>
              </a:rPr>
              <a:t> is used in systems in which the CPU should not be disabled for the length of time needed for burst transfer modes. In the cycle stealing mode, the DMA controller obtains access to the system bus the same way as in burst mode, using </a:t>
            </a:r>
            <a:r>
              <a:rPr lang="en-SG" b="1" dirty="0" smtClean="0">
                <a:effectLst/>
              </a:rPr>
              <a:t>BR (Bus Request) and BG (Bus Grant) signals</a:t>
            </a:r>
            <a:r>
              <a:rPr lang="en-SG" dirty="0" smtClean="0">
                <a:effectLst/>
              </a:rPr>
              <a:t>, which are the two signals controlling the interface between the CPU and the DMA controller. However, in cycle stealing mode, after one byte of data transfer, the control of the system bus is de-asserted to the CPU via BG. It is then continually requested again via BR, transferring one byte of data per request, until the entire block of data has been transferred. By continually obtaining and releasing the control of the system bus, the DMA controller essentially interleaves instruction and data transfers. The CPU processes an instruction, then the DMA controller transfers one data value, and so on. On the one hand, the data block is not transferred as quickly in cycle stealing mode as in burst mode, but on the other hand the CPU is not idled for as long as in burst mode. Cycle stealing mode is useful for controllers that monitor data in real time.</a:t>
            </a:r>
          </a:p>
          <a:p>
            <a:pPr rtl="0"/>
            <a:r>
              <a:rPr lang="en-SG" b="1" dirty="0" smtClean="0">
                <a:effectLst/>
              </a:rPr>
              <a:t>Transparent mode</a:t>
            </a:r>
          </a:p>
          <a:p>
            <a:pPr rtl="0"/>
            <a:r>
              <a:rPr lang="en-SG" dirty="0" smtClean="0">
                <a:effectLst/>
              </a:rPr>
              <a:t>The </a:t>
            </a:r>
            <a:r>
              <a:rPr lang="en-SG" i="1" dirty="0" smtClean="0">
                <a:effectLst/>
              </a:rPr>
              <a:t>transparent mode</a:t>
            </a:r>
            <a:r>
              <a:rPr lang="en-SG" dirty="0" smtClean="0">
                <a:effectLst/>
              </a:rPr>
              <a:t> takes the most time to transfer a block of data, yet it is also the most efficient mode in terms of overall system performance. The DMA controller only transfers data when the CPU is performing operations that do not use the system buses. It is the primary advantage of the transparent mode that the CPU never stops executing its programs and the DMA transfer is free in terms of time. The disadvantage of the transparent mode is that the hardware needs to determine when the CPU is not using the system buses, which can be complex.</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41</a:t>
            </a:fld>
            <a:endParaRPr lang="en-SG"/>
          </a:p>
        </p:txBody>
      </p:sp>
    </p:spTree>
    <p:extLst>
      <p:ext uri="{BB962C8B-B14F-4D97-AF65-F5344CB8AC3E}">
        <p14:creationId xmlns:p14="http://schemas.microsoft.com/office/powerpoint/2010/main" val="3795616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45</a:t>
            </a:fld>
            <a:endParaRPr lang="en-SG"/>
          </a:p>
        </p:txBody>
      </p:sp>
    </p:spTree>
    <p:extLst>
      <p:ext uri="{BB962C8B-B14F-4D97-AF65-F5344CB8AC3E}">
        <p14:creationId xmlns:p14="http://schemas.microsoft.com/office/powerpoint/2010/main" val="2949374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An </a:t>
            </a:r>
            <a:r>
              <a:rPr lang="en-SG" b="1" dirty="0" smtClean="0"/>
              <a:t>application programming interface</a:t>
            </a:r>
            <a:r>
              <a:rPr lang="en-SG" dirty="0" smtClean="0"/>
              <a:t> (</a:t>
            </a:r>
            <a:r>
              <a:rPr lang="en-SG" b="1" dirty="0" smtClean="0"/>
              <a:t>API</a:t>
            </a:r>
            <a:r>
              <a:rPr lang="en-SG" dirty="0" smtClean="0"/>
              <a:t>) is a </a:t>
            </a:r>
            <a:r>
              <a:rPr lang="en-SG" dirty="0" smtClean="0">
                <a:hlinkClick r:id="rId3" action="ppaction://hlinkfile" tooltip="Protocol (computing)"/>
              </a:rPr>
              <a:t>protocol</a:t>
            </a:r>
            <a:r>
              <a:rPr lang="en-SG" dirty="0" smtClean="0"/>
              <a:t> intended to be used as an </a:t>
            </a:r>
            <a:r>
              <a:rPr lang="en-SG" dirty="0" smtClean="0">
                <a:hlinkClick r:id="rId4" action="ppaction://hlinkfile" tooltip="Interface (computing)"/>
              </a:rPr>
              <a:t>interface</a:t>
            </a:r>
            <a:r>
              <a:rPr lang="en-SG" dirty="0" smtClean="0"/>
              <a:t> by </a:t>
            </a:r>
            <a:r>
              <a:rPr lang="en-SG" dirty="0" smtClean="0">
                <a:hlinkClick r:id="rId5" action="ppaction://hlinkfile" tooltip="Software component"/>
              </a:rPr>
              <a:t>software components</a:t>
            </a:r>
            <a:r>
              <a:rPr lang="en-SG" dirty="0" smtClean="0"/>
              <a:t> to communicate with each other. An API is a library that may include specification for </a:t>
            </a:r>
            <a:r>
              <a:rPr lang="en-SG" dirty="0" smtClean="0">
                <a:hlinkClick r:id="rId6" action="ppaction://hlinkfile" tooltip="Subroutine"/>
              </a:rPr>
              <a:t>routines</a:t>
            </a:r>
            <a:r>
              <a:rPr lang="en-SG" dirty="0" smtClean="0"/>
              <a:t>, </a:t>
            </a:r>
            <a:r>
              <a:rPr lang="en-SG" dirty="0" smtClean="0">
                <a:hlinkClick r:id="rId7" action="ppaction://hlinkfile" tooltip="Data structure"/>
              </a:rPr>
              <a:t>data structures</a:t>
            </a:r>
            <a:r>
              <a:rPr lang="en-SG" dirty="0" smtClean="0"/>
              <a:t>, </a:t>
            </a:r>
            <a:r>
              <a:rPr lang="en-SG" dirty="0" smtClean="0">
                <a:hlinkClick r:id="rId8" action="ppaction://hlinkfile" tooltip="Class (computer programming)"/>
              </a:rPr>
              <a:t>object classes</a:t>
            </a:r>
            <a:r>
              <a:rPr lang="en-SG" dirty="0" smtClean="0"/>
              <a:t>, and variables. </a:t>
            </a:r>
          </a:p>
          <a:p>
            <a:r>
              <a:rPr lang="en-GB" dirty="0" smtClean="0"/>
              <a:t>Advantages: </a:t>
            </a:r>
            <a:r>
              <a:rPr lang="en-SG" dirty="0" smtClean="0"/>
              <a:t>Consistent with the OS</a:t>
            </a:r>
          </a:p>
          <a:p>
            <a:pPr lvl="1"/>
            <a:r>
              <a:rPr lang="en-SG" dirty="0" smtClean="0"/>
              <a:t>Better controlled</a:t>
            </a:r>
          </a:p>
          <a:p>
            <a:pPr lvl="1"/>
            <a:r>
              <a:rPr lang="en-SG" dirty="0" smtClean="0"/>
              <a:t>Easier </a:t>
            </a:r>
            <a:r>
              <a:rPr lang="en-SG" dirty="0" smtClean="0"/>
              <a:t>software development</a:t>
            </a:r>
            <a:r>
              <a:rPr lang="en-SG" baseline="0" dirty="0" smtClean="0"/>
              <a:t> </a:t>
            </a:r>
            <a:r>
              <a:rPr lang="en-SG" dirty="0" smtClean="0"/>
              <a:t>for </a:t>
            </a:r>
            <a:r>
              <a:rPr lang="en-SG" dirty="0" smtClean="0"/>
              <a:t>the programmer</a:t>
            </a:r>
          </a:p>
          <a:p>
            <a:r>
              <a:rPr lang="en-GB" dirty="0" smtClean="0"/>
              <a:t>Disadvantages: Different platforms </a:t>
            </a:r>
            <a:r>
              <a:rPr lang="en-GB" dirty="0" smtClean="0"/>
              <a:t>have diff </a:t>
            </a:r>
            <a:r>
              <a:rPr lang="en-GB" dirty="0" smtClean="0"/>
              <a:t>programming </a:t>
            </a:r>
            <a:r>
              <a:rPr lang="en-GB" dirty="0" smtClean="0"/>
              <a:t>languages</a:t>
            </a:r>
            <a:endParaRPr lang="en-GB" dirty="0" smtClean="0"/>
          </a:p>
          <a:p>
            <a:r>
              <a:rPr lang="en-GB" dirty="0" smtClean="0"/>
              <a:t>	</a:t>
            </a:r>
            <a:r>
              <a:rPr lang="en-GB" dirty="0" smtClean="0"/>
              <a:t>Diff </a:t>
            </a:r>
            <a:r>
              <a:rPr lang="en-GB" dirty="0" smtClean="0"/>
              <a:t>programming languages have diff API</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46</a:t>
            </a:fld>
            <a:endParaRPr lang="en-SG"/>
          </a:p>
        </p:txBody>
      </p:sp>
    </p:spTree>
    <p:extLst>
      <p:ext uri="{BB962C8B-B14F-4D97-AF65-F5344CB8AC3E}">
        <p14:creationId xmlns:p14="http://schemas.microsoft.com/office/powerpoint/2010/main" val="3011445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The world length of CPU determines the maximum size of the address space that can be managed</a:t>
            </a:r>
          </a:p>
          <a:p>
            <a:pPr lvl="1"/>
            <a:r>
              <a:rPr lang="en-SG" dirty="0" smtClean="0"/>
              <a:t>32 bit system can address 2**32 or 4 GB address</a:t>
            </a:r>
          </a:p>
          <a:p>
            <a:pPr lvl="1"/>
            <a:r>
              <a:rPr lang="en-SG" dirty="0" smtClean="0"/>
              <a:t>64 bit system can address 2**64 or </a:t>
            </a:r>
            <a:r>
              <a:rPr lang="en-SG" dirty="0" smtClean="0"/>
              <a:t>4 GB x 4 GB </a:t>
            </a:r>
            <a:r>
              <a:rPr lang="en-SG" dirty="0" smtClean="0"/>
              <a:t>address</a:t>
            </a:r>
          </a:p>
          <a:p>
            <a:pPr lvl="1"/>
            <a:r>
              <a:rPr lang="en-SG" dirty="0" smtClean="0"/>
              <a:t>The maximum size of the address space is not related to the physical RAM on the computer</a:t>
            </a:r>
          </a:p>
          <a:p>
            <a:pPr lvl="1"/>
            <a:r>
              <a:rPr lang="en-SG" dirty="0" smtClean="0"/>
              <a:t>It is known as the virtual address space</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smtClean="0"/>
              <a:t>Process management systems calls</a:t>
            </a:r>
            <a:r>
              <a:rPr lang="en-SG" baseline="0" dirty="0" smtClean="0"/>
              <a:t> can be use to create new tasks</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smtClean="0"/>
              <a:t>Signal </a:t>
            </a:r>
            <a:r>
              <a:rPr lang="en-SG" dirty="0" smtClean="0"/>
              <a:t>systems calls</a:t>
            </a:r>
            <a:r>
              <a:rPr lang="en-SG" baseline="0" dirty="0" smtClean="0"/>
              <a:t> can send signals and timers.</a:t>
            </a:r>
            <a:endParaRPr lang="en-SG"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47</a:t>
            </a:fld>
            <a:endParaRPr lang="en-SG"/>
          </a:p>
        </p:txBody>
      </p:sp>
    </p:spTree>
    <p:extLst>
      <p:ext uri="{BB962C8B-B14F-4D97-AF65-F5344CB8AC3E}">
        <p14:creationId xmlns:p14="http://schemas.microsoft.com/office/powerpoint/2010/main" val="1283645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Process management – Control access to CPU by multiple processes </a:t>
            </a:r>
          </a:p>
          <a:p>
            <a:r>
              <a:rPr lang="en-SG" dirty="0" smtClean="0"/>
              <a:t>Memory management – manage memory efficiently</a:t>
            </a:r>
          </a:p>
          <a:p>
            <a:r>
              <a:rPr lang="en-SG" dirty="0" smtClean="0"/>
              <a:t>Virtual filesystems –supports disk-based fs (ext3/4, FAT32, NTFS), virtual fs</a:t>
            </a:r>
            <a:r>
              <a:rPr lang="en-SG" baseline="0" dirty="0" smtClean="0"/>
              <a:t> (/proc) and network fs (CIFS, NFS). </a:t>
            </a:r>
          </a:p>
          <a:p>
            <a:r>
              <a:rPr lang="en-SG" baseline="0" dirty="0" smtClean="0"/>
              <a:t>	- include a layer Virtual File System (VFS) between user processes and the filesystems implementation. The VFS layer </a:t>
            </a:r>
            <a:r>
              <a:rPr lang="en-SG" dirty="0" smtClean="0"/>
              <a:t>provides abstract data structures to represent files and </a:t>
            </a:r>
            <a:r>
              <a:rPr lang="en-SG" dirty="0" err="1" smtClean="0"/>
              <a:t>inodes</a:t>
            </a:r>
            <a:r>
              <a:rPr lang="en-SG" dirty="0" smtClean="0"/>
              <a:t>. </a:t>
            </a:r>
          </a:p>
          <a:p>
            <a:r>
              <a:rPr lang="en-SG" dirty="0" smtClean="0"/>
              <a:t>Network stack  - allows Linux systems to connect to other computes over a network</a:t>
            </a:r>
          </a:p>
          <a:p>
            <a:r>
              <a:rPr lang="en-SG" dirty="0" smtClean="0"/>
              <a:t>Modules and device drivers – Linux is a monolithic kernel, it is one large program (microkernel</a:t>
            </a:r>
            <a:r>
              <a:rPr lang="en-SG" baseline="0" dirty="0" smtClean="0"/>
              <a:t> breaks up the functional components into separate chunks of code)</a:t>
            </a:r>
          </a:p>
          <a:p>
            <a:r>
              <a:rPr lang="en-SG" baseline="0" dirty="0" smtClean="0"/>
              <a:t>		- allows dynamically loading and unloading of modules, keep kernel flexible and helps to reduce size </a:t>
            </a:r>
            <a:r>
              <a:rPr lang="en-SG" baseline="0" smtClean="0"/>
              <a:t>of kernel.</a:t>
            </a:r>
            <a:endParaRPr lang="en-SG"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49</a:t>
            </a:fld>
            <a:endParaRPr lang="en-SG"/>
          </a:p>
        </p:txBody>
      </p:sp>
    </p:spTree>
    <p:extLst>
      <p:ext uri="{BB962C8B-B14F-4D97-AF65-F5344CB8AC3E}">
        <p14:creationId xmlns:p14="http://schemas.microsoft.com/office/powerpoint/2010/main" val="1274252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functions of an operating system</a:t>
            </a:r>
          </a:p>
          <a:p>
            <a:r>
              <a:rPr lang="en-GB" dirty="0" smtClean="0"/>
              <a:t>User Interface</a:t>
            </a:r>
          </a:p>
          <a:p>
            <a:r>
              <a:rPr lang="en-GB" dirty="0" smtClean="0"/>
              <a:t>Process/Job Management</a:t>
            </a:r>
          </a:p>
          <a:p>
            <a:r>
              <a:rPr lang="en-GB" dirty="0" smtClean="0"/>
              <a:t>Task Management</a:t>
            </a:r>
          </a:p>
          <a:p>
            <a:r>
              <a:rPr lang="en-GB" dirty="0" smtClean="0"/>
              <a:t>Memory Management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File Management</a:t>
            </a:r>
          </a:p>
          <a:p>
            <a:r>
              <a:rPr lang="en-GB" dirty="0" smtClean="0"/>
              <a:t>Device Management</a:t>
            </a:r>
          </a:p>
          <a:p>
            <a:r>
              <a:rPr lang="en-GB" dirty="0" smtClean="0"/>
              <a:t>Security</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50</a:t>
            </a:fld>
            <a:endParaRPr lang="en-SG"/>
          </a:p>
        </p:txBody>
      </p:sp>
    </p:spTree>
    <p:extLst>
      <p:ext uri="{BB962C8B-B14F-4D97-AF65-F5344CB8AC3E}">
        <p14:creationId xmlns:p14="http://schemas.microsoft.com/office/powerpoint/2010/main" val="380663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CPU is inter-connected with the hardware</a:t>
            </a:r>
            <a:r>
              <a:rPr lang="en-GB" baseline="0" dirty="0" smtClean="0"/>
              <a:t> with multiple bus systems. </a:t>
            </a:r>
            <a:endParaRPr lang="en-GB" dirty="0" smtClean="0"/>
          </a:p>
          <a:p>
            <a:r>
              <a:rPr lang="en-GB" dirty="0" smtClean="0"/>
              <a:t>Polling</a:t>
            </a:r>
            <a:r>
              <a:rPr lang="en-GB" baseline="0" dirty="0" smtClean="0"/>
              <a:t> and Interrupt are two major I/O instruction flow control mechanism.</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5</a:t>
            </a:fld>
            <a:endParaRPr lang="en-SG"/>
          </a:p>
        </p:txBody>
      </p:sp>
    </p:spTree>
    <p:extLst>
      <p:ext uri="{BB962C8B-B14F-4D97-AF65-F5344CB8AC3E}">
        <p14:creationId xmlns:p14="http://schemas.microsoft.com/office/powerpoint/2010/main" val="317500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processors and memories got</a:t>
            </a:r>
            <a:r>
              <a:rPr lang="en-GB" baseline="0" dirty="0" smtClean="0"/>
              <a:t> faster, the single bus system is no longer able to cater to handle the traffic.</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Various bus systems (cache, local, memory, PCI, SCSI, USB, IDE and ISA) were</a:t>
            </a:r>
            <a:r>
              <a:rPr lang="en-GB" baseline="0" dirty="0" smtClean="0"/>
              <a:t> developed, </a:t>
            </a:r>
            <a:r>
              <a:rPr lang="en-GB" dirty="0" smtClean="0"/>
              <a:t>each with a different transfer rate and function. </a:t>
            </a:r>
          </a:p>
          <a:p>
            <a:r>
              <a:rPr lang="en-GB" baseline="0" dirty="0" smtClean="0"/>
              <a:t>The memory controller hub coordinates the fast memory bus system used for the CPU-memory-AGP traffic. The I/O controller hub coordinates the medium speed I/O devices and other PCI devices Additional legacy slow speed buses were added and channelled through the IOCH. </a:t>
            </a:r>
            <a:endParaRPr lang="en-SG" dirty="0" smtClean="0"/>
          </a:p>
          <a:p>
            <a:r>
              <a:rPr lang="en-GB" dirty="0" smtClean="0"/>
              <a:t>The OS must be aware of all of these buses for configuration and management.</a:t>
            </a:r>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6</a:t>
            </a:fld>
            <a:endParaRPr lang="en-SG"/>
          </a:p>
        </p:txBody>
      </p:sp>
    </p:spTree>
    <p:extLst>
      <p:ext uri="{BB962C8B-B14F-4D97-AF65-F5344CB8AC3E}">
        <p14:creationId xmlns:p14="http://schemas.microsoft.com/office/powerpoint/2010/main" val="125388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The </a:t>
            </a:r>
            <a:r>
              <a:rPr lang="en-SG" sz="1200" b="0" i="0" u="none" strike="noStrike" kern="1200" dirty="0" smtClean="0">
                <a:solidFill>
                  <a:schemeClr val="tx1"/>
                </a:solidFill>
                <a:effectLst/>
                <a:latin typeface="+mn-lt"/>
                <a:ea typeface="+mn-ea"/>
                <a:cs typeface="+mn-cs"/>
                <a:hlinkClick r:id="rId3" tooltip="Processing unit"/>
              </a:rPr>
              <a:t>processing unit</a:t>
            </a:r>
            <a:r>
              <a:rPr lang="en-SG" sz="1200" b="0" i="0" kern="1200" dirty="0" smtClean="0">
                <a:solidFill>
                  <a:schemeClr val="tx1"/>
                </a:solidFill>
                <a:effectLst/>
                <a:latin typeface="+mn-lt"/>
                <a:ea typeface="+mn-ea"/>
                <a:cs typeface="+mn-cs"/>
              </a:rPr>
              <a:t> consisting of an </a:t>
            </a:r>
            <a:r>
              <a:rPr lang="en-SG" sz="1200" b="0" i="0" u="none" strike="noStrike" kern="1200" dirty="0" smtClean="0">
                <a:solidFill>
                  <a:schemeClr val="tx1"/>
                </a:solidFill>
                <a:effectLst/>
                <a:latin typeface="+mn-lt"/>
                <a:ea typeface="+mn-ea"/>
                <a:cs typeface="+mn-cs"/>
                <a:hlinkClick r:id="rId4" tooltip="Arithmetic logic unit"/>
              </a:rPr>
              <a:t>arithmetic logic unit</a:t>
            </a:r>
            <a:r>
              <a:rPr lang="en-SG" sz="1200" b="0" i="0" kern="1200" dirty="0" smtClean="0">
                <a:solidFill>
                  <a:schemeClr val="tx1"/>
                </a:solidFill>
                <a:effectLst/>
                <a:latin typeface="+mn-lt"/>
                <a:ea typeface="+mn-ea"/>
                <a:cs typeface="+mn-cs"/>
              </a:rPr>
              <a:t> and </a:t>
            </a:r>
            <a:r>
              <a:rPr lang="en-SG" sz="1200" b="0" i="0" u="none" strike="noStrike" kern="1200" dirty="0" smtClean="0">
                <a:solidFill>
                  <a:schemeClr val="tx1"/>
                </a:solidFill>
                <a:effectLst/>
                <a:latin typeface="+mn-lt"/>
                <a:ea typeface="+mn-ea"/>
                <a:cs typeface="+mn-cs"/>
                <a:hlinkClick r:id="rId5" tooltip="Processor register"/>
              </a:rPr>
              <a:t>processor registers</a:t>
            </a:r>
            <a:r>
              <a:rPr lang="en-SG" sz="1200" b="0" i="0" kern="1200" dirty="0" smtClean="0">
                <a:solidFill>
                  <a:schemeClr val="tx1"/>
                </a:solidFill>
                <a:effectLst/>
                <a:latin typeface="+mn-lt"/>
                <a:ea typeface="+mn-ea"/>
                <a:cs typeface="+mn-cs"/>
              </a:rPr>
              <a:t>, a </a:t>
            </a:r>
            <a:r>
              <a:rPr lang="en-SG" sz="1200" b="0" i="0" u="none" strike="noStrike" kern="1200" dirty="0" smtClean="0">
                <a:solidFill>
                  <a:schemeClr val="tx1"/>
                </a:solidFill>
                <a:effectLst/>
                <a:latin typeface="+mn-lt"/>
                <a:ea typeface="+mn-ea"/>
                <a:cs typeface="+mn-cs"/>
                <a:hlinkClick r:id="rId6" tooltip="Control unit"/>
              </a:rPr>
              <a:t>control unit</a:t>
            </a:r>
            <a:r>
              <a:rPr lang="en-SG" sz="1200" b="0" i="0" kern="1200" dirty="0" smtClean="0">
                <a:solidFill>
                  <a:schemeClr val="tx1"/>
                </a:solidFill>
                <a:effectLst/>
                <a:latin typeface="+mn-lt"/>
                <a:ea typeface="+mn-ea"/>
                <a:cs typeface="+mn-cs"/>
              </a:rPr>
              <a:t> containing an </a:t>
            </a:r>
            <a:r>
              <a:rPr lang="en-SG" sz="1200" b="0" i="0" u="none" strike="noStrike" kern="1200" dirty="0" smtClean="0">
                <a:solidFill>
                  <a:schemeClr val="tx1"/>
                </a:solidFill>
                <a:effectLst/>
                <a:latin typeface="+mn-lt"/>
                <a:ea typeface="+mn-ea"/>
                <a:cs typeface="+mn-cs"/>
                <a:hlinkClick r:id="rId7" tooltip="Instruction register"/>
              </a:rPr>
              <a:t>instruction register</a:t>
            </a:r>
            <a:r>
              <a:rPr lang="en-SG" sz="1200" b="0" i="0" kern="1200" dirty="0" smtClean="0">
                <a:solidFill>
                  <a:schemeClr val="tx1"/>
                </a:solidFill>
                <a:effectLst/>
                <a:latin typeface="+mn-lt"/>
                <a:ea typeface="+mn-ea"/>
                <a:cs typeface="+mn-cs"/>
              </a:rPr>
              <a:t> and </a:t>
            </a:r>
            <a:r>
              <a:rPr lang="en-SG" sz="1200" b="0" i="0" u="none" strike="noStrike" kern="1200" dirty="0" smtClean="0">
                <a:solidFill>
                  <a:schemeClr val="tx1"/>
                </a:solidFill>
                <a:effectLst/>
                <a:latin typeface="+mn-lt"/>
                <a:ea typeface="+mn-ea"/>
                <a:cs typeface="+mn-cs"/>
                <a:hlinkClick r:id="rId8" tooltip="Program counter"/>
              </a:rPr>
              <a:t>program counter</a:t>
            </a:r>
            <a:r>
              <a:rPr lang="en-SG" sz="1200" b="0" i="0" u="none" strike="noStrike" kern="1200" dirty="0" smtClean="0">
                <a:solidFill>
                  <a:schemeClr val="tx1"/>
                </a:solidFill>
                <a:effectLst/>
                <a:latin typeface="+mn-lt"/>
                <a:ea typeface="+mn-ea"/>
                <a:cs typeface="+mn-cs"/>
              </a:rPr>
              <a:t>.</a:t>
            </a:r>
            <a:endParaRPr lang="en-SG"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Accessing memory to get an instruction or data word takes much longer than executing an instruction, CPUs contain some registers inside to hold key variables and temporary</a:t>
            </a:r>
            <a:r>
              <a:rPr lang="en-GB" baseline="0" dirty="0" smtClean="0"/>
              <a:t> results.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37E25778-ACAB-4545-9C25-FA69798D9482}" type="slidenum">
              <a:rPr lang="en-SG" smtClean="0"/>
              <a:t>8</a:t>
            </a:fld>
            <a:endParaRPr lang="en-SG"/>
          </a:p>
        </p:txBody>
      </p:sp>
    </p:spTree>
    <p:extLst>
      <p:ext uri="{BB962C8B-B14F-4D97-AF65-F5344CB8AC3E}">
        <p14:creationId xmlns:p14="http://schemas.microsoft.com/office/powerpoint/2010/main" val="427578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smtClean="0">
                <a:solidFill>
                  <a:schemeClr val="tx1"/>
                </a:solidFill>
                <a:effectLst/>
                <a:latin typeface="+mn-lt"/>
                <a:ea typeface="+mn-ea"/>
                <a:cs typeface="+mn-cs"/>
              </a:rPr>
              <a:t>ARM</a:t>
            </a:r>
            <a:r>
              <a:rPr lang="en-SG" sz="1200" b="0" i="0" kern="1200" dirty="0" smtClean="0">
                <a:solidFill>
                  <a:schemeClr val="tx1"/>
                </a:solidFill>
                <a:effectLst/>
                <a:latin typeface="+mn-lt"/>
                <a:ea typeface="+mn-ea"/>
                <a:cs typeface="+mn-cs"/>
              </a:rPr>
              <a:t> is a family of </a:t>
            </a:r>
            <a:r>
              <a:rPr lang="en-SG" sz="1200" b="0" i="0" u="none" strike="noStrike" kern="1200" dirty="0" smtClean="0">
                <a:solidFill>
                  <a:schemeClr val="tx1"/>
                </a:solidFill>
                <a:effectLst/>
                <a:latin typeface="+mn-lt"/>
                <a:ea typeface="+mn-ea"/>
                <a:cs typeface="+mn-cs"/>
                <a:hlinkClick r:id="rId3" tooltip="Instruction set architecture"/>
              </a:rPr>
              <a:t>instruction set architectures</a:t>
            </a:r>
            <a:r>
              <a:rPr lang="en-SG" sz="1200" b="0" i="0" kern="1200" dirty="0" smtClean="0">
                <a:solidFill>
                  <a:schemeClr val="tx1"/>
                </a:solidFill>
                <a:effectLst/>
                <a:latin typeface="+mn-lt"/>
                <a:ea typeface="+mn-ea"/>
                <a:cs typeface="+mn-cs"/>
              </a:rPr>
              <a:t> for </a:t>
            </a:r>
            <a:r>
              <a:rPr lang="en-SG" sz="1200" b="0" i="0" u="none" strike="noStrike" kern="1200" dirty="0" smtClean="0">
                <a:solidFill>
                  <a:schemeClr val="tx1"/>
                </a:solidFill>
                <a:effectLst/>
                <a:latin typeface="+mn-lt"/>
                <a:ea typeface="+mn-ea"/>
                <a:cs typeface="+mn-cs"/>
                <a:hlinkClick r:id="rId4" tooltip="Central processing unit"/>
              </a:rPr>
              <a:t>computer processors</a:t>
            </a:r>
            <a:r>
              <a:rPr lang="en-SG" sz="1200" b="0" i="0" kern="1200" dirty="0" smtClean="0">
                <a:solidFill>
                  <a:schemeClr val="tx1"/>
                </a:solidFill>
                <a:effectLst/>
                <a:latin typeface="+mn-lt"/>
                <a:ea typeface="+mn-ea"/>
                <a:cs typeface="+mn-cs"/>
              </a:rPr>
              <a:t> based on a </a:t>
            </a:r>
            <a:r>
              <a:rPr lang="en-SG" sz="1200" b="0" i="0" u="none" strike="noStrike" kern="1200" dirty="0" smtClean="0">
                <a:solidFill>
                  <a:schemeClr val="tx1"/>
                </a:solidFill>
                <a:effectLst/>
                <a:latin typeface="+mn-lt"/>
                <a:ea typeface="+mn-ea"/>
                <a:cs typeface="+mn-cs"/>
                <a:hlinkClick r:id="rId5" tooltip="Reduced instruction set computing"/>
              </a:rPr>
              <a:t>reduced instruction set computing</a:t>
            </a:r>
            <a:r>
              <a:rPr lang="en-SG" sz="1200" b="0" i="0" kern="1200" dirty="0" smtClean="0">
                <a:solidFill>
                  <a:schemeClr val="tx1"/>
                </a:solidFill>
                <a:effectLst/>
                <a:latin typeface="+mn-lt"/>
                <a:ea typeface="+mn-ea"/>
                <a:cs typeface="+mn-cs"/>
              </a:rPr>
              <a:t> (RISC)</a:t>
            </a:r>
            <a:r>
              <a:rPr lang="en-SG" sz="1200" b="0" i="0" u="none" strike="noStrike" kern="1200" dirty="0" smtClean="0">
                <a:solidFill>
                  <a:schemeClr val="tx1"/>
                </a:solidFill>
                <a:effectLst/>
                <a:latin typeface="+mn-lt"/>
                <a:ea typeface="+mn-ea"/>
                <a:cs typeface="+mn-cs"/>
                <a:hlinkClick r:id="rId6" tooltip="Computer architecture"/>
              </a:rPr>
              <a:t>architecture</a:t>
            </a:r>
            <a:r>
              <a:rPr lang="en-SG" sz="1200" b="0" i="0" kern="1200" dirty="0" smtClean="0">
                <a:solidFill>
                  <a:schemeClr val="tx1"/>
                </a:solidFill>
                <a:effectLst/>
                <a:latin typeface="+mn-lt"/>
                <a:ea typeface="+mn-ea"/>
                <a:cs typeface="+mn-cs"/>
              </a:rPr>
              <a:t> developed by British company </a:t>
            </a:r>
            <a:r>
              <a:rPr lang="en-SG" sz="1200" b="0" i="0" u="none" strike="noStrike" kern="1200" dirty="0" smtClean="0">
                <a:solidFill>
                  <a:schemeClr val="tx1"/>
                </a:solidFill>
                <a:effectLst/>
                <a:latin typeface="+mn-lt"/>
                <a:ea typeface="+mn-ea"/>
                <a:cs typeface="+mn-cs"/>
                <a:hlinkClick r:id="rId7" tooltip="ARM Holdings"/>
              </a:rPr>
              <a:t>ARM Holdings</a:t>
            </a:r>
            <a:r>
              <a:rPr lang="en-SG" sz="1200" b="0" i="0" kern="1200" dirty="0" smtClean="0">
                <a:solidFill>
                  <a:schemeClr val="tx1"/>
                </a:solidFill>
                <a:effectLst/>
                <a:latin typeface="+mn-lt"/>
                <a:ea typeface="+mn-ea"/>
                <a:cs typeface="+mn-cs"/>
              </a:rPr>
              <a:t>.</a:t>
            </a:r>
          </a:p>
          <a:p>
            <a:r>
              <a:rPr lang="en-SG" sz="1200" b="0" i="0" kern="1200" dirty="0" smtClean="0">
                <a:solidFill>
                  <a:schemeClr val="tx1"/>
                </a:solidFill>
                <a:effectLst/>
                <a:latin typeface="+mn-lt"/>
                <a:ea typeface="+mn-ea"/>
                <a:cs typeface="+mn-cs"/>
              </a:rPr>
              <a:t>A RISC-based computer design approach means ARM processors require significantly fewer transistors than typical </a:t>
            </a:r>
            <a:r>
              <a:rPr lang="en-SG" sz="1200" b="0" i="0" u="none" strike="noStrike" kern="1200" dirty="0" smtClean="0">
                <a:solidFill>
                  <a:schemeClr val="tx1"/>
                </a:solidFill>
                <a:effectLst/>
                <a:latin typeface="+mn-lt"/>
                <a:ea typeface="+mn-ea"/>
                <a:cs typeface="+mn-cs"/>
                <a:hlinkClick r:id="rId8" tooltip="Complex instruction set computing"/>
              </a:rPr>
              <a:t>CISC</a:t>
            </a:r>
            <a:r>
              <a:rPr lang="en-SG" sz="1200" b="0" i="0" kern="1200" dirty="0" smtClean="0">
                <a:solidFill>
                  <a:schemeClr val="tx1"/>
                </a:solidFill>
                <a:effectLst/>
                <a:latin typeface="+mn-lt"/>
                <a:ea typeface="+mn-ea"/>
                <a:cs typeface="+mn-cs"/>
              </a:rPr>
              <a:t> </a:t>
            </a:r>
            <a:r>
              <a:rPr lang="en-SG" sz="1200" b="0" i="0" u="none" strike="noStrike" kern="1200" dirty="0" smtClean="0">
                <a:solidFill>
                  <a:schemeClr val="tx1"/>
                </a:solidFill>
                <a:effectLst/>
                <a:latin typeface="+mn-lt"/>
                <a:ea typeface="+mn-ea"/>
                <a:cs typeface="+mn-cs"/>
                <a:hlinkClick r:id="rId9" tooltip="X86"/>
              </a:rPr>
              <a:t>x86</a:t>
            </a:r>
            <a:r>
              <a:rPr lang="en-SG" sz="1200" b="0" i="0" kern="1200" dirty="0" smtClean="0">
                <a:solidFill>
                  <a:schemeClr val="tx1"/>
                </a:solidFill>
                <a:effectLst/>
                <a:latin typeface="+mn-lt"/>
                <a:ea typeface="+mn-ea"/>
                <a:cs typeface="+mn-cs"/>
              </a:rPr>
              <a:t>processors in most </a:t>
            </a:r>
            <a:r>
              <a:rPr lang="en-SG" sz="1200" b="0" i="0" u="none" strike="noStrike" kern="1200" dirty="0" smtClean="0">
                <a:solidFill>
                  <a:schemeClr val="tx1"/>
                </a:solidFill>
                <a:effectLst/>
                <a:latin typeface="+mn-lt"/>
                <a:ea typeface="+mn-ea"/>
                <a:cs typeface="+mn-cs"/>
                <a:hlinkClick r:id="rId10" tooltip="Personal computers"/>
              </a:rPr>
              <a:t>personal computers</a:t>
            </a:r>
            <a:r>
              <a:rPr lang="en-SG" sz="1200" b="0" i="0" kern="1200" dirty="0" smtClean="0">
                <a:solidFill>
                  <a:schemeClr val="tx1"/>
                </a:solidFill>
                <a:effectLst/>
                <a:latin typeface="+mn-lt"/>
                <a:ea typeface="+mn-ea"/>
                <a:cs typeface="+mn-cs"/>
              </a:rPr>
              <a:t>. This approach reduces costs, heat and power use. </a:t>
            </a:r>
          </a:p>
          <a:p>
            <a:endParaRPr lang="en-SG" dirty="0" smtClean="0"/>
          </a:p>
          <a:p>
            <a:r>
              <a:rPr lang="en-SG" dirty="0" smtClean="0"/>
              <a:t>An </a:t>
            </a:r>
            <a:r>
              <a:rPr lang="en-SG" b="1" dirty="0" smtClean="0"/>
              <a:t>instruction pipeline</a:t>
            </a:r>
            <a:r>
              <a:rPr lang="en-SG" dirty="0" smtClean="0"/>
              <a:t> is a technique used in the design of </a:t>
            </a:r>
            <a:r>
              <a:rPr lang="en-SG" dirty="0" smtClean="0">
                <a:hlinkClick r:id="rId11" action="ppaction://hlinkfile" tooltip="Computer"/>
              </a:rPr>
              <a:t>computers</a:t>
            </a:r>
            <a:r>
              <a:rPr lang="en-SG" dirty="0" smtClean="0"/>
              <a:t> to increase their instruction throughput (the number of instructions that can be executed in a unit of time). Pipelining does not reduce the time to complete an instruction, but increases instruction throughput by performing multiple operations in parallel.</a:t>
            </a:r>
          </a:p>
          <a:p>
            <a:endParaRPr lang="en-SG" dirty="0" smtClean="0"/>
          </a:p>
          <a:p>
            <a:r>
              <a:rPr lang="en-SG" dirty="0" smtClean="0"/>
              <a:t>In superscalar CPU, multiple execution units are present (</a:t>
            </a:r>
            <a:r>
              <a:rPr lang="en-SG" dirty="0" err="1" smtClean="0"/>
              <a:t>eg</a:t>
            </a:r>
            <a:r>
              <a:rPr lang="en-SG" dirty="0" smtClean="0"/>
              <a:t>. One for integer, one for floating-point</a:t>
            </a:r>
            <a:r>
              <a:rPr lang="en-SG" baseline="0" dirty="0" smtClean="0"/>
              <a:t> and one for Boolean operation). Two or more instructions are fetched at once, decoded, and dumped into a holding buffer until they can be executed. Program instructions are often executed out of order. </a:t>
            </a:r>
          </a:p>
          <a:p>
            <a:endParaRPr lang="en-SG" baseline="0" dirty="0" smtClean="0"/>
          </a:p>
          <a:p>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10</a:t>
            </a:fld>
            <a:endParaRPr lang="en-SG"/>
          </a:p>
        </p:txBody>
      </p:sp>
    </p:spTree>
    <p:extLst>
      <p:ext uri="{BB962C8B-B14F-4D97-AF65-F5344CB8AC3E}">
        <p14:creationId xmlns:p14="http://schemas.microsoft.com/office/powerpoint/2010/main" val="249009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SG" dirty="0" smtClean="0"/>
              <a:t>Program Instruction Counter: </a:t>
            </a:r>
            <a:r>
              <a:rPr lang="en-SG" sz="1200" kern="1200" dirty="0" smtClean="0">
                <a:solidFill>
                  <a:schemeClr val="tx1"/>
                </a:solidFill>
                <a:effectLst/>
                <a:latin typeface="+mn-lt"/>
                <a:ea typeface="+mn-ea"/>
                <a:cs typeface="+mn-cs"/>
              </a:rPr>
              <a:t>Keeps track of the NEXT instruction to be executed</a:t>
            </a:r>
            <a:endParaRPr lang="en-SG"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SG" dirty="0" smtClean="0"/>
              <a:t>Address pointers: A register contains values that reference a memory address</a:t>
            </a:r>
          </a:p>
          <a:p>
            <a:pPr marL="0" marR="0" lvl="1" indent="0" algn="l" defTabSz="914400" rtl="0" eaLnBrk="1" fontAlgn="auto" latinLnBrk="0" hangingPunct="1">
              <a:lnSpc>
                <a:spcPct val="100000"/>
              </a:lnSpc>
              <a:spcBef>
                <a:spcPts val="0"/>
              </a:spcBef>
              <a:spcAft>
                <a:spcPts val="0"/>
              </a:spcAft>
              <a:buClrTx/>
              <a:buSzTx/>
              <a:buFontTx/>
              <a:buNone/>
              <a:tabLst/>
              <a:defRPr/>
            </a:pPr>
            <a:r>
              <a:rPr lang="en-GB" baseline="0" dirty="0" smtClean="0"/>
              <a:t>General </a:t>
            </a:r>
            <a:r>
              <a:rPr lang="en-SG" dirty="0" smtClean="0"/>
              <a:t>Registers:  </a:t>
            </a:r>
            <a:r>
              <a:rPr lang="en-SG" sz="1200" kern="1200" dirty="0" smtClean="0">
                <a:solidFill>
                  <a:schemeClr val="tx1"/>
                </a:solidFill>
                <a:effectLst/>
                <a:latin typeface="+mn-lt"/>
                <a:ea typeface="+mn-ea"/>
                <a:cs typeface="+mn-cs"/>
              </a:rPr>
              <a:t>Temp storage locations for intermediate calculations</a:t>
            </a:r>
            <a:endParaRPr lang="en-SG"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SG" dirty="0" smtClean="0"/>
              <a:t>Program Status Word:  </a:t>
            </a:r>
            <a:r>
              <a:rPr lang="en-GB" dirty="0" smtClean="0"/>
              <a:t>contains the condition code bits</a:t>
            </a:r>
            <a:r>
              <a:rPr lang="en-SG" sz="1200" kern="1200" dirty="0" smtClean="0">
                <a:solidFill>
                  <a:schemeClr val="tx1"/>
                </a:solidFill>
                <a:effectLst/>
                <a:latin typeface="+mn-lt"/>
                <a:ea typeface="+mn-ea"/>
                <a:cs typeface="+mn-cs"/>
              </a:rPr>
              <a:t>Keeps track of the arithmetic and logical operations by setting/clearing bits indicating the status of the operation </a:t>
            </a:r>
            <a:endParaRPr lang="en-SG" dirty="0" smtClean="0"/>
          </a:p>
          <a:p>
            <a:r>
              <a:rPr lang="en-GB" baseline="0" dirty="0" smtClean="0"/>
              <a:t>Program counter contains the memory address of the next instruction to be fetched.</a:t>
            </a:r>
          </a:p>
          <a:p>
            <a:pPr marL="0" marR="0" lvl="1" indent="0" algn="l" defTabSz="914400" rtl="0" eaLnBrk="1" fontAlgn="auto" latinLnBrk="0" hangingPunct="1">
              <a:lnSpc>
                <a:spcPct val="100000"/>
              </a:lnSpc>
              <a:spcBef>
                <a:spcPts val="0"/>
              </a:spcBef>
              <a:spcAft>
                <a:spcPts val="0"/>
              </a:spcAft>
              <a:buClrTx/>
              <a:buSzTx/>
              <a:buFontTx/>
              <a:buNone/>
              <a:tabLst/>
              <a:defRPr/>
            </a:pPr>
            <a:r>
              <a:rPr lang="en-SG" dirty="0" smtClean="0"/>
              <a:t>Stack Pointer:</a:t>
            </a:r>
            <a:r>
              <a:rPr lang="en-SG" baseline="0" dirty="0" smtClean="0"/>
              <a:t>   </a:t>
            </a:r>
            <a:r>
              <a:rPr lang="en-SG" sz="1200" kern="1200" dirty="0" smtClean="0">
                <a:solidFill>
                  <a:schemeClr val="tx1"/>
                </a:solidFill>
                <a:effectLst/>
                <a:latin typeface="+mn-lt"/>
                <a:ea typeface="+mn-ea"/>
                <a:cs typeface="+mn-cs"/>
              </a:rPr>
              <a:t>Points to top of the Stack memory area.  The stack memory area allows data to be </a:t>
            </a:r>
            <a:r>
              <a:rPr lang="en-SG" sz="1200" kern="1200" dirty="0" err="1" smtClean="0">
                <a:solidFill>
                  <a:schemeClr val="tx1"/>
                </a:solidFill>
                <a:effectLst/>
                <a:latin typeface="+mn-lt"/>
                <a:ea typeface="+mn-ea"/>
                <a:cs typeface="+mn-cs"/>
              </a:rPr>
              <a:t>PUSHed</a:t>
            </a:r>
            <a:r>
              <a:rPr lang="en-SG" sz="1200" kern="1200" dirty="0" smtClean="0">
                <a:solidFill>
                  <a:schemeClr val="tx1"/>
                </a:solidFill>
                <a:effectLst/>
                <a:latin typeface="+mn-lt"/>
                <a:ea typeface="+mn-ea"/>
                <a:cs typeface="+mn-cs"/>
              </a:rPr>
              <a:t> or </a:t>
            </a:r>
            <a:r>
              <a:rPr lang="en-SG" sz="1200" kern="1200" dirty="0" err="1" smtClean="0">
                <a:solidFill>
                  <a:schemeClr val="tx1"/>
                </a:solidFill>
                <a:effectLst/>
                <a:latin typeface="+mn-lt"/>
                <a:ea typeface="+mn-ea"/>
                <a:cs typeface="+mn-cs"/>
              </a:rPr>
              <a:t>PULled</a:t>
            </a:r>
            <a:r>
              <a:rPr lang="en-SG" sz="1200" kern="1200" dirty="0" smtClean="0">
                <a:solidFill>
                  <a:schemeClr val="tx1"/>
                </a:solidFill>
                <a:effectLst/>
                <a:latin typeface="+mn-lt"/>
                <a:ea typeface="+mn-ea"/>
                <a:cs typeface="+mn-cs"/>
              </a:rPr>
              <a:t> automatically using SP which increments/decrements accordingly</a:t>
            </a:r>
            <a:endParaRPr lang="en-SG" dirty="0" smtClean="0"/>
          </a:p>
          <a:p>
            <a:r>
              <a:rPr lang="en-SG" sz="1200" b="0" i="0" kern="1200" dirty="0" smtClean="0">
                <a:solidFill>
                  <a:schemeClr val="tx1"/>
                </a:solidFill>
                <a:effectLst/>
                <a:latin typeface="+mn-lt"/>
                <a:ea typeface="+mn-ea"/>
                <a:cs typeface="+mn-cs"/>
              </a:rPr>
              <a:t>Stack is fast memory in the CPU.  It is used largely during a function call but depending on the language and level of programming it may be used to temporarily store processor register data or other variables. Further, the stack may also be used for short-term large-scale storage of data when using </a:t>
            </a:r>
            <a:r>
              <a:rPr lang="en-SG" sz="1200" b="1" i="0" kern="1200" dirty="0" smtClean="0">
                <a:solidFill>
                  <a:schemeClr val="tx1"/>
                </a:solidFill>
                <a:effectLst/>
                <a:latin typeface="+mn-lt"/>
                <a:ea typeface="+mn-ea"/>
                <a:cs typeface="+mn-cs"/>
              </a:rPr>
              <a:t>recursive functions</a:t>
            </a:r>
            <a:r>
              <a:rPr lang="en-SG" sz="1200" b="0" i="0" kern="1200" dirty="0" smtClean="0">
                <a:solidFill>
                  <a:schemeClr val="tx1"/>
                </a:solidFill>
                <a:effectLst/>
                <a:latin typeface="+mn-lt"/>
                <a:ea typeface="+mn-ea"/>
                <a:cs typeface="+mn-cs"/>
              </a:rPr>
              <a:t> that store partial data in the stack and call themselves again.</a:t>
            </a:r>
          </a:p>
          <a:p>
            <a:endParaRPr lang="en-SG" dirty="0" smtClean="0"/>
          </a:p>
          <a:p>
            <a:endParaRPr lang="en-GB" dirty="0" smtClean="0"/>
          </a:p>
        </p:txBody>
      </p:sp>
      <p:sp>
        <p:nvSpPr>
          <p:cNvPr id="4" name="Slide Number Placeholder 3"/>
          <p:cNvSpPr>
            <a:spLocks noGrp="1"/>
          </p:cNvSpPr>
          <p:nvPr>
            <p:ph type="sldNum" sz="quarter" idx="10"/>
          </p:nvPr>
        </p:nvSpPr>
        <p:spPr/>
        <p:txBody>
          <a:bodyPr/>
          <a:lstStyle/>
          <a:p>
            <a:fld id="{37E25778-ACAB-4545-9C25-FA69798D9482}" type="slidenum">
              <a:rPr lang="en-SG" smtClean="0"/>
              <a:t>12</a:t>
            </a:fld>
            <a:endParaRPr lang="en-SG"/>
          </a:p>
        </p:txBody>
      </p:sp>
    </p:spTree>
    <p:extLst>
      <p:ext uri="{BB962C8B-B14F-4D97-AF65-F5344CB8AC3E}">
        <p14:creationId xmlns:p14="http://schemas.microsoft.com/office/powerpoint/2010/main" val="246834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basic cycle of CPU is to fetch the first instruction from memory, decode it t determine its type and operands, execute the instruction and then fetch, decode and execute subsequent instructions. The cycle is repeated</a:t>
            </a:r>
            <a:r>
              <a:rPr lang="en-GB" baseline="0" dirty="0" smtClean="0"/>
              <a:t> until the program finishes. </a:t>
            </a:r>
            <a:endParaRPr lang="en-SG" dirty="0"/>
          </a:p>
        </p:txBody>
      </p:sp>
      <p:sp>
        <p:nvSpPr>
          <p:cNvPr id="4" name="Slide Number Placeholder 3"/>
          <p:cNvSpPr>
            <a:spLocks noGrp="1"/>
          </p:cNvSpPr>
          <p:nvPr>
            <p:ph type="sldNum" sz="quarter" idx="10"/>
          </p:nvPr>
        </p:nvSpPr>
        <p:spPr/>
        <p:txBody>
          <a:bodyPr/>
          <a:lstStyle/>
          <a:p>
            <a:fld id="{37E25778-ACAB-4545-9C25-FA69798D9482}" type="slidenum">
              <a:rPr lang="en-SG" smtClean="0"/>
              <a:t>13</a:t>
            </a:fld>
            <a:endParaRPr lang="en-SG"/>
          </a:p>
        </p:txBody>
      </p:sp>
    </p:spTree>
    <p:extLst>
      <p:ext uri="{BB962C8B-B14F-4D97-AF65-F5344CB8AC3E}">
        <p14:creationId xmlns:p14="http://schemas.microsoft.com/office/powerpoint/2010/main" val="152696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D43A0FF5-BB84-46F2-9325-0707B28D4264}" type="datetimeFigureOut">
              <a:rPr lang="en-SG" smtClean="0"/>
              <a:t>7/11/2016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424203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43A0FF5-BB84-46F2-9325-0707B28D4264}" type="datetimeFigureOut">
              <a:rPr lang="en-SG" smtClean="0"/>
              <a:t>7/11/2016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333977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43A0FF5-BB84-46F2-9325-0707B28D4264}" type="datetimeFigureOut">
              <a:rPr lang="en-SG" smtClean="0"/>
              <a:t>7/11/2016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3235587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9248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fld id="{9C6342BE-FF36-46E2-82E7-E3F7CA109F1F}" type="datetime1">
              <a:rPr lang="en-US"/>
              <a:pPr/>
              <a:t>11/7/2016</a:t>
            </a:fld>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Hard Disk Drive Basic</a:t>
            </a:r>
          </a:p>
        </p:txBody>
      </p:sp>
      <p:sp>
        <p:nvSpPr>
          <p:cNvPr id="7" name="Rectangle 7"/>
          <p:cNvSpPr>
            <a:spLocks noGrp="1" noChangeArrowheads="1"/>
          </p:cNvSpPr>
          <p:nvPr>
            <p:ph type="sldNum" sz="quarter" idx="12"/>
          </p:nvPr>
        </p:nvSpPr>
        <p:spPr>
          <a:ln/>
        </p:spPr>
        <p:txBody>
          <a:bodyPr/>
          <a:lstStyle>
            <a:lvl1pPr>
              <a:defRPr/>
            </a:lvl1pPr>
          </a:lstStyle>
          <a:p>
            <a:fld id="{3BEB99A5-EBB8-4E11-BC80-E453813F8911}" type="slidenum">
              <a:rPr lang="en-US"/>
              <a:pPr/>
              <a:t>‹#›</a:t>
            </a:fld>
            <a:endParaRPr lang="en-US"/>
          </a:p>
        </p:txBody>
      </p:sp>
    </p:spTree>
    <p:extLst>
      <p:ext uri="{BB962C8B-B14F-4D97-AF65-F5344CB8AC3E}">
        <p14:creationId xmlns:p14="http://schemas.microsoft.com/office/powerpoint/2010/main" val="40449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D43A0FF5-BB84-46F2-9325-0707B28D4264}" type="datetimeFigureOut">
              <a:rPr lang="en-SG" smtClean="0"/>
              <a:t>7/11/2016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289973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A0FF5-BB84-46F2-9325-0707B28D4264}" type="datetimeFigureOut">
              <a:rPr lang="en-SG" smtClean="0"/>
              <a:t>7/11/2016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120258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D43A0FF5-BB84-46F2-9325-0707B28D4264}" type="datetimeFigureOut">
              <a:rPr lang="en-SG" smtClean="0"/>
              <a:t>7/11/2016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320372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D43A0FF5-BB84-46F2-9325-0707B28D4264}" type="datetimeFigureOut">
              <a:rPr lang="en-SG" smtClean="0"/>
              <a:t>7/11/2016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245625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D43A0FF5-BB84-46F2-9325-0707B28D4264}" type="datetimeFigureOut">
              <a:rPr lang="en-SG" smtClean="0"/>
              <a:t>7/11/2016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15411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A0FF5-BB84-46F2-9325-0707B28D4264}" type="datetimeFigureOut">
              <a:rPr lang="en-SG" smtClean="0"/>
              <a:t>7/11/2016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15398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A0FF5-BB84-46F2-9325-0707B28D4264}" type="datetimeFigureOut">
              <a:rPr lang="en-SG" smtClean="0"/>
              <a:t>7/11/2016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257388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A0FF5-BB84-46F2-9325-0707B28D4264}" type="datetimeFigureOut">
              <a:rPr lang="en-SG" smtClean="0"/>
              <a:t>7/11/2016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E497A13-653C-4A60-A2C5-B945BEF30525}" type="slidenum">
              <a:rPr lang="en-SG" smtClean="0"/>
              <a:t>‹#›</a:t>
            </a:fld>
            <a:endParaRPr lang="en-SG"/>
          </a:p>
        </p:txBody>
      </p:sp>
    </p:spTree>
    <p:extLst>
      <p:ext uri="{BB962C8B-B14F-4D97-AF65-F5344CB8AC3E}">
        <p14:creationId xmlns:p14="http://schemas.microsoft.com/office/powerpoint/2010/main" val="127351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A0FF5-BB84-46F2-9325-0707B28D4264}" type="datetimeFigureOut">
              <a:rPr lang="en-SG" smtClean="0"/>
              <a:t>7/11/2016</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97A13-653C-4A60-A2C5-B945BEF30525}" type="slidenum">
              <a:rPr lang="en-SG" smtClean="0"/>
              <a:t>‹#›</a:t>
            </a:fld>
            <a:endParaRPr lang="en-SG"/>
          </a:p>
        </p:txBody>
      </p:sp>
    </p:spTree>
    <p:extLst>
      <p:ext uri="{BB962C8B-B14F-4D97-AF65-F5344CB8AC3E}">
        <p14:creationId xmlns:p14="http://schemas.microsoft.com/office/powerpoint/2010/main" val="274902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en.wikibooks.org/wiki/X86_Assembly/X86_Family"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Access_time" TargetMode="External"/><Relationship Id="rId7" Type="http://schemas.openxmlformats.org/officeDocument/2006/relationships/hyperlink" Target="http://en.wikipedia.org/wiki/Hybrid_driv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en.wikipedia.org/wiki/Non-volatile_memory" TargetMode="External"/><Relationship Id="rId5" Type="http://schemas.openxmlformats.org/officeDocument/2006/relationships/hyperlink" Target="http://en.wikipedia.org/wiki/NAND_flash" TargetMode="External"/><Relationship Id="rId4" Type="http://schemas.openxmlformats.org/officeDocument/2006/relationships/hyperlink" Target="http://en.wikipedia.org/wiki/Latency_(enginee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courses.cs.vt.edu/csonline/MachineArchitecture/Lessons/CPU/Less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c-jump.com/CIS77/CPU/VonNeumann/lectur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ET0023 Operating Systems</a:t>
            </a:r>
          </a:p>
        </p:txBody>
      </p:sp>
      <p:sp>
        <p:nvSpPr>
          <p:cNvPr id="3" name="Subtitle 2"/>
          <p:cNvSpPr>
            <a:spLocks noGrp="1"/>
          </p:cNvSpPr>
          <p:nvPr>
            <p:ph type="subTitle" idx="1"/>
          </p:nvPr>
        </p:nvSpPr>
        <p:spPr/>
        <p:txBody>
          <a:bodyPr/>
          <a:lstStyle/>
          <a:p>
            <a:r>
              <a:rPr lang="en-SG" dirty="0" smtClean="0"/>
              <a:t>2: </a:t>
            </a:r>
            <a:r>
              <a:rPr lang="en-SG" dirty="0"/>
              <a:t>Computer Systems Overview</a:t>
            </a:r>
          </a:p>
        </p:txBody>
      </p:sp>
    </p:spTree>
    <p:extLst>
      <p:ext uri="{BB962C8B-B14F-4D97-AF65-F5344CB8AC3E}">
        <p14:creationId xmlns:p14="http://schemas.microsoft.com/office/powerpoint/2010/main" val="482755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CPU </a:t>
            </a:r>
            <a:r>
              <a:rPr lang="en-SG" dirty="0" smtClean="0"/>
              <a:t>Architectures</a:t>
            </a:r>
            <a:endParaRPr lang="en-SG" dirty="0"/>
          </a:p>
        </p:txBody>
      </p:sp>
      <p:sp>
        <p:nvSpPr>
          <p:cNvPr id="3" name="Content Placeholder 2"/>
          <p:cNvSpPr>
            <a:spLocks noGrp="1"/>
          </p:cNvSpPr>
          <p:nvPr>
            <p:ph idx="1"/>
          </p:nvPr>
        </p:nvSpPr>
        <p:spPr/>
        <p:txBody>
          <a:bodyPr>
            <a:normAutofit/>
          </a:bodyPr>
          <a:lstStyle/>
          <a:p>
            <a:r>
              <a:rPr lang="en-SG" dirty="0" smtClean="0"/>
              <a:t>CISC and RISC</a:t>
            </a:r>
          </a:p>
          <a:p>
            <a:r>
              <a:rPr lang="en-SG" dirty="0" smtClean="0"/>
              <a:t>Pipelined architectures</a:t>
            </a:r>
          </a:p>
          <a:p>
            <a:r>
              <a:rPr lang="en-SG" dirty="0" smtClean="0"/>
              <a:t>Superscalar</a:t>
            </a:r>
            <a:endParaRPr lang="en-SG" dirty="0"/>
          </a:p>
        </p:txBody>
      </p:sp>
    </p:spTree>
    <p:extLst>
      <p:ext uri="{BB962C8B-B14F-4D97-AF65-F5344CB8AC3E}">
        <p14:creationId xmlns:p14="http://schemas.microsoft.com/office/powerpoint/2010/main" val="2760653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Enhancing Processor Performance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43093609"/>
              </p:ext>
            </p:extLst>
          </p:nvPr>
        </p:nvGraphicFramePr>
        <p:xfrm>
          <a:off x="683568" y="1844822"/>
          <a:ext cx="7344815" cy="4647772"/>
        </p:xfrm>
        <a:graphic>
          <a:graphicData uri="http://schemas.openxmlformats.org/drawingml/2006/table">
            <a:tbl>
              <a:tblPr firstRow="1" bandRow="1">
                <a:tableStyleId>{5C22544A-7EE6-4342-B048-85BDC9FD1C3A}</a:tableStyleId>
              </a:tblPr>
              <a:tblGrid>
                <a:gridCol w="1820755"/>
                <a:gridCol w="5524060"/>
              </a:tblGrid>
              <a:tr h="1294998">
                <a:tc>
                  <a:txBody>
                    <a:bodyPr/>
                    <a:lstStyle/>
                    <a:p>
                      <a:r>
                        <a:rPr lang="en-SG" sz="2000" u="none" strike="noStrike" kern="1200" baseline="0" dirty="0" smtClean="0"/>
                        <a:t>Memory caching 	</a:t>
                      </a:r>
                      <a:endParaRPr lang="en-SG" sz="2000" dirty="0"/>
                    </a:p>
                  </a:txBody>
                  <a:tcPr marL="68580" marR="68580" marT="34290" marB="34290"/>
                </a:tc>
                <a:tc>
                  <a:txBody>
                    <a:bodyPr/>
                    <a:lstStyle/>
                    <a:p>
                      <a:r>
                        <a:rPr lang="en-SG" sz="2000" dirty="0" smtClean="0"/>
                        <a:t>High speed memory to speed up access peripherals and memory.</a:t>
                      </a:r>
                      <a:endParaRPr lang="en-SG" sz="2000" dirty="0"/>
                    </a:p>
                  </a:txBody>
                  <a:tcPr marL="68580" marR="68580" marT="34290" marB="34290"/>
                </a:tc>
              </a:tr>
              <a:tr h="1032497">
                <a:tc>
                  <a:txBody>
                    <a:bodyPr/>
                    <a:lstStyle/>
                    <a:p>
                      <a:r>
                        <a:rPr lang="en-SG" sz="2000" u="none" strike="noStrike" kern="1200" baseline="0" dirty="0" smtClean="0"/>
                        <a:t>Pipelining</a:t>
                      </a:r>
                      <a:endParaRPr lang="en-SG" sz="2000" dirty="0"/>
                    </a:p>
                  </a:txBody>
                  <a:tcPr marL="68580" marR="68580" marT="34290" marB="34290"/>
                </a:tc>
                <a:tc>
                  <a:txBody>
                    <a:bodyPr/>
                    <a:lstStyle/>
                    <a:p>
                      <a:r>
                        <a:rPr lang="en-SG" sz="2000" u="none" strike="noStrike" kern="1200" baseline="0" dirty="0" smtClean="0"/>
                        <a:t>Method of organizing CPU circuitry to enable multiple instructions to execute simultaneously in different stages </a:t>
                      </a:r>
                      <a:endParaRPr lang="en-SG" sz="2000" dirty="0"/>
                    </a:p>
                  </a:txBody>
                  <a:tcPr marL="68580" marR="68580" marT="34290" marB="34290"/>
                </a:tc>
              </a:tr>
              <a:tr h="1032497">
                <a:tc>
                  <a:txBody>
                    <a:bodyPr/>
                    <a:lstStyle/>
                    <a:p>
                      <a:r>
                        <a:rPr lang="en-SG" sz="2000" u="none" strike="noStrike" kern="1200" baseline="0" dirty="0" smtClean="0"/>
                        <a:t>Branch prediction and speculative execution </a:t>
                      </a:r>
                      <a:endParaRPr lang="en-SG" sz="2000" dirty="0"/>
                    </a:p>
                  </a:txBody>
                  <a:tcPr marL="68580" marR="68580" marT="34290" marB="34290"/>
                </a:tc>
                <a:tc>
                  <a:txBody>
                    <a:bodyPr/>
                    <a:lstStyle/>
                    <a:p>
                      <a:r>
                        <a:rPr lang="en-SG" sz="2000" u="none" strike="noStrike" kern="1200" baseline="0" dirty="0" smtClean="0"/>
                        <a:t>Ensure pipeline is kept full while executing conditional branch instructions </a:t>
                      </a:r>
                      <a:endParaRPr lang="en-SG" sz="2000" dirty="0"/>
                    </a:p>
                  </a:txBody>
                  <a:tcPr marL="68580" marR="68580" marT="34290" marB="34290"/>
                </a:tc>
              </a:tr>
              <a:tr h="1032497">
                <a:tc>
                  <a:txBody>
                    <a:bodyPr/>
                    <a:lstStyle/>
                    <a:p>
                      <a:r>
                        <a:rPr lang="en-SG" sz="2000" u="none" strike="noStrike" kern="1200" baseline="0" dirty="0" smtClean="0"/>
                        <a:t>Multiprocessors</a:t>
                      </a:r>
                      <a:endParaRPr lang="en-SG" sz="20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2000" u="none" strike="noStrike" kern="1200" baseline="0" dirty="0" smtClean="0"/>
                        <a:t>Duplicate CPUs or processor stages execute in parallel	</a:t>
                      </a:r>
                    </a:p>
                    <a:p>
                      <a:endParaRPr lang="en-SG" sz="2000" dirty="0"/>
                    </a:p>
                  </a:txBody>
                  <a:tcPr marL="68580" marR="68580" marT="34290" marB="34290"/>
                </a:tc>
              </a:tr>
            </a:tbl>
          </a:graphicData>
        </a:graphic>
      </p:graphicFrame>
    </p:spTree>
    <p:extLst>
      <p:ext uri="{BB962C8B-B14F-4D97-AF65-F5344CB8AC3E}">
        <p14:creationId xmlns:p14="http://schemas.microsoft.com/office/powerpoint/2010/main" val="337243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CPU Internal structures</a:t>
            </a:r>
          </a:p>
        </p:txBody>
      </p:sp>
      <p:sp>
        <p:nvSpPr>
          <p:cNvPr id="3" name="Content Placeholder 2"/>
          <p:cNvSpPr>
            <a:spLocks noGrp="1"/>
          </p:cNvSpPr>
          <p:nvPr>
            <p:ph idx="1"/>
          </p:nvPr>
        </p:nvSpPr>
        <p:spPr/>
        <p:txBody>
          <a:bodyPr>
            <a:normAutofit/>
          </a:bodyPr>
          <a:lstStyle/>
          <a:p>
            <a:r>
              <a:rPr lang="en-SG" dirty="0"/>
              <a:t>Address</a:t>
            </a:r>
          </a:p>
          <a:p>
            <a:pPr lvl="1"/>
            <a:r>
              <a:rPr lang="en-SG" dirty="0" smtClean="0"/>
              <a:t>Program </a:t>
            </a:r>
            <a:r>
              <a:rPr lang="en-SG" dirty="0"/>
              <a:t>Instruction Counter</a:t>
            </a:r>
          </a:p>
          <a:p>
            <a:pPr lvl="1"/>
            <a:r>
              <a:rPr lang="en-SG" dirty="0" smtClean="0"/>
              <a:t>Address </a:t>
            </a:r>
            <a:r>
              <a:rPr lang="en-SG" dirty="0"/>
              <a:t>pointers</a:t>
            </a:r>
          </a:p>
          <a:p>
            <a:r>
              <a:rPr lang="en-SG" dirty="0" smtClean="0"/>
              <a:t>Memory</a:t>
            </a:r>
            <a:endParaRPr lang="en-SG" dirty="0"/>
          </a:p>
          <a:p>
            <a:pPr lvl="1"/>
            <a:r>
              <a:rPr lang="en-SG" dirty="0" smtClean="0"/>
              <a:t>Registers</a:t>
            </a:r>
            <a:endParaRPr lang="en-SG" dirty="0"/>
          </a:p>
          <a:p>
            <a:pPr lvl="1"/>
            <a:r>
              <a:rPr lang="en-SG" dirty="0" smtClean="0"/>
              <a:t>Stack </a:t>
            </a:r>
            <a:r>
              <a:rPr lang="en-SG" dirty="0"/>
              <a:t>Pointer</a:t>
            </a:r>
          </a:p>
          <a:p>
            <a:r>
              <a:rPr lang="en-SG" dirty="0" smtClean="0"/>
              <a:t>ALU </a:t>
            </a:r>
            <a:r>
              <a:rPr lang="en-SG" dirty="0"/>
              <a:t>(Arithmetic Logic Unit)</a:t>
            </a:r>
          </a:p>
          <a:p>
            <a:pPr lvl="1"/>
            <a:r>
              <a:rPr lang="en-SG" dirty="0" smtClean="0"/>
              <a:t>Program </a:t>
            </a:r>
            <a:r>
              <a:rPr lang="en-SG" dirty="0"/>
              <a:t>Status </a:t>
            </a:r>
            <a:r>
              <a:rPr lang="en-SG" dirty="0" smtClean="0"/>
              <a:t>Word</a:t>
            </a:r>
            <a:endParaRPr lang="en-SG" dirty="0"/>
          </a:p>
        </p:txBody>
      </p:sp>
    </p:spTree>
    <p:extLst>
      <p:ext uri="{BB962C8B-B14F-4D97-AF65-F5344CB8AC3E}">
        <p14:creationId xmlns:p14="http://schemas.microsoft.com/office/powerpoint/2010/main" val="3509611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Fetch Execute Cycle</a:t>
            </a:r>
          </a:p>
        </p:txBody>
      </p:sp>
      <p:sp>
        <p:nvSpPr>
          <p:cNvPr id="3" name="Content Placeholder 2"/>
          <p:cNvSpPr>
            <a:spLocks noGrp="1"/>
          </p:cNvSpPr>
          <p:nvPr>
            <p:ph idx="1"/>
          </p:nvPr>
        </p:nvSpPr>
        <p:spPr/>
        <p:txBody>
          <a:bodyPr/>
          <a:lstStyle/>
          <a:p>
            <a:r>
              <a:rPr lang="en-SG" dirty="0"/>
              <a:t>CPU fetches instructions from memory, decodes </a:t>
            </a:r>
            <a:r>
              <a:rPr lang="en-SG" dirty="0" smtClean="0"/>
              <a:t>and executes </a:t>
            </a:r>
            <a:r>
              <a:rPr lang="en-SG" dirty="0"/>
              <a:t>them</a:t>
            </a:r>
          </a:p>
          <a:p>
            <a:r>
              <a:rPr lang="en-SG" dirty="0" smtClean="0"/>
              <a:t>Each </a:t>
            </a:r>
            <a:r>
              <a:rPr lang="en-SG" dirty="0"/>
              <a:t>CPU has specific set of instructions that </a:t>
            </a:r>
            <a:r>
              <a:rPr lang="en-SG" dirty="0" smtClean="0"/>
              <a:t>it </a:t>
            </a:r>
            <a:r>
              <a:rPr lang="en-SG" dirty="0"/>
              <a:t>can execute</a:t>
            </a:r>
          </a:p>
          <a:p>
            <a:r>
              <a:rPr lang="en-SG" dirty="0" smtClean="0"/>
              <a:t>CPU speed is measured based on the speed of executing instructions</a:t>
            </a:r>
          </a:p>
          <a:p>
            <a:endParaRPr lang="en-SG" dirty="0"/>
          </a:p>
        </p:txBody>
      </p:sp>
      <p:grpSp>
        <p:nvGrpSpPr>
          <p:cNvPr id="4" name="Group 3"/>
          <p:cNvGrpSpPr>
            <a:grpSpLocks/>
          </p:cNvGrpSpPr>
          <p:nvPr/>
        </p:nvGrpSpPr>
        <p:grpSpPr bwMode="auto">
          <a:xfrm>
            <a:off x="882191" y="2165723"/>
            <a:ext cx="7704856" cy="4608512"/>
            <a:chOff x="2350" y="2213"/>
            <a:chExt cx="7198" cy="5398"/>
          </a:xfrm>
        </p:grpSpPr>
        <p:grpSp>
          <p:nvGrpSpPr>
            <p:cNvPr id="5" name="Group 4"/>
            <p:cNvGrpSpPr>
              <a:grpSpLocks/>
            </p:cNvGrpSpPr>
            <p:nvPr/>
          </p:nvGrpSpPr>
          <p:grpSpPr bwMode="auto">
            <a:xfrm>
              <a:off x="3487" y="5510"/>
              <a:ext cx="1567" cy="667"/>
              <a:chOff x="3487" y="5510"/>
              <a:chExt cx="1567" cy="667"/>
            </a:xfrm>
          </p:grpSpPr>
          <p:sp>
            <p:nvSpPr>
              <p:cNvPr id="1048" name="Freeform 5"/>
              <p:cNvSpPr>
                <a:spLocks/>
              </p:cNvSpPr>
              <p:nvPr/>
            </p:nvSpPr>
            <p:spPr bwMode="auto">
              <a:xfrm>
                <a:off x="3487" y="5510"/>
                <a:ext cx="1567" cy="667"/>
              </a:xfrm>
              <a:custGeom>
                <a:avLst/>
                <a:gdLst>
                  <a:gd name="T0" fmla="+- 0 4723 3487"/>
                  <a:gd name="T1" fmla="*/ T0 w 1567"/>
                  <a:gd name="T2" fmla="+- 0 5510 5510"/>
                  <a:gd name="T3" fmla="*/ 5510 h 667"/>
                  <a:gd name="T4" fmla="+- 0 3490 3487"/>
                  <a:gd name="T5" fmla="*/ T4 w 1567"/>
                  <a:gd name="T6" fmla="+- 0 5510 5510"/>
                  <a:gd name="T7" fmla="*/ 5510 h 667"/>
                  <a:gd name="T8" fmla="+- 0 3487 3487"/>
                  <a:gd name="T9" fmla="*/ T8 w 1567"/>
                  <a:gd name="T10" fmla="+- 0 5513 5510"/>
                  <a:gd name="T11" fmla="*/ 5513 h 667"/>
                  <a:gd name="T12" fmla="+- 0 3487 3487"/>
                  <a:gd name="T13" fmla="*/ T12 w 1567"/>
                  <a:gd name="T14" fmla="+- 0 6175 5510"/>
                  <a:gd name="T15" fmla="*/ 6175 h 667"/>
                  <a:gd name="T16" fmla="+- 0 3490 3487"/>
                  <a:gd name="T17" fmla="*/ T16 w 1567"/>
                  <a:gd name="T18" fmla="+- 0 6178 5510"/>
                  <a:gd name="T19" fmla="*/ 6178 h 667"/>
                  <a:gd name="T20" fmla="+- 0 4723 3487"/>
                  <a:gd name="T21" fmla="*/ T20 w 1567"/>
                  <a:gd name="T22" fmla="+- 0 6178 5510"/>
                  <a:gd name="T23" fmla="*/ 6178 h 667"/>
                  <a:gd name="T24" fmla="+- 0 4728 3487"/>
                  <a:gd name="T25" fmla="*/ T24 w 1567"/>
                  <a:gd name="T26" fmla="+- 0 6173 5510"/>
                  <a:gd name="T27" fmla="*/ 6173 h 667"/>
                  <a:gd name="T28" fmla="+- 0 3494 3487"/>
                  <a:gd name="T29" fmla="*/ T28 w 1567"/>
                  <a:gd name="T30" fmla="+- 0 6173 5510"/>
                  <a:gd name="T31" fmla="*/ 6173 h 667"/>
                  <a:gd name="T32" fmla="+- 0 3490 3487"/>
                  <a:gd name="T33" fmla="*/ T32 w 1567"/>
                  <a:gd name="T34" fmla="+- 0 6173 5510"/>
                  <a:gd name="T35" fmla="*/ 6173 h 667"/>
                  <a:gd name="T36" fmla="+- 0 3490 3487"/>
                  <a:gd name="T37" fmla="*/ T36 w 1567"/>
                  <a:gd name="T38" fmla="+- 0 6170 5510"/>
                  <a:gd name="T39" fmla="*/ 6170 h 667"/>
                  <a:gd name="T40" fmla="+- 0 3490 3487"/>
                  <a:gd name="T41" fmla="*/ T40 w 1567"/>
                  <a:gd name="T42" fmla="+- 0 5518 5510"/>
                  <a:gd name="T43" fmla="*/ 5518 h 667"/>
                  <a:gd name="T44" fmla="+- 0 3490 3487"/>
                  <a:gd name="T45" fmla="*/ T44 w 1567"/>
                  <a:gd name="T46" fmla="+- 0 5513 5510"/>
                  <a:gd name="T47" fmla="*/ 5513 h 667"/>
                  <a:gd name="T48" fmla="+- 0 3494 3487"/>
                  <a:gd name="T49" fmla="*/ T48 w 1567"/>
                  <a:gd name="T50" fmla="+- 0 5513 5510"/>
                  <a:gd name="T51" fmla="*/ 5513 h 667"/>
                  <a:gd name="T52" fmla="+- 0 4726 3487"/>
                  <a:gd name="T53" fmla="*/ T52 w 1567"/>
                  <a:gd name="T54" fmla="+- 0 5513 5510"/>
                  <a:gd name="T55" fmla="*/ 5513 h 667"/>
                  <a:gd name="T56" fmla="+- 0 4723 3487"/>
                  <a:gd name="T57" fmla="*/ T56 w 1567"/>
                  <a:gd name="T58" fmla="+- 0 5510 5510"/>
                  <a:gd name="T59" fmla="*/ 5510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3"/>
                    </a:lnTo>
                    <a:lnTo>
                      <a:pt x="0" y="665"/>
                    </a:lnTo>
                    <a:lnTo>
                      <a:pt x="3" y="668"/>
                    </a:lnTo>
                    <a:lnTo>
                      <a:pt x="1236" y="668"/>
                    </a:lnTo>
                    <a:lnTo>
                      <a:pt x="1241" y="663"/>
                    </a:lnTo>
                    <a:lnTo>
                      <a:pt x="7" y="663"/>
                    </a:lnTo>
                    <a:lnTo>
                      <a:pt x="3" y="663"/>
                    </a:lnTo>
                    <a:lnTo>
                      <a:pt x="3" y="660"/>
                    </a:lnTo>
                    <a:lnTo>
                      <a:pt x="3" y="8"/>
                    </a:lnTo>
                    <a:lnTo>
                      <a:pt x="3" y="3"/>
                    </a:lnTo>
                    <a:lnTo>
                      <a:pt x="7" y="3"/>
                    </a:lnTo>
                    <a:lnTo>
                      <a:pt x="1239" y="3"/>
                    </a:lnTo>
                    <a:lnTo>
                      <a:pt x="1236" y="0"/>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9" name="Freeform 6"/>
              <p:cNvSpPr>
                <a:spLocks/>
              </p:cNvSpPr>
              <p:nvPr/>
            </p:nvSpPr>
            <p:spPr bwMode="auto">
              <a:xfrm>
                <a:off x="3487" y="5510"/>
                <a:ext cx="1567" cy="667"/>
              </a:xfrm>
              <a:custGeom>
                <a:avLst/>
                <a:gdLst>
                  <a:gd name="T0" fmla="+- 0 3494 3487"/>
                  <a:gd name="T1" fmla="*/ T0 w 1567"/>
                  <a:gd name="T2" fmla="+- 0 6173 5510"/>
                  <a:gd name="T3" fmla="*/ 6173 h 667"/>
                  <a:gd name="T4" fmla="+- 0 4728 3487"/>
                  <a:gd name="T5" fmla="*/ T4 w 1567"/>
                  <a:gd name="T6" fmla="+- 0 6173 5510"/>
                  <a:gd name="T7" fmla="*/ 6173 h 667"/>
                  <a:gd name="T8" fmla="+- 0 5054 3487"/>
                  <a:gd name="T9" fmla="*/ T8 w 1567"/>
                  <a:gd name="T10" fmla="+- 0 5846 5510"/>
                  <a:gd name="T11" fmla="*/ 5846 h 667"/>
                  <a:gd name="T12" fmla="+- 0 5047 3487"/>
                  <a:gd name="T13" fmla="*/ T12 w 1567"/>
                  <a:gd name="T14" fmla="+- 0 5846 5510"/>
                  <a:gd name="T15" fmla="*/ 5846 h 667"/>
                  <a:gd name="T16" fmla="+- 0 4723 3487"/>
                  <a:gd name="T17" fmla="*/ T16 w 1567"/>
                  <a:gd name="T18" fmla="+- 0 6170 5510"/>
                  <a:gd name="T19" fmla="*/ 6170 h 667"/>
                  <a:gd name="T20" fmla="+- 0 3494 3487"/>
                  <a:gd name="T21" fmla="*/ T20 w 1567"/>
                  <a:gd name="T22" fmla="+- 0 6173 5510"/>
                  <a:gd name="T23" fmla="*/ 6173 h 667"/>
                </a:gdLst>
                <a:ahLst/>
                <a:cxnLst>
                  <a:cxn ang="0">
                    <a:pos x="T1" y="T3"/>
                  </a:cxn>
                  <a:cxn ang="0">
                    <a:pos x="T5" y="T7"/>
                  </a:cxn>
                  <a:cxn ang="0">
                    <a:pos x="T9" y="T11"/>
                  </a:cxn>
                  <a:cxn ang="0">
                    <a:pos x="T13" y="T15"/>
                  </a:cxn>
                  <a:cxn ang="0">
                    <a:pos x="T17" y="T19"/>
                  </a:cxn>
                  <a:cxn ang="0">
                    <a:pos x="T21" y="T23"/>
                  </a:cxn>
                </a:cxnLst>
                <a:rect l="0" t="0" r="r" b="b"/>
                <a:pathLst>
                  <a:path w="1567" h="667">
                    <a:moveTo>
                      <a:pt x="7" y="663"/>
                    </a:moveTo>
                    <a:lnTo>
                      <a:pt x="1241" y="663"/>
                    </a:lnTo>
                    <a:lnTo>
                      <a:pt x="1567" y="336"/>
                    </a:lnTo>
                    <a:lnTo>
                      <a:pt x="1560" y="336"/>
                    </a:lnTo>
                    <a:lnTo>
                      <a:pt x="1236" y="660"/>
                    </a:lnTo>
                    <a:lnTo>
                      <a:pt x="7" y="663"/>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50" name="Freeform 7"/>
              <p:cNvSpPr>
                <a:spLocks/>
              </p:cNvSpPr>
              <p:nvPr/>
            </p:nvSpPr>
            <p:spPr bwMode="auto">
              <a:xfrm>
                <a:off x="3487" y="5510"/>
                <a:ext cx="1567" cy="667"/>
              </a:xfrm>
              <a:custGeom>
                <a:avLst/>
                <a:gdLst>
                  <a:gd name="T0" fmla="+- 0 5054 3487"/>
                  <a:gd name="T1" fmla="*/ T0 w 1567"/>
                  <a:gd name="T2" fmla="+- 0 5842 5510"/>
                  <a:gd name="T3" fmla="*/ 5842 h 667"/>
                  <a:gd name="T4" fmla="+- 0 5050 3487"/>
                  <a:gd name="T5" fmla="*/ T4 w 1567"/>
                  <a:gd name="T6" fmla="+- 0 5842 5510"/>
                  <a:gd name="T7" fmla="*/ 5842 h 667"/>
                  <a:gd name="T8" fmla="+- 0 5047 3487"/>
                  <a:gd name="T9" fmla="*/ T8 w 1567"/>
                  <a:gd name="T10" fmla="+- 0 5846 5510"/>
                  <a:gd name="T11" fmla="*/ 5846 h 667"/>
                  <a:gd name="T12" fmla="+- 0 5054 3487"/>
                  <a:gd name="T13" fmla="*/ T12 w 1567"/>
                  <a:gd name="T14" fmla="+- 0 5846 5510"/>
                  <a:gd name="T15" fmla="*/ 5846 h 667"/>
                  <a:gd name="T16" fmla="+- 0 5054 3487"/>
                  <a:gd name="T17" fmla="*/ T16 w 1567"/>
                  <a:gd name="T18" fmla="+- 0 5842 5510"/>
                  <a:gd name="T19" fmla="*/ 5842 h 667"/>
                </a:gdLst>
                <a:ahLst/>
                <a:cxnLst>
                  <a:cxn ang="0">
                    <a:pos x="T1" y="T3"/>
                  </a:cxn>
                  <a:cxn ang="0">
                    <a:pos x="T5" y="T7"/>
                  </a:cxn>
                  <a:cxn ang="0">
                    <a:pos x="T9" y="T11"/>
                  </a:cxn>
                  <a:cxn ang="0">
                    <a:pos x="T13" y="T15"/>
                  </a:cxn>
                  <a:cxn ang="0">
                    <a:pos x="T17" y="T19"/>
                  </a:cxn>
                </a:cxnLst>
                <a:rect l="0" t="0" r="r" b="b"/>
                <a:pathLst>
                  <a:path w="1567" h="667">
                    <a:moveTo>
                      <a:pt x="1567" y="332"/>
                    </a:moveTo>
                    <a:lnTo>
                      <a:pt x="1563" y="332"/>
                    </a:lnTo>
                    <a:lnTo>
                      <a:pt x="1560" y="336"/>
                    </a:lnTo>
                    <a:lnTo>
                      <a:pt x="1567" y="336"/>
                    </a:lnTo>
                    <a:lnTo>
                      <a:pt x="1567" y="332"/>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51" name="Freeform 8"/>
              <p:cNvSpPr>
                <a:spLocks/>
              </p:cNvSpPr>
              <p:nvPr/>
            </p:nvSpPr>
            <p:spPr bwMode="auto">
              <a:xfrm>
                <a:off x="3487" y="5510"/>
                <a:ext cx="1567" cy="667"/>
              </a:xfrm>
              <a:custGeom>
                <a:avLst/>
                <a:gdLst>
                  <a:gd name="T0" fmla="+- 0 4726 3487"/>
                  <a:gd name="T1" fmla="*/ T0 w 1567"/>
                  <a:gd name="T2" fmla="+- 0 5513 5510"/>
                  <a:gd name="T3" fmla="*/ 5513 h 667"/>
                  <a:gd name="T4" fmla="+- 0 4721 3487"/>
                  <a:gd name="T5" fmla="*/ T4 w 1567"/>
                  <a:gd name="T6" fmla="+- 0 5513 5510"/>
                  <a:gd name="T7" fmla="*/ 5513 h 667"/>
                  <a:gd name="T8" fmla="+- 0 5050 3487"/>
                  <a:gd name="T9" fmla="*/ T8 w 1567"/>
                  <a:gd name="T10" fmla="+- 0 5842 5510"/>
                  <a:gd name="T11" fmla="*/ 5842 h 667"/>
                  <a:gd name="T12" fmla="+- 0 5054 3487"/>
                  <a:gd name="T13" fmla="*/ T12 w 1567"/>
                  <a:gd name="T14" fmla="+- 0 5842 5510"/>
                  <a:gd name="T15" fmla="*/ 5842 h 667"/>
                  <a:gd name="T16" fmla="+- 0 4726 3487"/>
                  <a:gd name="T17" fmla="*/ T16 w 1567"/>
                  <a:gd name="T18" fmla="+- 0 5513 5510"/>
                  <a:gd name="T19" fmla="*/ 5513 h 667"/>
                </a:gdLst>
                <a:ahLst/>
                <a:cxnLst>
                  <a:cxn ang="0">
                    <a:pos x="T1" y="T3"/>
                  </a:cxn>
                  <a:cxn ang="0">
                    <a:pos x="T5" y="T7"/>
                  </a:cxn>
                  <a:cxn ang="0">
                    <a:pos x="T9" y="T11"/>
                  </a:cxn>
                  <a:cxn ang="0">
                    <a:pos x="T13" y="T15"/>
                  </a:cxn>
                  <a:cxn ang="0">
                    <a:pos x="T17" y="T19"/>
                  </a:cxn>
                </a:cxnLst>
                <a:rect l="0" t="0" r="r" b="b"/>
                <a:pathLst>
                  <a:path w="1567" h="667">
                    <a:moveTo>
                      <a:pt x="1239" y="3"/>
                    </a:moveTo>
                    <a:lnTo>
                      <a:pt x="1234" y="3"/>
                    </a:lnTo>
                    <a:lnTo>
                      <a:pt x="1563" y="332"/>
                    </a:lnTo>
                    <a:lnTo>
                      <a:pt x="1567" y="332"/>
                    </a:lnTo>
                    <a:lnTo>
                      <a:pt x="1239" y="3"/>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pic>
            <p:nvPicPr>
              <p:cNvPr id="105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 y="5513"/>
                <a:ext cx="1560" cy="66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grpSp>
          <p:nvGrpSpPr>
            <p:cNvPr id="6" name="Group 10"/>
            <p:cNvGrpSpPr>
              <a:grpSpLocks/>
            </p:cNvGrpSpPr>
            <p:nvPr/>
          </p:nvGrpSpPr>
          <p:grpSpPr bwMode="auto">
            <a:xfrm>
              <a:off x="3487" y="5510"/>
              <a:ext cx="1567" cy="667"/>
              <a:chOff x="3487" y="5510"/>
              <a:chExt cx="1567" cy="667"/>
            </a:xfrm>
          </p:grpSpPr>
          <p:sp>
            <p:nvSpPr>
              <p:cNvPr id="1040" name="Freeform 11"/>
              <p:cNvSpPr>
                <a:spLocks/>
              </p:cNvSpPr>
              <p:nvPr/>
            </p:nvSpPr>
            <p:spPr bwMode="auto">
              <a:xfrm>
                <a:off x="3487" y="5510"/>
                <a:ext cx="1567" cy="667"/>
              </a:xfrm>
              <a:custGeom>
                <a:avLst/>
                <a:gdLst>
                  <a:gd name="T0" fmla="+- 0 4723 3487"/>
                  <a:gd name="T1" fmla="*/ T0 w 1567"/>
                  <a:gd name="T2" fmla="+- 0 5510 5510"/>
                  <a:gd name="T3" fmla="*/ 5510 h 667"/>
                  <a:gd name="T4" fmla="+- 0 3490 3487"/>
                  <a:gd name="T5" fmla="*/ T4 w 1567"/>
                  <a:gd name="T6" fmla="+- 0 5510 5510"/>
                  <a:gd name="T7" fmla="*/ 5510 h 667"/>
                  <a:gd name="T8" fmla="+- 0 3487 3487"/>
                  <a:gd name="T9" fmla="*/ T8 w 1567"/>
                  <a:gd name="T10" fmla="+- 0 5513 5510"/>
                  <a:gd name="T11" fmla="*/ 5513 h 667"/>
                  <a:gd name="T12" fmla="+- 0 3487 3487"/>
                  <a:gd name="T13" fmla="*/ T12 w 1567"/>
                  <a:gd name="T14" fmla="+- 0 6175 5510"/>
                  <a:gd name="T15" fmla="*/ 6175 h 667"/>
                  <a:gd name="T16" fmla="+- 0 3490 3487"/>
                  <a:gd name="T17" fmla="*/ T16 w 1567"/>
                  <a:gd name="T18" fmla="+- 0 6178 5510"/>
                  <a:gd name="T19" fmla="*/ 6178 h 667"/>
                  <a:gd name="T20" fmla="+- 0 4723 3487"/>
                  <a:gd name="T21" fmla="*/ T20 w 1567"/>
                  <a:gd name="T22" fmla="+- 0 6178 5510"/>
                  <a:gd name="T23" fmla="*/ 6178 h 667"/>
                  <a:gd name="T24" fmla="+- 0 4728 3487"/>
                  <a:gd name="T25" fmla="*/ T24 w 1567"/>
                  <a:gd name="T26" fmla="+- 0 6173 5510"/>
                  <a:gd name="T27" fmla="*/ 6173 h 667"/>
                  <a:gd name="T28" fmla="+- 0 3494 3487"/>
                  <a:gd name="T29" fmla="*/ T28 w 1567"/>
                  <a:gd name="T30" fmla="+- 0 6173 5510"/>
                  <a:gd name="T31" fmla="*/ 6173 h 667"/>
                  <a:gd name="T32" fmla="+- 0 3490 3487"/>
                  <a:gd name="T33" fmla="*/ T32 w 1567"/>
                  <a:gd name="T34" fmla="+- 0 6170 5510"/>
                  <a:gd name="T35" fmla="*/ 6170 h 667"/>
                  <a:gd name="T36" fmla="+- 0 3494 3487"/>
                  <a:gd name="T37" fmla="*/ T36 w 1567"/>
                  <a:gd name="T38" fmla="+- 0 6170 5510"/>
                  <a:gd name="T39" fmla="*/ 6170 h 667"/>
                  <a:gd name="T40" fmla="+- 0 3494 3487"/>
                  <a:gd name="T41" fmla="*/ T40 w 1567"/>
                  <a:gd name="T42" fmla="+- 0 5518 5510"/>
                  <a:gd name="T43" fmla="*/ 5518 h 667"/>
                  <a:gd name="T44" fmla="+- 0 3490 3487"/>
                  <a:gd name="T45" fmla="*/ T44 w 1567"/>
                  <a:gd name="T46" fmla="+- 0 5518 5510"/>
                  <a:gd name="T47" fmla="*/ 5518 h 667"/>
                  <a:gd name="T48" fmla="+- 0 3494 3487"/>
                  <a:gd name="T49" fmla="*/ T48 w 1567"/>
                  <a:gd name="T50" fmla="+- 0 5513 5510"/>
                  <a:gd name="T51" fmla="*/ 5513 h 667"/>
                  <a:gd name="T52" fmla="+- 0 4726 3487"/>
                  <a:gd name="T53" fmla="*/ T52 w 1567"/>
                  <a:gd name="T54" fmla="+- 0 5513 5510"/>
                  <a:gd name="T55" fmla="*/ 5513 h 667"/>
                  <a:gd name="T56" fmla="+- 0 4723 3487"/>
                  <a:gd name="T57" fmla="*/ T56 w 1567"/>
                  <a:gd name="T58" fmla="+- 0 5510 5510"/>
                  <a:gd name="T59" fmla="*/ 5510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3"/>
                    </a:lnTo>
                    <a:lnTo>
                      <a:pt x="0" y="665"/>
                    </a:lnTo>
                    <a:lnTo>
                      <a:pt x="3" y="668"/>
                    </a:lnTo>
                    <a:lnTo>
                      <a:pt x="1236" y="668"/>
                    </a:lnTo>
                    <a:lnTo>
                      <a:pt x="1241" y="663"/>
                    </a:lnTo>
                    <a:lnTo>
                      <a:pt x="7" y="663"/>
                    </a:lnTo>
                    <a:lnTo>
                      <a:pt x="3" y="660"/>
                    </a:lnTo>
                    <a:lnTo>
                      <a:pt x="7" y="660"/>
                    </a:lnTo>
                    <a:lnTo>
                      <a:pt x="7" y="8"/>
                    </a:lnTo>
                    <a:lnTo>
                      <a:pt x="3" y="8"/>
                    </a:lnTo>
                    <a:lnTo>
                      <a:pt x="7" y="3"/>
                    </a:lnTo>
                    <a:lnTo>
                      <a:pt x="1239" y="3"/>
                    </a:lnTo>
                    <a:lnTo>
                      <a:pt x="1236" y="0"/>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1" name="Freeform 12"/>
              <p:cNvSpPr>
                <a:spLocks/>
              </p:cNvSpPr>
              <p:nvPr/>
            </p:nvSpPr>
            <p:spPr bwMode="auto">
              <a:xfrm>
                <a:off x="3487" y="5510"/>
                <a:ext cx="1567" cy="667"/>
              </a:xfrm>
              <a:custGeom>
                <a:avLst/>
                <a:gdLst>
                  <a:gd name="T0" fmla="+- 0 3494 3487"/>
                  <a:gd name="T1" fmla="*/ T0 w 1567"/>
                  <a:gd name="T2" fmla="+- 0 6170 5510"/>
                  <a:gd name="T3" fmla="*/ 6170 h 667"/>
                  <a:gd name="T4" fmla="+- 0 3490 3487"/>
                  <a:gd name="T5" fmla="*/ T4 w 1567"/>
                  <a:gd name="T6" fmla="+- 0 6170 5510"/>
                  <a:gd name="T7" fmla="*/ 6170 h 667"/>
                  <a:gd name="T8" fmla="+- 0 3494 3487"/>
                  <a:gd name="T9" fmla="*/ T8 w 1567"/>
                  <a:gd name="T10" fmla="+- 0 6173 5510"/>
                  <a:gd name="T11" fmla="*/ 6173 h 667"/>
                  <a:gd name="T12" fmla="+- 0 3494 3487"/>
                  <a:gd name="T13" fmla="*/ T12 w 1567"/>
                  <a:gd name="T14" fmla="+- 0 6170 5510"/>
                  <a:gd name="T15" fmla="*/ 6170 h 667"/>
                </a:gdLst>
                <a:ahLst/>
                <a:cxnLst>
                  <a:cxn ang="0">
                    <a:pos x="T1" y="T3"/>
                  </a:cxn>
                  <a:cxn ang="0">
                    <a:pos x="T5" y="T7"/>
                  </a:cxn>
                  <a:cxn ang="0">
                    <a:pos x="T9" y="T11"/>
                  </a:cxn>
                  <a:cxn ang="0">
                    <a:pos x="T13" y="T15"/>
                  </a:cxn>
                </a:cxnLst>
                <a:rect l="0" t="0" r="r" b="b"/>
                <a:pathLst>
                  <a:path w="1567" h="667">
                    <a:moveTo>
                      <a:pt x="7" y="660"/>
                    </a:moveTo>
                    <a:lnTo>
                      <a:pt x="3" y="660"/>
                    </a:lnTo>
                    <a:lnTo>
                      <a:pt x="7" y="663"/>
                    </a:lnTo>
                    <a:lnTo>
                      <a:pt x="7" y="660"/>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2" name="Freeform 13"/>
              <p:cNvSpPr>
                <a:spLocks/>
              </p:cNvSpPr>
              <p:nvPr/>
            </p:nvSpPr>
            <p:spPr bwMode="auto">
              <a:xfrm>
                <a:off x="3487" y="5510"/>
                <a:ext cx="1567" cy="667"/>
              </a:xfrm>
              <a:custGeom>
                <a:avLst/>
                <a:gdLst>
                  <a:gd name="T0" fmla="+- 0 5045 3487"/>
                  <a:gd name="T1" fmla="*/ T0 w 1567"/>
                  <a:gd name="T2" fmla="+- 0 5844 5510"/>
                  <a:gd name="T3" fmla="*/ 5844 h 667"/>
                  <a:gd name="T4" fmla="+- 0 4718 3487"/>
                  <a:gd name="T5" fmla="*/ T4 w 1567"/>
                  <a:gd name="T6" fmla="+- 0 6170 5510"/>
                  <a:gd name="T7" fmla="*/ 6170 h 667"/>
                  <a:gd name="T8" fmla="+- 0 3494 3487"/>
                  <a:gd name="T9" fmla="*/ T8 w 1567"/>
                  <a:gd name="T10" fmla="+- 0 6170 5510"/>
                  <a:gd name="T11" fmla="*/ 6170 h 667"/>
                  <a:gd name="T12" fmla="+- 0 3494 3487"/>
                  <a:gd name="T13" fmla="*/ T12 w 1567"/>
                  <a:gd name="T14" fmla="+- 0 6173 5510"/>
                  <a:gd name="T15" fmla="*/ 6173 h 667"/>
                  <a:gd name="T16" fmla="+- 0 4728 3487"/>
                  <a:gd name="T17" fmla="*/ T16 w 1567"/>
                  <a:gd name="T18" fmla="+- 0 6173 5510"/>
                  <a:gd name="T19" fmla="*/ 6173 h 667"/>
                  <a:gd name="T20" fmla="+- 0 5054 3487"/>
                  <a:gd name="T21" fmla="*/ T20 w 1567"/>
                  <a:gd name="T22" fmla="+- 0 5846 5510"/>
                  <a:gd name="T23" fmla="*/ 5846 h 667"/>
                  <a:gd name="T24" fmla="+- 0 5047 3487"/>
                  <a:gd name="T25" fmla="*/ T24 w 1567"/>
                  <a:gd name="T26" fmla="+- 0 5846 5510"/>
                  <a:gd name="T27" fmla="*/ 5846 h 667"/>
                  <a:gd name="T28" fmla="+- 0 5045 3487"/>
                  <a:gd name="T29" fmla="*/ T28 w 1567"/>
                  <a:gd name="T30" fmla="+- 0 5844 5510"/>
                  <a:gd name="T31" fmla="*/ 5844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558" y="334"/>
                    </a:moveTo>
                    <a:lnTo>
                      <a:pt x="1231" y="660"/>
                    </a:lnTo>
                    <a:lnTo>
                      <a:pt x="7" y="660"/>
                    </a:lnTo>
                    <a:lnTo>
                      <a:pt x="7" y="663"/>
                    </a:lnTo>
                    <a:lnTo>
                      <a:pt x="1241" y="663"/>
                    </a:lnTo>
                    <a:lnTo>
                      <a:pt x="1567" y="336"/>
                    </a:lnTo>
                    <a:lnTo>
                      <a:pt x="1560" y="336"/>
                    </a:lnTo>
                    <a:lnTo>
                      <a:pt x="1558" y="334"/>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3" name="Freeform 14"/>
              <p:cNvSpPr>
                <a:spLocks/>
              </p:cNvSpPr>
              <p:nvPr/>
            </p:nvSpPr>
            <p:spPr bwMode="auto">
              <a:xfrm>
                <a:off x="3487" y="5510"/>
                <a:ext cx="1567" cy="667"/>
              </a:xfrm>
              <a:custGeom>
                <a:avLst/>
                <a:gdLst>
                  <a:gd name="T0" fmla="+- 0 5047 3487"/>
                  <a:gd name="T1" fmla="*/ T0 w 1567"/>
                  <a:gd name="T2" fmla="+- 0 5842 5510"/>
                  <a:gd name="T3" fmla="*/ 5842 h 667"/>
                  <a:gd name="T4" fmla="+- 0 5045 3487"/>
                  <a:gd name="T5" fmla="*/ T4 w 1567"/>
                  <a:gd name="T6" fmla="+- 0 5844 5510"/>
                  <a:gd name="T7" fmla="*/ 5844 h 667"/>
                  <a:gd name="T8" fmla="+- 0 5047 3487"/>
                  <a:gd name="T9" fmla="*/ T8 w 1567"/>
                  <a:gd name="T10" fmla="+- 0 5846 5510"/>
                  <a:gd name="T11" fmla="*/ 5846 h 667"/>
                  <a:gd name="T12" fmla="+- 0 5047 3487"/>
                  <a:gd name="T13" fmla="*/ T12 w 1567"/>
                  <a:gd name="T14" fmla="+- 0 5842 5510"/>
                  <a:gd name="T15" fmla="*/ 5842 h 667"/>
                </a:gdLst>
                <a:ahLst/>
                <a:cxnLst>
                  <a:cxn ang="0">
                    <a:pos x="T1" y="T3"/>
                  </a:cxn>
                  <a:cxn ang="0">
                    <a:pos x="T5" y="T7"/>
                  </a:cxn>
                  <a:cxn ang="0">
                    <a:pos x="T9" y="T11"/>
                  </a:cxn>
                  <a:cxn ang="0">
                    <a:pos x="T13" y="T15"/>
                  </a:cxn>
                </a:cxnLst>
                <a:rect l="0" t="0" r="r" b="b"/>
                <a:pathLst>
                  <a:path w="1567" h="667">
                    <a:moveTo>
                      <a:pt x="1560" y="332"/>
                    </a:moveTo>
                    <a:lnTo>
                      <a:pt x="1558" y="334"/>
                    </a:lnTo>
                    <a:lnTo>
                      <a:pt x="1560" y="336"/>
                    </a:lnTo>
                    <a:lnTo>
                      <a:pt x="1560" y="332"/>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4" name="Freeform 15"/>
              <p:cNvSpPr>
                <a:spLocks/>
              </p:cNvSpPr>
              <p:nvPr/>
            </p:nvSpPr>
            <p:spPr bwMode="auto">
              <a:xfrm>
                <a:off x="3487" y="5510"/>
                <a:ext cx="1567" cy="667"/>
              </a:xfrm>
              <a:custGeom>
                <a:avLst/>
                <a:gdLst>
                  <a:gd name="T0" fmla="+- 0 5054 3487"/>
                  <a:gd name="T1" fmla="*/ T0 w 1567"/>
                  <a:gd name="T2" fmla="+- 0 5842 5510"/>
                  <a:gd name="T3" fmla="*/ 5842 h 667"/>
                  <a:gd name="T4" fmla="+- 0 5047 3487"/>
                  <a:gd name="T5" fmla="*/ T4 w 1567"/>
                  <a:gd name="T6" fmla="+- 0 5842 5510"/>
                  <a:gd name="T7" fmla="*/ 5842 h 667"/>
                  <a:gd name="T8" fmla="+- 0 5047 3487"/>
                  <a:gd name="T9" fmla="*/ T8 w 1567"/>
                  <a:gd name="T10" fmla="+- 0 5846 5510"/>
                  <a:gd name="T11" fmla="*/ 5846 h 667"/>
                  <a:gd name="T12" fmla="+- 0 5054 3487"/>
                  <a:gd name="T13" fmla="*/ T12 w 1567"/>
                  <a:gd name="T14" fmla="+- 0 5846 5510"/>
                  <a:gd name="T15" fmla="*/ 5846 h 667"/>
                  <a:gd name="T16" fmla="+- 0 5054 3487"/>
                  <a:gd name="T17" fmla="*/ T16 w 1567"/>
                  <a:gd name="T18" fmla="+- 0 5842 5510"/>
                  <a:gd name="T19" fmla="*/ 5842 h 667"/>
                </a:gdLst>
                <a:ahLst/>
                <a:cxnLst>
                  <a:cxn ang="0">
                    <a:pos x="T1" y="T3"/>
                  </a:cxn>
                  <a:cxn ang="0">
                    <a:pos x="T5" y="T7"/>
                  </a:cxn>
                  <a:cxn ang="0">
                    <a:pos x="T9" y="T11"/>
                  </a:cxn>
                  <a:cxn ang="0">
                    <a:pos x="T13" y="T15"/>
                  </a:cxn>
                  <a:cxn ang="0">
                    <a:pos x="T17" y="T19"/>
                  </a:cxn>
                </a:cxnLst>
                <a:rect l="0" t="0" r="r" b="b"/>
                <a:pathLst>
                  <a:path w="1567" h="667">
                    <a:moveTo>
                      <a:pt x="1567" y="332"/>
                    </a:moveTo>
                    <a:lnTo>
                      <a:pt x="1560" y="332"/>
                    </a:lnTo>
                    <a:lnTo>
                      <a:pt x="1560" y="336"/>
                    </a:lnTo>
                    <a:lnTo>
                      <a:pt x="1567" y="336"/>
                    </a:lnTo>
                    <a:lnTo>
                      <a:pt x="1567" y="332"/>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5" name="Freeform 16"/>
              <p:cNvSpPr>
                <a:spLocks/>
              </p:cNvSpPr>
              <p:nvPr/>
            </p:nvSpPr>
            <p:spPr bwMode="auto">
              <a:xfrm>
                <a:off x="3487" y="5510"/>
                <a:ext cx="1567" cy="667"/>
              </a:xfrm>
              <a:custGeom>
                <a:avLst/>
                <a:gdLst>
                  <a:gd name="T0" fmla="+- 0 4726 3487"/>
                  <a:gd name="T1" fmla="*/ T0 w 1567"/>
                  <a:gd name="T2" fmla="+- 0 5513 5510"/>
                  <a:gd name="T3" fmla="*/ 5513 h 667"/>
                  <a:gd name="T4" fmla="+- 0 3494 3487"/>
                  <a:gd name="T5" fmla="*/ T4 w 1567"/>
                  <a:gd name="T6" fmla="+- 0 5513 5510"/>
                  <a:gd name="T7" fmla="*/ 5513 h 667"/>
                  <a:gd name="T8" fmla="+- 0 3494 3487"/>
                  <a:gd name="T9" fmla="*/ T8 w 1567"/>
                  <a:gd name="T10" fmla="+- 0 5518 5510"/>
                  <a:gd name="T11" fmla="*/ 5518 h 667"/>
                  <a:gd name="T12" fmla="+- 0 4718 3487"/>
                  <a:gd name="T13" fmla="*/ T12 w 1567"/>
                  <a:gd name="T14" fmla="+- 0 5518 5510"/>
                  <a:gd name="T15" fmla="*/ 5518 h 667"/>
                  <a:gd name="T16" fmla="+- 0 5045 3487"/>
                  <a:gd name="T17" fmla="*/ T16 w 1567"/>
                  <a:gd name="T18" fmla="+- 0 5844 5510"/>
                  <a:gd name="T19" fmla="*/ 5844 h 667"/>
                  <a:gd name="T20" fmla="+- 0 5047 3487"/>
                  <a:gd name="T21" fmla="*/ T20 w 1567"/>
                  <a:gd name="T22" fmla="+- 0 5842 5510"/>
                  <a:gd name="T23" fmla="*/ 5842 h 667"/>
                  <a:gd name="T24" fmla="+- 0 5054 3487"/>
                  <a:gd name="T25" fmla="*/ T24 w 1567"/>
                  <a:gd name="T26" fmla="+- 0 5842 5510"/>
                  <a:gd name="T27" fmla="*/ 5842 h 667"/>
                  <a:gd name="T28" fmla="+- 0 4726 3487"/>
                  <a:gd name="T29" fmla="*/ T28 w 1567"/>
                  <a:gd name="T30" fmla="+- 0 5513 5510"/>
                  <a:gd name="T31" fmla="*/ 5513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239" y="3"/>
                    </a:moveTo>
                    <a:lnTo>
                      <a:pt x="7" y="3"/>
                    </a:lnTo>
                    <a:lnTo>
                      <a:pt x="7" y="8"/>
                    </a:lnTo>
                    <a:lnTo>
                      <a:pt x="1231" y="8"/>
                    </a:lnTo>
                    <a:lnTo>
                      <a:pt x="1558" y="334"/>
                    </a:lnTo>
                    <a:lnTo>
                      <a:pt x="1560" y="332"/>
                    </a:lnTo>
                    <a:lnTo>
                      <a:pt x="1567" y="332"/>
                    </a:lnTo>
                    <a:lnTo>
                      <a:pt x="1239" y="3"/>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46" name="Freeform 17"/>
              <p:cNvSpPr>
                <a:spLocks/>
              </p:cNvSpPr>
              <p:nvPr/>
            </p:nvSpPr>
            <p:spPr bwMode="auto">
              <a:xfrm>
                <a:off x="3487" y="5510"/>
                <a:ext cx="1567" cy="667"/>
              </a:xfrm>
              <a:custGeom>
                <a:avLst/>
                <a:gdLst>
                  <a:gd name="T0" fmla="+- 0 3494 3487"/>
                  <a:gd name="T1" fmla="*/ T0 w 1567"/>
                  <a:gd name="T2" fmla="+- 0 5513 5510"/>
                  <a:gd name="T3" fmla="*/ 5513 h 667"/>
                  <a:gd name="T4" fmla="+- 0 3490 3487"/>
                  <a:gd name="T5" fmla="*/ T4 w 1567"/>
                  <a:gd name="T6" fmla="+- 0 5518 5510"/>
                  <a:gd name="T7" fmla="*/ 5518 h 667"/>
                  <a:gd name="T8" fmla="+- 0 3494 3487"/>
                  <a:gd name="T9" fmla="*/ T8 w 1567"/>
                  <a:gd name="T10" fmla="+- 0 5518 5510"/>
                  <a:gd name="T11" fmla="*/ 5518 h 667"/>
                  <a:gd name="T12" fmla="+- 0 3494 3487"/>
                  <a:gd name="T13" fmla="*/ T12 w 1567"/>
                  <a:gd name="T14" fmla="+- 0 5513 5510"/>
                  <a:gd name="T15" fmla="*/ 5513 h 667"/>
                </a:gdLst>
                <a:ahLst/>
                <a:cxnLst>
                  <a:cxn ang="0">
                    <a:pos x="T1" y="T3"/>
                  </a:cxn>
                  <a:cxn ang="0">
                    <a:pos x="T5" y="T7"/>
                  </a:cxn>
                  <a:cxn ang="0">
                    <a:pos x="T9" y="T11"/>
                  </a:cxn>
                  <a:cxn ang="0">
                    <a:pos x="T13" y="T15"/>
                  </a:cxn>
                </a:cxnLst>
                <a:rect l="0" t="0" r="r" b="b"/>
                <a:pathLst>
                  <a:path w="1567" h="667">
                    <a:moveTo>
                      <a:pt x="7" y="3"/>
                    </a:moveTo>
                    <a:lnTo>
                      <a:pt x="3" y="8"/>
                    </a:lnTo>
                    <a:lnTo>
                      <a:pt x="7" y="8"/>
                    </a:lnTo>
                    <a:lnTo>
                      <a:pt x="7" y="3"/>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grpSp>
        <p:grpSp>
          <p:nvGrpSpPr>
            <p:cNvPr id="7" name="Group 18"/>
            <p:cNvGrpSpPr>
              <a:grpSpLocks/>
            </p:cNvGrpSpPr>
            <p:nvPr/>
          </p:nvGrpSpPr>
          <p:grpSpPr bwMode="auto">
            <a:xfrm>
              <a:off x="5167" y="5510"/>
              <a:ext cx="1567" cy="667"/>
              <a:chOff x="5167" y="5510"/>
              <a:chExt cx="1567" cy="667"/>
            </a:xfrm>
          </p:grpSpPr>
          <p:sp>
            <p:nvSpPr>
              <p:cNvPr id="1036" name="Freeform 19"/>
              <p:cNvSpPr>
                <a:spLocks/>
              </p:cNvSpPr>
              <p:nvPr/>
            </p:nvSpPr>
            <p:spPr bwMode="auto">
              <a:xfrm>
                <a:off x="5167" y="5510"/>
                <a:ext cx="1567" cy="667"/>
              </a:xfrm>
              <a:custGeom>
                <a:avLst/>
                <a:gdLst>
                  <a:gd name="T0" fmla="+- 0 6403 5167"/>
                  <a:gd name="T1" fmla="*/ T0 w 1567"/>
                  <a:gd name="T2" fmla="+- 0 5510 5510"/>
                  <a:gd name="T3" fmla="*/ 5510 h 667"/>
                  <a:gd name="T4" fmla="+- 0 5170 5167"/>
                  <a:gd name="T5" fmla="*/ T4 w 1567"/>
                  <a:gd name="T6" fmla="+- 0 5510 5510"/>
                  <a:gd name="T7" fmla="*/ 5510 h 667"/>
                  <a:gd name="T8" fmla="+- 0 5167 5167"/>
                  <a:gd name="T9" fmla="*/ T8 w 1567"/>
                  <a:gd name="T10" fmla="+- 0 5513 5510"/>
                  <a:gd name="T11" fmla="*/ 5513 h 667"/>
                  <a:gd name="T12" fmla="+- 0 5167 5167"/>
                  <a:gd name="T13" fmla="*/ T12 w 1567"/>
                  <a:gd name="T14" fmla="+- 0 6175 5510"/>
                  <a:gd name="T15" fmla="*/ 6175 h 667"/>
                  <a:gd name="T16" fmla="+- 0 5170 5167"/>
                  <a:gd name="T17" fmla="*/ T16 w 1567"/>
                  <a:gd name="T18" fmla="+- 0 6178 5510"/>
                  <a:gd name="T19" fmla="*/ 6178 h 667"/>
                  <a:gd name="T20" fmla="+- 0 6403 5167"/>
                  <a:gd name="T21" fmla="*/ T20 w 1567"/>
                  <a:gd name="T22" fmla="+- 0 6178 5510"/>
                  <a:gd name="T23" fmla="*/ 6178 h 667"/>
                  <a:gd name="T24" fmla="+- 0 6408 5167"/>
                  <a:gd name="T25" fmla="*/ T24 w 1567"/>
                  <a:gd name="T26" fmla="+- 0 6173 5510"/>
                  <a:gd name="T27" fmla="*/ 6173 h 667"/>
                  <a:gd name="T28" fmla="+- 0 5174 5167"/>
                  <a:gd name="T29" fmla="*/ T28 w 1567"/>
                  <a:gd name="T30" fmla="+- 0 6173 5510"/>
                  <a:gd name="T31" fmla="*/ 6173 h 667"/>
                  <a:gd name="T32" fmla="+- 0 5170 5167"/>
                  <a:gd name="T33" fmla="*/ T32 w 1567"/>
                  <a:gd name="T34" fmla="+- 0 6173 5510"/>
                  <a:gd name="T35" fmla="*/ 6173 h 667"/>
                  <a:gd name="T36" fmla="+- 0 5170 5167"/>
                  <a:gd name="T37" fmla="*/ T36 w 1567"/>
                  <a:gd name="T38" fmla="+- 0 6170 5510"/>
                  <a:gd name="T39" fmla="*/ 6170 h 667"/>
                  <a:gd name="T40" fmla="+- 0 5170 5167"/>
                  <a:gd name="T41" fmla="*/ T40 w 1567"/>
                  <a:gd name="T42" fmla="+- 0 5518 5510"/>
                  <a:gd name="T43" fmla="*/ 5518 h 667"/>
                  <a:gd name="T44" fmla="+- 0 5170 5167"/>
                  <a:gd name="T45" fmla="*/ T44 w 1567"/>
                  <a:gd name="T46" fmla="+- 0 5513 5510"/>
                  <a:gd name="T47" fmla="*/ 5513 h 667"/>
                  <a:gd name="T48" fmla="+- 0 5174 5167"/>
                  <a:gd name="T49" fmla="*/ T48 w 1567"/>
                  <a:gd name="T50" fmla="+- 0 5513 5510"/>
                  <a:gd name="T51" fmla="*/ 5513 h 667"/>
                  <a:gd name="T52" fmla="+- 0 6406 5167"/>
                  <a:gd name="T53" fmla="*/ T52 w 1567"/>
                  <a:gd name="T54" fmla="+- 0 5513 5510"/>
                  <a:gd name="T55" fmla="*/ 5513 h 667"/>
                  <a:gd name="T56" fmla="+- 0 6403 5167"/>
                  <a:gd name="T57" fmla="*/ T56 w 1567"/>
                  <a:gd name="T58" fmla="+- 0 5510 5510"/>
                  <a:gd name="T59" fmla="*/ 5510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3"/>
                    </a:lnTo>
                    <a:lnTo>
                      <a:pt x="0" y="665"/>
                    </a:lnTo>
                    <a:lnTo>
                      <a:pt x="3" y="668"/>
                    </a:lnTo>
                    <a:lnTo>
                      <a:pt x="1236" y="668"/>
                    </a:lnTo>
                    <a:lnTo>
                      <a:pt x="1241" y="663"/>
                    </a:lnTo>
                    <a:lnTo>
                      <a:pt x="7" y="663"/>
                    </a:lnTo>
                    <a:lnTo>
                      <a:pt x="3" y="663"/>
                    </a:lnTo>
                    <a:lnTo>
                      <a:pt x="3" y="660"/>
                    </a:lnTo>
                    <a:lnTo>
                      <a:pt x="3" y="8"/>
                    </a:lnTo>
                    <a:lnTo>
                      <a:pt x="3" y="3"/>
                    </a:lnTo>
                    <a:lnTo>
                      <a:pt x="7" y="3"/>
                    </a:lnTo>
                    <a:lnTo>
                      <a:pt x="1239" y="3"/>
                    </a:lnTo>
                    <a:lnTo>
                      <a:pt x="1236" y="0"/>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7" name="Freeform 20"/>
              <p:cNvSpPr>
                <a:spLocks/>
              </p:cNvSpPr>
              <p:nvPr/>
            </p:nvSpPr>
            <p:spPr bwMode="auto">
              <a:xfrm>
                <a:off x="5167" y="5510"/>
                <a:ext cx="1567" cy="667"/>
              </a:xfrm>
              <a:custGeom>
                <a:avLst/>
                <a:gdLst>
                  <a:gd name="T0" fmla="+- 0 5174 5167"/>
                  <a:gd name="T1" fmla="*/ T0 w 1567"/>
                  <a:gd name="T2" fmla="+- 0 6173 5510"/>
                  <a:gd name="T3" fmla="*/ 6173 h 667"/>
                  <a:gd name="T4" fmla="+- 0 6408 5167"/>
                  <a:gd name="T5" fmla="*/ T4 w 1567"/>
                  <a:gd name="T6" fmla="+- 0 6173 5510"/>
                  <a:gd name="T7" fmla="*/ 6173 h 667"/>
                  <a:gd name="T8" fmla="+- 0 6734 5167"/>
                  <a:gd name="T9" fmla="*/ T8 w 1567"/>
                  <a:gd name="T10" fmla="+- 0 5846 5510"/>
                  <a:gd name="T11" fmla="*/ 5846 h 667"/>
                  <a:gd name="T12" fmla="+- 0 6727 5167"/>
                  <a:gd name="T13" fmla="*/ T12 w 1567"/>
                  <a:gd name="T14" fmla="+- 0 5846 5510"/>
                  <a:gd name="T15" fmla="*/ 5846 h 667"/>
                  <a:gd name="T16" fmla="+- 0 6403 5167"/>
                  <a:gd name="T17" fmla="*/ T16 w 1567"/>
                  <a:gd name="T18" fmla="+- 0 6170 5510"/>
                  <a:gd name="T19" fmla="*/ 6170 h 667"/>
                  <a:gd name="T20" fmla="+- 0 5174 5167"/>
                  <a:gd name="T21" fmla="*/ T20 w 1567"/>
                  <a:gd name="T22" fmla="+- 0 6173 5510"/>
                  <a:gd name="T23" fmla="*/ 6173 h 667"/>
                </a:gdLst>
                <a:ahLst/>
                <a:cxnLst>
                  <a:cxn ang="0">
                    <a:pos x="T1" y="T3"/>
                  </a:cxn>
                  <a:cxn ang="0">
                    <a:pos x="T5" y="T7"/>
                  </a:cxn>
                  <a:cxn ang="0">
                    <a:pos x="T9" y="T11"/>
                  </a:cxn>
                  <a:cxn ang="0">
                    <a:pos x="T13" y="T15"/>
                  </a:cxn>
                  <a:cxn ang="0">
                    <a:pos x="T17" y="T19"/>
                  </a:cxn>
                  <a:cxn ang="0">
                    <a:pos x="T21" y="T23"/>
                  </a:cxn>
                </a:cxnLst>
                <a:rect l="0" t="0" r="r" b="b"/>
                <a:pathLst>
                  <a:path w="1567" h="667">
                    <a:moveTo>
                      <a:pt x="7" y="663"/>
                    </a:moveTo>
                    <a:lnTo>
                      <a:pt x="1241" y="663"/>
                    </a:lnTo>
                    <a:lnTo>
                      <a:pt x="1567" y="336"/>
                    </a:lnTo>
                    <a:lnTo>
                      <a:pt x="1560" y="336"/>
                    </a:lnTo>
                    <a:lnTo>
                      <a:pt x="1236" y="660"/>
                    </a:lnTo>
                    <a:lnTo>
                      <a:pt x="7" y="663"/>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8" name="Freeform 21"/>
              <p:cNvSpPr>
                <a:spLocks/>
              </p:cNvSpPr>
              <p:nvPr/>
            </p:nvSpPr>
            <p:spPr bwMode="auto">
              <a:xfrm>
                <a:off x="5167" y="5510"/>
                <a:ext cx="1567" cy="667"/>
              </a:xfrm>
              <a:custGeom>
                <a:avLst/>
                <a:gdLst>
                  <a:gd name="T0" fmla="+- 0 6734 5167"/>
                  <a:gd name="T1" fmla="*/ T0 w 1567"/>
                  <a:gd name="T2" fmla="+- 0 5842 5510"/>
                  <a:gd name="T3" fmla="*/ 5842 h 667"/>
                  <a:gd name="T4" fmla="+- 0 6730 5167"/>
                  <a:gd name="T5" fmla="*/ T4 w 1567"/>
                  <a:gd name="T6" fmla="+- 0 5842 5510"/>
                  <a:gd name="T7" fmla="*/ 5842 h 667"/>
                  <a:gd name="T8" fmla="+- 0 6727 5167"/>
                  <a:gd name="T9" fmla="*/ T8 w 1567"/>
                  <a:gd name="T10" fmla="+- 0 5846 5510"/>
                  <a:gd name="T11" fmla="*/ 5846 h 667"/>
                  <a:gd name="T12" fmla="+- 0 6734 5167"/>
                  <a:gd name="T13" fmla="*/ T12 w 1567"/>
                  <a:gd name="T14" fmla="+- 0 5846 5510"/>
                  <a:gd name="T15" fmla="*/ 5846 h 667"/>
                  <a:gd name="T16" fmla="+- 0 6734 5167"/>
                  <a:gd name="T17" fmla="*/ T16 w 1567"/>
                  <a:gd name="T18" fmla="+- 0 5842 5510"/>
                  <a:gd name="T19" fmla="*/ 5842 h 667"/>
                </a:gdLst>
                <a:ahLst/>
                <a:cxnLst>
                  <a:cxn ang="0">
                    <a:pos x="T1" y="T3"/>
                  </a:cxn>
                  <a:cxn ang="0">
                    <a:pos x="T5" y="T7"/>
                  </a:cxn>
                  <a:cxn ang="0">
                    <a:pos x="T9" y="T11"/>
                  </a:cxn>
                  <a:cxn ang="0">
                    <a:pos x="T13" y="T15"/>
                  </a:cxn>
                  <a:cxn ang="0">
                    <a:pos x="T17" y="T19"/>
                  </a:cxn>
                </a:cxnLst>
                <a:rect l="0" t="0" r="r" b="b"/>
                <a:pathLst>
                  <a:path w="1567" h="667">
                    <a:moveTo>
                      <a:pt x="1567" y="332"/>
                    </a:moveTo>
                    <a:lnTo>
                      <a:pt x="1563" y="332"/>
                    </a:lnTo>
                    <a:lnTo>
                      <a:pt x="1560" y="336"/>
                    </a:lnTo>
                    <a:lnTo>
                      <a:pt x="1567" y="336"/>
                    </a:lnTo>
                    <a:lnTo>
                      <a:pt x="1567" y="332"/>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9" name="Freeform 22"/>
              <p:cNvSpPr>
                <a:spLocks/>
              </p:cNvSpPr>
              <p:nvPr/>
            </p:nvSpPr>
            <p:spPr bwMode="auto">
              <a:xfrm>
                <a:off x="5167" y="5510"/>
                <a:ext cx="1567" cy="667"/>
              </a:xfrm>
              <a:custGeom>
                <a:avLst/>
                <a:gdLst>
                  <a:gd name="T0" fmla="+- 0 6406 5167"/>
                  <a:gd name="T1" fmla="*/ T0 w 1567"/>
                  <a:gd name="T2" fmla="+- 0 5513 5510"/>
                  <a:gd name="T3" fmla="*/ 5513 h 667"/>
                  <a:gd name="T4" fmla="+- 0 6401 5167"/>
                  <a:gd name="T5" fmla="*/ T4 w 1567"/>
                  <a:gd name="T6" fmla="+- 0 5513 5510"/>
                  <a:gd name="T7" fmla="*/ 5513 h 667"/>
                  <a:gd name="T8" fmla="+- 0 6730 5167"/>
                  <a:gd name="T9" fmla="*/ T8 w 1567"/>
                  <a:gd name="T10" fmla="+- 0 5842 5510"/>
                  <a:gd name="T11" fmla="*/ 5842 h 667"/>
                  <a:gd name="T12" fmla="+- 0 6734 5167"/>
                  <a:gd name="T13" fmla="*/ T12 w 1567"/>
                  <a:gd name="T14" fmla="+- 0 5842 5510"/>
                  <a:gd name="T15" fmla="*/ 5842 h 667"/>
                  <a:gd name="T16" fmla="+- 0 6406 5167"/>
                  <a:gd name="T17" fmla="*/ T16 w 1567"/>
                  <a:gd name="T18" fmla="+- 0 5513 5510"/>
                  <a:gd name="T19" fmla="*/ 5513 h 667"/>
                </a:gdLst>
                <a:ahLst/>
                <a:cxnLst>
                  <a:cxn ang="0">
                    <a:pos x="T1" y="T3"/>
                  </a:cxn>
                  <a:cxn ang="0">
                    <a:pos x="T5" y="T7"/>
                  </a:cxn>
                  <a:cxn ang="0">
                    <a:pos x="T9" y="T11"/>
                  </a:cxn>
                  <a:cxn ang="0">
                    <a:pos x="T13" y="T15"/>
                  </a:cxn>
                  <a:cxn ang="0">
                    <a:pos x="T17" y="T19"/>
                  </a:cxn>
                </a:cxnLst>
                <a:rect l="0" t="0" r="r" b="b"/>
                <a:pathLst>
                  <a:path w="1567" h="667">
                    <a:moveTo>
                      <a:pt x="1239" y="3"/>
                    </a:moveTo>
                    <a:lnTo>
                      <a:pt x="1234" y="3"/>
                    </a:lnTo>
                    <a:lnTo>
                      <a:pt x="1563" y="332"/>
                    </a:lnTo>
                    <a:lnTo>
                      <a:pt x="1567" y="332"/>
                    </a:lnTo>
                    <a:lnTo>
                      <a:pt x="1239" y="3"/>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pic>
            <p:nvPicPr>
              <p:cNvPr id="104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 y="5513"/>
                <a:ext cx="1560" cy="66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grpSp>
          <p:nvGrpSpPr>
            <p:cNvPr id="8" name="Group 24"/>
            <p:cNvGrpSpPr>
              <a:grpSpLocks/>
            </p:cNvGrpSpPr>
            <p:nvPr/>
          </p:nvGrpSpPr>
          <p:grpSpPr bwMode="auto">
            <a:xfrm>
              <a:off x="5167" y="5510"/>
              <a:ext cx="1567" cy="667"/>
              <a:chOff x="5167" y="5510"/>
              <a:chExt cx="1567" cy="667"/>
            </a:xfrm>
          </p:grpSpPr>
          <p:sp>
            <p:nvSpPr>
              <p:cNvPr id="1029" name="Freeform 25"/>
              <p:cNvSpPr>
                <a:spLocks/>
              </p:cNvSpPr>
              <p:nvPr/>
            </p:nvSpPr>
            <p:spPr bwMode="auto">
              <a:xfrm>
                <a:off x="5167" y="5510"/>
                <a:ext cx="1567" cy="667"/>
              </a:xfrm>
              <a:custGeom>
                <a:avLst/>
                <a:gdLst>
                  <a:gd name="T0" fmla="+- 0 6403 5167"/>
                  <a:gd name="T1" fmla="*/ T0 w 1567"/>
                  <a:gd name="T2" fmla="+- 0 5510 5510"/>
                  <a:gd name="T3" fmla="*/ 5510 h 667"/>
                  <a:gd name="T4" fmla="+- 0 5170 5167"/>
                  <a:gd name="T5" fmla="*/ T4 w 1567"/>
                  <a:gd name="T6" fmla="+- 0 5510 5510"/>
                  <a:gd name="T7" fmla="*/ 5510 h 667"/>
                  <a:gd name="T8" fmla="+- 0 5167 5167"/>
                  <a:gd name="T9" fmla="*/ T8 w 1567"/>
                  <a:gd name="T10" fmla="+- 0 5513 5510"/>
                  <a:gd name="T11" fmla="*/ 5513 h 667"/>
                  <a:gd name="T12" fmla="+- 0 5167 5167"/>
                  <a:gd name="T13" fmla="*/ T12 w 1567"/>
                  <a:gd name="T14" fmla="+- 0 6175 5510"/>
                  <a:gd name="T15" fmla="*/ 6175 h 667"/>
                  <a:gd name="T16" fmla="+- 0 5170 5167"/>
                  <a:gd name="T17" fmla="*/ T16 w 1567"/>
                  <a:gd name="T18" fmla="+- 0 6178 5510"/>
                  <a:gd name="T19" fmla="*/ 6178 h 667"/>
                  <a:gd name="T20" fmla="+- 0 6403 5167"/>
                  <a:gd name="T21" fmla="*/ T20 w 1567"/>
                  <a:gd name="T22" fmla="+- 0 6178 5510"/>
                  <a:gd name="T23" fmla="*/ 6178 h 667"/>
                  <a:gd name="T24" fmla="+- 0 6408 5167"/>
                  <a:gd name="T25" fmla="*/ T24 w 1567"/>
                  <a:gd name="T26" fmla="+- 0 6173 5510"/>
                  <a:gd name="T27" fmla="*/ 6173 h 667"/>
                  <a:gd name="T28" fmla="+- 0 5174 5167"/>
                  <a:gd name="T29" fmla="*/ T28 w 1567"/>
                  <a:gd name="T30" fmla="+- 0 6173 5510"/>
                  <a:gd name="T31" fmla="*/ 6173 h 667"/>
                  <a:gd name="T32" fmla="+- 0 5170 5167"/>
                  <a:gd name="T33" fmla="*/ T32 w 1567"/>
                  <a:gd name="T34" fmla="+- 0 6170 5510"/>
                  <a:gd name="T35" fmla="*/ 6170 h 667"/>
                  <a:gd name="T36" fmla="+- 0 5174 5167"/>
                  <a:gd name="T37" fmla="*/ T36 w 1567"/>
                  <a:gd name="T38" fmla="+- 0 6170 5510"/>
                  <a:gd name="T39" fmla="*/ 6170 h 667"/>
                  <a:gd name="T40" fmla="+- 0 5174 5167"/>
                  <a:gd name="T41" fmla="*/ T40 w 1567"/>
                  <a:gd name="T42" fmla="+- 0 5518 5510"/>
                  <a:gd name="T43" fmla="*/ 5518 h 667"/>
                  <a:gd name="T44" fmla="+- 0 5170 5167"/>
                  <a:gd name="T45" fmla="*/ T44 w 1567"/>
                  <a:gd name="T46" fmla="+- 0 5518 5510"/>
                  <a:gd name="T47" fmla="*/ 5518 h 667"/>
                  <a:gd name="T48" fmla="+- 0 5174 5167"/>
                  <a:gd name="T49" fmla="*/ T48 w 1567"/>
                  <a:gd name="T50" fmla="+- 0 5513 5510"/>
                  <a:gd name="T51" fmla="*/ 5513 h 667"/>
                  <a:gd name="T52" fmla="+- 0 6406 5167"/>
                  <a:gd name="T53" fmla="*/ T52 w 1567"/>
                  <a:gd name="T54" fmla="+- 0 5513 5510"/>
                  <a:gd name="T55" fmla="*/ 5513 h 667"/>
                  <a:gd name="T56" fmla="+- 0 6403 5167"/>
                  <a:gd name="T57" fmla="*/ T56 w 1567"/>
                  <a:gd name="T58" fmla="+- 0 5510 5510"/>
                  <a:gd name="T59" fmla="*/ 5510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3"/>
                    </a:lnTo>
                    <a:lnTo>
                      <a:pt x="0" y="665"/>
                    </a:lnTo>
                    <a:lnTo>
                      <a:pt x="3" y="668"/>
                    </a:lnTo>
                    <a:lnTo>
                      <a:pt x="1236" y="668"/>
                    </a:lnTo>
                    <a:lnTo>
                      <a:pt x="1241" y="663"/>
                    </a:lnTo>
                    <a:lnTo>
                      <a:pt x="7" y="663"/>
                    </a:lnTo>
                    <a:lnTo>
                      <a:pt x="3" y="660"/>
                    </a:lnTo>
                    <a:lnTo>
                      <a:pt x="7" y="660"/>
                    </a:lnTo>
                    <a:lnTo>
                      <a:pt x="7" y="8"/>
                    </a:lnTo>
                    <a:lnTo>
                      <a:pt x="3" y="8"/>
                    </a:lnTo>
                    <a:lnTo>
                      <a:pt x="7" y="3"/>
                    </a:lnTo>
                    <a:lnTo>
                      <a:pt x="1239" y="3"/>
                    </a:lnTo>
                    <a:lnTo>
                      <a:pt x="1236" y="0"/>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0" name="Freeform 26"/>
              <p:cNvSpPr>
                <a:spLocks/>
              </p:cNvSpPr>
              <p:nvPr/>
            </p:nvSpPr>
            <p:spPr bwMode="auto">
              <a:xfrm>
                <a:off x="5167" y="5510"/>
                <a:ext cx="1567" cy="667"/>
              </a:xfrm>
              <a:custGeom>
                <a:avLst/>
                <a:gdLst>
                  <a:gd name="T0" fmla="+- 0 5174 5167"/>
                  <a:gd name="T1" fmla="*/ T0 w 1567"/>
                  <a:gd name="T2" fmla="+- 0 6170 5510"/>
                  <a:gd name="T3" fmla="*/ 6170 h 667"/>
                  <a:gd name="T4" fmla="+- 0 5170 5167"/>
                  <a:gd name="T5" fmla="*/ T4 w 1567"/>
                  <a:gd name="T6" fmla="+- 0 6170 5510"/>
                  <a:gd name="T7" fmla="*/ 6170 h 667"/>
                  <a:gd name="T8" fmla="+- 0 5174 5167"/>
                  <a:gd name="T9" fmla="*/ T8 w 1567"/>
                  <a:gd name="T10" fmla="+- 0 6173 5510"/>
                  <a:gd name="T11" fmla="*/ 6173 h 667"/>
                  <a:gd name="T12" fmla="+- 0 5174 5167"/>
                  <a:gd name="T13" fmla="*/ T12 w 1567"/>
                  <a:gd name="T14" fmla="+- 0 6170 5510"/>
                  <a:gd name="T15" fmla="*/ 6170 h 667"/>
                </a:gdLst>
                <a:ahLst/>
                <a:cxnLst>
                  <a:cxn ang="0">
                    <a:pos x="T1" y="T3"/>
                  </a:cxn>
                  <a:cxn ang="0">
                    <a:pos x="T5" y="T7"/>
                  </a:cxn>
                  <a:cxn ang="0">
                    <a:pos x="T9" y="T11"/>
                  </a:cxn>
                  <a:cxn ang="0">
                    <a:pos x="T13" y="T15"/>
                  </a:cxn>
                </a:cxnLst>
                <a:rect l="0" t="0" r="r" b="b"/>
                <a:pathLst>
                  <a:path w="1567" h="667">
                    <a:moveTo>
                      <a:pt x="7" y="660"/>
                    </a:moveTo>
                    <a:lnTo>
                      <a:pt x="3" y="660"/>
                    </a:lnTo>
                    <a:lnTo>
                      <a:pt x="7" y="663"/>
                    </a:lnTo>
                    <a:lnTo>
                      <a:pt x="7" y="660"/>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1" name="Freeform 27"/>
              <p:cNvSpPr>
                <a:spLocks/>
              </p:cNvSpPr>
              <p:nvPr/>
            </p:nvSpPr>
            <p:spPr bwMode="auto">
              <a:xfrm>
                <a:off x="5167" y="5510"/>
                <a:ext cx="1567" cy="667"/>
              </a:xfrm>
              <a:custGeom>
                <a:avLst/>
                <a:gdLst>
                  <a:gd name="T0" fmla="+- 0 6725 5167"/>
                  <a:gd name="T1" fmla="*/ T0 w 1567"/>
                  <a:gd name="T2" fmla="+- 0 5844 5510"/>
                  <a:gd name="T3" fmla="*/ 5844 h 667"/>
                  <a:gd name="T4" fmla="+- 0 6398 5167"/>
                  <a:gd name="T5" fmla="*/ T4 w 1567"/>
                  <a:gd name="T6" fmla="+- 0 6170 5510"/>
                  <a:gd name="T7" fmla="*/ 6170 h 667"/>
                  <a:gd name="T8" fmla="+- 0 5174 5167"/>
                  <a:gd name="T9" fmla="*/ T8 w 1567"/>
                  <a:gd name="T10" fmla="+- 0 6170 5510"/>
                  <a:gd name="T11" fmla="*/ 6170 h 667"/>
                  <a:gd name="T12" fmla="+- 0 5174 5167"/>
                  <a:gd name="T13" fmla="*/ T12 w 1567"/>
                  <a:gd name="T14" fmla="+- 0 6173 5510"/>
                  <a:gd name="T15" fmla="*/ 6173 h 667"/>
                  <a:gd name="T16" fmla="+- 0 6408 5167"/>
                  <a:gd name="T17" fmla="*/ T16 w 1567"/>
                  <a:gd name="T18" fmla="+- 0 6173 5510"/>
                  <a:gd name="T19" fmla="*/ 6173 h 667"/>
                  <a:gd name="T20" fmla="+- 0 6734 5167"/>
                  <a:gd name="T21" fmla="*/ T20 w 1567"/>
                  <a:gd name="T22" fmla="+- 0 5846 5510"/>
                  <a:gd name="T23" fmla="*/ 5846 h 667"/>
                  <a:gd name="T24" fmla="+- 0 6727 5167"/>
                  <a:gd name="T25" fmla="*/ T24 w 1567"/>
                  <a:gd name="T26" fmla="+- 0 5846 5510"/>
                  <a:gd name="T27" fmla="*/ 5846 h 667"/>
                  <a:gd name="T28" fmla="+- 0 6725 5167"/>
                  <a:gd name="T29" fmla="*/ T28 w 1567"/>
                  <a:gd name="T30" fmla="+- 0 5844 5510"/>
                  <a:gd name="T31" fmla="*/ 5844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558" y="334"/>
                    </a:moveTo>
                    <a:lnTo>
                      <a:pt x="1231" y="660"/>
                    </a:lnTo>
                    <a:lnTo>
                      <a:pt x="7" y="660"/>
                    </a:lnTo>
                    <a:lnTo>
                      <a:pt x="7" y="663"/>
                    </a:lnTo>
                    <a:lnTo>
                      <a:pt x="1241" y="663"/>
                    </a:lnTo>
                    <a:lnTo>
                      <a:pt x="1567" y="336"/>
                    </a:lnTo>
                    <a:lnTo>
                      <a:pt x="1560" y="336"/>
                    </a:lnTo>
                    <a:lnTo>
                      <a:pt x="1558" y="334"/>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2" name="Freeform 28"/>
              <p:cNvSpPr>
                <a:spLocks/>
              </p:cNvSpPr>
              <p:nvPr/>
            </p:nvSpPr>
            <p:spPr bwMode="auto">
              <a:xfrm>
                <a:off x="5167" y="5510"/>
                <a:ext cx="1567" cy="667"/>
              </a:xfrm>
              <a:custGeom>
                <a:avLst/>
                <a:gdLst>
                  <a:gd name="T0" fmla="+- 0 6727 5167"/>
                  <a:gd name="T1" fmla="*/ T0 w 1567"/>
                  <a:gd name="T2" fmla="+- 0 5842 5510"/>
                  <a:gd name="T3" fmla="*/ 5842 h 667"/>
                  <a:gd name="T4" fmla="+- 0 6725 5167"/>
                  <a:gd name="T5" fmla="*/ T4 w 1567"/>
                  <a:gd name="T6" fmla="+- 0 5844 5510"/>
                  <a:gd name="T7" fmla="*/ 5844 h 667"/>
                  <a:gd name="T8" fmla="+- 0 6727 5167"/>
                  <a:gd name="T9" fmla="*/ T8 w 1567"/>
                  <a:gd name="T10" fmla="+- 0 5846 5510"/>
                  <a:gd name="T11" fmla="*/ 5846 h 667"/>
                  <a:gd name="T12" fmla="+- 0 6727 5167"/>
                  <a:gd name="T13" fmla="*/ T12 w 1567"/>
                  <a:gd name="T14" fmla="+- 0 5842 5510"/>
                  <a:gd name="T15" fmla="*/ 5842 h 667"/>
                </a:gdLst>
                <a:ahLst/>
                <a:cxnLst>
                  <a:cxn ang="0">
                    <a:pos x="T1" y="T3"/>
                  </a:cxn>
                  <a:cxn ang="0">
                    <a:pos x="T5" y="T7"/>
                  </a:cxn>
                  <a:cxn ang="0">
                    <a:pos x="T9" y="T11"/>
                  </a:cxn>
                  <a:cxn ang="0">
                    <a:pos x="T13" y="T15"/>
                  </a:cxn>
                </a:cxnLst>
                <a:rect l="0" t="0" r="r" b="b"/>
                <a:pathLst>
                  <a:path w="1567" h="667">
                    <a:moveTo>
                      <a:pt x="1560" y="332"/>
                    </a:moveTo>
                    <a:lnTo>
                      <a:pt x="1558" y="334"/>
                    </a:lnTo>
                    <a:lnTo>
                      <a:pt x="1560" y="336"/>
                    </a:lnTo>
                    <a:lnTo>
                      <a:pt x="1560" y="332"/>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3" name="Freeform 29"/>
              <p:cNvSpPr>
                <a:spLocks/>
              </p:cNvSpPr>
              <p:nvPr/>
            </p:nvSpPr>
            <p:spPr bwMode="auto">
              <a:xfrm>
                <a:off x="5167" y="5510"/>
                <a:ext cx="1567" cy="667"/>
              </a:xfrm>
              <a:custGeom>
                <a:avLst/>
                <a:gdLst>
                  <a:gd name="T0" fmla="+- 0 6734 5167"/>
                  <a:gd name="T1" fmla="*/ T0 w 1567"/>
                  <a:gd name="T2" fmla="+- 0 5842 5510"/>
                  <a:gd name="T3" fmla="*/ 5842 h 667"/>
                  <a:gd name="T4" fmla="+- 0 6727 5167"/>
                  <a:gd name="T5" fmla="*/ T4 w 1567"/>
                  <a:gd name="T6" fmla="+- 0 5842 5510"/>
                  <a:gd name="T7" fmla="*/ 5842 h 667"/>
                  <a:gd name="T8" fmla="+- 0 6727 5167"/>
                  <a:gd name="T9" fmla="*/ T8 w 1567"/>
                  <a:gd name="T10" fmla="+- 0 5846 5510"/>
                  <a:gd name="T11" fmla="*/ 5846 h 667"/>
                  <a:gd name="T12" fmla="+- 0 6734 5167"/>
                  <a:gd name="T13" fmla="*/ T12 w 1567"/>
                  <a:gd name="T14" fmla="+- 0 5846 5510"/>
                  <a:gd name="T15" fmla="*/ 5846 h 667"/>
                  <a:gd name="T16" fmla="+- 0 6734 5167"/>
                  <a:gd name="T17" fmla="*/ T16 w 1567"/>
                  <a:gd name="T18" fmla="+- 0 5842 5510"/>
                  <a:gd name="T19" fmla="*/ 5842 h 667"/>
                </a:gdLst>
                <a:ahLst/>
                <a:cxnLst>
                  <a:cxn ang="0">
                    <a:pos x="T1" y="T3"/>
                  </a:cxn>
                  <a:cxn ang="0">
                    <a:pos x="T5" y="T7"/>
                  </a:cxn>
                  <a:cxn ang="0">
                    <a:pos x="T9" y="T11"/>
                  </a:cxn>
                  <a:cxn ang="0">
                    <a:pos x="T13" y="T15"/>
                  </a:cxn>
                  <a:cxn ang="0">
                    <a:pos x="T17" y="T19"/>
                  </a:cxn>
                </a:cxnLst>
                <a:rect l="0" t="0" r="r" b="b"/>
                <a:pathLst>
                  <a:path w="1567" h="667">
                    <a:moveTo>
                      <a:pt x="1567" y="332"/>
                    </a:moveTo>
                    <a:lnTo>
                      <a:pt x="1560" y="332"/>
                    </a:lnTo>
                    <a:lnTo>
                      <a:pt x="1560" y="336"/>
                    </a:lnTo>
                    <a:lnTo>
                      <a:pt x="1567" y="336"/>
                    </a:lnTo>
                    <a:lnTo>
                      <a:pt x="1567" y="332"/>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4" name="Freeform 30"/>
              <p:cNvSpPr>
                <a:spLocks/>
              </p:cNvSpPr>
              <p:nvPr/>
            </p:nvSpPr>
            <p:spPr bwMode="auto">
              <a:xfrm>
                <a:off x="5167" y="5510"/>
                <a:ext cx="1567" cy="667"/>
              </a:xfrm>
              <a:custGeom>
                <a:avLst/>
                <a:gdLst>
                  <a:gd name="T0" fmla="+- 0 6406 5167"/>
                  <a:gd name="T1" fmla="*/ T0 w 1567"/>
                  <a:gd name="T2" fmla="+- 0 5513 5510"/>
                  <a:gd name="T3" fmla="*/ 5513 h 667"/>
                  <a:gd name="T4" fmla="+- 0 5174 5167"/>
                  <a:gd name="T5" fmla="*/ T4 w 1567"/>
                  <a:gd name="T6" fmla="+- 0 5513 5510"/>
                  <a:gd name="T7" fmla="*/ 5513 h 667"/>
                  <a:gd name="T8" fmla="+- 0 5174 5167"/>
                  <a:gd name="T9" fmla="*/ T8 w 1567"/>
                  <a:gd name="T10" fmla="+- 0 5518 5510"/>
                  <a:gd name="T11" fmla="*/ 5518 h 667"/>
                  <a:gd name="T12" fmla="+- 0 6398 5167"/>
                  <a:gd name="T13" fmla="*/ T12 w 1567"/>
                  <a:gd name="T14" fmla="+- 0 5518 5510"/>
                  <a:gd name="T15" fmla="*/ 5518 h 667"/>
                  <a:gd name="T16" fmla="+- 0 6725 5167"/>
                  <a:gd name="T17" fmla="*/ T16 w 1567"/>
                  <a:gd name="T18" fmla="+- 0 5844 5510"/>
                  <a:gd name="T19" fmla="*/ 5844 h 667"/>
                  <a:gd name="T20" fmla="+- 0 6727 5167"/>
                  <a:gd name="T21" fmla="*/ T20 w 1567"/>
                  <a:gd name="T22" fmla="+- 0 5842 5510"/>
                  <a:gd name="T23" fmla="*/ 5842 h 667"/>
                  <a:gd name="T24" fmla="+- 0 6734 5167"/>
                  <a:gd name="T25" fmla="*/ T24 w 1567"/>
                  <a:gd name="T26" fmla="+- 0 5842 5510"/>
                  <a:gd name="T27" fmla="*/ 5842 h 667"/>
                  <a:gd name="T28" fmla="+- 0 6406 5167"/>
                  <a:gd name="T29" fmla="*/ T28 w 1567"/>
                  <a:gd name="T30" fmla="+- 0 5513 5510"/>
                  <a:gd name="T31" fmla="*/ 5513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239" y="3"/>
                    </a:moveTo>
                    <a:lnTo>
                      <a:pt x="7" y="3"/>
                    </a:lnTo>
                    <a:lnTo>
                      <a:pt x="7" y="8"/>
                    </a:lnTo>
                    <a:lnTo>
                      <a:pt x="1231" y="8"/>
                    </a:lnTo>
                    <a:lnTo>
                      <a:pt x="1558" y="334"/>
                    </a:lnTo>
                    <a:lnTo>
                      <a:pt x="1560" y="332"/>
                    </a:lnTo>
                    <a:lnTo>
                      <a:pt x="1567" y="332"/>
                    </a:lnTo>
                    <a:lnTo>
                      <a:pt x="1239" y="3"/>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35" name="Freeform 31"/>
              <p:cNvSpPr>
                <a:spLocks/>
              </p:cNvSpPr>
              <p:nvPr/>
            </p:nvSpPr>
            <p:spPr bwMode="auto">
              <a:xfrm>
                <a:off x="5167" y="5510"/>
                <a:ext cx="1567" cy="667"/>
              </a:xfrm>
              <a:custGeom>
                <a:avLst/>
                <a:gdLst>
                  <a:gd name="T0" fmla="+- 0 5174 5167"/>
                  <a:gd name="T1" fmla="*/ T0 w 1567"/>
                  <a:gd name="T2" fmla="+- 0 5513 5510"/>
                  <a:gd name="T3" fmla="*/ 5513 h 667"/>
                  <a:gd name="T4" fmla="+- 0 5170 5167"/>
                  <a:gd name="T5" fmla="*/ T4 w 1567"/>
                  <a:gd name="T6" fmla="+- 0 5518 5510"/>
                  <a:gd name="T7" fmla="*/ 5518 h 667"/>
                  <a:gd name="T8" fmla="+- 0 5174 5167"/>
                  <a:gd name="T9" fmla="*/ T8 w 1567"/>
                  <a:gd name="T10" fmla="+- 0 5518 5510"/>
                  <a:gd name="T11" fmla="*/ 5518 h 667"/>
                  <a:gd name="T12" fmla="+- 0 5174 5167"/>
                  <a:gd name="T13" fmla="*/ T12 w 1567"/>
                  <a:gd name="T14" fmla="+- 0 5513 5510"/>
                  <a:gd name="T15" fmla="*/ 5513 h 667"/>
                </a:gdLst>
                <a:ahLst/>
                <a:cxnLst>
                  <a:cxn ang="0">
                    <a:pos x="T1" y="T3"/>
                  </a:cxn>
                  <a:cxn ang="0">
                    <a:pos x="T5" y="T7"/>
                  </a:cxn>
                  <a:cxn ang="0">
                    <a:pos x="T9" y="T11"/>
                  </a:cxn>
                  <a:cxn ang="0">
                    <a:pos x="T13" y="T15"/>
                  </a:cxn>
                </a:cxnLst>
                <a:rect l="0" t="0" r="r" b="b"/>
                <a:pathLst>
                  <a:path w="1567" h="667">
                    <a:moveTo>
                      <a:pt x="7" y="3"/>
                    </a:moveTo>
                    <a:lnTo>
                      <a:pt x="3" y="8"/>
                    </a:lnTo>
                    <a:lnTo>
                      <a:pt x="7" y="8"/>
                    </a:lnTo>
                    <a:lnTo>
                      <a:pt x="7" y="3"/>
                    </a:lnTo>
                  </a:path>
                </a:pathLst>
              </a:custGeom>
              <a:solidFill>
                <a:srgbClr val="BD4B47"/>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pic>
            <p:nvPicPr>
              <p:cNvPr id="1056"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0" y="5865"/>
                <a:ext cx="1560" cy="3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grpSp>
          <p:nvGrpSpPr>
            <p:cNvPr id="9" name="Group 33"/>
            <p:cNvGrpSpPr>
              <a:grpSpLocks/>
            </p:cNvGrpSpPr>
            <p:nvPr/>
          </p:nvGrpSpPr>
          <p:grpSpPr bwMode="auto">
            <a:xfrm>
              <a:off x="6907" y="5532"/>
              <a:ext cx="1567" cy="667"/>
              <a:chOff x="6907" y="5532"/>
              <a:chExt cx="1567" cy="667"/>
            </a:xfrm>
          </p:grpSpPr>
          <p:sp>
            <p:nvSpPr>
              <p:cNvPr id="1024" name="Freeform 34"/>
              <p:cNvSpPr>
                <a:spLocks/>
              </p:cNvSpPr>
              <p:nvPr/>
            </p:nvSpPr>
            <p:spPr bwMode="auto">
              <a:xfrm>
                <a:off x="6907" y="5532"/>
                <a:ext cx="1567" cy="667"/>
              </a:xfrm>
              <a:custGeom>
                <a:avLst/>
                <a:gdLst>
                  <a:gd name="T0" fmla="+- 0 8143 6907"/>
                  <a:gd name="T1" fmla="*/ T0 w 1567"/>
                  <a:gd name="T2" fmla="+- 0 5532 5532"/>
                  <a:gd name="T3" fmla="*/ 5532 h 667"/>
                  <a:gd name="T4" fmla="+- 0 6910 6907"/>
                  <a:gd name="T5" fmla="*/ T4 w 1567"/>
                  <a:gd name="T6" fmla="+- 0 5532 5532"/>
                  <a:gd name="T7" fmla="*/ 5532 h 667"/>
                  <a:gd name="T8" fmla="+- 0 6907 6907"/>
                  <a:gd name="T9" fmla="*/ T8 w 1567"/>
                  <a:gd name="T10" fmla="+- 0 5534 5532"/>
                  <a:gd name="T11" fmla="*/ 5534 h 667"/>
                  <a:gd name="T12" fmla="+- 0 6907 6907"/>
                  <a:gd name="T13" fmla="*/ T12 w 1567"/>
                  <a:gd name="T14" fmla="+- 0 6197 5532"/>
                  <a:gd name="T15" fmla="*/ 6197 h 667"/>
                  <a:gd name="T16" fmla="+- 0 6910 6907"/>
                  <a:gd name="T17" fmla="*/ T16 w 1567"/>
                  <a:gd name="T18" fmla="+- 0 6199 5532"/>
                  <a:gd name="T19" fmla="*/ 6199 h 667"/>
                  <a:gd name="T20" fmla="+- 0 8143 6907"/>
                  <a:gd name="T21" fmla="*/ T20 w 1567"/>
                  <a:gd name="T22" fmla="+- 0 6199 5532"/>
                  <a:gd name="T23" fmla="*/ 6199 h 667"/>
                  <a:gd name="T24" fmla="+- 0 8146 6907"/>
                  <a:gd name="T25" fmla="*/ T24 w 1567"/>
                  <a:gd name="T26" fmla="+- 0 6197 5532"/>
                  <a:gd name="T27" fmla="*/ 6197 h 667"/>
                  <a:gd name="T28" fmla="+- 0 6914 6907"/>
                  <a:gd name="T29" fmla="*/ T28 w 1567"/>
                  <a:gd name="T30" fmla="+- 0 6197 5532"/>
                  <a:gd name="T31" fmla="*/ 6197 h 667"/>
                  <a:gd name="T32" fmla="+- 0 6910 6907"/>
                  <a:gd name="T33" fmla="*/ T32 w 1567"/>
                  <a:gd name="T34" fmla="+- 0 6197 5532"/>
                  <a:gd name="T35" fmla="*/ 6197 h 667"/>
                  <a:gd name="T36" fmla="+- 0 6910 6907"/>
                  <a:gd name="T37" fmla="*/ T36 w 1567"/>
                  <a:gd name="T38" fmla="+- 0 6192 5532"/>
                  <a:gd name="T39" fmla="*/ 6192 h 667"/>
                  <a:gd name="T40" fmla="+- 0 6910 6907"/>
                  <a:gd name="T41" fmla="*/ T40 w 1567"/>
                  <a:gd name="T42" fmla="+- 0 5539 5532"/>
                  <a:gd name="T43" fmla="*/ 5539 h 667"/>
                  <a:gd name="T44" fmla="+- 0 6910 6907"/>
                  <a:gd name="T45" fmla="*/ T44 w 1567"/>
                  <a:gd name="T46" fmla="+- 0 5537 5532"/>
                  <a:gd name="T47" fmla="*/ 5537 h 667"/>
                  <a:gd name="T48" fmla="+- 0 6914 6907"/>
                  <a:gd name="T49" fmla="*/ T48 w 1567"/>
                  <a:gd name="T50" fmla="+- 0 5537 5532"/>
                  <a:gd name="T51" fmla="*/ 5537 h 667"/>
                  <a:gd name="T52" fmla="+- 0 8148 6907"/>
                  <a:gd name="T53" fmla="*/ T52 w 1567"/>
                  <a:gd name="T54" fmla="+- 0 5537 5532"/>
                  <a:gd name="T55" fmla="*/ 5537 h 667"/>
                  <a:gd name="T56" fmla="+- 0 8143 6907"/>
                  <a:gd name="T57" fmla="*/ T56 w 1567"/>
                  <a:gd name="T58" fmla="+- 0 5532 5532"/>
                  <a:gd name="T59" fmla="*/ 5532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2"/>
                    </a:lnTo>
                    <a:lnTo>
                      <a:pt x="0" y="665"/>
                    </a:lnTo>
                    <a:lnTo>
                      <a:pt x="3" y="667"/>
                    </a:lnTo>
                    <a:lnTo>
                      <a:pt x="1236" y="667"/>
                    </a:lnTo>
                    <a:lnTo>
                      <a:pt x="1239" y="665"/>
                    </a:lnTo>
                    <a:lnTo>
                      <a:pt x="7" y="665"/>
                    </a:lnTo>
                    <a:lnTo>
                      <a:pt x="3" y="665"/>
                    </a:lnTo>
                    <a:lnTo>
                      <a:pt x="3" y="660"/>
                    </a:lnTo>
                    <a:lnTo>
                      <a:pt x="3" y="7"/>
                    </a:lnTo>
                    <a:lnTo>
                      <a:pt x="3" y="5"/>
                    </a:lnTo>
                    <a:lnTo>
                      <a:pt x="7" y="5"/>
                    </a:lnTo>
                    <a:lnTo>
                      <a:pt x="1241" y="5"/>
                    </a:lnTo>
                    <a:lnTo>
                      <a:pt x="1236" y="0"/>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25" name="Freeform 35"/>
              <p:cNvSpPr>
                <a:spLocks/>
              </p:cNvSpPr>
              <p:nvPr/>
            </p:nvSpPr>
            <p:spPr bwMode="auto">
              <a:xfrm>
                <a:off x="6907" y="5532"/>
                <a:ext cx="1567" cy="667"/>
              </a:xfrm>
              <a:custGeom>
                <a:avLst/>
                <a:gdLst>
                  <a:gd name="T0" fmla="+- 0 6914 6907"/>
                  <a:gd name="T1" fmla="*/ T0 w 1567"/>
                  <a:gd name="T2" fmla="+- 0 6197 5532"/>
                  <a:gd name="T3" fmla="*/ 6197 h 667"/>
                  <a:gd name="T4" fmla="+- 0 8146 6907"/>
                  <a:gd name="T5" fmla="*/ T4 w 1567"/>
                  <a:gd name="T6" fmla="+- 0 6197 5532"/>
                  <a:gd name="T7" fmla="*/ 6197 h 667"/>
                  <a:gd name="T8" fmla="+- 0 8474 6907"/>
                  <a:gd name="T9" fmla="*/ T8 w 1567"/>
                  <a:gd name="T10" fmla="+- 0 5868 5532"/>
                  <a:gd name="T11" fmla="*/ 5868 h 667"/>
                  <a:gd name="T12" fmla="+- 0 8467 6907"/>
                  <a:gd name="T13" fmla="*/ T12 w 1567"/>
                  <a:gd name="T14" fmla="+- 0 5868 5532"/>
                  <a:gd name="T15" fmla="*/ 5868 h 667"/>
                  <a:gd name="T16" fmla="+- 0 8141 6907"/>
                  <a:gd name="T17" fmla="*/ T16 w 1567"/>
                  <a:gd name="T18" fmla="+- 0 6194 5532"/>
                  <a:gd name="T19" fmla="*/ 6194 h 667"/>
                  <a:gd name="T20" fmla="+- 0 6914 6907"/>
                  <a:gd name="T21" fmla="*/ T20 w 1567"/>
                  <a:gd name="T22" fmla="+- 0 6197 5532"/>
                  <a:gd name="T23" fmla="*/ 6197 h 667"/>
                </a:gdLst>
                <a:ahLst/>
                <a:cxnLst>
                  <a:cxn ang="0">
                    <a:pos x="T1" y="T3"/>
                  </a:cxn>
                  <a:cxn ang="0">
                    <a:pos x="T5" y="T7"/>
                  </a:cxn>
                  <a:cxn ang="0">
                    <a:pos x="T9" y="T11"/>
                  </a:cxn>
                  <a:cxn ang="0">
                    <a:pos x="T13" y="T15"/>
                  </a:cxn>
                  <a:cxn ang="0">
                    <a:pos x="T17" y="T19"/>
                  </a:cxn>
                  <a:cxn ang="0">
                    <a:pos x="T21" y="T23"/>
                  </a:cxn>
                </a:cxnLst>
                <a:rect l="0" t="0" r="r" b="b"/>
                <a:pathLst>
                  <a:path w="1567" h="667">
                    <a:moveTo>
                      <a:pt x="7" y="665"/>
                    </a:moveTo>
                    <a:lnTo>
                      <a:pt x="1239" y="665"/>
                    </a:lnTo>
                    <a:lnTo>
                      <a:pt x="1567" y="336"/>
                    </a:lnTo>
                    <a:lnTo>
                      <a:pt x="1560" y="336"/>
                    </a:lnTo>
                    <a:lnTo>
                      <a:pt x="1234" y="662"/>
                    </a:lnTo>
                    <a:lnTo>
                      <a:pt x="7" y="665"/>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27" name="Freeform 36"/>
              <p:cNvSpPr>
                <a:spLocks/>
              </p:cNvSpPr>
              <p:nvPr/>
            </p:nvSpPr>
            <p:spPr bwMode="auto">
              <a:xfrm>
                <a:off x="6907" y="5532"/>
                <a:ext cx="1567" cy="667"/>
              </a:xfrm>
              <a:custGeom>
                <a:avLst/>
                <a:gdLst>
                  <a:gd name="T0" fmla="+- 0 8474 6907"/>
                  <a:gd name="T1" fmla="*/ T0 w 1567"/>
                  <a:gd name="T2" fmla="+- 0 5863 5532"/>
                  <a:gd name="T3" fmla="*/ 5863 h 667"/>
                  <a:gd name="T4" fmla="+- 0 8470 6907"/>
                  <a:gd name="T5" fmla="*/ T4 w 1567"/>
                  <a:gd name="T6" fmla="+- 0 5863 5532"/>
                  <a:gd name="T7" fmla="*/ 5863 h 667"/>
                  <a:gd name="T8" fmla="+- 0 8467 6907"/>
                  <a:gd name="T9" fmla="*/ T8 w 1567"/>
                  <a:gd name="T10" fmla="+- 0 5868 5532"/>
                  <a:gd name="T11" fmla="*/ 5868 h 667"/>
                  <a:gd name="T12" fmla="+- 0 8474 6907"/>
                  <a:gd name="T13" fmla="*/ T12 w 1567"/>
                  <a:gd name="T14" fmla="+- 0 5868 5532"/>
                  <a:gd name="T15" fmla="*/ 5868 h 667"/>
                  <a:gd name="T16" fmla="+- 0 8474 6907"/>
                  <a:gd name="T17" fmla="*/ T16 w 1567"/>
                  <a:gd name="T18" fmla="+- 0 5863 5532"/>
                  <a:gd name="T19" fmla="*/ 5863 h 667"/>
                </a:gdLst>
                <a:ahLst/>
                <a:cxnLst>
                  <a:cxn ang="0">
                    <a:pos x="T1" y="T3"/>
                  </a:cxn>
                  <a:cxn ang="0">
                    <a:pos x="T5" y="T7"/>
                  </a:cxn>
                  <a:cxn ang="0">
                    <a:pos x="T9" y="T11"/>
                  </a:cxn>
                  <a:cxn ang="0">
                    <a:pos x="T13" y="T15"/>
                  </a:cxn>
                  <a:cxn ang="0">
                    <a:pos x="T17" y="T19"/>
                  </a:cxn>
                </a:cxnLst>
                <a:rect l="0" t="0" r="r" b="b"/>
                <a:pathLst>
                  <a:path w="1567" h="667">
                    <a:moveTo>
                      <a:pt x="1567" y="331"/>
                    </a:moveTo>
                    <a:lnTo>
                      <a:pt x="1563" y="331"/>
                    </a:lnTo>
                    <a:lnTo>
                      <a:pt x="1560" y="336"/>
                    </a:lnTo>
                    <a:lnTo>
                      <a:pt x="1567" y="336"/>
                    </a:lnTo>
                    <a:lnTo>
                      <a:pt x="1567" y="331"/>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028" name="Freeform 37"/>
              <p:cNvSpPr>
                <a:spLocks/>
              </p:cNvSpPr>
              <p:nvPr/>
            </p:nvSpPr>
            <p:spPr bwMode="auto">
              <a:xfrm>
                <a:off x="6907" y="5532"/>
                <a:ext cx="1567" cy="667"/>
              </a:xfrm>
              <a:custGeom>
                <a:avLst/>
                <a:gdLst>
                  <a:gd name="T0" fmla="+- 0 8148 6907"/>
                  <a:gd name="T1" fmla="*/ T0 w 1567"/>
                  <a:gd name="T2" fmla="+- 0 5537 5532"/>
                  <a:gd name="T3" fmla="*/ 5537 h 667"/>
                  <a:gd name="T4" fmla="+- 0 8143 6907"/>
                  <a:gd name="T5" fmla="*/ T4 w 1567"/>
                  <a:gd name="T6" fmla="+- 0 5537 5532"/>
                  <a:gd name="T7" fmla="*/ 5537 h 667"/>
                  <a:gd name="T8" fmla="+- 0 8470 6907"/>
                  <a:gd name="T9" fmla="*/ T8 w 1567"/>
                  <a:gd name="T10" fmla="+- 0 5863 5532"/>
                  <a:gd name="T11" fmla="*/ 5863 h 667"/>
                  <a:gd name="T12" fmla="+- 0 8474 6907"/>
                  <a:gd name="T13" fmla="*/ T12 w 1567"/>
                  <a:gd name="T14" fmla="+- 0 5863 5532"/>
                  <a:gd name="T15" fmla="*/ 5863 h 667"/>
                  <a:gd name="T16" fmla="+- 0 8148 6907"/>
                  <a:gd name="T17" fmla="*/ T16 w 1567"/>
                  <a:gd name="T18" fmla="+- 0 5537 5532"/>
                  <a:gd name="T19" fmla="*/ 5537 h 667"/>
                </a:gdLst>
                <a:ahLst/>
                <a:cxnLst>
                  <a:cxn ang="0">
                    <a:pos x="T1" y="T3"/>
                  </a:cxn>
                  <a:cxn ang="0">
                    <a:pos x="T5" y="T7"/>
                  </a:cxn>
                  <a:cxn ang="0">
                    <a:pos x="T9" y="T11"/>
                  </a:cxn>
                  <a:cxn ang="0">
                    <a:pos x="T13" y="T15"/>
                  </a:cxn>
                  <a:cxn ang="0">
                    <a:pos x="T17" y="T19"/>
                  </a:cxn>
                </a:cxnLst>
                <a:rect l="0" t="0" r="r" b="b"/>
                <a:pathLst>
                  <a:path w="1567" h="667">
                    <a:moveTo>
                      <a:pt x="1241" y="5"/>
                    </a:moveTo>
                    <a:lnTo>
                      <a:pt x="1236" y="5"/>
                    </a:lnTo>
                    <a:lnTo>
                      <a:pt x="1563" y="331"/>
                    </a:lnTo>
                    <a:lnTo>
                      <a:pt x="1567" y="331"/>
                    </a:lnTo>
                    <a:lnTo>
                      <a:pt x="1241" y="5"/>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pic>
            <p:nvPicPr>
              <p:cNvPr id="1062"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0" y="5537"/>
                <a:ext cx="1560" cy="66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grpSp>
          <p:nvGrpSpPr>
            <p:cNvPr id="10" name="Group 39"/>
            <p:cNvGrpSpPr>
              <a:grpSpLocks/>
            </p:cNvGrpSpPr>
            <p:nvPr/>
          </p:nvGrpSpPr>
          <p:grpSpPr bwMode="auto">
            <a:xfrm>
              <a:off x="6907" y="5532"/>
              <a:ext cx="1567" cy="667"/>
              <a:chOff x="6907" y="5532"/>
              <a:chExt cx="1567" cy="667"/>
            </a:xfrm>
          </p:grpSpPr>
          <p:sp>
            <p:nvSpPr>
              <p:cNvPr id="25" name="Freeform 40"/>
              <p:cNvSpPr>
                <a:spLocks/>
              </p:cNvSpPr>
              <p:nvPr/>
            </p:nvSpPr>
            <p:spPr bwMode="auto">
              <a:xfrm>
                <a:off x="6907" y="5532"/>
                <a:ext cx="1567" cy="667"/>
              </a:xfrm>
              <a:custGeom>
                <a:avLst/>
                <a:gdLst>
                  <a:gd name="T0" fmla="+- 0 8143 6907"/>
                  <a:gd name="T1" fmla="*/ T0 w 1567"/>
                  <a:gd name="T2" fmla="+- 0 5532 5532"/>
                  <a:gd name="T3" fmla="*/ 5532 h 667"/>
                  <a:gd name="T4" fmla="+- 0 6910 6907"/>
                  <a:gd name="T5" fmla="*/ T4 w 1567"/>
                  <a:gd name="T6" fmla="+- 0 5532 5532"/>
                  <a:gd name="T7" fmla="*/ 5532 h 667"/>
                  <a:gd name="T8" fmla="+- 0 6907 6907"/>
                  <a:gd name="T9" fmla="*/ T8 w 1567"/>
                  <a:gd name="T10" fmla="+- 0 5534 5532"/>
                  <a:gd name="T11" fmla="*/ 5534 h 667"/>
                  <a:gd name="T12" fmla="+- 0 6907 6907"/>
                  <a:gd name="T13" fmla="*/ T12 w 1567"/>
                  <a:gd name="T14" fmla="+- 0 6197 5532"/>
                  <a:gd name="T15" fmla="*/ 6197 h 667"/>
                  <a:gd name="T16" fmla="+- 0 6910 6907"/>
                  <a:gd name="T17" fmla="*/ T16 w 1567"/>
                  <a:gd name="T18" fmla="+- 0 6199 5532"/>
                  <a:gd name="T19" fmla="*/ 6199 h 667"/>
                  <a:gd name="T20" fmla="+- 0 8143 6907"/>
                  <a:gd name="T21" fmla="*/ T20 w 1567"/>
                  <a:gd name="T22" fmla="+- 0 6199 5532"/>
                  <a:gd name="T23" fmla="*/ 6199 h 667"/>
                  <a:gd name="T24" fmla="+- 0 8146 6907"/>
                  <a:gd name="T25" fmla="*/ T24 w 1567"/>
                  <a:gd name="T26" fmla="+- 0 6197 5532"/>
                  <a:gd name="T27" fmla="*/ 6197 h 667"/>
                  <a:gd name="T28" fmla="+- 0 6914 6907"/>
                  <a:gd name="T29" fmla="*/ T28 w 1567"/>
                  <a:gd name="T30" fmla="+- 0 6197 5532"/>
                  <a:gd name="T31" fmla="*/ 6197 h 667"/>
                  <a:gd name="T32" fmla="+- 0 6910 6907"/>
                  <a:gd name="T33" fmla="*/ T32 w 1567"/>
                  <a:gd name="T34" fmla="+- 0 6192 5532"/>
                  <a:gd name="T35" fmla="*/ 6192 h 667"/>
                  <a:gd name="T36" fmla="+- 0 6914 6907"/>
                  <a:gd name="T37" fmla="*/ T36 w 1567"/>
                  <a:gd name="T38" fmla="+- 0 6192 5532"/>
                  <a:gd name="T39" fmla="*/ 6192 h 667"/>
                  <a:gd name="T40" fmla="+- 0 6914 6907"/>
                  <a:gd name="T41" fmla="*/ T40 w 1567"/>
                  <a:gd name="T42" fmla="+- 0 5539 5532"/>
                  <a:gd name="T43" fmla="*/ 5539 h 667"/>
                  <a:gd name="T44" fmla="+- 0 6910 6907"/>
                  <a:gd name="T45" fmla="*/ T44 w 1567"/>
                  <a:gd name="T46" fmla="+- 0 5539 5532"/>
                  <a:gd name="T47" fmla="*/ 5539 h 667"/>
                  <a:gd name="T48" fmla="+- 0 6914 6907"/>
                  <a:gd name="T49" fmla="*/ T48 w 1567"/>
                  <a:gd name="T50" fmla="+- 0 5537 5532"/>
                  <a:gd name="T51" fmla="*/ 5537 h 667"/>
                  <a:gd name="T52" fmla="+- 0 8148 6907"/>
                  <a:gd name="T53" fmla="*/ T52 w 1567"/>
                  <a:gd name="T54" fmla="+- 0 5537 5532"/>
                  <a:gd name="T55" fmla="*/ 5537 h 667"/>
                  <a:gd name="T56" fmla="+- 0 8143 6907"/>
                  <a:gd name="T57" fmla="*/ T56 w 1567"/>
                  <a:gd name="T58" fmla="+- 0 5532 5532"/>
                  <a:gd name="T59" fmla="*/ 5532 h 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67" h="667">
                    <a:moveTo>
                      <a:pt x="1236" y="0"/>
                    </a:moveTo>
                    <a:lnTo>
                      <a:pt x="3" y="0"/>
                    </a:lnTo>
                    <a:lnTo>
                      <a:pt x="0" y="2"/>
                    </a:lnTo>
                    <a:lnTo>
                      <a:pt x="0" y="665"/>
                    </a:lnTo>
                    <a:lnTo>
                      <a:pt x="3" y="667"/>
                    </a:lnTo>
                    <a:lnTo>
                      <a:pt x="1236" y="667"/>
                    </a:lnTo>
                    <a:lnTo>
                      <a:pt x="1239" y="665"/>
                    </a:lnTo>
                    <a:lnTo>
                      <a:pt x="7" y="665"/>
                    </a:lnTo>
                    <a:lnTo>
                      <a:pt x="3" y="660"/>
                    </a:lnTo>
                    <a:lnTo>
                      <a:pt x="7" y="660"/>
                    </a:lnTo>
                    <a:lnTo>
                      <a:pt x="7" y="7"/>
                    </a:lnTo>
                    <a:lnTo>
                      <a:pt x="3" y="7"/>
                    </a:lnTo>
                    <a:lnTo>
                      <a:pt x="7" y="5"/>
                    </a:lnTo>
                    <a:lnTo>
                      <a:pt x="1241" y="5"/>
                    </a:lnTo>
                    <a:lnTo>
                      <a:pt x="1236" y="0"/>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6" name="Freeform 41"/>
              <p:cNvSpPr>
                <a:spLocks/>
              </p:cNvSpPr>
              <p:nvPr/>
            </p:nvSpPr>
            <p:spPr bwMode="auto">
              <a:xfrm>
                <a:off x="6907" y="5532"/>
                <a:ext cx="1567" cy="667"/>
              </a:xfrm>
              <a:custGeom>
                <a:avLst/>
                <a:gdLst>
                  <a:gd name="T0" fmla="+- 0 6914 6907"/>
                  <a:gd name="T1" fmla="*/ T0 w 1567"/>
                  <a:gd name="T2" fmla="+- 0 6192 5532"/>
                  <a:gd name="T3" fmla="*/ 6192 h 667"/>
                  <a:gd name="T4" fmla="+- 0 6910 6907"/>
                  <a:gd name="T5" fmla="*/ T4 w 1567"/>
                  <a:gd name="T6" fmla="+- 0 6192 5532"/>
                  <a:gd name="T7" fmla="*/ 6192 h 667"/>
                  <a:gd name="T8" fmla="+- 0 6914 6907"/>
                  <a:gd name="T9" fmla="*/ T8 w 1567"/>
                  <a:gd name="T10" fmla="+- 0 6197 5532"/>
                  <a:gd name="T11" fmla="*/ 6197 h 667"/>
                  <a:gd name="T12" fmla="+- 0 6914 6907"/>
                  <a:gd name="T13" fmla="*/ T12 w 1567"/>
                  <a:gd name="T14" fmla="+- 0 6192 5532"/>
                  <a:gd name="T15" fmla="*/ 6192 h 667"/>
                </a:gdLst>
                <a:ahLst/>
                <a:cxnLst>
                  <a:cxn ang="0">
                    <a:pos x="T1" y="T3"/>
                  </a:cxn>
                  <a:cxn ang="0">
                    <a:pos x="T5" y="T7"/>
                  </a:cxn>
                  <a:cxn ang="0">
                    <a:pos x="T9" y="T11"/>
                  </a:cxn>
                  <a:cxn ang="0">
                    <a:pos x="T13" y="T15"/>
                  </a:cxn>
                </a:cxnLst>
                <a:rect l="0" t="0" r="r" b="b"/>
                <a:pathLst>
                  <a:path w="1567" h="667">
                    <a:moveTo>
                      <a:pt x="7" y="660"/>
                    </a:moveTo>
                    <a:lnTo>
                      <a:pt x="3" y="660"/>
                    </a:lnTo>
                    <a:lnTo>
                      <a:pt x="7" y="665"/>
                    </a:lnTo>
                    <a:lnTo>
                      <a:pt x="7" y="660"/>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7" name="Freeform 42"/>
              <p:cNvSpPr>
                <a:spLocks/>
              </p:cNvSpPr>
              <p:nvPr/>
            </p:nvSpPr>
            <p:spPr bwMode="auto">
              <a:xfrm>
                <a:off x="6907" y="5532"/>
                <a:ext cx="1567" cy="667"/>
              </a:xfrm>
              <a:custGeom>
                <a:avLst/>
                <a:gdLst>
                  <a:gd name="T0" fmla="+- 0 8465 6907"/>
                  <a:gd name="T1" fmla="*/ T0 w 1567"/>
                  <a:gd name="T2" fmla="+- 0 5866 5532"/>
                  <a:gd name="T3" fmla="*/ 5866 h 667"/>
                  <a:gd name="T4" fmla="+- 0 8138 6907"/>
                  <a:gd name="T5" fmla="*/ T4 w 1567"/>
                  <a:gd name="T6" fmla="+- 0 6192 5532"/>
                  <a:gd name="T7" fmla="*/ 6192 h 667"/>
                  <a:gd name="T8" fmla="+- 0 6914 6907"/>
                  <a:gd name="T9" fmla="*/ T8 w 1567"/>
                  <a:gd name="T10" fmla="+- 0 6192 5532"/>
                  <a:gd name="T11" fmla="*/ 6192 h 667"/>
                  <a:gd name="T12" fmla="+- 0 6914 6907"/>
                  <a:gd name="T13" fmla="*/ T12 w 1567"/>
                  <a:gd name="T14" fmla="+- 0 6197 5532"/>
                  <a:gd name="T15" fmla="*/ 6197 h 667"/>
                  <a:gd name="T16" fmla="+- 0 8146 6907"/>
                  <a:gd name="T17" fmla="*/ T16 w 1567"/>
                  <a:gd name="T18" fmla="+- 0 6197 5532"/>
                  <a:gd name="T19" fmla="*/ 6197 h 667"/>
                  <a:gd name="T20" fmla="+- 0 8474 6907"/>
                  <a:gd name="T21" fmla="*/ T20 w 1567"/>
                  <a:gd name="T22" fmla="+- 0 5868 5532"/>
                  <a:gd name="T23" fmla="*/ 5868 h 667"/>
                  <a:gd name="T24" fmla="+- 0 8467 6907"/>
                  <a:gd name="T25" fmla="*/ T24 w 1567"/>
                  <a:gd name="T26" fmla="+- 0 5868 5532"/>
                  <a:gd name="T27" fmla="*/ 5868 h 667"/>
                  <a:gd name="T28" fmla="+- 0 8465 6907"/>
                  <a:gd name="T29" fmla="*/ T28 w 1567"/>
                  <a:gd name="T30" fmla="+- 0 5866 5532"/>
                  <a:gd name="T31" fmla="*/ 5866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558" y="334"/>
                    </a:moveTo>
                    <a:lnTo>
                      <a:pt x="1231" y="660"/>
                    </a:lnTo>
                    <a:lnTo>
                      <a:pt x="7" y="660"/>
                    </a:lnTo>
                    <a:lnTo>
                      <a:pt x="7" y="665"/>
                    </a:lnTo>
                    <a:lnTo>
                      <a:pt x="1239" y="665"/>
                    </a:lnTo>
                    <a:lnTo>
                      <a:pt x="1567" y="336"/>
                    </a:lnTo>
                    <a:lnTo>
                      <a:pt x="1560" y="336"/>
                    </a:lnTo>
                    <a:lnTo>
                      <a:pt x="1558" y="334"/>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8" name="Freeform 43"/>
              <p:cNvSpPr>
                <a:spLocks/>
              </p:cNvSpPr>
              <p:nvPr/>
            </p:nvSpPr>
            <p:spPr bwMode="auto">
              <a:xfrm>
                <a:off x="6907" y="5532"/>
                <a:ext cx="1567" cy="667"/>
              </a:xfrm>
              <a:custGeom>
                <a:avLst/>
                <a:gdLst>
                  <a:gd name="T0" fmla="+- 0 8467 6907"/>
                  <a:gd name="T1" fmla="*/ T0 w 1567"/>
                  <a:gd name="T2" fmla="+- 0 5863 5532"/>
                  <a:gd name="T3" fmla="*/ 5863 h 667"/>
                  <a:gd name="T4" fmla="+- 0 8465 6907"/>
                  <a:gd name="T5" fmla="*/ T4 w 1567"/>
                  <a:gd name="T6" fmla="+- 0 5866 5532"/>
                  <a:gd name="T7" fmla="*/ 5866 h 667"/>
                  <a:gd name="T8" fmla="+- 0 8467 6907"/>
                  <a:gd name="T9" fmla="*/ T8 w 1567"/>
                  <a:gd name="T10" fmla="+- 0 5868 5532"/>
                  <a:gd name="T11" fmla="*/ 5868 h 667"/>
                  <a:gd name="T12" fmla="+- 0 8467 6907"/>
                  <a:gd name="T13" fmla="*/ T12 w 1567"/>
                  <a:gd name="T14" fmla="+- 0 5863 5532"/>
                  <a:gd name="T15" fmla="*/ 5863 h 667"/>
                </a:gdLst>
                <a:ahLst/>
                <a:cxnLst>
                  <a:cxn ang="0">
                    <a:pos x="T1" y="T3"/>
                  </a:cxn>
                  <a:cxn ang="0">
                    <a:pos x="T5" y="T7"/>
                  </a:cxn>
                  <a:cxn ang="0">
                    <a:pos x="T9" y="T11"/>
                  </a:cxn>
                  <a:cxn ang="0">
                    <a:pos x="T13" y="T15"/>
                  </a:cxn>
                </a:cxnLst>
                <a:rect l="0" t="0" r="r" b="b"/>
                <a:pathLst>
                  <a:path w="1567" h="667">
                    <a:moveTo>
                      <a:pt x="1560" y="331"/>
                    </a:moveTo>
                    <a:lnTo>
                      <a:pt x="1558" y="334"/>
                    </a:lnTo>
                    <a:lnTo>
                      <a:pt x="1560" y="336"/>
                    </a:lnTo>
                    <a:lnTo>
                      <a:pt x="1560" y="331"/>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9" name="Freeform 44"/>
              <p:cNvSpPr>
                <a:spLocks/>
              </p:cNvSpPr>
              <p:nvPr/>
            </p:nvSpPr>
            <p:spPr bwMode="auto">
              <a:xfrm>
                <a:off x="6907" y="5532"/>
                <a:ext cx="1567" cy="667"/>
              </a:xfrm>
              <a:custGeom>
                <a:avLst/>
                <a:gdLst>
                  <a:gd name="T0" fmla="+- 0 8474 6907"/>
                  <a:gd name="T1" fmla="*/ T0 w 1567"/>
                  <a:gd name="T2" fmla="+- 0 5863 5532"/>
                  <a:gd name="T3" fmla="*/ 5863 h 667"/>
                  <a:gd name="T4" fmla="+- 0 8467 6907"/>
                  <a:gd name="T5" fmla="*/ T4 w 1567"/>
                  <a:gd name="T6" fmla="+- 0 5863 5532"/>
                  <a:gd name="T7" fmla="*/ 5863 h 667"/>
                  <a:gd name="T8" fmla="+- 0 8467 6907"/>
                  <a:gd name="T9" fmla="*/ T8 w 1567"/>
                  <a:gd name="T10" fmla="+- 0 5868 5532"/>
                  <a:gd name="T11" fmla="*/ 5868 h 667"/>
                  <a:gd name="T12" fmla="+- 0 8474 6907"/>
                  <a:gd name="T13" fmla="*/ T12 w 1567"/>
                  <a:gd name="T14" fmla="+- 0 5868 5532"/>
                  <a:gd name="T15" fmla="*/ 5868 h 667"/>
                  <a:gd name="T16" fmla="+- 0 8474 6907"/>
                  <a:gd name="T17" fmla="*/ T16 w 1567"/>
                  <a:gd name="T18" fmla="+- 0 5863 5532"/>
                  <a:gd name="T19" fmla="*/ 5863 h 667"/>
                </a:gdLst>
                <a:ahLst/>
                <a:cxnLst>
                  <a:cxn ang="0">
                    <a:pos x="T1" y="T3"/>
                  </a:cxn>
                  <a:cxn ang="0">
                    <a:pos x="T5" y="T7"/>
                  </a:cxn>
                  <a:cxn ang="0">
                    <a:pos x="T9" y="T11"/>
                  </a:cxn>
                  <a:cxn ang="0">
                    <a:pos x="T13" y="T15"/>
                  </a:cxn>
                  <a:cxn ang="0">
                    <a:pos x="T17" y="T19"/>
                  </a:cxn>
                </a:cxnLst>
                <a:rect l="0" t="0" r="r" b="b"/>
                <a:pathLst>
                  <a:path w="1567" h="667">
                    <a:moveTo>
                      <a:pt x="1567" y="331"/>
                    </a:moveTo>
                    <a:lnTo>
                      <a:pt x="1560" y="331"/>
                    </a:lnTo>
                    <a:lnTo>
                      <a:pt x="1560" y="336"/>
                    </a:lnTo>
                    <a:lnTo>
                      <a:pt x="1567" y="336"/>
                    </a:lnTo>
                    <a:lnTo>
                      <a:pt x="1567" y="331"/>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30" name="Freeform 45"/>
              <p:cNvSpPr>
                <a:spLocks/>
              </p:cNvSpPr>
              <p:nvPr/>
            </p:nvSpPr>
            <p:spPr bwMode="auto">
              <a:xfrm>
                <a:off x="6907" y="5532"/>
                <a:ext cx="1567" cy="667"/>
              </a:xfrm>
              <a:custGeom>
                <a:avLst/>
                <a:gdLst>
                  <a:gd name="T0" fmla="+- 0 8148 6907"/>
                  <a:gd name="T1" fmla="*/ T0 w 1567"/>
                  <a:gd name="T2" fmla="+- 0 5537 5532"/>
                  <a:gd name="T3" fmla="*/ 5537 h 667"/>
                  <a:gd name="T4" fmla="+- 0 6914 6907"/>
                  <a:gd name="T5" fmla="*/ T4 w 1567"/>
                  <a:gd name="T6" fmla="+- 0 5537 5532"/>
                  <a:gd name="T7" fmla="*/ 5537 h 667"/>
                  <a:gd name="T8" fmla="+- 0 6914 6907"/>
                  <a:gd name="T9" fmla="*/ T8 w 1567"/>
                  <a:gd name="T10" fmla="+- 0 5539 5532"/>
                  <a:gd name="T11" fmla="*/ 5539 h 667"/>
                  <a:gd name="T12" fmla="+- 0 8138 6907"/>
                  <a:gd name="T13" fmla="*/ T12 w 1567"/>
                  <a:gd name="T14" fmla="+- 0 5539 5532"/>
                  <a:gd name="T15" fmla="*/ 5539 h 667"/>
                  <a:gd name="T16" fmla="+- 0 8465 6907"/>
                  <a:gd name="T17" fmla="*/ T16 w 1567"/>
                  <a:gd name="T18" fmla="+- 0 5866 5532"/>
                  <a:gd name="T19" fmla="*/ 5866 h 667"/>
                  <a:gd name="T20" fmla="+- 0 8467 6907"/>
                  <a:gd name="T21" fmla="*/ T20 w 1567"/>
                  <a:gd name="T22" fmla="+- 0 5863 5532"/>
                  <a:gd name="T23" fmla="*/ 5863 h 667"/>
                  <a:gd name="T24" fmla="+- 0 8474 6907"/>
                  <a:gd name="T25" fmla="*/ T24 w 1567"/>
                  <a:gd name="T26" fmla="+- 0 5863 5532"/>
                  <a:gd name="T27" fmla="*/ 5863 h 667"/>
                  <a:gd name="T28" fmla="+- 0 8148 6907"/>
                  <a:gd name="T29" fmla="*/ T28 w 1567"/>
                  <a:gd name="T30" fmla="+- 0 5537 5532"/>
                  <a:gd name="T31" fmla="*/ 5537 h 66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567" h="667">
                    <a:moveTo>
                      <a:pt x="1241" y="5"/>
                    </a:moveTo>
                    <a:lnTo>
                      <a:pt x="7" y="5"/>
                    </a:lnTo>
                    <a:lnTo>
                      <a:pt x="7" y="7"/>
                    </a:lnTo>
                    <a:lnTo>
                      <a:pt x="1231" y="7"/>
                    </a:lnTo>
                    <a:lnTo>
                      <a:pt x="1558" y="334"/>
                    </a:lnTo>
                    <a:lnTo>
                      <a:pt x="1560" y="331"/>
                    </a:lnTo>
                    <a:lnTo>
                      <a:pt x="1567" y="331"/>
                    </a:lnTo>
                    <a:lnTo>
                      <a:pt x="1241" y="5"/>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31" name="Freeform 46"/>
              <p:cNvSpPr>
                <a:spLocks/>
              </p:cNvSpPr>
              <p:nvPr/>
            </p:nvSpPr>
            <p:spPr bwMode="auto">
              <a:xfrm>
                <a:off x="6907" y="5532"/>
                <a:ext cx="1567" cy="667"/>
              </a:xfrm>
              <a:custGeom>
                <a:avLst/>
                <a:gdLst>
                  <a:gd name="T0" fmla="+- 0 6914 6907"/>
                  <a:gd name="T1" fmla="*/ T0 w 1567"/>
                  <a:gd name="T2" fmla="+- 0 5537 5532"/>
                  <a:gd name="T3" fmla="*/ 5537 h 667"/>
                  <a:gd name="T4" fmla="+- 0 6910 6907"/>
                  <a:gd name="T5" fmla="*/ T4 w 1567"/>
                  <a:gd name="T6" fmla="+- 0 5539 5532"/>
                  <a:gd name="T7" fmla="*/ 5539 h 667"/>
                  <a:gd name="T8" fmla="+- 0 6914 6907"/>
                  <a:gd name="T9" fmla="*/ T8 w 1567"/>
                  <a:gd name="T10" fmla="+- 0 5539 5532"/>
                  <a:gd name="T11" fmla="*/ 5539 h 667"/>
                  <a:gd name="T12" fmla="+- 0 6914 6907"/>
                  <a:gd name="T13" fmla="*/ T12 w 1567"/>
                  <a:gd name="T14" fmla="+- 0 5537 5532"/>
                  <a:gd name="T15" fmla="*/ 5537 h 667"/>
                </a:gdLst>
                <a:ahLst/>
                <a:cxnLst>
                  <a:cxn ang="0">
                    <a:pos x="T1" y="T3"/>
                  </a:cxn>
                  <a:cxn ang="0">
                    <a:pos x="T5" y="T7"/>
                  </a:cxn>
                  <a:cxn ang="0">
                    <a:pos x="T9" y="T11"/>
                  </a:cxn>
                  <a:cxn ang="0">
                    <a:pos x="T13" y="T15"/>
                  </a:cxn>
                </a:cxnLst>
                <a:rect l="0" t="0" r="r" b="b"/>
                <a:pathLst>
                  <a:path w="1567" h="667">
                    <a:moveTo>
                      <a:pt x="7" y="5"/>
                    </a:moveTo>
                    <a:lnTo>
                      <a:pt x="3" y="7"/>
                    </a:lnTo>
                    <a:lnTo>
                      <a:pt x="7" y="7"/>
                    </a:lnTo>
                    <a:lnTo>
                      <a:pt x="7" y="5"/>
                    </a:lnTo>
                  </a:path>
                </a:pathLst>
              </a:custGeom>
              <a:solidFill>
                <a:srgbClr val="97B853"/>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grpSp>
        <p:grpSp>
          <p:nvGrpSpPr>
            <p:cNvPr id="11" name="Group 47"/>
            <p:cNvGrpSpPr>
              <a:grpSpLocks/>
            </p:cNvGrpSpPr>
            <p:nvPr/>
          </p:nvGrpSpPr>
          <p:grpSpPr bwMode="auto">
            <a:xfrm>
              <a:off x="3490" y="6288"/>
              <a:ext cx="4980" cy="82"/>
              <a:chOff x="3490" y="6288"/>
              <a:chExt cx="4980" cy="82"/>
            </a:xfrm>
          </p:grpSpPr>
          <p:sp>
            <p:nvSpPr>
              <p:cNvPr id="14" name="Freeform 48"/>
              <p:cNvSpPr>
                <a:spLocks/>
              </p:cNvSpPr>
              <p:nvPr/>
            </p:nvSpPr>
            <p:spPr bwMode="auto">
              <a:xfrm>
                <a:off x="3490" y="6288"/>
                <a:ext cx="4980" cy="82"/>
              </a:xfrm>
              <a:custGeom>
                <a:avLst/>
                <a:gdLst>
                  <a:gd name="T0" fmla="+- 0 3564 3490"/>
                  <a:gd name="T1" fmla="*/ T0 w 4980"/>
                  <a:gd name="T2" fmla="+- 0 6288 6288"/>
                  <a:gd name="T3" fmla="*/ 6288 h 82"/>
                  <a:gd name="T4" fmla="+- 0 3559 3490"/>
                  <a:gd name="T5" fmla="*/ T4 w 4980"/>
                  <a:gd name="T6" fmla="+- 0 6288 6288"/>
                  <a:gd name="T7" fmla="*/ 6288 h 82"/>
                  <a:gd name="T8" fmla="+- 0 3490 3490"/>
                  <a:gd name="T9" fmla="*/ T8 w 4980"/>
                  <a:gd name="T10" fmla="+- 0 6329 6288"/>
                  <a:gd name="T11" fmla="*/ 6329 h 82"/>
                  <a:gd name="T12" fmla="+- 0 3559 3490"/>
                  <a:gd name="T13" fmla="*/ T12 w 4980"/>
                  <a:gd name="T14" fmla="+- 0 6367 6288"/>
                  <a:gd name="T15" fmla="*/ 6367 h 82"/>
                  <a:gd name="T16" fmla="+- 0 3562 3490"/>
                  <a:gd name="T17" fmla="*/ T16 w 4980"/>
                  <a:gd name="T18" fmla="+- 0 6370 6288"/>
                  <a:gd name="T19" fmla="*/ 6370 h 82"/>
                  <a:gd name="T20" fmla="+- 0 3564 3490"/>
                  <a:gd name="T21" fmla="*/ T20 w 4980"/>
                  <a:gd name="T22" fmla="+- 0 6370 6288"/>
                  <a:gd name="T23" fmla="*/ 6370 h 82"/>
                  <a:gd name="T24" fmla="+- 0 3564 3490"/>
                  <a:gd name="T25" fmla="*/ T24 w 4980"/>
                  <a:gd name="T26" fmla="+- 0 6367 6288"/>
                  <a:gd name="T27" fmla="*/ 6367 h 82"/>
                  <a:gd name="T28" fmla="+- 0 3566 3490"/>
                  <a:gd name="T29" fmla="*/ T28 w 4980"/>
                  <a:gd name="T30" fmla="+- 0 6365 6288"/>
                  <a:gd name="T31" fmla="*/ 6365 h 82"/>
                  <a:gd name="T32" fmla="+- 0 3566 3490"/>
                  <a:gd name="T33" fmla="*/ T32 w 4980"/>
                  <a:gd name="T34" fmla="+- 0 6360 6288"/>
                  <a:gd name="T35" fmla="*/ 6360 h 82"/>
                  <a:gd name="T36" fmla="+- 0 3564 3490"/>
                  <a:gd name="T37" fmla="*/ T36 w 4980"/>
                  <a:gd name="T38" fmla="+- 0 6360 6288"/>
                  <a:gd name="T39" fmla="*/ 6360 h 82"/>
                  <a:gd name="T40" fmla="+- 0 3520 3490"/>
                  <a:gd name="T41" fmla="*/ T40 w 4980"/>
                  <a:gd name="T42" fmla="+- 0 6334 6288"/>
                  <a:gd name="T43" fmla="*/ 6334 h 82"/>
                  <a:gd name="T44" fmla="+- 0 3502 3490"/>
                  <a:gd name="T45" fmla="*/ T44 w 4980"/>
                  <a:gd name="T46" fmla="+- 0 6334 6288"/>
                  <a:gd name="T47" fmla="*/ 6334 h 82"/>
                  <a:gd name="T48" fmla="+- 0 3502 3490"/>
                  <a:gd name="T49" fmla="*/ T48 w 4980"/>
                  <a:gd name="T50" fmla="+- 0 6324 6288"/>
                  <a:gd name="T51" fmla="*/ 6324 h 82"/>
                  <a:gd name="T52" fmla="+- 0 3520 3490"/>
                  <a:gd name="T53" fmla="*/ T52 w 4980"/>
                  <a:gd name="T54" fmla="+- 0 6324 6288"/>
                  <a:gd name="T55" fmla="*/ 6324 h 82"/>
                  <a:gd name="T56" fmla="+- 0 3564 3490"/>
                  <a:gd name="T57" fmla="*/ T56 w 4980"/>
                  <a:gd name="T58" fmla="+- 0 6298 6288"/>
                  <a:gd name="T59" fmla="*/ 6298 h 82"/>
                  <a:gd name="T60" fmla="+- 0 3566 3490"/>
                  <a:gd name="T61" fmla="*/ T60 w 4980"/>
                  <a:gd name="T62" fmla="+- 0 6298 6288"/>
                  <a:gd name="T63" fmla="*/ 6298 h 82"/>
                  <a:gd name="T64" fmla="+- 0 3566 3490"/>
                  <a:gd name="T65" fmla="*/ T64 w 4980"/>
                  <a:gd name="T66" fmla="+- 0 6293 6288"/>
                  <a:gd name="T67" fmla="*/ 6293 h 82"/>
                  <a:gd name="T68" fmla="+- 0 3564 3490"/>
                  <a:gd name="T69" fmla="*/ T68 w 4980"/>
                  <a:gd name="T70" fmla="+- 0 6290 6288"/>
                  <a:gd name="T71" fmla="*/ 6290 h 82"/>
                  <a:gd name="T72" fmla="+- 0 3564 3490"/>
                  <a:gd name="T73" fmla="*/ T72 w 4980"/>
                  <a:gd name="T74" fmla="+- 0 6288 6288"/>
                  <a:gd name="T75" fmla="*/ 6288 h 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980" h="82">
                    <a:moveTo>
                      <a:pt x="74" y="0"/>
                    </a:moveTo>
                    <a:lnTo>
                      <a:pt x="69" y="0"/>
                    </a:lnTo>
                    <a:lnTo>
                      <a:pt x="0" y="41"/>
                    </a:lnTo>
                    <a:lnTo>
                      <a:pt x="69" y="79"/>
                    </a:lnTo>
                    <a:lnTo>
                      <a:pt x="72" y="82"/>
                    </a:lnTo>
                    <a:lnTo>
                      <a:pt x="74" y="82"/>
                    </a:lnTo>
                    <a:lnTo>
                      <a:pt x="74" y="79"/>
                    </a:lnTo>
                    <a:lnTo>
                      <a:pt x="76" y="77"/>
                    </a:lnTo>
                    <a:lnTo>
                      <a:pt x="76" y="72"/>
                    </a:lnTo>
                    <a:lnTo>
                      <a:pt x="74" y="72"/>
                    </a:lnTo>
                    <a:lnTo>
                      <a:pt x="30" y="46"/>
                    </a:lnTo>
                    <a:lnTo>
                      <a:pt x="12" y="46"/>
                    </a:lnTo>
                    <a:lnTo>
                      <a:pt x="12" y="36"/>
                    </a:lnTo>
                    <a:lnTo>
                      <a:pt x="30" y="36"/>
                    </a:lnTo>
                    <a:lnTo>
                      <a:pt x="74" y="10"/>
                    </a:lnTo>
                    <a:lnTo>
                      <a:pt x="76" y="10"/>
                    </a:lnTo>
                    <a:lnTo>
                      <a:pt x="76" y="5"/>
                    </a:lnTo>
                    <a:lnTo>
                      <a:pt x="74" y="2"/>
                    </a:lnTo>
                    <a:lnTo>
                      <a:pt x="74" y="0"/>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5" name="Freeform 49"/>
              <p:cNvSpPr>
                <a:spLocks/>
              </p:cNvSpPr>
              <p:nvPr/>
            </p:nvSpPr>
            <p:spPr bwMode="auto">
              <a:xfrm>
                <a:off x="3490" y="6288"/>
                <a:ext cx="4980" cy="82"/>
              </a:xfrm>
              <a:custGeom>
                <a:avLst/>
                <a:gdLst>
                  <a:gd name="T0" fmla="+- 0 8450 3490"/>
                  <a:gd name="T1" fmla="*/ T0 w 4980"/>
                  <a:gd name="T2" fmla="+- 0 6329 6288"/>
                  <a:gd name="T3" fmla="*/ 6329 h 82"/>
                  <a:gd name="T4" fmla="+- 0 8398 3490"/>
                  <a:gd name="T5" fmla="*/ T4 w 4980"/>
                  <a:gd name="T6" fmla="+- 0 6360 6288"/>
                  <a:gd name="T7" fmla="*/ 6360 h 82"/>
                  <a:gd name="T8" fmla="+- 0 8395 3490"/>
                  <a:gd name="T9" fmla="*/ T8 w 4980"/>
                  <a:gd name="T10" fmla="+- 0 6360 6288"/>
                  <a:gd name="T11" fmla="*/ 6360 h 82"/>
                  <a:gd name="T12" fmla="+- 0 8395 3490"/>
                  <a:gd name="T13" fmla="*/ T12 w 4980"/>
                  <a:gd name="T14" fmla="+- 0 6365 6288"/>
                  <a:gd name="T15" fmla="*/ 6365 h 82"/>
                  <a:gd name="T16" fmla="+- 0 8398 3490"/>
                  <a:gd name="T17" fmla="*/ T16 w 4980"/>
                  <a:gd name="T18" fmla="+- 0 6367 6288"/>
                  <a:gd name="T19" fmla="*/ 6367 h 82"/>
                  <a:gd name="T20" fmla="+- 0 8398 3490"/>
                  <a:gd name="T21" fmla="*/ T20 w 4980"/>
                  <a:gd name="T22" fmla="+- 0 6370 6288"/>
                  <a:gd name="T23" fmla="*/ 6370 h 82"/>
                  <a:gd name="T24" fmla="+- 0 8400 3490"/>
                  <a:gd name="T25" fmla="*/ T24 w 4980"/>
                  <a:gd name="T26" fmla="+- 0 6370 6288"/>
                  <a:gd name="T27" fmla="*/ 6370 h 82"/>
                  <a:gd name="T28" fmla="+- 0 8402 3490"/>
                  <a:gd name="T29" fmla="*/ T28 w 4980"/>
                  <a:gd name="T30" fmla="+- 0 6367 6288"/>
                  <a:gd name="T31" fmla="*/ 6367 h 82"/>
                  <a:gd name="T32" fmla="+- 0 8461 3490"/>
                  <a:gd name="T33" fmla="*/ T32 w 4980"/>
                  <a:gd name="T34" fmla="+- 0 6334 6288"/>
                  <a:gd name="T35" fmla="*/ 6334 h 82"/>
                  <a:gd name="T36" fmla="+- 0 8458 3490"/>
                  <a:gd name="T37" fmla="*/ T36 w 4980"/>
                  <a:gd name="T38" fmla="+- 0 6334 6288"/>
                  <a:gd name="T39" fmla="*/ 6334 h 82"/>
                  <a:gd name="T40" fmla="+- 0 8450 3490"/>
                  <a:gd name="T41" fmla="*/ T40 w 4980"/>
                  <a:gd name="T42" fmla="+- 0 6329 6288"/>
                  <a:gd name="T43" fmla="*/ 6329 h 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80" h="82">
                    <a:moveTo>
                      <a:pt x="4960" y="41"/>
                    </a:moveTo>
                    <a:lnTo>
                      <a:pt x="4908" y="72"/>
                    </a:lnTo>
                    <a:lnTo>
                      <a:pt x="4905" y="72"/>
                    </a:lnTo>
                    <a:lnTo>
                      <a:pt x="4905" y="77"/>
                    </a:lnTo>
                    <a:lnTo>
                      <a:pt x="4908" y="79"/>
                    </a:lnTo>
                    <a:lnTo>
                      <a:pt x="4908" y="82"/>
                    </a:lnTo>
                    <a:lnTo>
                      <a:pt x="4910" y="82"/>
                    </a:lnTo>
                    <a:lnTo>
                      <a:pt x="4912" y="79"/>
                    </a:lnTo>
                    <a:lnTo>
                      <a:pt x="4971" y="46"/>
                    </a:lnTo>
                    <a:lnTo>
                      <a:pt x="4968" y="46"/>
                    </a:lnTo>
                    <a:lnTo>
                      <a:pt x="4960" y="41"/>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6" name="Freeform 50"/>
              <p:cNvSpPr>
                <a:spLocks/>
              </p:cNvSpPr>
              <p:nvPr/>
            </p:nvSpPr>
            <p:spPr bwMode="auto">
              <a:xfrm>
                <a:off x="3490" y="6288"/>
                <a:ext cx="4980" cy="82"/>
              </a:xfrm>
              <a:custGeom>
                <a:avLst/>
                <a:gdLst>
                  <a:gd name="T0" fmla="+- 0 3504 3490"/>
                  <a:gd name="T1" fmla="*/ T0 w 4980"/>
                  <a:gd name="T2" fmla="+- 0 6324 6288"/>
                  <a:gd name="T3" fmla="*/ 6324 h 82"/>
                  <a:gd name="T4" fmla="+- 0 3502 3490"/>
                  <a:gd name="T5" fmla="*/ T4 w 4980"/>
                  <a:gd name="T6" fmla="+- 0 6324 6288"/>
                  <a:gd name="T7" fmla="*/ 6324 h 82"/>
                  <a:gd name="T8" fmla="+- 0 3502 3490"/>
                  <a:gd name="T9" fmla="*/ T8 w 4980"/>
                  <a:gd name="T10" fmla="+- 0 6334 6288"/>
                  <a:gd name="T11" fmla="*/ 6334 h 82"/>
                  <a:gd name="T12" fmla="+- 0 3504 3490"/>
                  <a:gd name="T13" fmla="*/ T12 w 4980"/>
                  <a:gd name="T14" fmla="+- 0 6334 6288"/>
                  <a:gd name="T15" fmla="*/ 6334 h 82"/>
                  <a:gd name="T16" fmla="+- 0 3504 3490"/>
                  <a:gd name="T17" fmla="*/ T16 w 4980"/>
                  <a:gd name="T18" fmla="+- 0 6324 6288"/>
                  <a:gd name="T19" fmla="*/ 6324 h 82"/>
                </a:gdLst>
                <a:ahLst/>
                <a:cxnLst>
                  <a:cxn ang="0">
                    <a:pos x="T1" y="T3"/>
                  </a:cxn>
                  <a:cxn ang="0">
                    <a:pos x="T5" y="T7"/>
                  </a:cxn>
                  <a:cxn ang="0">
                    <a:pos x="T9" y="T11"/>
                  </a:cxn>
                  <a:cxn ang="0">
                    <a:pos x="T13" y="T15"/>
                  </a:cxn>
                  <a:cxn ang="0">
                    <a:pos x="T17" y="T19"/>
                  </a:cxn>
                </a:cxnLst>
                <a:rect l="0" t="0" r="r" b="b"/>
                <a:pathLst>
                  <a:path w="4980" h="82">
                    <a:moveTo>
                      <a:pt x="14" y="36"/>
                    </a:moveTo>
                    <a:lnTo>
                      <a:pt x="12" y="36"/>
                    </a:lnTo>
                    <a:lnTo>
                      <a:pt x="12" y="46"/>
                    </a:lnTo>
                    <a:lnTo>
                      <a:pt x="14" y="46"/>
                    </a:lnTo>
                    <a:lnTo>
                      <a:pt x="14"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7" name="Freeform 51"/>
              <p:cNvSpPr>
                <a:spLocks/>
              </p:cNvSpPr>
              <p:nvPr/>
            </p:nvSpPr>
            <p:spPr bwMode="auto">
              <a:xfrm>
                <a:off x="3490" y="6288"/>
                <a:ext cx="4980" cy="82"/>
              </a:xfrm>
              <a:custGeom>
                <a:avLst/>
                <a:gdLst>
                  <a:gd name="T0" fmla="+- 0 3504 3490"/>
                  <a:gd name="T1" fmla="*/ T0 w 4980"/>
                  <a:gd name="T2" fmla="+- 0 6324 6288"/>
                  <a:gd name="T3" fmla="*/ 6324 h 82"/>
                  <a:gd name="T4" fmla="+- 0 3504 3490"/>
                  <a:gd name="T5" fmla="*/ T4 w 4980"/>
                  <a:gd name="T6" fmla="+- 0 6334 6288"/>
                  <a:gd name="T7" fmla="*/ 6334 h 82"/>
                  <a:gd name="T8" fmla="+- 0 3512 3490"/>
                  <a:gd name="T9" fmla="*/ T8 w 4980"/>
                  <a:gd name="T10" fmla="+- 0 6329 6288"/>
                  <a:gd name="T11" fmla="*/ 6329 h 82"/>
                  <a:gd name="T12" fmla="+- 0 3504 3490"/>
                  <a:gd name="T13" fmla="*/ T12 w 4980"/>
                  <a:gd name="T14" fmla="+- 0 6324 6288"/>
                  <a:gd name="T15" fmla="*/ 6324 h 82"/>
                </a:gdLst>
                <a:ahLst/>
                <a:cxnLst>
                  <a:cxn ang="0">
                    <a:pos x="T1" y="T3"/>
                  </a:cxn>
                  <a:cxn ang="0">
                    <a:pos x="T5" y="T7"/>
                  </a:cxn>
                  <a:cxn ang="0">
                    <a:pos x="T9" y="T11"/>
                  </a:cxn>
                  <a:cxn ang="0">
                    <a:pos x="T13" y="T15"/>
                  </a:cxn>
                </a:cxnLst>
                <a:rect l="0" t="0" r="r" b="b"/>
                <a:pathLst>
                  <a:path w="4980" h="82">
                    <a:moveTo>
                      <a:pt x="14" y="36"/>
                    </a:moveTo>
                    <a:lnTo>
                      <a:pt x="14" y="46"/>
                    </a:lnTo>
                    <a:lnTo>
                      <a:pt x="22" y="41"/>
                    </a:lnTo>
                    <a:lnTo>
                      <a:pt x="14"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8" name="Freeform 52"/>
              <p:cNvSpPr>
                <a:spLocks/>
              </p:cNvSpPr>
              <p:nvPr/>
            </p:nvSpPr>
            <p:spPr bwMode="auto">
              <a:xfrm>
                <a:off x="3490" y="6288"/>
                <a:ext cx="4980" cy="82"/>
              </a:xfrm>
              <a:custGeom>
                <a:avLst/>
                <a:gdLst>
                  <a:gd name="T0" fmla="+- 0 3512 3490"/>
                  <a:gd name="T1" fmla="*/ T0 w 4980"/>
                  <a:gd name="T2" fmla="+- 0 6329 6288"/>
                  <a:gd name="T3" fmla="*/ 6329 h 82"/>
                  <a:gd name="T4" fmla="+- 0 3504 3490"/>
                  <a:gd name="T5" fmla="*/ T4 w 4980"/>
                  <a:gd name="T6" fmla="+- 0 6334 6288"/>
                  <a:gd name="T7" fmla="*/ 6334 h 82"/>
                  <a:gd name="T8" fmla="+- 0 3520 3490"/>
                  <a:gd name="T9" fmla="*/ T8 w 4980"/>
                  <a:gd name="T10" fmla="+- 0 6334 6288"/>
                  <a:gd name="T11" fmla="*/ 6334 h 82"/>
                  <a:gd name="T12" fmla="+- 0 3512 3490"/>
                  <a:gd name="T13" fmla="*/ T12 w 4980"/>
                  <a:gd name="T14" fmla="+- 0 6329 6288"/>
                  <a:gd name="T15" fmla="*/ 6329 h 82"/>
                </a:gdLst>
                <a:ahLst/>
                <a:cxnLst>
                  <a:cxn ang="0">
                    <a:pos x="T1" y="T3"/>
                  </a:cxn>
                  <a:cxn ang="0">
                    <a:pos x="T5" y="T7"/>
                  </a:cxn>
                  <a:cxn ang="0">
                    <a:pos x="T9" y="T11"/>
                  </a:cxn>
                  <a:cxn ang="0">
                    <a:pos x="T13" y="T15"/>
                  </a:cxn>
                </a:cxnLst>
                <a:rect l="0" t="0" r="r" b="b"/>
                <a:pathLst>
                  <a:path w="4980" h="82">
                    <a:moveTo>
                      <a:pt x="22" y="41"/>
                    </a:moveTo>
                    <a:lnTo>
                      <a:pt x="14" y="46"/>
                    </a:lnTo>
                    <a:lnTo>
                      <a:pt x="30" y="46"/>
                    </a:lnTo>
                    <a:lnTo>
                      <a:pt x="22" y="41"/>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19" name="Freeform 53"/>
              <p:cNvSpPr>
                <a:spLocks/>
              </p:cNvSpPr>
              <p:nvPr/>
            </p:nvSpPr>
            <p:spPr bwMode="auto">
              <a:xfrm>
                <a:off x="3490" y="6288"/>
                <a:ext cx="4980" cy="82"/>
              </a:xfrm>
              <a:custGeom>
                <a:avLst/>
                <a:gdLst>
                  <a:gd name="T0" fmla="+- 0 8442 3490"/>
                  <a:gd name="T1" fmla="*/ T0 w 4980"/>
                  <a:gd name="T2" fmla="+- 0 6324 6288"/>
                  <a:gd name="T3" fmla="*/ 6324 h 82"/>
                  <a:gd name="T4" fmla="+- 0 3520 3490"/>
                  <a:gd name="T5" fmla="*/ T4 w 4980"/>
                  <a:gd name="T6" fmla="+- 0 6324 6288"/>
                  <a:gd name="T7" fmla="*/ 6324 h 82"/>
                  <a:gd name="T8" fmla="+- 0 3512 3490"/>
                  <a:gd name="T9" fmla="*/ T8 w 4980"/>
                  <a:gd name="T10" fmla="+- 0 6329 6288"/>
                  <a:gd name="T11" fmla="*/ 6329 h 82"/>
                  <a:gd name="T12" fmla="+- 0 3520 3490"/>
                  <a:gd name="T13" fmla="*/ T12 w 4980"/>
                  <a:gd name="T14" fmla="+- 0 6334 6288"/>
                  <a:gd name="T15" fmla="*/ 6334 h 82"/>
                  <a:gd name="T16" fmla="+- 0 8442 3490"/>
                  <a:gd name="T17" fmla="*/ T16 w 4980"/>
                  <a:gd name="T18" fmla="+- 0 6334 6288"/>
                  <a:gd name="T19" fmla="*/ 6334 h 82"/>
                  <a:gd name="T20" fmla="+- 0 8450 3490"/>
                  <a:gd name="T21" fmla="*/ T20 w 4980"/>
                  <a:gd name="T22" fmla="+- 0 6329 6288"/>
                  <a:gd name="T23" fmla="*/ 6329 h 82"/>
                  <a:gd name="T24" fmla="+- 0 8442 3490"/>
                  <a:gd name="T25" fmla="*/ T24 w 4980"/>
                  <a:gd name="T26" fmla="+- 0 6324 6288"/>
                  <a:gd name="T27" fmla="*/ 6324 h 82"/>
                </a:gdLst>
                <a:ahLst/>
                <a:cxnLst>
                  <a:cxn ang="0">
                    <a:pos x="T1" y="T3"/>
                  </a:cxn>
                  <a:cxn ang="0">
                    <a:pos x="T5" y="T7"/>
                  </a:cxn>
                  <a:cxn ang="0">
                    <a:pos x="T9" y="T11"/>
                  </a:cxn>
                  <a:cxn ang="0">
                    <a:pos x="T13" y="T15"/>
                  </a:cxn>
                  <a:cxn ang="0">
                    <a:pos x="T17" y="T19"/>
                  </a:cxn>
                  <a:cxn ang="0">
                    <a:pos x="T21" y="T23"/>
                  </a:cxn>
                  <a:cxn ang="0">
                    <a:pos x="T25" y="T27"/>
                  </a:cxn>
                </a:cxnLst>
                <a:rect l="0" t="0" r="r" b="b"/>
                <a:pathLst>
                  <a:path w="4980" h="82">
                    <a:moveTo>
                      <a:pt x="4952" y="36"/>
                    </a:moveTo>
                    <a:lnTo>
                      <a:pt x="30" y="36"/>
                    </a:lnTo>
                    <a:lnTo>
                      <a:pt x="22" y="41"/>
                    </a:lnTo>
                    <a:lnTo>
                      <a:pt x="30" y="46"/>
                    </a:lnTo>
                    <a:lnTo>
                      <a:pt x="4952" y="46"/>
                    </a:lnTo>
                    <a:lnTo>
                      <a:pt x="4960" y="41"/>
                    </a:lnTo>
                    <a:lnTo>
                      <a:pt x="4952"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0" name="Freeform 54"/>
              <p:cNvSpPr>
                <a:spLocks/>
              </p:cNvSpPr>
              <p:nvPr/>
            </p:nvSpPr>
            <p:spPr bwMode="auto">
              <a:xfrm>
                <a:off x="3490" y="6288"/>
                <a:ext cx="4980" cy="82"/>
              </a:xfrm>
              <a:custGeom>
                <a:avLst/>
                <a:gdLst>
                  <a:gd name="T0" fmla="+- 0 8458 3490"/>
                  <a:gd name="T1" fmla="*/ T0 w 4980"/>
                  <a:gd name="T2" fmla="+- 0 6324 6288"/>
                  <a:gd name="T3" fmla="*/ 6324 h 82"/>
                  <a:gd name="T4" fmla="+- 0 8450 3490"/>
                  <a:gd name="T5" fmla="*/ T4 w 4980"/>
                  <a:gd name="T6" fmla="+- 0 6329 6288"/>
                  <a:gd name="T7" fmla="*/ 6329 h 82"/>
                  <a:gd name="T8" fmla="+- 0 8458 3490"/>
                  <a:gd name="T9" fmla="*/ T8 w 4980"/>
                  <a:gd name="T10" fmla="+- 0 6334 6288"/>
                  <a:gd name="T11" fmla="*/ 6334 h 82"/>
                  <a:gd name="T12" fmla="+- 0 8458 3490"/>
                  <a:gd name="T13" fmla="*/ T12 w 4980"/>
                  <a:gd name="T14" fmla="+- 0 6324 6288"/>
                  <a:gd name="T15" fmla="*/ 6324 h 82"/>
                </a:gdLst>
                <a:ahLst/>
                <a:cxnLst>
                  <a:cxn ang="0">
                    <a:pos x="T1" y="T3"/>
                  </a:cxn>
                  <a:cxn ang="0">
                    <a:pos x="T5" y="T7"/>
                  </a:cxn>
                  <a:cxn ang="0">
                    <a:pos x="T9" y="T11"/>
                  </a:cxn>
                  <a:cxn ang="0">
                    <a:pos x="T13" y="T15"/>
                  </a:cxn>
                </a:cxnLst>
                <a:rect l="0" t="0" r="r" b="b"/>
                <a:pathLst>
                  <a:path w="4980" h="82">
                    <a:moveTo>
                      <a:pt x="4968" y="36"/>
                    </a:moveTo>
                    <a:lnTo>
                      <a:pt x="4960" y="41"/>
                    </a:lnTo>
                    <a:lnTo>
                      <a:pt x="4968" y="46"/>
                    </a:lnTo>
                    <a:lnTo>
                      <a:pt x="4968"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1" name="Freeform 55"/>
              <p:cNvSpPr>
                <a:spLocks/>
              </p:cNvSpPr>
              <p:nvPr/>
            </p:nvSpPr>
            <p:spPr bwMode="auto">
              <a:xfrm>
                <a:off x="3490" y="6288"/>
                <a:ext cx="4980" cy="82"/>
              </a:xfrm>
              <a:custGeom>
                <a:avLst/>
                <a:gdLst>
                  <a:gd name="T0" fmla="+- 0 8460 3490"/>
                  <a:gd name="T1" fmla="*/ T0 w 4980"/>
                  <a:gd name="T2" fmla="+- 0 6324 6288"/>
                  <a:gd name="T3" fmla="*/ 6324 h 82"/>
                  <a:gd name="T4" fmla="+- 0 8458 3490"/>
                  <a:gd name="T5" fmla="*/ T4 w 4980"/>
                  <a:gd name="T6" fmla="+- 0 6324 6288"/>
                  <a:gd name="T7" fmla="*/ 6324 h 82"/>
                  <a:gd name="T8" fmla="+- 0 8458 3490"/>
                  <a:gd name="T9" fmla="*/ T8 w 4980"/>
                  <a:gd name="T10" fmla="+- 0 6334 6288"/>
                  <a:gd name="T11" fmla="*/ 6334 h 82"/>
                  <a:gd name="T12" fmla="+- 0 8460 3490"/>
                  <a:gd name="T13" fmla="*/ T12 w 4980"/>
                  <a:gd name="T14" fmla="+- 0 6334 6288"/>
                  <a:gd name="T15" fmla="*/ 6334 h 82"/>
                  <a:gd name="T16" fmla="+- 0 8460 3490"/>
                  <a:gd name="T17" fmla="*/ T16 w 4980"/>
                  <a:gd name="T18" fmla="+- 0 6324 6288"/>
                  <a:gd name="T19" fmla="*/ 6324 h 82"/>
                </a:gdLst>
                <a:ahLst/>
                <a:cxnLst>
                  <a:cxn ang="0">
                    <a:pos x="T1" y="T3"/>
                  </a:cxn>
                  <a:cxn ang="0">
                    <a:pos x="T5" y="T7"/>
                  </a:cxn>
                  <a:cxn ang="0">
                    <a:pos x="T9" y="T11"/>
                  </a:cxn>
                  <a:cxn ang="0">
                    <a:pos x="T13" y="T15"/>
                  </a:cxn>
                  <a:cxn ang="0">
                    <a:pos x="T17" y="T19"/>
                  </a:cxn>
                </a:cxnLst>
                <a:rect l="0" t="0" r="r" b="b"/>
                <a:pathLst>
                  <a:path w="4980" h="82">
                    <a:moveTo>
                      <a:pt x="4970" y="36"/>
                    </a:moveTo>
                    <a:lnTo>
                      <a:pt x="4968" y="36"/>
                    </a:lnTo>
                    <a:lnTo>
                      <a:pt x="4968" y="46"/>
                    </a:lnTo>
                    <a:lnTo>
                      <a:pt x="4970" y="46"/>
                    </a:lnTo>
                    <a:lnTo>
                      <a:pt x="4970"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2" name="Freeform 56"/>
              <p:cNvSpPr>
                <a:spLocks/>
              </p:cNvSpPr>
              <p:nvPr/>
            </p:nvSpPr>
            <p:spPr bwMode="auto">
              <a:xfrm>
                <a:off x="3490" y="6288"/>
                <a:ext cx="4980" cy="82"/>
              </a:xfrm>
              <a:custGeom>
                <a:avLst/>
                <a:gdLst>
                  <a:gd name="T0" fmla="+- 0 8462 3490"/>
                  <a:gd name="T1" fmla="*/ T0 w 4980"/>
                  <a:gd name="T2" fmla="+- 0 6324 6288"/>
                  <a:gd name="T3" fmla="*/ 6324 h 82"/>
                  <a:gd name="T4" fmla="+- 0 8460 3490"/>
                  <a:gd name="T5" fmla="*/ T4 w 4980"/>
                  <a:gd name="T6" fmla="+- 0 6324 6288"/>
                  <a:gd name="T7" fmla="*/ 6324 h 82"/>
                  <a:gd name="T8" fmla="+- 0 8460 3490"/>
                  <a:gd name="T9" fmla="*/ T8 w 4980"/>
                  <a:gd name="T10" fmla="+- 0 6334 6288"/>
                  <a:gd name="T11" fmla="*/ 6334 h 82"/>
                  <a:gd name="T12" fmla="+- 0 8461 3490"/>
                  <a:gd name="T13" fmla="*/ T12 w 4980"/>
                  <a:gd name="T14" fmla="+- 0 6334 6288"/>
                  <a:gd name="T15" fmla="*/ 6334 h 82"/>
                  <a:gd name="T16" fmla="+- 0 8470 3490"/>
                  <a:gd name="T17" fmla="*/ T16 w 4980"/>
                  <a:gd name="T18" fmla="+- 0 6329 6288"/>
                  <a:gd name="T19" fmla="*/ 6329 h 82"/>
                  <a:gd name="T20" fmla="+- 0 8462 3490"/>
                  <a:gd name="T21" fmla="*/ T20 w 4980"/>
                  <a:gd name="T22" fmla="+- 0 6324 6288"/>
                  <a:gd name="T23" fmla="*/ 6324 h 82"/>
                </a:gdLst>
                <a:ahLst/>
                <a:cxnLst>
                  <a:cxn ang="0">
                    <a:pos x="T1" y="T3"/>
                  </a:cxn>
                  <a:cxn ang="0">
                    <a:pos x="T5" y="T7"/>
                  </a:cxn>
                  <a:cxn ang="0">
                    <a:pos x="T9" y="T11"/>
                  </a:cxn>
                  <a:cxn ang="0">
                    <a:pos x="T13" y="T15"/>
                  </a:cxn>
                  <a:cxn ang="0">
                    <a:pos x="T17" y="T19"/>
                  </a:cxn>
                  <a:cxn ang="0">
                    <a:pos x="T21" y="T23"/>
                  </a:cxn>
                </a:cxnLst>
                <a:rect l="0" t="0" r="r" b="b"/>
                <a:pathLst>
                  <a:path w="4980" h="82">
                    <a:moveTo>
                      <a:pt x="4972" y="36"/>
                    </a:moveTo>
                    <a:lnTo>
                      <a:pt x="4970" y="36"/>
                    </a:lnTo>
                    <a:lnTo>
                      <a:pt x="4970" y="46"/>
                    </a:lnTo>
                    <a:lnTo>
                      <a:pt x="4971" y="46"/>
                    </a:lnTo>
                    <a:lnTo>
                      <a:pt x="4980" y="41"/>
                    </a:lnTo>
                    <a:lnTo>
                      <a:pt x="4972"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3" name="Freeform 57"/>
              <p:cNvSpPr>
                <a:spLocks/>
              </p:cNvSpPr>
              <p:nvPr/>
            </p:nvSpPr>
            <p:spPr bwMode="auto">
              <a:xfrm>
                <a:off x="3490" y="6288"/>
                <a:ext cx="4980" cy="82"/>
              </a:xfrm>
              <a:custGeom>
                <a:avLst/>
                <a:gdLst>
                  <a:gd name="T0" fmla="+- 0 3520 3490"/>
                  <a:gd name="T1" fmla="*/ T0 w 4980"/>
                  <a:gd name="T2" fmla="+- 0 6324 6288"/>
                  <a:gd name="T3" fmla="*/ 6324 h 82"/>
                  <a:gd name="T4" fmla="+- 0 3504 3490"/>
                  <a:gd name="T5" fmla="*/ T4 w 4980"/>
                  <a:gd name="T6" fmla="+- 0 6324 6288"/>
                  <a:gd name="T7" fmla="*/ 6324 h 82"/>
                  <a:gd name="T8" fmla="+- 0 3512 3490"/>
                  <a:gd name="T9" fmla="*/ T8 w 4980"/>
                  <a:gd name="T10" fmla="+- 0 6329 6288"/>
                  <a:gd name="T11" fmla="*/ 6329 h 82"/>
                  <a:gd name="T12" fmla="+- 0 3520 3490"/>
                  <a:gd name="T13" fmla="*/ T12 w 4980"/>
                  <a:gd name="T14" fmla="+- 0 6324 6288"/>
                  <a:gd name="T15" fmla="*/ 6324 h 82"/>
                </a:gdLst>
                <a:ahLst/>
                <a:cxnLst>
                  <a:cxn ang="0">
                    <a:pos x="T1" y="T3"/>
                  </a:cxn>
                  <a:cxn ang="0">
                    <a:pos x="T5" y="T7"/>
                  </a:cxn>
                  <a:cxn ang="0">
                    <a:pos x="T9" y="T11"/>
                  </a:cxn>
                  <a:cxn ang="0">
                    <a:pos x="T13" y="T15"/>
                  </a:cxn>
                </a:cxnLst>
                <a:rect l="0" t="0" r="r" b="b"/>
                <a:pathLst>
                  <a:path w="4980" h="82">
                    <a:moveTo>
                      <a:pt x="30" y="36"/>
                    </a:moveTo>
                    <a:lnTo>
                      <a:pt x="14" y="36"/>
                    </a:lnTo>
                    <a:lnTo>
                      <a:pt x="22" y="41"/>
                    </a:lnTo>
                    <a:lnTo>
                      <a:pt x="30" y="36"/>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sp>
            <p:nvSpPr>
              <p:cNvPr id="24" name="Freeform 58"/>
              <p:cNvSpPr>
                <a:spLocks/>
              </p:cNvSpPr>
              <p:nvPr/>
            </p:nvSpPr>
            <p:spPr bwMode="auto">
              <a:xfrm>
                <a:off x="3490" y="6288"/>
                <a:ext cx="4980" cy="82"/>
              </a:xfrm>
              <a:custGeom>
                <a:avLst/>
                <a:gdLst>
                  <a:gd name="T0" fmla="+- 0 8402 3490"/>
                  <a:gd name="T1" fmla="*/ T0 w 4980"/>
                  <a:gd name="T2" fmla="+- 0 6288 6288"/>
                  <a:gd name="T3" fmla="*/ 6288 h 82"/>
                  <a:gd name="T4" fmla="+- 0 8398 3490"/>
                  <a:gd name="T5" fmla="*/ T4 w 4980"/>
                  <a:gd name="T6" fmla="+- 0 6288 6288"/>
                  <a:gd name="T7" fmla="*/ 6288 h 82"/>
                  <a:gd name="T8" fmla="+- 0 8398 3490"/>
                  <a:gd name="T9" fmla="*/ T8 w 4980"/>
                  <a:gd name="T10" fmla="+- 0 6290 6288"/>
                  <a:gd name="T11" fmla="*/ 6290 h 82"/>
                  <a:gd name="T12" fmla="+- 0 8395 3490"/>
                  <a:gd name="T13" fmla="*/ T12 w 4980"/>
                  <a:gd name="T14" fmla="+- 0 6293 6288"/>
                  <a:gd name="T15" fmla="*/ 6293 h 82"/>
                  <a:gd name="T16" fmla="+- 0 8395 3490"/>
                  <a:gd name="T17" fmla="*/ T16 w 4980"/>
                  <a:gd name="T18" fmla="+- 0 6298 6288"/>
                  <a:gd name="T19" fmla="*/ 6298 h 82"/>
                  <a:gd name="T20" fmla="+- 0 8398 3490"/>
                  <a:gd name="T21" fmla="*/ T20 w 4980"/>
                  <a:gd name="T22" fmla="+- 0 6298 6288"/>
                  <a:gd name="T23" fmla="*/ 6298 h 82"/>
                  <a:gd name="T24" fmla="+- 0 8450 3490"/>
                  <a:gd name="T25" fmla="*/ T24 w 4980"/>
                  <a:gd name="T26" fmla="+- 0 6329 6288"/>
                  <a:gd name="T27" fmla="*/ 6329 h 82"/>
                  <a:gd name="T28" fmla="+- 0 8458 3490"/>
                  <a:gd name="T29" fmla="*/ T28 w 4980"/>
                  <a:gd name="T30" fmla="+- 0 6324 6288"/>
                  <a:gd name="T31" fmla="*/ 6324 h 82"/>
                  <a:gd name="T32" fmla="+- 0 8462 3490"/>
                  <a:gd name="T33" fmla="*/ T32 w 4980"/>
                  <a:gd name="T34" fmla="+- 0 6324 6288"/>
                  <a:gd name="T35" fmla="*/ 6324 h 82"/>
                  <a:gd name="T36" fmla="+- 0 8402 3490"/>
                  <a:gd name="T37" fmla="*/ T36 w 4980"/>
                  <a:gd name="T38" fmla="+- 0 6288 6288"/>
                  <a:gd name="T39" fmla="*/ 6288 h 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980" h="82">
                    <a:moveTo>
                      <a:pt x="4912" y="0"/>
                    </a:moveTo>
                    <a:lnTo>
                      <a:pt x="4908" y="0"/>
                    </a:lnTo>
                    <a:lnTo>
                      <a:pt x="4908" y="2"/>
                    </a:lnTo>
                    <a:lnTo>
                      <a:pt x="4905" y="5"/>
                    </a:lnTo>
                    <a:lnTo>
                      <a:pt x="4905" y="10"/>
                    </a:lnTo>
                    <a:lnTo>
                      <a:pt x="4908" y="10"/>
                    </a:lnTo>
                    <a:lnTo>
                      <a:pt x="4960" y="41"/>
                    </a:lnTo>
                    <a:lnTo>
                      <a:pt x="4968" y="36"/>
                    </a:lnTo>
                    <a:lnTo>
                      <a:pt x="4972" y="36"/>
                    </a:lnTo>
                    <a:lnTo>
                      <a:pt x="4912" y="0"/>
                    </a:lnTo>
                  </a:path>
                </a:pathLst>
              </a:custGeom>
              <a:solidFill>
                <a:srgbClr val="497EBA"/>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SG"/>
              </a:p>
            </p:txBody>
          </p:sp>
        </p:grpSp>
        <p:grpSp>
          <p:nvGrpSpPr>
            <p:cNvPr id="12" name="Group 59"/>
            <p:cNvGrpSpPr>
              <a:grpSpLocks/>
            </p:cNvGrpSpPr>
            <p:nvPr/>
          </p:nvGrpSpPr>
          <p:grpSpPr bwMode="auto">
            <a:xfrm>
              <a:off x="2359" y="2222"/>
              <a:ext cx="7178" cy="5378"/>
              <a:chOff x="2359" y="2222"/>
              <a:chExt cx="7178" cy="5378"/>
            </a:xfrm>
          </p:grpSpPr>
          <p:sp>
            <p:nvSpPr>
              <p:cNvPr id="13" name="Freeform 60"/>
              <p:cNvSpPr>
                <a:spLocks/>
              </p:cNvSpPr>
              <p:nvPr/>
            </p:nvSpPr>
            <p:spPr bwMode="auto">
              <a:xfrm>
                <a:off x="2359" y="2222"/>
                <a:ext cx="7178" cy="5378"/>
              </a:xfrm>
              <a:custGeom>
                <a:avLst/>
                <a:gdLst>
                  <a:gd name="T0" fmla="+- 0 2359 2359"/>
                  <a:gd name="T1" fmla="*/ T0 w 7178"/>
                  <a:gd name="T2" fmla="+- 0 7601 2222"/>
                  <a:gd name="T3" fmla="*/ 7601 h 5378"/>
                  <a:gd name="T4" fmla="+- 0 9538 2359"/>
                  <a:gd name="T5" fmla="*/ T4 w 7178"/>
                  <a:gd name="T6" fmla="+- 0 7601 2222"/>
                  <a:gd name="T7" fmla="*/ 7601 h 5378"/>
                  <a:gd name="T8" fmla="+- 0 9538 2359"/>
                  <a:gd name="T9" fmla="*/ T8 w 7178"/>
                  <a:gd name="T10" fmla="+- 0 2222 2222"/>
                  <a:gd name="T11" fmla="*/ 2222 h 5378"/>
                  <a:gd name="T12" fmla="+- 0 2359 2359"/>
                  <a:gd name="T13" fmla="*/ T12 w 7178"/>
                  <a:gd name="T14" fmla="+- 0 2222 2222"/>
                  <a:gd name="T15" fmla="*/ 2222 h 5378"/>
                  <a:gd name="T16" fmla="+- 0 2359 2359"/>
                  <a:gd name="T17" fmla="*/ T16 w 7178"/>
                  <a:gd name="T18" fmla="+- 0 7601 2222"/>
                  <a:gd name="T19" fmla="*/ 7601 h 5378"/>
                </a:gdLst>
                <a:ahLst/>
                <a:cxnLst>
                  <a:cxn ang="0">
                    <a:pos x="T1" y="T3"/>
                  </a:cxn>
                  <a:cxn ang="0">
                    <a:pos x="T5" y="T7"/>
                  </a:cxn>
                  <a:cxn ang="0">
                    <a:pos x="T9" y="T11"/>
                  </a:cxn>
                  <a:cxn ang="0">
                    <a:pos x="T13" y="T15"/>
                  </a:cxn>
                  <a:cxn ang="0">
                    <a:pos x="T17" y="T19"/>
                  </a:cxn>
                </a:cxnLst>
                <a:rect l="0" t="0" r="r" b="b"/>
                <a:pathLst>
                  <a:path w="7178" h="5378">
                    <a:moveTo>
                      <a:pt x="0" y="5379"/>
                    </a:moveTo>
                    <a:lnTo>
                      <a:pt x="7179" y="5379"/>
                    </a:lnTo>
                    <a:lnTo>
                      <a:pt x="7179" y="0"/>
                    </a:lnTo>
                    <a:lnTo>
                      <a:pt x="0" y="0"/>
                    </a:lnTo>
                    <a:lnTo>
                      <a:pt x="0" y="5379"/>
                    </a:lnTo>
                    <a:close/>
                  </a:path>
                </a:pathLst>
              </a:custGeom>
              <a:noFill/>
              <a:ln w="12192">
                <a:solidFill>
                  <a:schemeClr val="bg1"/>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pSp>
      </p:grpSp>
      <p:sp>
        <p:nvSpPr>
          <p:cNvPr id="1053" name="TextBox 1052"/>
          <p:cNvSpPr txBox="1"/>
          <p:nvPr/>
        </p:nvSpPr>
        <p:spPr>
          <a:xfrm>
            <a:off x="2267744" y="5013176"/>
            <a:ext cx="936104" cy="461665"/>
          </a:xfrm>
          <a:prstGeom prst="rect">
            <a:avLst/>
          </a:prstGeom>
          <a:noFill/>
        </p:spPr>
        <p:txBody>
          <a:bodyPr wrap="square" rtlCol="0">
            <a:spAutoFit/>
          </a:bodyPr>
          <a:lstStyle/>
          <a:p>
            <a:r>
              <a:rPr lang="en-SG" sz="2400" dirty="0"/>
              <a:t>Fetch</a:t>
            </a:r>
          </a:p>
        </p:txBody>
      </p:sp>
      <p:sp>
        <p:nvSpPr>
          <p:cNvPr id="64" name="TextBox 63"/>
          <p:cNvSpPr txBox="1"/>
          <p:nvPr/>
        </p:nvSpPr>
        <p:spPr>
          <a:xfrm>
            <a:off x="3995936" y="5001114"/>
            <a:ext cx="1152128" cy="461665"/>
          </a:xfrm>
          <a:prstGeom prst="rect">
            <a:avLst/>
          </a:prstGeom>
          <a:noFill/>
        </p:spPr>
        <p:txBody>
          <a:bodyPr wrap="square" rtlCol="0">
            <a:spAutoFit/>
          </a:bodyPr>
          <a:lstStyle/>
          <a:p>
            <a:r>
              <a:rPr lang="en-SG" sz="2400" dirty="0"/>
              <a:t>Decode</a:t>
            </a:r>
          </a:p>
        </p:txBody>
      </p:sp>
      <p:sp>
        <p:nvSpPr>
          <p:cNvPr id="65" name="TextBox 64"/>
          <p:cNvSpPr txBox="1"/>
          <p:nvPr/>
        </p:nvSpPr>
        <p:spPr>
          <a:xfrm>
            <a:off x="5868144" y="5001114"/>
            <a:ext cx="1224136" cy="461665"/>
          </a:xfrm>
          <a:prstGeom prst="rect">
            <a:avLst/>
          </a:prstGeom>
          <a:noFill/>
        </p:spPr>
        <p:txBody>
          <a:bodyPr wrap="square" rtlCol="0">
            <a:spAutoFit/>
          </a:bodyPr>
          <a:lstStyle/>
          <a:p>
            <a:r>
              <a:rPr lang="en-SG" sz="2400" dirty="0"/>
              <a:t>Execute</a:t>
            </a:r>
          </a:p>
        </p:txBody>
      </p:sp>
      <p:sp>
        <p:nvSpPr>
          <p:cNvPr id="1054" name="TextBox 1053"/>
          <p:cNvSpPr txBox="1"/>
          <p:nvPr/>
        </p:nvSpPr>
        <p:spPr>
          <a:xfrm>
            <a:off x="3009933" y="5756831"/>
            <a:ext cx="3128842" cy="369332"/>
          </a:xfrm>
          <a:prstGeom prst="rect">
            <a:avLst/>
          </a:prstGeom>
          <a:noFill/>
        </p:spPr>
        <p:txBody>
          <a:bodyPr wrap="square" rtlCol="0">
            <a:spAutoFit/>
          </a:bodyPr>
          <a:lstStyle/>
          <a:p>
            <a:r>
              <a:rPr lang="en-SG" dirty="0"/>
              <a:t>Basic CPU Instruction Cycle</a:t>
            </a:r>
          </a:p>
        </p:txBody>
      </p:sp>
    </p:spTree>
    <p:extLst>
      <p:ext uri="{BB962C8B-B14F-4D97-AF65-F5344CB8AC3E}">
        <p14:creationId xmlns:p14="http://schemas.microsoft.com/office/powerpoint/2010/main" val="2613488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1628800"/>
            <a:ext cx="5400600" cy="3555473"/>
          </a:xfrm>
          <a:prstGeom prst="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p:cNvSpPr/>
          <p:nvPr/>
        </p:nvSpPr>
        <p:spPr>
          <a:xfrm>
            <a:off x="3203848" y="3212976"/>
            <a:ext cx="2952328" cy="12961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dirty="0"/>
              <a:t>General Processor Block Diagram</a:t>
            </a:r>
          </a:p>
        </p:txBody>
      </p:sp>
      <p:sp>
        <p:nvSpPr>
          <p:cNvPr id="5" name="TextBox 4"/>
          <p:cNvSpPr txBox="1"/>
          <p:nvPr/>
        </p:nvSpPr>
        <p:spPr>
          <a:xfrm>
            <a:off x="3995936" y="1772816"/>
            <a:ext cx="1008112" cy="369332"/>
          </a:xfrm>
          <a:prstGeom prst="rect">
            <a:avLst/>
          </a:prstGeom>
          <a:noFill/>
          <a:ln>
            <a:solidFill>
              <a:schemeClr val="tx1"/>
            </a:solidFill>
          </a:ln>
        </p:spPr>
        <p:txBody>
          <a:bodyPr wrap="square" rtlCol="0">
            <a:spAutoFit/>
          </a:bodyPr>
          <a:lstStyle/>
          <a:p>
            <a:r>
              <a:rPr lang="en-GB" dirty="0" smtClean="0"/>
              <a:t>Fetch</a:t>
            </a:r>
            <a:endParaRPr lang="en-SG" dirty="0"/>
          </a:p>
        </p:txBody>
      </p:sp>
      <p:sp>
        <p:nvSpPr>
          <p:cNvPr id="6" name="TextBox 5"/>
          <p:cNvSpPr txBox="1"/>
          <p:nvPr/>
        </p:nvSpPr>
        <p:spPr>
          <a:xfrm>
            <a:off x="3995936" y="2492896"/>
            <a:ext cx="1008112" cy="369332"/>
          </a:xfrm>
          <a:prstGeom prst="rect">
            <a:avLst/>
          </a:prstGeom>
          <a:noFill/>
          <a:ln>
            <a:solidFill>
              <a:schemeClr val="tx1"/>
            </a:solidFill>
          </a:ln>
        </p:spPr>
        <p:txBody>
          <a:bodyPr wrap="square" rtlCol="0">
            <a:spAutoFit/>
          </a:bodyPr>
          <a:lstStyle/>
          <a:p>
            <a:r>
              <a:rPr lang="en-SG" dirty="0"/>
              <a:t>Dispatch</a:t>
            </a:r>
          </a:p>
        </p:txBody>
      </p:sp>
      <p:sp>
        <p:nvSpPr>
          <p:cNvPr id="7" name="TextBox 6"/>
          <p:cNvSpPr txBox="1"/>
          <p:nvPr/>
        </p:nvSpPr>
        <p:spPr>
          <a:xfrm>
            <a:off x="3851920" y="4787860"/>
            <a:ext cx="1340889" cy="369332"/>
          </a:xfrm>
          <a:prstGeom prst="rect">
            <a:avLst/>
          </a:prstGeom>
          <a:noFill/>
          <a:ln>
            <a:solidFill>
              <a:schemeClr val="tx1"/>
            </a:solidFill>
          </a:ln>
        </p:spPr>
        <p:txBody>
          <a:bodyPr wrap="square" rtlCol="0">
            <a:spAutoFit/>
          </a:bodyPr>
          <a:lstStyle/>
          <a:p>
            <a:r>
              <a:rPr lang="en-SG" dirty="0" smtClean="0"/>
              <a:t>Data Cache</a:t>
            </a:r>
            <a:endParaRPr lang="en-SG" dirty="0"/>
          </a:p>
        </p:txBody>
      </p:sp>
      <p:sp>
        <p:nvSpPr>
          <p:cNvPr id="8" name="TextBox 7"/>
          <p:cNvSpPr txBox="1"/>
          <p:nvPr/>
        </p:nvSpPr>
        <p:spPr>
          <a:xfrm>
            <a:off x="3671900" y="4005064"/>
            <a:ext cx="1800200" cy="369332"/>
          </a:xfrm>
          <a:prstGeom prst="rect">
            <a:avLst/>
          </a:prstGeom>
          <a:noFill/>
          <a:ln>
            <a:solidFill>
              <a:schemeClr val="tx1"/>
            </a:solidFill>
          </a:ln>
        </p:spPr>
        <p:txBody>
          <a:bodyPr wrap="square" rtlCol="0">
            <a:spAutoFit/>
          </a:bodyPr>
          <a:lstStyle/>
          <a:p>
            <a:r>
              <a:rPr lang="en-SG" dirty="0"/>
              <a:t>Functional Units</a:t>
            </a:r>
          </a:p>
        </p:txBody>
      </p:sp>
      <p:sp>
        <p:nvSpPr>
          <p:cNvPr id="10" name="TextBox 9"/>
          <p:cNvSpPr txBox="1"/>
          <p:nvPr/>
        </p:nvSpPr>
        <p:spPr>
          <a:xfrm>
            <a:off x="3275856" y="3284984"/>
            <a:ext cx="432048" cy="369332"/>
          </a:xfrm>
          <a:prstGeom prst="rect">
            <a:avLst/>
          </a:prstGeom>
          <a:solidFill>
            <a:schemeClr val="accent5">
              <a:lumMod val="40000"/>
              <a:lumOff val="60000"/>
            </a:schemeClr>
          </a:solidFill>
          <a:ln>
            <a:solidFill>
              <a:schemeClr val="tx1"/>
            </a:solidFill>
          </a:ln>
        </p:spPr>
        <p:txBody>
          <a:bodyPr wrap="square" rtlCol="0">
            <a:spAutoFit/>
          </a:bodyPr>
          <a:lstStyle/>
          <a:p>
            <a:r>
              <a:rPr lang="en-GB" dirty="0" smtClean="0"/>
              <a:t>FP</a:t>
            </a:r>
            <a:endParaRPr lang="en-SG" dirty="0"/>
          </a:p>
        </p:txBody>
      </p:sp>
      <p:sp>
        <p:nvSpPr>
          <p:cNvPr id="11" name="TextBox 10"/>
          <p:cNvSpPr txBox="1"/>
          <p:nvPr/>
        </p:nvSpPr>
        <p:spPr>
          <a:xfrm>
            <a:off x="3779912" y="3281700"/>
            <a:ext cx="576064" cy="369332"/>
          </a:xfrm>
          <a:prstGeom prst="rect">
            <a:avLst/>
          </a:prstGeom>
          <a:solidFill>
            <a:schemeClr val="accent5">
              <a:lumMod val="40000"/>
              <a:lumOff val="60000"/>
            </a:schemeClr>
          </a:solidFill>
          <a:ln>
            <a:solidFill>
              <a:schemeClr val="tx1"/>
            </a:solidFill>
          </a:ln>
        </p:spPr>
        <p:txBody>
          <a:bodyPr wrap="square" rtlCol="0">
            <a:spAutoFit/>
          </a:bodyPr>
          <a:lstStyle/>
          <a:p>
            <a:r>
              <a:rPr lang="en-GB" dirty="0" smtClean="0"/>
              <a:t>INT</a:t>
            </a:r>
            <a:endParaRPr lang="en-SG" dirty="0"/>
          </a:p>
        </p:txBody>
      </p:sp>
      <p:sp>
        <p:nvSpPr>
          <p:cNvPr id="12" name="TextBox 11"/>
          <p:cNvSpPr txBox="1"/>
          <p:nvPr/>
        </p:nvSpPr>
        <p:spPr>
          <a:xfrm>
            <a:off x="4716016" y="3281700"/>
            <a:ext cx="620808" cy="369332"/>
          </a:xfrm>
          <a:prstGeom prst="rect">
            <a:avLst/>
          </a:prstGeom>
          <a:solidFill>
            <a:schemeClr val="accent5">
              <a:lumMod val="40000"/>
              <a:lumOff val="60000"/>
            </a:schemeClr>
          </a:solidFill>
          <a:ln>
            <a:solidFill>
              <a:schemeClr val="tx1"/>
            </a:solidFill>
          </a:ln>
        </p:spPr>
        <p:txBody>
          <a:bodyPr wrap="square" rtlCol="0">
            <a:spAutoFit/>
          </a:bodyPr>
          <a:lstStyle/>
          <a:p>
            <a:r>
              <a:rPr lang="en-GB" dirty="0" smtClean="0"/>
              <a:t>BRA</a:t>
            </a:r>
            <a:endParaRPr lang="en-SG" dirty="0"/>
          </a:p>
        </p:txBody>
      </p:sp>
      <p:sp>
        <p:nvSpPr>
          <p:cNvPr id="14" name="TextBox 13"/>
          <p:cNvSpPr txBox="1"/>
          <p:nvPr/>
        </p:nvSpPr>
        <p:spPr>
          <a:xfrm>
            <a:off x="5436319" y="3284984"/>
            <a:ext cx="620808" cy="369332"/>
          </a:xfrm>
          <a:prstGeom prst="rect">
            <a:avLst/>
          </a:prstGeom>
          <a:solidFill>
            <a:schemeClr val="accent5">
              <a:lumMod val="40000"/>
              <a:lumOff val="60000"/>
            </a:schemeClr>
          </a:solidFill>
          <a:ln>
            <a:solidFill>
              <a:schemeClr val="tx1"/>
            </a:solidFill>
          </a:ln>
        </p:spPr>
        <p:txBody>
          <a:bodyPr wrap="square" rtlCol="0">
            <a:spAutoFit/>
          </a:bodyPr>
          <a:lstStyle/>
          <a:p>
            <a:r>
              <a:rPr lang="en-GB" dirty="0" smtClean="0"/>
              <a:t>CMP</a:t>
            </a:r>
            <a:endParaRPr lang="en-SG" dirty="0"/>
          </a:p>
        </p:txBody>
      </p:sp>
      <p:cxnSp>
        <p:nvCxnSpPr>
          <p:cNvPr id="16" name="Straight Connector 15"/>
          <p:cNvCxnSpPr/>
          <p:nvPr/>
        </p:nvCxnSpPr>
        <p:spPr>
          <a:xfrm>
            <a:off x="4572000" y="34696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33604" y="3140968"/>
            <a:ext cx="526428" cy="461665"/>
          </a:xfrm>
          <a:prstGeom prst="rect">
            <a:avLst/>
          </a:prstGeom>
          <a:noFill/>
        </p:spPr>
        <p:txBody>
          <a:bodyPr wrap="square" rtlCol="0">
            <a:spAutoFit/>
          </a:bodyPr>
          <a:lstStyle/>
          <a:p>
            <a:r>
              <a:rPr lang="en-GB" sz="2400" dirty="0" smtClean="0"/>
              <a:t>...</a:t>
            </a:r>
            <a:endParaRPr lang="en-SG" sz="2400" dirty="0"/>
          </a:p>
        </p:txBody>
      </p:sp>
      <p:sp>
        <p:nvSpPr>
          <p:cNvPr id="18" name="TextBox 17"/>
          <p:cNvSpPr txBox="1"/>
          <p:nvPr/>
        </p:nvSpPr>
        <p:spPr>
          <a:xfrm>
            <a:off x="5472100" y="1772816"/>
            <a:ext cx="1836204" cy="369332"/>
          </a:xfrm>
          <a:prstGeom prst="rect">
            <a:avLst/>
          </a:prstGeom>
          <a:noFill/>
          <a:ln>
            <a:solidFill>
              <a:schemeClr val="tx1"/>
            </a:solidFill>
          </a:ln>
        </p:spPr>
        <p:txBody>
          <a:bodyPr wrap="square" rtlCol="0">
            <a:spAutoFit/>
          </a:bodyPr>
          <a:lstStyle/>
          <a:p>
            <a:r>
              <a:rPr lang="en-GB" dirty="0" smtClean="0"/>
              <a:t>Instruction cache</a:t>
            </a:r>
            <a:endParaRPr lang="en-SG" dirty="0"/>
          </a:p>
        </p:txBody>
      </p:sp>
      <p:sp>
        <p:nvSpPr>
          <p:cNvPr id="19" name="Left-Right Arrow 18"/>
          <p:cNvSpPr/>
          <p:nvPr/>
        </p:nvSpPr>
        <p:spPr>
          <a:xfrm>
            <a:off x="5125915" y="1920838"/>
            <a:ext cx="310404"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Up-Down Arrow 19"/>
          <p:cNvSpPr/>
          <p:nvPr/>
        </p:nvSpPr>
        <p:spPr>
          <a:xfrm>
            <a:off x="4355976" y="5256280"/>
            <a:ext cx="108012" cy="2609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p:cNvSpPr txBox="1"/>
          <p:nvPr/>
        </p:nvSpPr>
        <p:spPr>
          <a:xfrm>
            <a:off x="1259632" y="5517232"/>
            <a:ext cx="6264696" cy="3693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GB" dirty="0" smtClean="0"/>
              <a:t>Memory</a:t>
            </a:r>
            <a:endParaRPr lang="en-SG" dirty="0"/>
          </a:p>
        </p:txBody>
      </p:sp>
      <p:sp>
        <p:nvSpPr>
          <p:cNvPr id="22" name="Up-Down Arrow 21"/>
          <p:cNvSpPr/>
          <p:nvPr/>
        </p:nvSpPr>
        <p:spPr>
          <a:xfrm>
            <a:off x="4407336" y="2187346"/>
            <a:ext cx="108012" cy="2609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Down Arrow 22"/>
          <p:cNvSpPr/>
          <p:nvPr/>
        </p:nvSpPr>
        <p:spPr>
          <a:xfrm>
            <a:off x="4421858" y="2897983"/>
            <a:ext cx="108012" cy="2609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a:off x="7092280" y="2245815"/>
            <a:ext cx="195300" cy="3199409"/>
          </a:xfrm>
          <a:prstGeom prst="up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Up-Down Arrow 24"/>
          <p:cNvSpPr/>
          <p:nvPr/>
        </p:nvSpPr>
        <p:spPr>
          <a:xfrm>
            <a:off x="4367852" y="4509120"/>
            <a:ext cx="108012" cy="26095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p:cNvSpPr/>
          <p:nvPr/>
        </p:nvSpPr>
        <p:spPr>
          <a:xfrm>
            <a:off x="1331640" y="3229753"/>
            <a:ext cx="1188132" cy="129614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Registers</a:t>
            </a:r>
            <a:endParaRPr lang="en-SG" dirty="0">
              <a:solidFill>
                <a:schemeClr val="tx1"/>
              </a:solidFill>
            </a:endParaRPr>
          </a:p>
        </p:txBody>
      </p:sp>
      <p:sp>
        <p:nvSpPr>
          <p:cNvPr id="27" name="Left-Right Arrow 26"/>
          <p:cNvSpPr/>
          <p:nvPr/>
        </p:nvSpPr>
        <p:spPr>
          <a:xfrm>
            <a:off x="2555776" y="3844985"/>
            <a:ext cx="576064" cy="1723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804708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Three-bus Architecture</a:t>
            </a:r>
          </a:p>
        </p:txBody>
      </p:sp>
      <p:sp>
        <p:nvSpPr>
          <p:cNvPr id="5" name="TextBox 4"/>
          <p:cNvSpPr txBox="1"/>
          <p:nvPr/>
        </p:nvSpPr>
        <p:spPr>
          <a:xfrm>
            <a:off x="1835696" y="1765265"/>
            <a:ext cx="1368152"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Memory</a:t>
            </a:r>
          </a:p>
          <a:p>
            <a:endParaRPr lang="en-GB" dirty="0"/>
          </a:p>
          <a:p>
            <a:endParaRPr lang="en-SG" dirty="0"/>
          </a:p>
        </p:txBody>
      </p:sp>
      <p:sp>
        <p:nvSpPr>
          <p:cNvPr id="7" name="TextBox 6"/>
          <p:cNvSpPr txBox="1"/>
          <p:nvPr/>
        </p:nvSpPr>
        <p:spPr>
          <a:xfrm>
            <a:off x="3851920" y="1628800"/>
            <a:ext cx="1368152" cy="1200329"/>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Input / Output devices</a:t>
            </a:r>
          </a:p>
        </p:txBody>
      </p:sp>
      <p:sp>
        <p:nvSpPr>
          <p:cNvPr id="8" name="TextBox 7"/>
          <p:cNvSpPr txBox="1"/>
          <p:nvPr/>
        </p:nvSpPr>
        <p:spPr>
          <a:xfrm>
            <a:off x="5940152" y="1837273"/>
            <a:ext cx="1512168"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Processor</a:t>
            </a:r>
          </a:p>
          <a:p>
            <a:endParaRPr lang="en-GB" dirty="0"/>
          </a:p>
          <a:p>
            <a:endParaRPr lang="en-SG" dirty="0"/>
          </a:p>
        </p:txBody>
      </p:sp>
      <p:sp>
        <p:nvSpPr>
          <p:cNvPr id="15" name="Left-Up Arrow 14"/>
          <p:cNvSpPr/>
          <p:nvPr/>
        </p:nvSpPr>
        <p:spPr>
          <a:xfrm>
            <a:off x="1115616" y="2883220"/>
            <a:ext cx="5256584" cy="977828"/>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Memory bus</a:t>
            </a:r>
            <a:endParaRPr lang="en-SG" dirty="0"/>
          </a:p>
        </p:txBody>
      </p:sp>
      <p:sp>
        <p:nvSpPr>
          <p:cNvPr id="16" name="Left-Right Arrow 15"/>
          <p:cNvSpPr/>
          <p:nvPr/>
        </p:nvSpPr>
        <p:spPr>
          <a:xfrm>
            <a:off x="1331640" y="4365104"/>
            <a:ext cx="6120680"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Bus</a:t>
            </a:r>
            <a:endParaRPr lang="en-SG" dirty="0"/>
          </a:p>
        </p:txBody>
      </p:sp>
      <p:sp>
        <p:nvSpPr>
          <p:cNvPr id="17" name="Left-Right Arrow 16"/>
          <p:cNvSpPr/>
          <p:nvPr/>
        </p:nvSpPr>
        <p:spPr>
          <a:xfrm>
            <a:off x="1259632" y="5373216"/>
            <a:ext cx="6192688" cy="648072"/>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Control Bus</a:t>
            </a:r>
            <a:endParaRPr lang="en-SG" dirty="0"/>
          </a:p>
        </p:txBody>
      </p:sp>
      <p:sp>
        <p:nvSpPr>
          <p:cNvPr id="18" name="Up-Down Arrow 17"/>
          <p:cNvSpPr/>
          <p:nvPr/>
        </p:nvSpPr>
        <p:spPr>
          <a:xfrm>
            <a:off x="4355976" y="2811212"/>
            <a:ext cx="374307" cy="16676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Up-Down Arrow 19"/>
          <p:cNvSpPr/>
          <p:nvPr/>
        </p:nvSpPr>
        <p:spPr>
          <a:xfrm>
            <a:off x="6948264" y="2883219"/>
            <a:ext cx="360040" cy="2546297"/>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Down Arrow 20"/>
          <p:cNvSpPr/>
          <p:nvPr/>
        </p:nvSpPr>
        <p:spPr>
          <a:xfrm>
            <a:off x="1835696" y="2780928"/>
            <a:ext cx="432048" cy="700421"/>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Down Arrow 21"/>
          <p:cNvSpPr/>
          <p:nvPr/>
        </p:nvSpPr>
        <p:spPr>
          <a:xfrm>
            <a:off x="2339752" y="2811211"/>
            <a:ext cx="378802" cy="16751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Down Arrow 22"/>
          <p:cNvSpPr/>
          <p:nvPr/>
        </p:nvSpPr>
        <p:spPr>
          <a:xfrm>
            <a:off x="6490810" y="2883220"/>
            <a:ext cx="457454" cy="1603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Down Arrow 23"/>
          <p:cNvSpPr/>
          <p:nvPr/>
        </p:nvSpPr>
        <p:spPr>
          <a:xfrm>
            <a:off x="4793886" y="2780928"/>
            <a:ext cx="360040" cy="2744432"/>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Up-Down Arrow 24"/>
          <p:cNvSpPr/>
          <p:nvPr/>
        </p:nvSpPr>
        <p:spPr>
          <a:xfrm>
            <a:off x="2843808" y="2780928"/>
            <a:ext cx="360040" cy="2744432"/>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Up-Down Arrow 25"/>
          <p:cNvSpPr/>
          <p:nvPr/>
        </p:nvSpPr>
        <p:spPr>
          <a:xfrm>
            <a:off x="3851920" y="2811212"/>
            <a:ext cx="432048" cy="700421"/>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60788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1. </a:t>
            </a:r>
            <a:r>
              <a:rPr lang="en-SG" dirty="0"/>
              <a:t>Instruction Fetch</a:t>
            </a:r>
          </a:p>
        </p:txBody>
      </p:sp>
      <p:sp>
        <p:nvSpPr>
          <p:cNvPr id="5" name="TextBox 4"/>
          <p:cNvSpPr txBox="1"/>
          <p:nvPr/>
        </p:nvSpPr>
        <p:spPr>
          <a:xfrm>
            <a:off x="1835696" y="1765265"/>
            <a:ext cx="1368152"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Memory</a:t>
            </a:r>
          </a:p>
          <a:p>
            <a:endParaRPr lang="en-GB" dirty="0"/>
          </a:p>
          <a:p>
            <a:endParaRPr lang="en-SG" dirty="0"/>
          </a:p>
        </p:txBody>
      </p:sp>
      <p:sp>
        <p:nvSpPr>
          <p:cNvPr id="8" name="TextBox 7"/>
          <p:cNvSpPr txBox="1"/>
          <p:nvPr/>
        </p:nvSpPr>
        <p:spPr>
          <a:xfrm>
            <a:off x="5940152" y="1837273"/>
            <a:ext cx="1512168"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Processor</a:t>
            </a:r>
          </a:p>
          <a:p>
            <a:endParaRPr lang="en-GB" dirty="0"/>
          </a:p>
          <a:p>
            <a:endParaRPr lang="en-SG" dirty="0"/>
          </a:p>
        </p:txBody>
      </p:sp>
      <p:sp>
        <p:nvSpPr>
          <p:cNvPr id="15" name="Left-Up Arrow 14"/>
          <p:cNvSpPr/>
          <p:nvPr/>
        </p:nvSpPr>
        <p:spPr>
          <a:xfrm>
            <a:off x="1115616" y="2883220"/>
            <a:ext cx="5256584" cy="977828"/>
          </a:xfrm>
          <a:prstGeom prst="lef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Memory bus</a:t>
            </a:r>
            <a:endParaRPr lang="en-SG" dirty="0"/>
          </a:p>
        </p:txBody>
      </p:sp>
      <p:sp>
        <p:nvSpPr>
          <p:cNvPr id="17" name="Left-Right Arrow 16"/>
          <p:cNvSpPr/>
          <p:nvPr/>
        </p:nvSpPr>
        <p:spPr>
          <a:xfrm>
            <a:off x="1259632" y="5373216"/>
            <a:ext cx="6192688" cy="648072"/>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Control Bus</a:t>
            </a:r>
            <a:endParaRPr lang="en-SG" dirty="0"/>
          </a:p>
        </p:txBody>
      </p:sp>
      <p:sp>
        <p:nvSpPr>
          <p:cNvPr id="20" name="Up-Down Arrow 19"/>
          <p:cNvSpPr/>
          <p:nvPr/>
        </p:nvSpPr>
        <p:spPr>
          <a:xfrm>
            <a:off x="6948264" y="2883219"/>
            <a:ext cx="360040" cy="2546297"/>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Down Arrow 20"/>
          <p:cNvSpPr/>
          <p:nvPr/>
        </p:nvSpPr>
        <p:spPr>
          <a:xfrm>
            <a:off x="1835696" y="2780928"/>
            <a:ext cx="432048" cy="700421"/>
          </a:xfrm>
          <a:prstGeom prst="up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Up-Down Arrow 24"/>
          <p:cNvSpPr/>
          <p:nvPr/>
        </p:nvSpPr>
        <p:spPr>
          <a:xfrm>
            <a:off x="2843808" y="2780928"/>
            <a:ext cx="360040" cy="2744432"/>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p:cNvSpPr>
            <a:spLocks noGrp="1"/>
          </p:cNvSpPr>
          <p:nvPr>
            <p:ph idx="1"/>
          </p:nvPr>
        </p:nvSpPr>
        <p:spPr>
          <a:xfrm>
            <a:off x="615483" y="5846539"/>
            <a:ext cx="8229600" cy="822821"/>
          </a:xfrm>
        </p:spPr>
        <p:txBody>
          <a:bodyPr>
            <a:normAutofit fontScale="70000" lnSpcReduction="20000"/>
          </a:bodyPr>
          <a:lstStyle/>
          <a:p>
            <a:r>
              <a:rPr lang="en-SG" dirty="0"/>
              <a:t>CPU indicates that it wants an instruction on the Control Bus</a:t>
            </a:r>
          </a:p>
          <a:p>
            <a:r>
              <a:rPr lang="en-SG" dirty="0" smtClean="0"/>
              <a:t>CPU </a:t>
            </a:r>
            <a:r>
              <a:rPr lang="en-SG" dirty="0"/>
              <a:t>outputs address for next instruction to select Memory</a:t>
            </a:r>
          </a:p>
        </p:txBody>
      </p:sp>
    </p:spTree>
    <p:extLst>
      <p:ext uri="{BB962C8B-B14F-4D97-AF65-F5344CB8AC3E}">
        <p14:creationId xmlns:p14="http://schemas.microsoft.com/office/powerpoint/2010/main" val="1767134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2. Instruction Read</a:t>
            </a:r>
          </a:p>
        </p:txBody>
      </p:sp>
      <p:sp>
        <p:nvSpPr>
          <p:cNvPr id="5" name="TextBox 4"/>
          <p:cNvSpPr txBox="1"/>
          <p:nvPr/>
        </p:nvSpPr>
        <p:spPr>
          <a:xfrm>
            <a:off x="1835696" y="1765265"/>
            <a:ext cx="1368152"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Memory</a:t>
            </a:r>
          </a:p>
          <a:p>
            <a:endParaRPr lang="en-GB" dirty="0"/>
          </a:p>
          <a:p>
            <a:endParaRPr lang="en-SG" dirty="0"/>
          </a:p>
        </p:txBody>
      </p:sp>
      <p:sp>
        <p:nvSpPr>
          <p:cNvPr id="8" name="TextBox 7"/>
          <p:cNvSpPr txBox="1"/>
          <p:nvPr/>
        </p:nvSpPr>
        <p:spPr>
          <a:xfrm>
            <a:off x="5940152" y="1837273"/>
            <a:ext cx="1512168"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Processor</a:t>
            </a:r>
          </a:p>
          <a:p>
            <a:endParaRPr lang="en-GB" dirty="0"/>
          </a:p>
          <a:p>
            <a:endParaRPr lang="en-SG" dirty="0"/>
          </a:p>
        </p:txBody>
      </p:sp>
      <p:sp>
        <p:nvSpPr>
          <p:cNvPr id="16" name="Left-Right Arrow 15"/>
          <p:cNvSpPr/>
          <p:nvPr/>
        </p:nvSpPr>
        <p:spPr>
          <a:xfrm>
            <a:off x="1331640" y="4365104"/>
            <a:ext cx="6120680"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Bus</a:t>
            </a:r>
            <a:endParaRPr lang="en-SG" dirty="0"/>
          </a:p>
        </p:txBody>
      </p:sp>
      <p:sp>
        <p:nvSpPr>
          <p:cNvPr id="17" name="Left-Right Arrow 16"/>
          <p:cNvSpPr/>
          <p:nvPr/>
        </p:nvSpPr>
        <p:spPr>
          <a:xfrm>
            <a:off x="1259632" y="5373216"/>
            <a:ext cx="6192688" cy="648072"/>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Control Bus</a:t>
            </a:r>
            <a:endParaRPr lang="en-SG" dirty="0"/>
          </a:p>
        </p:txBody>
      </p:sp>
      <p:sp>
        <p:nvSpPr>
          <p:cNvPr id="20" name="Up-Down Arrow 19"/>
          <p:cNvSpPr/>
          <p:nvPr/>
        </p:nvSpPr>
        <p:spPr>
          <a:xfrm>
            <a:off x="6948264" y="2883219"/>
            <a:ext cx="360040" cy="2546297"/>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Down Arrow 21"/>
          <p:cNvSpPr/>
          <p:nvPr/>
        </p:nvSpPr>
        <p:spPr>
          <a:xfrm>
            <a:off x="2339752" y="2811211"/>
            <a:ext cx="378802" cy="16751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Down Arrow 22"/>
          <p:cNvSpPr/>
          <p:nvPr/>
        </p:nvSpPr>
        <p:spPr>
          <a:xfrm>
            <a:off x="6490810" y="2883220"/>
            <a:ext cx="457454" cy="160316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Up-Down Arrow 24"/>
          <p:cNvSpPr/>
          <p:nvPr/>
        </p:nvSpPr>
        <p:spPr>
          <a:xfrm>
            <a:off x="2843808" y="2780928"/>
            <a:ext cx="360040" cy="2744432"/>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p:cNvSpPr>
            <a:spLocks noGrp="1"/>
          </p:cNvSpPr>
          <p:nvPr>
            <p:ph idx="1"/>
          </p:nvPr>
        </p:nvSpPr>
        <p:spPr>
          <a:xfrm>
            <a:off x="615483" y="5846539"/>
            <a:ext cx="8229600" cy="822821"/>
          </a:xfrm>
        </p:spPr>
        <p:txBody>
          <a:bodyPr>
            <a:normAutofit fontScale="77500" lnSpcReduction="20000"/>
          </a:bodyPr>
          <a:lstStyle/>
          <a:p>
            <a:r>
              <a:rPr lang="en-SG" dirty="0"/>
              <a:t>CPU sends a "READ" to the memory</a:t>
            </a:r>
          </a:p>
          <a:p>
            <a:r>
              <a:rPr lang="en-SG" dirty="0" smtClean="0"/>
              <a:t>CPU </a:t>
            </a:r>
            <a:r>
              <a:rPr lang="en-SG" dirty="0"/>
              <a:t>reads instruction from the </a:t>
            </a:r>
            <a:r>
              <a:rPr lang="en-SG" dirty="0" smtClean="0"/>
              <a:t>memory</a:t>
            </a:r>
            <a:endParaRPr lang="en-SG" dirty="0"/>
          </a:p>
        </p:txBody>
      </p:sp>
    </p:spTree>
    <p:extLst>
      <p:ext uri="{BB962C8B-B14F-4D97-AF65-F5344CB8AC3E}">
        <p14:creationId xmlns:p14="http://schemas.microsoft.com/office/powerpoint/2010/main" val="1568768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3. Instruction Decode/Execute</a:t>
            </a:r>
          </a:p>
        </p:txBody>
      </p:sp>
      <p:sp>
        <p:nvSpPr>
          <p:cNvPr id="3" name="Content Placeholder 2"/>
          <p:cNvSpPr>
            <a:spLocks noGrp="1"/>
          </p:cNvSpPr>
          <p:nvPr>
            <p:ph idx="1"/>
          </p:nvPr>
        </p:nvSpPr>
        <p:spPr>
          <a:xfrm>
            <a:off x="457200" y="3861048"/>
            <a:ext cx="8229600" cy="2265115"/>
          </a:xfrm>
        </p:spPr>
        <p:txBody>
          <a:bodyPr>
            <a:normAutofit fontScale="70000" lnSpcReduction="20000"/>
          </a:bodyPr>
          <a:lstStyle/>
          <a:p>
            <a:r>
              <a:rPr lang="en-SG" dirty="0"/>
              <a:t>CPU decodes the instruction based on the Functional Unit/Microcode</a:t>
            </a:r>
          </a:p>
          <a:p>
            <a:r>
              <a:rPr lang="en-SG" dirty="0" smtClean="0"/>
              <a:t>CPU </a:t>
            </a:r>
            <a:r>
              <a:rPr lang="en-SG" dirty="0"/>
              <a:t>"Executes"</a:t>
            </a:r>
          </a:p>
          <a:p>
            <a:pPr lvl="1"/>
            <a:r>
              <a:rPr lang="en-SG" dirty="0" smtClean="0"/>
              <a:t>Perform </a:t>
            </a:r>
            <a:r>
              <a:rPr lang="en-SG" dirty="0"/>
              <a:t>an internal operation</a:t>
            </a:r>
          </a:p>
          <a:p>
            <a:pPr lvl="1"/>
            <a:r>
              <a:rPr lang="en-SG" dirty="0" smtClean="0"/>
              <a:t>Read </a:t>
            </a:r>
            <a:r>
              <a:rPr lang="en-SG" dirty="0"/>
              <a:t>another data</a:t>
            </a:r>
          </a:p>
          <a:p>
            <a:pPr lvl="1"/>
            <a:r>
              <a:rPr lang="en-SG" dirty="0" smtClean="0"/>
              <a:t>Write </a:t>
            </a:r>
            <a:r>
              <a:rPr lang="en-SG" dirty="0"/>
              <a:t>data</a:t>
            </a:r>
          </a:p>
          <a:p>
            <a:r>
              <a:rPr lang="en-SG" dirty="0" smtClean="0"/>
              <a:t>Buses </a:t>
            </a:r>
            <a:r>
              <a:rPr lang="en-SG" dirty="0"/>
              <a:t>are NOT used during this period</a:t>
            </a:r>
          </a:p>
        </p:txBody>
      </p:sp>
      <p:sp>
        <p:nvSpPr>
          <p:cNvPr id="4" name="TextBox 3"/>
          <p:cNvSpPr txBox="1"/>
          <p:nvPr/>
        </p:nvSpPr>
        <p:spPr>
          <a:xfrm>
            <a:off x="1835696" y="1765265"/>
            <a:ext cx="1368152"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Memory</a:t>
            </a:r>
          </a:p>
          <a:p>
            <a:endParaRPr lang="en-GB" dirty="0"/>
          </a:p>
          <a:p>
            <a:endParaRPr lang="en-SG" dirty="0"/>
          </a:p>
        </p:txBody>
      </p:sp>
      <p:sp>
        <p:nvSpPr>
          <p:cNvPr id="5" name="TextBox 4"/>
          <p:cNvSpPr txBox="1"/>
          <p:nvPr/>
        </p:nvSpPr>
        <p:spPr>
          <a:xfrm>
            <a:off x="5940152" y="1837273"/>
            <a:ext cx="1512168" cy="1015663"/>
          </a:xfrm>
          <a:prstGeom prst="rect">
            <a:avLst/>
          </a:prstGeom>
          <a:solidFill>
            <a:schemeClr val="accent3">
              <a:lumMod val="20000"/>
              <a:lumOff val="80000"/>
            </a:schemeClr>
          </a:solidFill>
          <a:ln>
            <a:solidFill>
              <a:schemeClr val="tx1"/>
            </a:solidFill>
          </a:ln>
        </p:spPr>
        <p:txBody>
          <a:bodyPr wrap="square" rtlCol="0">
            <a:spAutoFit/>
          </a:bodyPr>
          <a:lstStyle/>
          <a:p>
            <a:r>
              <a:rPr lang="en-GB" sz="2400" dirty="0" smtClean="0"/>
              <a:t>Processor</a:t>
            </a:r>
          </a:p>
          <a:p>
            <a:endParaRPr lang="en-GB" dirty="0"/>
          </a:p>
          <a:p>
            <a:endParaRPr lang="en-SG" dirty="0"/>
          </a:p>
        </p:txBody>
      </p:sp>
      <p:sp>
        <p:nvSpPr>
          <p:cNvPr id="6" name="Cloud Callout 5"/>
          <p:cNvSpPr/>
          <p:nvPr/>
        </p:nvSpPr>
        <p:spPr>
          <a:xfrm>
            <a:off x="3635896" y="2492896"/>
            <a:ext cx="2088232" cy="1152128"/>
          </a:xfrm>
          <a:prstGeom prst="cloudCallout">
            <a:avLst>
              <a:gd name="adj1" fmla="val 54196"/>
              <a:gd name="adj2" fmla="val -780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What do I need</a:t>
            </a:r>
          </a:p>
          <a:p>
            <a:r>
              <a:rPr lang="en-SG" dirty="0"/>
              <a:t>to do?</a:t>
            </a:r>
          </a:p>
        </p:txBody>
      </p:sp>
    </p:spTree>
    <p:extLst>
      <p:ext uri="{BB962C8B-B14F-4D97-AF65-F5344CB8AC3E}">
        <p14:creationId xmlns:p14="http://schemas.microsoft.com/office/powerpoint/2010/main" val="1078842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Basic Instruction Cycle</a:t>
            </a:r>
          </a:p>
        </p:txBody>
      </p:sp>
      <p:sp>
        <p:nvSpPr>
          <p:cNvPr id="3" name="Content Placeholder 2"/>
          <p:cNvSpPr>
            <a:spLocks noGrp="1"/>
          </p:cNvSpPr>
          <p:nvPr>
            <p:ph idx="1"/>
          </p:nvPr>
        </p:nvSpPr>
        <p:spPr/>
        <p:txBody>
          <a:bodyPr/>
          <a:lstStyle/>
          <a:p>
            <a:endParaRPr lang="en-S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81" y="1628800"/>
            <a:ext cx="81819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3902546"/>
            <a:ext cx="64579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2473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Computer System Architecture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717032"/>
            <a:ext cx="35052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7756" y="1411288"/>
            <a:ext cx="1216630" cy="140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24328" y="2823617"/>
            <a:ext cx="1152128" cy="523220"/>
          </a:xfrm>
          <a:prstGeom prst="rect">
            <a:avLst/>
          </a:prstGeom>
          <a:noFill/>
        </p:spPr>
        <p:txBody>
          <a:bodyPr wrap="square" rtlCol="0">
            <a:spAutoFit/>
          </a:bodyPr>
          <a:lstStyle/>
          <a:p>
            <a:r>
              <a:rPr lang="en-SG" sz="1400" dirty="0"/>
              <a:t>Alan Turing</a:t>
            </a:r>
          </a:p>
          <a:p>
            <a:r>
              <a:rPr lang="en-SG" sz="1400" dirty="0"/>
              <a:t>1912-1954</a:t>
            </a:r>
          </a:p>
        </p:txBody>
      </p:sp>
      <p:sp>
        <p:nvSpPr>
          <p:cNvPr id="5" name="Rectangle 4"/>
          <p:cNvSpPr/>
          <p:nvPr/>
        </p:nvSpPr>
        <p:spPr>
          <a:xfrm>
            <a:off x="1979712" y="198884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Storage</a:t>
            </a:r>
            <a:endParaRPr lang="en-SG" dirty="0"/>
          </a:p>
        </p:txBody>
      </p:sp>
      <p:sp>
        <p:nvSpPr>
          <p:cNvPr id="8" name="Rectangle 7"/>
          <p:cNvSpPr/>
          <p:nvPr/>
        </p:nvSpPr>
        <p:spPr>
          <a:xfrm>
            <a:off x="2123728" y="5661248"/>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Memory</a:t>
            </a:r>
            <a:endParaRPr lang="en-SG" dirty="0"/>
          </a:p>
        </p:txBody>
      </p:sp>
      <p:sp>
        <p:nvSpPr>
          <p:cNvPr id="11" name="Rectangle 10"/>
          <p:cNvSpPr/>
          <p:nvPr/>
        </p:nvSpPr>
        <p:spPr>
          <a:xfrm>
            <a:off x="1835696" y="3346837"/>
            <a:ext cx="1872208" cy="1656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Processor</a:t>
            </a:r>
            <a:endParaRPr lang="en-SG" dirty="0"/>
          </a:p>
        </p:txBody>
      </p:sp>
      <p:sp>
        <p:nvSpPr>
          <p:cNvPr id="6" name="Right Arrow 5"/>
          <p:cNvSpPr/>
          <p:nvPr/>
        </p:nvSpPr>
        <p:spPr>
          <a:xfrm>
            <a:off x="683568" y="3717031"/>
            <a:ext cx="1008112" cy="796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Input</a:t>
            </a:r>
            <a:endParaRPr lang="en-SG" dirty="0" smtClean="0"/>
          </a:p>
        </p:txBody>
      </p:sp>
      <p:sp>
        <p:nvSpPr>
          <p:cNvPr id="13" name="Right Arrow 12"/>
          <p:cNvSpPr/>
          <p:nvPr/>
        </p:nvSpPr>
        <p:spPr>
          <a:xfrm>
            <a:off x="3923928" y="3717031"/>
            <a:ext cx="1080120" cy="796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Output</a:t>
            </a:r>
            <a:endParaRPr lang="en-SG" dirty="0" smtClean="0"/>
          </a:p>
        </p:txBody>
      </p:sp>
      <p:sp>
        <p:nvSpPr>
          <p:cNvPr id="7" name="Up-Down Arrow 6"/>
          <p:cNvSpPr/>
          <p:nvPr/>
        </p:nvSpPr>
        <p:spPr>
          <a:xfrm>
            <a:off x="2541374" y="2636912"/>
            <a:ext cx="302434" cy="6034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Up-Down Arrow 14"/>
          <p:cNvSpPr/>
          <p:nvPr/>
        </p:nvSpPr>
        <p:spPr>
          <a:xfrm>
            <a:off x="2567875" y="5013176"/>
            <a:ext cx="302434" cy="6034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descr="D:\Users\s26737\Pictures\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3048" y="1411288"/>
            <a:ext cx="1082236" cy="14081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995936" y="2823617"/>
            <a:ext cx="1323048" cy="523220"/>
          </a:xfrm>
          <a:prstGeom prst="rect">
            <a:avLst/>
          </a:prstGeom>
          <a:noFill/>
        </p:spPr>
        <p:txBody>
          <a:bodyPr wrap="square" rtlCol="0">
            <a:spAutoFit/>
          </a:bodyPr>
          <a:lstStyle/>
          <a:p>
            <a:r>
              <a:rPr lang="en-SG" sz="1400" b="1" dirty="0"/>
              <a:t>Von Neumann </a:t>
            </a:r>
            <a:r>
              <a:rPr lang="en-SG" sz="1400" dirty="0" smtClean="0"/>
              <a:t>1903-1957</a:t>
            </a:r>
            <a:endParaRPr lang="en-SG" sz="1400" dirty="0"/>
          </a:p>
        </p:txBody>
      </p:sp>
    </p:spTree>
    <p:extLst>
      <p:ext uri="{BB962C8B-B14F-4D97-AF65-F5344CB8AC3E}">
        <p14:creationId xmlns:p14="http://schemas.microsoft.com/office/powerpoint/2010/main" val="1223268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Examples: </a:t>
            </a:r>
            <a:r>
              <a:rPr lang="en-SG" dirty="0" smtClean="0"/>
              <a:t>Instruction</a:t>
            </a:r>
            <a:endParaRPr lang="en-SG" dirty="0"/>
          </a:p>
        </p:txBody>
      </p:sp>
      <p:sp>
        <p:nvSpPr>
          <p:cNvPr id="3" name="Content Placeholder 2"/>
          <p:cNvSpPr>
            <a:spLocks noGrp="1"/>
          </p:cNvSpPr>
          <p:nvPr>
            <p:ph idx="1"/>
          </p:nvPr>
        </p:nvSpPr>
        <p:spPr/>
        <p:txBody>
          <a:bodyPr/>
          <a:lstStyle/>
          <a:p>
            <a:r>
              <a:rPr lang="en-SG" dirty="0" smtClean="0"/>
              <a:t>Intel </a:t>
            </a:r>
            <a:r>
              <a:rPr lang="en-SG" dirty="0"/>
              <a:t>x86 Instruction set</a:t>
            </a:r>
          </a:p>
          <a:p>
            <a:pPr marL="457200" lvl="1" indent="0">
              <a:buNone/>
            </a:pPr>
            <a:r>
              <a:rPr lang="en-SG" dirty="0"/>
              <a:t>– JMP </a:t>
            </a:r>
            <a:r>
              <a:rPr lang="en-SG" dirty="0" smtClean="0"/>
              <a:t>300</a:t>
            </a:r>
            <a:endParaRPr lang="en-SG" dirty="0"/>
          </a:p>
          <a:p>
            <a:pPr marL="457200" lvl="1" indent="0">
              <a:buNone/>
            </a:pPr>
            <a:r>
              <a:rPr lang="en-SG" dirty="0"/>
              <a:t>– MOV AX, </a:t>
            </a:r>
            <a:r>
              <a:rPr lang="en-SG" dirty="0" smtClean="0"/>
              <a:t>940</a:t>
            </a:r>
            <a:endParaRPr lang="en-SG" dirty="0"/>
          </a:p>
          <a:p>
            <a:pPr marL="457200" lvl="1" indent="0">
              <a:buNone/>
            </a:pPr>
            <a:r>
              <a:rPr lang="en-SG" dirty="0" smtClean="0"/>
              <a:t>– </a:t>
            </a:r>
            <a:r>
              <a:rPr lang="en-SG" dirty="0"/>
              <a:t>ADD AX, </a:t>
            </a:r>
            <a:r>
              <a:rPr lang="en-SG" dirty="0" smtClean="0"/>
              <a:t>941</a:t>
            </a:r>
          </a:p>
          <a:p>
            <a:pPr marL="457200" lvl="1" indent="0">
              <a:buNone/>
            </a:pPr>
            <a:r>
              <a:rPr lang="en-SG" dirty="0"/>
              <a:t>– MOV </a:t>
            </a:r>
            <a:r>
              <a:rPr lang="en-SG" dirty="0" smtClean="0"/>
              <a:t>941, AX</a:t>
            </a:r>
            <a:endParaRPr lang="en-SG" dirty="0"/>
          </a:p>
          <a:p>
            <a:pPr marL="457200" lvl="1" indent="0">
              <a:buNone/>
            </a:pPr>
            <a:r>
              <a:rPr lang="en-SG" dirty="0"/>
              <a:t>– IN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014788"/>
            <a:ext cx="17621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627784" y="5229200"/>
            <a:ext cx="5794573" cy="646331"/>
          </a:xfrm>
          <a:prstGeom prst="rect">
            <a:avLst/>
          </a:prstGeom>
          <a:noFill/>
        </p:spPr>
        <p:txBody>
          <a:bodyPr wrap="square" rtlCol="0">
            <a:spAutoFit/>
          </a:bodyPr>
          <a:lstStyle/>
          <a:p>
            <a:r>
              <a:rPr lang="en-SG" dirty="0">
                <a:hlinkClick r:id="rId3"/>
              </a:rPr>
              <a:t>http://</a:t>
            </a:r>
            <a:r>
              <a:rPr lang="en-SG" dirty="0" smtClean="0">
                <a:hlinkClick r:id="rId3"/>
              </a:rPr>
              <a:t>en.wikibooks.org/wiki/X86_Assembly/X86_Family</a:t>
            </a:r>
            <a:endParaRPr lang="en-SG" dirty="0" smtClean="0"/>
          </a:p>
          <a:p>
            <a:endParaRPr lang="en-SG" dirty="0" smtClean="0"/>
          </a:p>
        </p:txBody>
      </p:sp>
    </p:spTree>
    <p:extLst>
      <p:ext uri="{BB962C8B-B14F-4D97-AF65-F5344CB8AC3E}">
        <p14:creationId xmlns:p14="http://schemas.microsoft.com/office/powerpoint/2010/main" val="2902891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3610744" cy="4785395"/>
          </a:xfrm>
        </p:spPr>
        <p:txBody>
          <a:bodyPr>
            <a:normAutofit/>
          </a:bodyPr>
          <a:lstStyle/>
          <a:p>
            <a:pPr marL="0" indent="0">
              <a:buNone/>
            </a:pPr>
            <a:r>
              <a:rPr lang="en-SG" dirty="0" smtClean="0"/>
              <a:t>Program Execution</a:t>
            </a:r>
            <a:endParaRPr lang="en-SG" dirty="0"/>
          </a:p>
          <a:p>
            <a:pPr marL="0" indent="0">
              <a:buNone/>
            </a:pPr>
            <a:endParaRPr lang="en-SG" sz="1600" dirty="0" smtClean="0"/>
          </a:p>
          <a:p>
            <a:pPr marL="0" indent="0">
              <a:buNone/>
            </a:pPr>
            <a:r>
              <a:rPr lang="en-SG" sz="1600" dirty="0" smtClean="0"/>
              <a:t>Operating </a:t>
            </a:r>
            <a:r>
              <a:rPr lang="en-SG" sz="1600" dirty="0"/>
              <a:t>Systems:</a:t>
            </a:r>
          </a:p>
          <a:p>
            <a:pPr marL="0" indent="0">
              <a:buNone/>
            </a:pPr>
            <a:r>
              <a:rPr lang="en-SG" sz="1600" dirty="0"/>
              <a:t>Internals &amp; Design Principles</a:t>
            </a:r>
          </a:p>
          <a:p>
            <a:pPr marL="0" indent="0">
              <a:buNone/>
            </a:pPr>
            <a:r>
              <a:rPr lang="en-SG" sz="1600" dirty="0"/>
              <a:t>William Stallings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35657"/>
            <a:ext cx="5040560" cy="590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1663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Advanced CPU</a:t>
            </a:r>
            <a:endParaRPr lang="en-SG" dirty="0"/>
          </a:p>
        </p:txBody>
      </p:sp>
      <p:sp>
        <p:nvSpPr>
          <p:cNvPr id="3" name="Content Placeholder 2"/>
          <p:cNvSpPr>
            <a:spLocks noGrp="1"/>
          </p:cNvSpPr>
          <p:nvPr>
            <p:ph idx="1"/>
          </p:nvPr>
        </p:nvSpPr>
        <p:spPr/>
        <p:txBody>
          <a:bodyPr/>
          <a:lstStyle/>
          <a:p>
            <a:r>
              <a:rPr lang="en-SG" dirty="0"/>
              <a:t>Pipelined architectures</a:t>
            </a:r>
          </a:p>
          <a:p>
            <a:r>
              <a:rPr lang="en-SG" dirty="0"/>
              <a:t>Superscalar</a:t>
            </a:r>
          </a:p>
          <a:p>
            <a:r>
              <a:rPr lang="en-SG" dirty="0" smtClean="0"/>
              <a:t>Multithreading or hyper-threading</a:t>
            </a:r>
          </a:p>
          <a:p>
            <a:r>
              <a:rPr lang="en-SG" dirty="0" smtClean="0"/>
              <a:t>Multicore chips</a:t>
            </a:r>
          </a:p>
          <a:p>
            <a:pPr lvl="1"/>
            <a:r>
              <a:rPr lang="en-SG" dirty="0" smtClean="0"/>
              <a:t>Shared or separate L2 caches</a:t>
            </a:r>
          </a:p>
          <a:p>
            <a:r>
              <a:rPr lang="en-SG" dirty="0" smtClean="0"/>
              <a:t>Graphics Processing Units</a:t>
            </a:r>
          </a:p>
          <a:p>
            <a:pPr lvl="1"/>
            <a:r>
              <a:rPr lang="en-SG" dirty="0" smtClean="0"/>
              <a:t>A processor with thousands of tiny cores</a:t>
            </a:r>
          </a:p>
          <a:p>
            <a:endParaRPr lang="en-SG" dirty="0"/>
          </a:p>
        </p:txBody>
      </p:sp>
    </p:spTree>
    <p:extLst>
      <p:ext uri="{BB962C8B-B14F-4D97-AF65-F5344CB8AC3E}">
        <p14:creationId xmlns:p14="http://schemas.microsoft.com/office/powerpoint/2010/main" val="19718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Memory Hierarchy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5" y="4581128"/>
            <a:ext cx="1214200" cy="1554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93494" y="5169966"/>
            <a:ext cx="6054970" cy="923330"/>
          </a:xfrm>
          <a:prstGeom prst="rect">
            <a:avLst/>
          </a:prstGeom>
        </p:spPr>
        <p:txBody>
          <a:bodyPr wrap="square">
            <a:spAutoFit/>
          </a:bodyPr>
          <a:lstStyle/>
          <a:p>
            <a:r>
              <a:rPr lang="en-SG" dirty="0" err="1"/>
              <a:t>Prof.</a:t>
            </a:r>
            <a:r>
              <a:rPr lang="en-SG" dirty="0"/>
              <a:t> Carver </a:t>
            </a:r>
            <a:r>
              <a:rPr lang="en-SG" dirty="0" smtClean="0"/>
              <a:t>A. Mead</a:t>
            </a:r>
            <a:r>
              <a:rPr lang="en-SG" dirty="0"/>
              <a:t>:</a:t>
            </a:r>
          </a:p>
          <a:p>
            <a:r>
              <a:rPr lang="en-SG" dirty="0"/>
              <a:t>Moore's Law: The amount of transistors that can be placed on </a:t>
            </a:r>
            <a:r>
              <a:rPr lang="en-SG" dirty="0" smtClean="0"/>
              <a:t>the same </a:t>
            </a:r>
            <a:r>
              <a:rPr lang="en-SG" dirty="0"/>
              <a:t>amount of silicon doubles every two years.</a:t>
            </a:r>
          </a:p>
        </p:txBody>
      </p:sp>
      <p:sp>
        <p:nvSpPr>
          <p:cNvPr id="3" name="TextBox 2"/>
          <p:cNvSpPr txBox="1"/>
          <p:nvPr/>
        </p:nvSpPr>
        <p:spPr>
          <a:xfrm>
            <a:off x="3707904" y="2132856"/>
            <a:ext cx="1152128" cy="400110"/>
          </a:xfrm>
          <a:prstGeom prst="rect">
            <a:avLst/>
          </a:prstGeom>
          <a:solidFill>
            <a:schemeClr val="accent5">
              <a:lumMod val="20000"/>
              <a:lumOff val="80000"/>
            </a:schemeClr>
          </a:solidFill>
        </p:spPr>
        <p:txBody>
          <a:bodyPr wrap="square" rtlCol="0">
            <a:spAutoFit/>
          </a:bodyPr>
          <a:lstStyle/>
          <a:p>
            <a:pPr algn="ctr"/>
            <a:r>
              <a:rPr lang="en-GB" sz="2000" dirty="0" smtClean="0"/>
              <a:t>Register</a:t>
            </a:r>
            <a:endParaRPr lang="en-SG" sz="2000" dirty="0"/>
          </a:p>
        </p:txBody>
      </p:sp>
      <p:sp>
        <p:nvSpPr>
          <p:cNvPr id="6" name="TextBox 5"/>
          <p:cNvSpPr txBox="1"/>
          <p:nvPr/>
        </p:nvSpPr>
        <p:spPr>
          <a:xfrm>
            <a:off x="3419872" y="2566465"/>
            <a:ext cx="1800200" cy="400110"/>
          </a:xfrm>
          <a:prstGeom prst="rect">
            <a:avLst/>
          </a:prstGeom>
          <a:solidFill>
            <a:schemeClr val="accent5">
              <a:lumMod val="20000"/>
              <a:lumOff val="80000"/>
            </a:schemeClr>
          </a:solidFill>
        </p:spPr>
        <p:txBody>
          <a:bodyPr wrap="square" rtlCol="0">
            <a:spAutoFit/>
          </a:bodyPr>
          <a:lstStyle/>
          <a:p>
            <a:pPr algn="ctr"/>
            <a:r>
              <a:rPr lang="en-GB" sz="2000" dirty="0" smtClean="0"/>
              <a:t>Cache</a:t>
            </a:r>
            <a:endParaRPr lang="en-SG" sz="2000" dirty="0"/>
          </a:p>
        </p:txBody>
      </p:sp>
      <p:sp>
        <p:nvSpPr>
          <p:cNvPr id="7" name="TextBox 6"/>
          <p:cNvSpPr txBox="1"/>
          <p:nvPr/>
        </p:nvSpPr>
        <p:spPr>
          <a:xfrm>
            <a:off x="3203848" y="2996952"/>
            <a:ext cx="2304256" cy="400110"/>
          </a:xfrm>
          <a:prstGeom prst="rect">
            <a:avLst/>
          </a:prstGeom>
          <a:solidFill>
            <a:schemeClr val="accent5">
              <a:lumMod val="20000"/>
              <a:lumOff val="80000"/>
            </a:schemeClr>
          </a:solidFill>
        </p:spPr>
        <p:txBody>
          <a:bodyPr wrap="square" rtlCol="0">
            <a:spAutoFit/>
          </a:bodyPr>
          <a:lstStyle/>
          <a:p>
            <a:pPr algn="ctr"/>
            <a:r>
              <a:rPr lang="en-GB" sz="2000" dirty="0" smtClean="0"/>
              <a:t>Main Memory DDR</a:t>
            </a:r>
            <a:endParaRPr lang="en-SG" sz="2000" dirty="0"/>
          </a:p>
        </p:txBody>
      </p:sp>
      <p:sp>
        <p:nvSpPr>
          <p:cNvPr id="8" name="TextBox 7"/>
          <p:cNvSpPr txBox="1"/>
          <p:nvPr/>
        </p:nvSpPr>
        <p:spPr>
          <a:xfrm>
            <a:off x="3026053" y="3820978"/>
            <a:ext cx="2842091" cy="400110"/>
          </a:xfrm>
          <a:prstGeom prst="rect">
            <a:avLst/>
          </a:prstGeom>
          <a:solidFill>
            <a:schemeClr val="accent5">
              <a:lumMod val="20000"/>
              <a:lumOff val="80000"/>
            </a:schemeClr>
          </a:solidFill>
        </p:spPr>
        <p:txBody>
          <a:bodyPr wrap="square" rtlCol="0">
            <a:spAutoFit/>
          </a:bodyPr>
          <a:lstStyle/>
          <a:p>
            <a:pPr algn="ctr"/>
            <a:r>
              <a:rPr lang="en-GB" sz="2000" dirty="0" smtClean="0"/>
              <a:t>Magnetic Disk HDD</a:t>
            </a:r>
            <a:endParaRPr lang="en-SG" sz="2000" dirty="0"/>
          </a:p>
        </p:txBody>
      </p:sp>
      <p:sp>
        <p:nvSpPr>
          <p:cNvPr id="9" name="TextBox 8"/>
          <p:cNvSpPr txBox="1"/>
          <p:nvPr/>
        </p:nvSpPr>
        <p:spPr>
          <a:xfrm>
            <a:off x="2664254" y="4253026"/>
            <a:ext cx="3563930" cy="400110"/>
          </a:xfrm>
          <a:prstGeom prst="rect">
            <a:avLst/>
          </a:prstGeom>
          <a:solidFill>
            <a:schemeClr val="accent5">
              <a:lumMod val="20000"/>
              <a:lumOff val="80000"/>
            </a:schemeClr>
          </a:solidFill>
        </p:spPr>
        <p:txBody>
          <a:bodyPr wrap="square" rtlCol="0">
            <a:spAutoFit/>
          </a:bodyPr>
          <a:lstStyle/>
          <a:p>
            <a:pPr algn="ctr"/>
            <a:r>
              <a:rPr lang="en-GB" sz="2000" dirty="0" smtClean="0"/>
              <a:t>Magnetic Tape</a:t>
            </a:r>
            <a:endParaRPr lang="en-SG" sz="2000" dirty="0"/>
          </a:p>
        </p:txBody>
      </p:sp>
      <p:sp>
        <p:nvSpPr>
          <p:cNvPr id="5" name="TextBox 4"/>
          <p:cNvSpPr txBox="1"/>
          <p:nvPr/>
        </p:nvSpPr>
        <p:spPr>
          <a:xfrm>
            <a:off x="6228184" y="1670030"/>
            <a:ext cx="1872208" cy="400110"/>
          </a:xfrm>
          <a:prstGeom prst="rect">
            <a:avLst/>
          </a:prstGeom>
          <a:noFill/>
        </p:spPr>
        <p:txBody>
          <a:bodyPr wrap="square" rtlCol="0">
            <a:spAutoFit/>
          </a:bodyPr>
          <a:lstStyle/>
          <a:p>
            <a:r>
              <a:rPr lang="en-GB" sz="2000" dirty="0" smtClean="0"/>
              <a:t>Typical capacity</a:t>
            </a:r>
            <a:endParaRPr lang="en-SG" sz="2000" dirty="0"/>
          </a:p>
        </p:txBody>
      </p:sp>
      <p:sp>
        <p:nvSpPr>
          <p:cNvPr id="11" name="TextBox 10"/>
          <p:cNvSpPr txBox="1"/>
          <p:nvPr/>
        </p:nvSpPr>
        <p:spPr>
          <a:xfrm>
            <a:off x="765628" y="1670030"/>
            <a:ext cx="2150188" cy="400110"/>
          </a:xfrm>
          <a:prstGeom prst="rect">
            <a:avLst/>
          </a:prstGeom>
          <a:noFill/>
        </p:spPr>
        <p:txBody>
          <a:bodyPr wrap="square" rtlCol="0">
            <a:spAutoFit/>
          </a:bodyPr>
          <a:lstStyle/>
          <a:p>
            <a:r>
              <a:rPr lang="en-GB" sz="2000" dirty="0" smtClean="0"/>
              <a:t>Typical access time</a:t>
            </a:r>
            <a:endParaRPr lang="en-SG" sz="2000" dirty="0"/>
          </a:p>
        </p:txBody>
      </p:sp>
      <p:sp>
        <p:nvSpPr>
          <p:cNvPr id="12" name="TextBox 11"/>
          <p:cNvSpPr txBox="1"/>
          <p:nvPr/>
        </p:nvSpPr>
        <p:spPr>
          <a:xfrm>
            <a:off x="783783" y="2132856"/>
            <a:ext cx="1169708" cy="400110"/>
          </a:xfrm>
          <a:prstGeom prst="rect">
            <a:avLst/>
          </a:prstGeom>
          <a:noFill/>
        </p:spPr>
        <p:txBody>
          <a:bodyPr wrap="square" rtlCol="0">
            <a:spAutoFit/>
          </a:bodyPr>
          <a:lstStyle/>
          <a:p>
            <a:pPr algn="r"/>
            <a:r>
              <a:rPr lang="en-GB" sz="2000" dirty="0" smtClean="0"/>
              <a:t>.2 </a:t>
            </a:r>
            <a:r>
              <a:rPr lang="en-GB" sz="2000" dirty="0" err="1" smtClean="0"/>
              <a:t>nsec</a:t>
            </a:r>
            <a:endParaRPr lang="en-SG" sz="2000" dirty="0"/>
          </a:p>
        </p:txBody>
      </p:sp>
      <p:sp>
        <p:nvSpPr>
          <p:cNvPr id="13" name="TextBox 12"/>
          <p:cNvSpPr txBox="1"/>
          <p:nvPr/>
        </p:nvSpPr>
        <p:spPr>
          <a:xfrm>
            <a:off x="783783" y="2566465"/>
            <a:ext cx="1169708" cy="400110"/>
          </a:xfrm>
          <a:prstGeom prst="rect">
            <a:avLst/>
          </a:prstGeom>
          <a:noFill/>
        </p:spPr>
        <p:txBody>
          <a:bodyPr wrap="square" rtlCol="0">
            <a:spAutoFit/>
          </a:bodyPr>
          <a:lstStyle/>
          <a:p>
            <a:pPr algn="r"/>
            <a:r>
              <a:rPr lang="en-GB" sz="2000" dirty="0" smtClean="0"/>
              <a:t>1 </a:t>
            </a:r>
            <a:r>
              <a:rPr lang="en-GB" sz="2000" dirty="0" err="1" smtClean="0"/>
              <a:t>nsec</a:t>
            </a:r>
            <a:endParaRPr lang="en-SG" sz="2000" dirty="0"/>
          </a:p>
        </p:txBody>
      </p:sp>
      <p:sp>
        <p:nvSpPr>
          <p:cNvPr id="14" name="TextBox 13"/>
          <p:cNvSpPr txBox="1"/>
          <p:nvPr/>
        </p:nvSpPr>
        <p:spPr>
          <a:xfrm>
            <a:off x="783783" y="2966174"/>
            <a:ext cx="1169708" cy="400110"/>
          </a:xfrm>
          <a:prstGeom prst="rect">
            <a:avLst/>
          </a:prstGeom>
          <a:noFill/>
        </p:spPr>
        <p:txBody>
          <a:bodyPr wrap="square" rtlCol="0">
            <a:spAutoFit/>
          </a:bodyPr>
          <a:lstStyle/>
          <a:p>
            <a:pPr algn="r"/>
            <a:r>
              <a:rPr lang="en-GB" sz="2000" dirty="0" smtClean="0"/>
              <a:t>5 </a:t>
            </a:r>
            <a:r>
              <a:rPr lang="en-GB" sz="2000" dirty="0" err="1" smtClean="0"/>
              <a:t>nsec</a:t>
            </a:r>
            <a:endParaRPr lang="en-SG" sz="2000" dirty="0"/>
          </a:p>
        </p:txBody>
      </p:sp>
      <p:sp>
        <p:nvSpPr>
          <p:cNvPr id="15" name="TextBox 14"/>
          <p:cNvSpPr txBox="1"/>
          <p:nvPr/>
        </p:nvSpPr>
        <p:spPr>
          <a:xfrm>
            <a:off x="783783" y="3758262"/>
            <a:ext cx="1169708" cy="400110"/>
          </a:xfrm>
          <a:prstGeom prst="rect">
            <a:avLst/>
          </a:prstGeom>
          <a:noFill/>
        </p:spPr>
        <p:txBody>
          <a:bodyPr wrap="square" rtlCol="0">
            <a:spAutoFit/>
          </a:bodyPr>
          <a:lstStyle/>
          <a:p>
            <a:pPr algn="r"/>
            <a:r>
              <a:rPr lang="en-GB" sz="2000" smtClean="0"/>
              <a:t>10 </a:t>
            </a:r>
            <a:r>
              <a:rPr lang="en-GB" sz="2000" dirty="0" err="1" smtClean="0"/>
              <a:t>msec</a:t>
            </a:r>
            <a:endParaRPr lang="en-SG" sz="2000" dirty="0"/>
          </a:p>
        </p:txBody>
      </p:sp>
      <p:sp>
        <p:nvSpPr>
          <p:cNvPr id="16" name="TextBox 15"/>
          <p:cNvSpPr txBox="1"/>
          <p:nvPr/>
        </p:nvSpPr>
        <p:spPr>
          <a:xfrm>
            <a:off x="783783" y="4181018"/>
            <a:ext cx="1169708" cy="400110"/>
          </a:xfrm>
          <a:prstGeom prst="rect">
            <a:avLst/>
          </a:prstGeom>
          <a:noFill/>
        </p:spPr>
        <p:txBody>
          <a:bodyPr wrap="square" rtlCol="0">
            <a:spAutoFit/>
          </a:bodyPr>
          <a:lstStyle/>
          <a:p>
            <a:pPr algn="r"/>
            <a:r>
              <a:rPr lang="en-GB" sz="2000" dirty="0" smtClean="0"/>
              <a:t>100 </a:t>
            </a:r>
            <a:r>
              <a:rPr lang="en-GB" sz="2000" dirty="0" err="1" smtClean="0"/>
              <a:t>msec</a:t>
            </a:r>
            <a:endParaRPr lang="en-SG" sz="2000" dirty="0"/>
          </a:p>
        </p:txBody>
      </p:sp>
      <p:sp>
        <p:nvSpPr>
          <p:cNvPr id="17" name="TextBox 16"/>
          <p:cNvSpPr txBox="1"/>
          <p:nvPr/>
        </p:nvSpPr>
        <p:spPr>
          <a:xfrm>
            <a:off x="6444208" y="2132856"/>
            <a:ext cx="1169708" cy="400110"/>
          </a:xfrm>
          <a:prstGeom prst="rect">
            <a:avLst/>
          </a:prstGeom>
          <a:noFill/>
        </p:spPr>
        <p:txBody>
          <a:bodyPr wrap="square" rtlCol="0">
            <a:spAutoFit/>
          </a:bodyPr>
          <a:lstStyle/>
          <a:p>
            <a:r>
              <a:rPr lang="en-GB" sz="2000" dirty="0" smtClean="0"/>
              <a:t>&lt;1 KB</a:t>
            </a:r>
            <a:endParaRPr lang="en-SG" sz="2000" dirty="0"/>
          </a:p>
        </p:txBody>
      </p:sp>
      <p:sp>
        <p:nvSpPr>
          <p:cNvPr id="18" name="TextBox 17"/>
          <p:cNvSpPr txBox="1"/>
          <p:nvPr/>
        </p:nvSpPr>
        <p:spPr>
          <a:xfrm>
            <a:off x="6444208" y="2549212"/>
            <a:ext cx="1169708" cy="400110"/>
          </a:xfrm>
          <a:prstGeom prst="rect">
            <a:avLst/>
          </a:prstGeom>
          <a:noFill/>
        </p:spPr>
        <p:txBody>
          <a:bodyPr wrap="square" rtlCol="0">
            <a:spAutoFit/>
          </a:bodyPr>
          <a:lstStyle/>
          <a:p>
            <a:r>
              <a:rPr lang="en-GB" sz="2000" dirty="0" smtClean="0"/>
              <a:t>4 MB</a:t>
            </a:r>
            <a:endParaRPr lang="en-SG" sz="2000" dirty="0"/>
          </a:p>
        </p:txBody>
      </p:sp>
      <p:sp>
        <p:nvSpPr>
          <p:cNvPr id="19" name="TextBox 18"/>
          <p:cNvSpPr txBox="1"/>
          <p:nvPr/>
        </p:nvSpPr>
        <p:spPr>
          <a:xfrm>
            <a:off x="6444208" y="2918544"/>
            <a:ext cx="1944216" cy="400110"/>
          </a:xfrm>
          <a:prstGeom prst="rect">
            <a:avLst/>
          </a:prstGeom>
          <a:noFill/>
        </p:spPr>
        <p:txBody>
          <a:bodyPr wrap="square" rtlCol="0">
            <a:spAutoFit/>
          </a:bodyPr>
          <a:lstStyle/>
          <a:p>
            <a:r>
              <a:rPr lang="en-GB" sz="2000" dirty="0" smtClean="0"/>
              <a:t>512 MB – 32 GB</a:t>
            </a:r>
            <a:endParaRPr lang="en-SG" sz="2000" dirty="0"/>
          </a:p>
        </p:txBody>
      </p:sp>
      <p:sp>
        <p:nvSpPr>
          <p:cNvPr id="20" name="TextBox 19"/>
          <p:cNvSpPr txBox="1"/>
          <p:nvPr/>
        </p:nvSpPr>
        <p:spPr>
          <a:xfrm>
            <a:off x="6444208" y="3703926"/>
            <a:ext cx="1656184" cy="400110"/>
          </a:xfrm>
          <a:prstGeom prst="rect">
            <a:avLst/>
          </a:prstGeom>
          <a:noFill/>
        </p:spPr>
        <p:txBody>
          <a:bodyPr wrap="square" rtlCol="0">
            <a:spAutoFit/>
          </a:bodyPr>
          <a:lstStyle/>
          <a:p>
            <a:r>
              <a:rPr lang="en-GB" sz="2000" dirty="0"/>
              <a:t>5</a:t>
            </a:r>
            <a:r>
              <a:rPr lang="en-GB" sz="2000" dirty="0" smtClean="0"/>
              <a:t>00 GB – 4 TB</a:t>
            </a:r>
            <a:endParaRPr lang="en-SG" sz="2000" dirty="0"/>
          </a:p>
        </p:txBody>
      </p:sp>
      <p:sp>
        <p:nvSpPr>
          <p:cNvPr id="21" name="TextBox 20"/>
          <p:cNvSpPr txBox="1"/>
          <p:nvPr/>
        </p:nvSpPr>
        <p:spPr>
          <a:xfrm>
            <a:off x="6444208" y="4164501"/>
            <a:ext cx="1656184" cy="400110"/>
          </a:xfrm>
          <a:prstGeom prst="rect">
            <a:avLst/>
          </a:prstGeom>
          <a:noFill/>
        </p:spPr>
        <p:txBody>
          <a:bodyPr wrap="square" rtlCol="0">
            <a:spAutoFit/>
          </a:bodyPr>
          <a:lstStyle/>
          <a:p>
            <a:r>
              <a:rPr lang="en-GB" sz="2000" dirty="0"/>
              <a:t>5</a:t>
            </a:r>
            <a:r>
              <a:rPr lang="en-GB" sz="2000" dirty="0" smtClean="0"/>
              <a:t>00 GB – 4 TB</a:t>
            </a:r>
            <a:endParaRPr lang="en-SG" sz="2000" dirty="0"/>
          </a:p>
        </p:txBody>
      </p:sp>
      <p:sp>
        <p:nvSpPr>
          <p:cNvPr id="22" name="TextBox 21"/>
          <p:cNvSpPr txBox="1"/>
          <p:nvPr/>
        </p:nvSpPr>
        <p:spPr>
          <a:xfrm>
            <a:off x="2915816" y="4613066"/>
            <a:ext cx="5832648" cy="400110"/>
          </a:xfrm>
          <a:prstGeom prst="rect">
            <a:avLst/>
          </a:prstGeom>
          <a:solidFill>
            <a:schemeClr val="accent6">
              <a:lumMod val="20000"/>
              <a:lumOff val="80000"/>
            </a:schemeClr>
          </a:solidFill>
        </p:spPr>
        <p:txBody>
          <a:bodyPr wrap="square" rtlCol="0">
            <a:spAutoFit/>
          </a:bodyPr>
          <a:lstStyle/>
          <a:p>
            <a:r>
              <a:rPr lang="en-GB" sz="2000" dirty="0" smtClean="0"/>
              <a:t>What is the cost per GB  for a typical 1TB HDD?</a:t>
            </a:r>
            <a:endParaRPr lang="en-SG" sz="2000" dirty="0"/>
          </a:p>
        </p:txBody>
      </p:sp>
      <p:sp>
        <p:nvSpPr>
          <p:cNvPr id="23" name="TextBox 22"/>
          <p:cNvSpPr txBox="1"/>
          <p:nvPr/>
        </p:nvSpPr>
        <p:spPr>
          <a:xfrm>
            <a:off x="3026053" y="3402036"/>
            <a:ext cx="2842091" cy="400110"/>
          </a:xfrm>
          <a:prstGeom prst="rect">
            <a:avLst/>
          </a:prstGeom>
          <a:solidFill>
            <a:schemeClr val="accent5">
              <a:lumMod val="20000"/>
              <a:lumOff val="80000"/>
            </a:schemeClr>
          </a:solidFill>
        </p:spPr>
        <p:txBody>
          <a:bodyPr wrap="square" rtlCol="0">
            <a:spAutoFit/>
          </a:bodyPr>
          <a:lstStyle/>
          <a:p>
            <a:pPr algn="ctr"/>
            <a:r>
              <a:rPr lang="en-GB" sz="2000" dirty="0" smtClean="0"/>
              <a:t>SSD Flash Drive</a:t>
            </a:r>
            <a:endParaRPr lang="en-SG" sz="2000" dirty="0"/>
          </a:p>
        </p:txBody>
      </p:sp>
      <p:sp>
        <p:nvSpPr>
          <p:cNvPr id="24" name="TextBox 23"/>
          <p:cNvSpPr txBox="1"/>
          <p:nvPr/>
        </p:nvSpPr>
        <p:spPr>
          <a:xfrm>
            <a:off x="783783" y="3339320"/>
            <a:ext cx="1169708" cy="400110"/>
          </a:xfrm>
          <a:prstGeom prst="rect">
            <a:avLst/>
          </a:prstGeom>
          <a:noFill/>
        </p:spPr>
        <p:txBody>
          <a:bodyPr wrap="square" rtlCol="0">
            <a:spAutoFit/>
          </a:bodyPr>
          <a:lstStyle/>
          <a:p>
            <a:pPr algn="r"/>
            <a:r>
              <a:rPr lang="en-GB" sz="2000" dirty="0" smtClean="0"/>
              <a:t>10 </a:t>
            </a:r>
            <a:r>
              <a:rPr lang="en-GB" sz="2000" dirty="0" err="1" smtClean="0"/>
              <a:t>usec</a:t>
            </a:r>
            <a:endParaRPr lang="en-SG" sz="2000" dirty="0"/>
          </a:p>
        </p:txBody>
      </p:sp>
      <p:sp>
        <p:nvSpPr>
          <p:cNvPr id="25" name="TextBox 24"/>
          <p:cNvSpPr txBox="1"/>
          <p:nvPr/>
        </p:nvSpPr>
        <p:spPr>
          <a:xfrm>
            <a:off x="6444208" y="3284984"/>
            <a:ext cx="1800200" cy="400110"/>
          </a:xfrm>
          <a:prstGeom prst="rect">
            <a:avLst/>
          </a:prstGeom>
          <a:noFill/>
        </p:spPr>
        <p:txBody>
          <a:bodyPr wrap="square" rtlCol="0">
            <a:spAutoFit/>
          </a:bodyPr>
          <a:lstStyle/>
          <a:p>
            <a:r>
              <a:rPr lang="en-GB" sz="2000" dirty="0" smtClean="0"/>
              <a:t>50 GB – 500 GB</a:t>
            </a:r>
            <a:endParaRPr lang="en-SG" sz="2000" dirty="0"/>
          </a:p>
        </p:txBody>
      </p:sp>
    </p:spTree>
    <p:extLst>
      <p:ext uri="{BB962C8B-B14F-4D97-AF65-F5344CB8AC3E}">
        <p14:creationId xmlns:p14="http://schemas.microsoft.com/office/powerpoint/2010/main" val="2212903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Memory</a:t>
            </a:r>
          </a:p>
        </p:txBody>
      </p:sp>
      <p:sp>
        <p:nvSpPr>
          <p:cNvPr id="3" name="Content Placeholder 2"/>
          <p:cNvSpPr>
            <a:spLocks noGrp="1"/>
          </p:cNvSpPr>
          <p:nvPr>
            <p:ph idx="1"/>
          </p:nvPr>
        </p:nvSpPr>
        <p:spPr/>
        <p:txBody>
          <a:bodyPr>
            <a:normAutofit lnSpcReduction="10000"/>
          </a:bodyPr>
          <a:lstStyle/>
          <a:p>
            <a:r>
              <a:rPr lang="en-SG" dirty="0"/>
              <a:t>Registers</a:t>
            </a:r>
          </a:p>
          <a:p>
            <a:pPr lvl="1"/>
            <a:r>
              <a:rPr lang="en-SG" dirty="0" smtClean="0"/>
              <a:t>Made </a:t>
            </a:r>
            <a:r>
              <a:rPr lang="en-SG" dirty="0"/>
              <a:t>of same material as the CPU thus just as fast</a:t>
            </a:r>
          </a:p>
          <a:p>
            <a:pPr lvl="1"/>
            <a:r>
              <a:rPr lang="en-SG" dirty="0" smtClean="0"/>
              <a:t>CISC </a:t>
            </a:r>
            <a:r>
              <a:rPr lang="en-SG" dirty="0" err="1"/>
              <a:t>vs</a:t>
            </a:r>
            <a:r>
              <a:rPr lang="en-SG" dirty="0"/>
              <a:t> RISC systems</a:t>
            </a:r>
          </a:p>
          <a:p>
            <a:r>
              <a:rPr lang="en-SG" dirty="0" smtClean="0"/>
              <a:t>Cache </a:t>
            </a:r>
            <a:r>
              <a:rPr lang="en-SG" dirty="0"/>
              <a:t>Memory</a:t>
            </a:r>
          </a:p>
          <a:p>
            <a:pPr lvl="1"/>
            <a:r>
              <a:rPr lang="en-SG" dirty="0" smtClean="0"/>
              <a:t>High </a:t>
            </a:r>
            <a:r>
              <a:rPr lang="en-SG" dirty="0"/>
              <a:t>speed memory</a:t>
            </a:r>
          </a:p>
          <a:p>
            <a:pPr lvl="1"/>
            <a:r>
              <a:rPr lang="en-SG" dirty="0" smtClean="0"/>
              <a:t>As </a:t>
            </a:r>
            <a:r>
              <a:rPr lang="en-SG" dirty="0"/>
              <a:t>RAM is accessed in row format, stores row(s) </a:t>
            </a:r>
            <a:r>
              <a:rPr lang="en-SG" dirty="0" smtClean="0"/>
              <a:t>of memory</a:t>
            </a:r>
            <a:endParaRPr lang="en-SG" dirty="0"/>
          </a:p>
          <a:p>
            <a:pPr lvl="1"/>
            <a:r>
              <a:rPr lang="en-SG" dirty="0" smtClean="0"/>
              <a:t>Highly </a:t>
            </a:r>
            <a:r>
              <a:rPr lang="en-SG" dirty="0"/>
              <a:t>likelihood that next access is in the row</a:t>
            </a:r>
          </a:p>
          <a:p>
            <a:pPr lvl="1"/>
            <a:r>
              <a:rPr lang="en-SG" dirty="0" smtClean="0"/>
              <a:t>Cache </a:t>
            </a:r>
            <a:r>
              <a:rPr lang="en-SG" dirty="0"/>
              <a:t>Miss / Cache Hit</a:t>
            </a:r>
          </a:p>
        </p:txBody>
      </p:sp>
    </p:spTree>
    <p:extLst>
      <p:ext uri="{BB962C8B-B14F-4D97-AF65-F5344CB8AC3E}">
        <p14:creationId xmlns:p14="http://schemas.microsoft.com/office/powerpoint/2010/main" val="4203782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Cache Read Operations</a:t>
            </a:r>
          </a:p>
        </p:txBody>
      </p:sp>
      <p:sp>
        <p:nvSpPr>
          <p:cNvPr id="3" name="Content Placeholder 2"/>
          <p:cNvSpPr>
            <a:spLocks noGrp="1"/>
          </p:cNvSpPr>
          <p:nvPr>
            <p:ph idx="1"/>
          </p:nvPr>
        </p:nvSpPr>
        <p:spPr/>
        <p:txBody>
          <a:bodyPr/>
          <a:lstStyle/>
          <a:p>
            <a:endParaRPr lang="en-S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54162"/>
            <a:ext cx="8280919" cy="5243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813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Memory</a:t>
            </a:r>
          </a:p>
        </p:txBody>
      </p:sp>
      <p:sp>
        <p:nvSpPr>
          <p:cNvPr id="3" name="Content Placeholder 2"/>
          <p:cNvSpPr>
            <a:spLocks noGrp="1"/>
          </p:cNvSpPr>
          <p:nvPr>
            <p:ph idx="1"/>
          </p:nvPr>
        </p:nvSpPr>
        <p:spPr/>
        <p:txBody>
          <a:bodyPr>
            <a:normAutofit fontScale="70000" lnSpcReduction="20000"/>
          </a:bodyPr>
          <a:lstStyle/>
          <a:p>
            <a:r>
              <a:rPr lang="en-SG" dirty="0"/>
              <a:t>RAM (Random Access Memory)</a:t>
            </a:r>
          </a:p>
          <a:p>
            <a:pPr lvl="1"/>
            <a:r>
              <a:rPr lang="en-SG" dirty="0" smtClean="0"/>
              <a:t>Usually </a:t>
            </a:r>
            <a:r>
              <a:rPr lang="en-SG" dirty="0"/>
              <a:t>dynamic/refreshed memory</a:t>
            </a:r>
          </a:p>
          <a:p>
            <a:pPr lvl="1"/>
            <a:r>
              <a:rPr lang="en-SG" dirty="0" smtClean="0"/>
              <a:t>Fast</a:t>
            </a:r>
            <a:r>
              <a:rPr lang="en-SG" dirty="0"/>
              <a:t>, large amounts of memory storage</a:t>
            </a:r>
          </a:p>
          <a:p>
            <a:r>
              <a:rPr lang="en-SG" dirty="0" smtClean="0"/>
              <a:t>ROM </a:t>
            </a:r>
            <a:r>
              <a:rPr lang="en-SG" dirty="0"/>
              <a:t>(Read Only Memory)</a:t>
            </a:r>
          </a:p>
          <a:p>
            <a:pPr lvl="1"/>
            <a:r>
              <a:rPr lang="en-SG" dirty="0" smtClean="0"/>
              <a:t>Stores </a:t>
            </a:r>
            <a:r>
              <a:rPr lang="en-SG" dirty="0"/>
              <a:t>the </a:t>
            </a:r>
            <a:r>
              <a:rPr lang="en-SG" dirty="0" err="1"/>
              <a:t>startup</a:t>
            </a:r>
            <a:r>
              <a:rPr lang="en-SG" dirty="0"/>
              <a:t>/bootstrap program of the system</a:t>
            </a:r>
          </a:p>
          <a:p>
            <a:pPr lvl="1"/>
            <a:r>
              <a:rPr lang="en-SG" dirty="0" smtClean="0"/>
              <a:t>Stores </a:t>
            </a:r>
            <a:r>
              <a:rPr lang="en-SG" dirty="0"/>
              <a:t>BIOS/System Hardware routines</a:t>
            </a:r>
          </a:p>
          <a:p>
            <a:r>
              <a:rPr lang="en-SG" dirty="0" smtClean="0"/>
              <a:t>EEPROM </a:t>
            </a:r>
            <a:r>
              <a:rPr lang="en-SG" dirty="0"/>
              <a:t>(Electrically Erasable </a:t>
            </a:r>
            <a:r>
              <a:rPr lang="en-SG" dirty="0" smtClean="0"/>
              <a:t>Programmable ROM) and Flash memory</a:t>
            </a:r>
            <a:endParaRPr lang="en-SG" dirty="0"/>
          </a:p>
          <a:p>
            <a:pPr lvl="1"/>
            <a:r>
              <a:rPr lang="en-SG" dirty="0" smtClean="0"/>
              <a:t>Able </a:t>
            </a:r>
            <a:r>
              <a:rPr lang="en-SG" dirty="0"/>
              <a:t>to be electrically erased and re-written</a:t>
            </a:r>
          </a:p>
          <a:p>
            <a:pPr lvl="1"/>
            <a:r>
              <a:rPr lang="en-SG" dirty="0" smtClean="0"/>
              <a:t>Allows </a:t>
            </a:r>
            <a:r>
              <a:rPr lang="en-SG" dirty="0"/>
              <a:t>flexibility in updating </a:t>
            </a:r>
            <a:r>
              <a:rPr lang="en-SG" dirty="0" smtClean="0"/>
              <a:t>systems</a:t>
            </a:r>
          </a:p>
          <a:p>
            <a:r>
              <a:rPr lang="en-SG" dirty="0" smtClean="0"/>
              <a:t>CMOS memory</a:t>
            </a:r>
          </a:p>
          <a:p>
            <a:pPr lvl="1"/>
            <a:r>
              <a:rPr lang="en-SG" dirty="0" smtClean="0"/>
              <a:t>Holds current date and time and configuration parameters</a:t>
            </a:r>
          </a:p>
          <a:p>
            <a:r>
              <a:rPr lang="en-SG" dirty="0" smtClean="0"/>
              <a:t>Virtual memory</a:t>
            </a:r>
            <a:endParaRPr lang="en-SG" dirty="0"/>
          </a:p>
        </p:txBody>
      </p:sp>
    </p:spTree>
    <p:extLst>
      <p:ext uri="{BB962C8B-B14F-4D97-AF65-F5344CB8AC3E}">
        <p14:creationId xmlns:p14="http://schemas.microsoft.com/office/powerpoint/2010/main" val="1879605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124744"/>
            <a:ext cx="7924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SG" dirty="0"/>
              <a:t>Magnetic Storage</a:t>
            </a:r>
          </a:p>
        </p:txBody>
      </p:sp>
      <p:sp>
        <p:nvSpPr>
          <p:cNvPr id="3" name="Content Placeholder 2"/>
          <p:cNvSpPr>
            <a:spLocks noGrp="1"/>
          </p:cNvSpPr>
          <p:nvPr>
            <p:ph idx="1"/>
          </p:nvPr>
        </p:nvSpPr>
        <p:spPr>
          <a:xfrm>
            <a:off x="5724128" y="4404245"/>
            <a:ext cx="3034680" cy="2265115"/>
          </a:xfrm>
        </p:spPr>
        <p:txBody>
          <a:bodyPr>
            <a:normAutofit fontScale="70000" lnSpcReduction="20000"/>
          </a:bodyPr>
          <a:lstStyle/>
          <a:p>
            <a:r>
              <a:rPr lang="en-SG" dirty="0" smtClean="0"/>
              <a:t>Tracks</a:t>
            </a:r>
            <a:endParaRPr lang="en-SG" dirty="0"/>
          </a:p>
          <a:p>
            <a:r>
              <a:rPr lang="en-SG" dirty="0" smtClean="0"/>
              <a:t>Sectors</a:t>
            </a:r>
            <a:endParaRPr lang="en-SG" dirty="0"/>
          </a:p>
          <a:p>
            <a:r>
              <a:rPr lang="en-SG" dirty="0" smtClean="0"/>
              <a:t>Cylinders</a:t>
            </a:r>
            <a:endParaRPr lang="en-SG" dirty="0"/>
          </a:p>
          <a:p>
            <a:r>
              <a:rPr lang="en-SG" dirty="0" smtClean="0"/>
              <a:t>Platters</a:t>
            </a:r>
            <a:endParaRPr lang="en-SG" dirty="0"/>
          </a:p>
          <a:p>
            <a:r>
              <a:rPr lang="en-SG" dirty="0" smtClean="0"/>
              <a:t>RPMs</a:t>
            </a:r>
            <a:endParaRPr lang="en-SG" dirty="0"/>
          </a:p>
          <a:p>
            <a:r>
              <a:rPr lang="en-SG" dirty="0" smtClean="0"/>
              <a:t>Access </a:t>
            </a:r>
            <a:r>
              <a:rPr lang="en-SG" dirty="0"/>
              <a:t>Time</a:t>
            </a:r>
          </a:p>
        </p:txBody>
      </p:sp>
    </p:spTree>
    <p:extLst>
      <p:ext uri="{BB962C8B-B14F-4D97-AF65-F5344CB8AC3E}">
        <p14:creationId xmlns:p14="http://schemas.microsoft.com/office/powerpoint/2010/main" val="35715181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Magnetic Storage Terms</a:t>
            </a:r>
          </a:p>
        </p:txBody>
      </p:sp>
      <p:sp>
        <p:nvSpPr>
          <p:cNvPr id="3" name="Content Placeholder 2"/>
          <p:cNvSpPr>
            <a:spLocks noGrp="1"/>
          </p:cNvSpPr>
          <p:nvPr>
            <p:ph idx="1"/>
          </p:nvPr>
        </p:nvSpPr>
        <p:spPr/>
        <p:txBody>
          <a:bodyPr>
            <a:normAutofit fontScale="70000" lnSpcReduction="20000"/>
          </a:bodyPr>
          <a:lstStyle/>
          <a:p>
            <a:r>
              <a:rPr lang="en-SG" dirty="0"/>
              <a:t>A disk consists of one or more </a:t>
            </a:r>
            <a:r>
              <a:rPr lang="en-SG" dirty="0" smtClean="0"/>
              <a:t>metal/glass </a:t>
            </a:r>
            <a:r>
              <a:rPr lang="en-SG" dirty="0"/>
              <a:t>platters which may </a:t>
            </a:r>
            <a:r>
              <a:rPr lang="en-SG" dirty="0" smtClean="0"/>
              <a:t>be accessed </a:t>
            </a:r>
            <a:r>
              <a:rPr lang="en-SG" dirty="0"/>
              <a:t>on 1 or 2 surfaces.</a:t>
            </a:r>
          </a:p>
          <a:p>
            <a:r>
              <a:rPr lang="en-SG" dirty="0" smtClean="0"/>
              <a:t>Each </a:t>
            </a:r>
            <a:r>
              <a:rPr lang="en-SG" dirty="0"/>
              <a:t>platter is divided into a number of concentric tracks.</a:t>
            </a:r>
          </a:p>
          <a:p>
            <a:r>
              <a:rPr lang="en-SG" dirty="0" smtClean="0"/>
              <a:t>A </a:t>
            </a:r>
            <a:r>
              <a:rPr lang="en-SG" dirty="0"/>
              <a:t>cylinder is made up of a track on each of the platters at the </a:t>
            </a:r>
            <a:r>
              <a:rPr lang="en-SG" dirty="0" smtClean="0"/>
              <a:t>same horizontal </a:t>
            </a:r>
            <a:r>
              <a:rPr lang="en-SG" dirty="0"/>
              <a:t>position.</a:t>
            </a:r>
          </a:p>
          <a:p>
            <a:r>
              <a:rPr lang="en-SG" dirty="0" smtClean="0"/>
              <a:t>Each </a:t>
            </a:r>
            <a:r>
              <a:rPr lang="en-SG" dirty="0"/>
              <a:t>track is divided into sectors which usually hold 512 bytes </a:t>
            </a:r>
            <a:r>
              <a:rPr lang="en-SG" dirty="0" smtClean="0"/>
              <a:t>of user data</a:t>
            </a:r>
            <a:r>
              <a:rPr lang="en-SG" dirty="0"/>
              <a:t>.</a:t>
            </a:r>
          </a:p>
          <a:p>
            <a:r>
              <a:rPr lang="en-SG" dirty="0" smtClean="0"/>
              <a:t>Outside </a:t>
            </a:r>
            <a:r>
              <a:rPr lang="en-SG" dirty="0"/>
              <a:t>tracks </a:t>
            </a:r>
            <a:r>
              <a:rPr lang="en-SG" dirty="0" smtClean="0"/>
              <a:t>(OD)may </a:t>
            </a:r>
            <a:r>
              <a:rPr lang="en-SG" dirty="0"/>
              <a:t>hold more information than inside tracks </a:t>
            </a:r>
            <a:r>
              <a:rPr lang="en-SG" dirty="0" smtClean="0"/>
              <a:t>(ID) on a platter</a:t>
            </a:r>
            <a:r>
              <a:rPr lang="en-SG" dirty="0"/>
              <a:t>.</a:t>
            </a:r>
          </a:p>
          <a:p>
            <a:r>
              <a:rPr lang="en-SG" dirty="0" smtClean="0"/>
              <a:t>The </a:t>
            </a:r>
            <a:r>
              <a:rPr lang="en-SG" dirty="0"/>
              <a:t>platters spin at a high speed measured in RPM.</a:t>
            </a:r>
          </a:p>
          <a:p>
            <a:r>
              <a:rPr lang="en-SG" dirty="0" smtClean="0"/>
              <a:t>Seek time </a:t>
            </a:r>
            <a:r>
              <a:rPr lang="en-SG" dirty="0"/>
              <a:t>is the time taken for the Read/Write head to </a:t>
            </a:r>
            <a:r>
              <a:rPr lang="en-SG" dirty="0" smtClean="0"/>
              <a:t>move from one track </a:t>
            </a:r>
            <a:r>
              <a:rPr lang="en-SG" dirty="0"/>
              <a:t>to another for information.</a:t>
            </a:r>
          </a:p>
          <a:p>
            <a:r>
              <a:rPr lang="en-SG" dirty="0" smtClean="0"/>
              <a:t>The </a:t>
            </a:r>
            <a:r>
              <a:rPr lang="en-SG" dirty="0"/>
              <a:t>amount of data that the drive can read/write </a:t>
            </a:r>
            <a:r>
              <a:rPr lang="en-SG" dirty="0" smtClean="0"/>
              <a:t>per second is </a:t>
            </a:r>
            <a:r>
              <a:rPr lang="en-SG" dirty="0"/>
              <a:t>known as </a:t>
            </a:r>
            <a:r>
              <a:rPr lang="en-SG" dirty="0" smtClean="0"/>
              <a:t>the data </a:t>
            </a:r>
            <a:r>
              <a:rPr lang="en-SG" dirty="0"/>
              <a:t>access rate.</a:t>
            </a:r>
          </a:p>
        </p:txBody>
      </p:sp>
    </p:spTree>
    <p:extLst>
      <p:ext uri="{BB962C8B-B14F-4D97-AF65-F5344CB8AC3E}">
        <p14:creationId xmlns:p14="http://schemas.microsoft.com/office/powerpoint/2010/main" val="4057506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F9BCD3E-90D3-412F-955C-371D4743EBC1}" type="slidenum">
              <a:rPr lang="en-US" sz="1400"/>
              <a:pPr/>
              <a:t>29</a:t>
            </a:fld>
            <a:endParaRPr lang="en-US" sz="1400"/>
          </a:p>
        </p:txBody>
      </p:sp>
      <p:sp>
        <p:nvSpPr>
          <p:cNvPr id="71684" name="Rectangle 2"/>
          <p:cNvSpPr>
            <a:spLocks noGrp="1" noChangeArrowheads="1"/>
          </p:cNvSpPr>
          <p:nvPr>
            <p:ph type="title"/>
          </p:nvPr>
        </p:nvSpPr>
        <p:spPr/>
        <p:txBody>
          <a:bodyPr/>
          <a:lstStyle/>
          <a:p>
            <a:r>
              <a:rPr lang="en-GB" smtClean="0"/>
              <a:t>Sectors and tracks</a:t>
            </a:r>
          </a:p>
        </p:txBody>
      </p:sp>
      <p:sp>
        <p:nvSpPr>
          <p:cNvPr id="802819" name="Rectangle 3"/>
          <p:cNvSpPr>
            <a:spLocks noGrp="1" noChangeArrowheads="1"/>
          </p:cNvSpPr>
          <p:nvPr>
            <p:ph type="body" sz="half" idx="1"/>
          </p:nvPr>
        </p:nvSpPr>
        <p:spPr>
          <a:xfrm>
            <a:off x="685800" y="1981200"/>
            <a:ext cx="4462463" cy="4114800"/>
          </a:xfrm>
        </p:spPr>
        <p:txBody>
          <a:bodyPr/>
          <a:lstStyle/>
          <a:p>
            <a:pPr>
              <a:buFont typeface="Monotype Sorts" pitchFamily="2" charset="2"/>
              <a:buNone/>
            </a:pPr>
            <a:endParaRPr lang="en-GB" sz="2400" b="1" u="sng" smtClean="0">
              <a:effectLst>
                <a:outerShdw blurRad="38100" dist="38100" dir="2700000" algn="tl">
                  <a:srgbClr val="000000"/>
                </a:outerShdw>
              </a:effectLst>
              <a:cs typeface="Arial" charset="0"/>
            </a:endParaRPr>
          </a:p>
          <a:p>
            <a:pPr>
              <a:lnSpc>
                <a:spcPct val="90000"/>
              </a:lnSpc>
            </a:pPr>
            <a:r>
              <a:rPr lang="en-GB" sz="2400" smtClean="0">
                <a:cs typeface="Arial" charset="0"/>
              </a:rPr>
              <a:t>Data is stored on the surface of a platter in </a:t>
            </a:r>
            <a:r>
              <a:rPr lang="en-GB" sz="2400" b="1" smtClean="0">
                <a:cs typeface="Arial" charset="0"/>
              </a:rPr>
              <a:t>sectors</a:t>
            </a:r>
            <a:r>
              <a:rPr lang="en-GB" sz="2400" smtClean="0">
                <a:cs typeface="Arial" charset="0"/>
              </a:rPr>
              <a:t> along the </a:t>
            </a:r>
            <a:r>
              <a:rPr lang="en-GB" sz="2400" b="1" smtClean="0">
                <a:cs typeface="Arial" charset="0"/>
              </a:rPr>
              <a:t>tracks</a:t>
            </a:r>
            <a:r>
              <a:rPr lang="en-GB" sz="2400" smtClean="0">
                <a:cs typeface="Arial" charset="0"/>
              </a:rPr>
              <a:t>.</a:t>
            </a:r>
          </a:p>
          <a:p>
            <a:pPr>
              <a:lnSpc>
                <a:spcPct val="90000"/>
              </a:lnSpc>
              <a:buFont typeface="Monotype Sorts" pitchFamily="2" charset="2"/>
              <a:buNone/>
            </a:pPr>
            <a:endParaRPr lang="en-GB" sz="2400" smtClean="0">
              <a:cs typeface="Arial" charset="0"/>
            </a:endParaRPr>
          </a:p>
          <a:p>
            <a:pPr>
              <a:lnSpc>
                <a:spcPct val="90000"/>
              </a:lnSpc>
            </a:pPr>
            <a:r>
              <a:rPr lang="en-GB" sz="2400" smtClean="0">
                <a:cs typeface="Arial" charset="0"/>
              </a:rPr>
              <a:t>Tracks are </a:t>
            </a:r>
            <a:r>
              <a:rPr lang="en-GB" sz="2400" b="1" i="1" smtClean="0">
                <a:cs typeface="Arial" charset="0"/>
              </a:rPr>
              <a:t>concentric</a:t>
            </a:r>
            <a:r>
              <a:rPr lang="en-GB" sz="2400" smtClean="0">
                <a:cs typeface="Arial" charset="0"/>
              </a:rPr>
              <a:t> circles on the disk. </a:t>
            </a:r>
          </a:p>
          <a:p>
            <a:pPr>
              <a:lnSpc>
                <a:spcPct val="90000"/>
              </a:lnSpc>
            </a:pPr>
            <a:endParaRPr lang="en-GB" sz="2400" smtClean="0">
              <a:cs typeface="Arial" charset="0"/>
            </a:endParaRPr>
          </a:p>
          <a:p>
            <a:pPr>
              <a:lnSpc>
                <a:spcPct val="90000"/>
              </a:lnSpc>
            </a:pPr>
            <a:r>
              <a:rPr lang="en-GB" sz="2400" smtClean="0">
                <a:cs typeface="Arial" charset="0"/>
              </a:rPr>
              <a:t>And sectors are part portion of a track.</a:t>
            </a:r>
          </a:p>
          <a:p>
            <a:endParaRPr lang="en-GB" sz="2400" smtClean="0"/>
          </a:p>
        </p:txBody>
      </p:sp>
      <p:pic>
        <p:nvPicPr>
          <p:cNvPr id="7168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32040" y="1898960"/>
            <a:ext cx="4094804" cy="4266343"/>
          </a:xfrm>
          <a:noFill/>
        </p:spPr>
      </p:pic>
    </p:spTree>
    <p:extLst>
      <p:ext uri="{BB962C8B-B14F-4D97-AF65-F5344CB8AC3E}">
        <p14:creationId xmlns:p14="http://schemas.microsoft.com/office/powerpoint/2010/main" val="288453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Components of a PC</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92227" y="5219908"/>
            <a:ext cx="612068" cy="369332"/>
          </a:xfrm>
          <a:prstGeom prst="rect">
            <a:avLst/>
          </a:prstGeom>
          <a:noFill/>
        </p:spPr>
        <p:txBody>
          <a:bodyPr wrap="square" rtlCol="0">
            <a:spAutoFit/>
          </a:bodyPr>
          <a:lstStyle/>
          <a:p>
            <a:r>
              <a:rPr lang="en-SG" dirty="0"/>
              <a:t>Bus</a:t>
            </a:r>
          </a:p>
        </p:txBody>
      </p:sp>
      <p:sp>
        <p:nvSpPr>
          <p:cNvPr id="6" name="TextBox 5"/>
          <p:cNvSpPr txBox="1"/>
          <p:nvPr/>
        </p:nvSpPr>
        <p:spPr>
          <a:xfrm>
            <a:off x="3347864" y="1259468"/>
            <a:ext cx="1080120" cy="369332"/>
          </a:xfrm>
          <a:prstGeom prst="rect">
            <a:avLst/>
          </a:prstGeom>
          <a:noFill/>
        </p:spPr>
        <p:txBody>
          <a:bodyPr wrap="square" rtlCol="0">
            <a:spAutoFit/>
          </a:bodyPr>
          <a:lstStyle/>
          <a:p>
            <a:r>
              <a:rPr lang="en-SG" dirty="0" smtClean="0"/>
              <a:t>Monitor</a:t>
            </a:r>
            <a:endParaRPr lang="en-SG" dirty="0"/>
          </a:p>
        </p:txBody>
      </p:sp>
    </p:spTree>
    <p:extLst>
      <p:ext uri="{BB962C8B-B14F-4D97-AF65-F5344CB8AC3E}">
        <p14:creationId xmlns:p14="http://schemas.microsoft.com/office/powerpoint/2010/main" val="3826749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Typical Hard Disk Parameters</a:t>
            </a:r>
          </a:p>
        </p:txBody>
      </p:sp>
      <p:sp>
        <p:nvSpPr>
          <p:cNvPr id="3" name="Content Placeholder 2"/>
          <p:cNvSpPr>
            <a:spLocks noGrp="1"/>
          </p:cNvSpPr>
          <p:nvPr>
            <p:ph idx="1"/>
          </p:nvPr>
        </p:nvSpPr>
        <p:spPr/>
        <p:txBody>
          <a:bodyPr/>
          <a:lstStyle/>
          <a:p>
            <a:endParaRPr lang="en-SG"/>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6" y="1451960"/>
            <a:ext cx="8892480" cy="5145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5375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Tape Drives</a:t>
            </a:r>
          </a:p>
        </p:txBody>
      </p:sp>
      <p:sp>
        <p:nvSpPr>
          <p:cNvPr id="3" name="Content Placeholder 2"/>
          <p:cNvSpPr>
            <a:spLocks noGrp="1"/>
          </p:cNvSpPr>
          <p:nvPr>
            <p:ph idx="1"/>
          </p:nvPr>
        </p:nvSpPr>
        <p:spPr>
          <a:xfrm>
            <a:off x="4586982" y="1600200"/>
            <a:ext cx="4099817" cy="4525963"/>
          </a:xfrm>
        </p:spPr>
        <p:txBody>
          <a:bodyPr>
            <a:normAutofit fontScale="85000" lnSpcReduction="20000"/>
          </a:bodyPr>
          <a:lstStyle/>
          <a:p>
            <a:r>
              <a:rPr lang="nn-NO" dirty="0"/>
              <a:t>Backup medium for Hard </a:t>
            </a:r>
            <a:r>
              <a:rPr lang="nn-NO" dirty="0" smtClean="0"/>
              <a:t>Disk </a:t>
            </a:r>
            <a:r>
              <a:rPr lang="en-SG" dirty="0" smtClean="0"/>
              <a:t>storage</a:t>
            </a:r>
            <a:endParaRPr lang="en-SG" dirty="0"/>
          </a:p>
          <a:p>
            <a:r>
              <a:rPr lang="en-SG" dirty="0" smtClean="0"/>
              <a:t>Holds </a:t>
            </a:r>
            <a:r>
              <a:rPr lang="en-SG" dirty="0"/>
              <a:t>large data sets</a:t>
            </a:r>
          </a:p>
          <a:p>
            <a:r>
              <a:rPr lang="en-SG" dirty="0" smtClean="0"/>
              <a:t>Full/Incremental </a:t>
            </a:r>
            <a:r>
              <a:rPr lang="en-SG" dirty="0"/>
              <a:t>backups</a:t>
            </a:r>
          </a:p>
          <a:p>
            <a:r>
              <a:rPr lang="en-SG" dirty="0" smtClean="0"/>
              <a:t>Storage </a:t>
            </a:r>
            <a:r>
              <a:rPr lang="en-SG" dirty="0"/>
              <a:t>is serial, may </a:t>
            </a:r>
            <a:r>
              <a:rPr lang="en-SG" dirty="0" smtClean="0"/>
              <a:t>need operations </a:t>
            </a:r>
            <a:r>
              <a:rPr lang="en-SG" dirty="0"/>
              <a:t>to move to </a:t>
            </a:r>
            <a:r>
              <a:rPr lang="en-SG" dirty="0" smtClean="0"/>
              <a:t>the correct </a:t>
            </a:r>
            <a:r>
              <a:rPr lang="en-SG" dirty="0"/>
              <a:t>locations</a:t>
            </a:r>
          </a:p>
          <a:p>
            <a:r>
              <a:rPr lang="en-SG" dirty="0" smtClean="0"/>
              <a:t>Current </a:t>
            </a:r>
            <a:r>
              <a:rPr lang="en-SG" dirty="0"/>
              <a:t>Technology: </a:t>
            </a:r>
            <a:r>
              <a:rPr lang="en-SG" dirty="0" smtClean="0"/>
              <a:t>LTO 3/4</a:t>
            </a:r>
            <a:endParaRPr lang="en-SG" dirty="0"/>
          </a:p>
          <a:p>
            <a:r>
              <a:rPr lang="en-SG" dirty="0" smtClean="0"/>
              <a:t>Capacities</a:t>
            </a:r>
            <a:r>
              <a:rPr lang="en-SG" dirty="0"/>
              <a:t>: 400GB-1.5TB </a:t>
            </a:r>
            <a:r>
              <a:rPr lang="en-SG" dirty="0" smtClean="0"/>
              <a:t>@ 140MB/s</a:t>
            </a:r>
            <a:endParaRPr lang="en-S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33" y="1412776"/>
            <a:ext cx="42100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2"/>
            <a:ext cx="345757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85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Solid State Disk</a:t>
            </a:r>
            <a:endParaRPr lang="en-SG" dirty="0"/>
          </a:p>
        </p:txBody>
      </p:sp>
      <p:sp>
        <p:nvSpPr>
          <p:cNvPr id="3" name="Content Placeholder 2"/>
          <p:cNvSpPr>
            <a:spLocks noGrp="1"/>
          </p:cNvSpPr>
          <p:nvPr>
            <p:ph idx="1"/>
          </p:nvPr>
        </p:nvSpPr>
        <p:spPr/>
        <p:txBody>
          <a:bodyPr>
            <a:normAutofit fontScale="85000" lnSpcReduction="10000"/>
          </a:bodyPr>
          <a:lstStyle/>
          <a:p>
            <a:r>
              <a:rPr lang="en-SG" dirty="0" smtClean="0"/>
              <a:t>SSDs </a:t>
            </a:r>
            <a:r>
              <a:rPr lang="en-SG" dirty="0"/>
              <a:t>have no moving (mechanical) components. </a:t>
            </a:r>
            <a:r>
              <a:rPr lang="en-SG" dirty="0" smtClean="0"/>
              <a:t> </a:t>
            </a:r>
          </a:p>
          <a:p>
            <a:r>
              <a:rPr lang="en-SG" dirty="0"/>
              <a:t>SSDs are typically more resistant to physical shock, run silently, have lower </a:t>
            </a:r>
            <a:r>
              <a:rPr lang="en-SG" dirty="0">
                <a:hlinkClick r:id="rId3" tooltip="Access time"/>
              </a:rPr>
              <a:t>access time</a:t>
            </a:r>
            <a:r>
              <a:rPr lang="en-SG" dirty="0"/>
              <a:t>, and less </a:t>
            </a:r>
            <a:r>
              <a:rPr lang="en-SG" dirty="0" smtClean="0">
                <a:hlinkClick r:id="rId4" tooltip="Latency (engineering)"/>
              </a:rPr>
              <a:t>latency</a:t>
            </a:r>
            <a:r>
              <a:rPr lang="en-SG" dirty="0" smtClean="0"/>
              <a:t>.</a:t>
            </a:r>
          </a:p>
          <a:p>
            <a:r>
              <a:rPr lang="en-SG" dirty="0" smtClean="0"/>
              <a:t>SSD is </a:t>
            </a:r>
            <a:r>
              <a:rPr lang="en-SG" dirty="0"/>
              <a:t>more expensive per unit of storage than </a:t>
            </a:r>
            <a:r>
              <a:rPr lang="en-SG" dirty="0" smtClean="0"/>
              <a:t>HDDs but </a:t>
            </a:r>
            <a:r>
              <a:rPr lang="en-SG" dirty="0"/>
              <a:t>while the price of SSDs has continued to decline over </a:t>
            </a:r>
            <a:r>
              <a:rPr lang="en-SG" dirty="0" smtClean="0"/>
              <a:t>time.</a:t>
            </a:r>
          </a:p>
          <a:p>
            <a:r>
              <a:rPr lang="en-SG" dirty="0" smtClean="0"/>
              <a:t>Most </a:t>
            </a:r>
            <a:r>
              <a:rPr lang="en-SG" dirty="0"/>
              <a:t>SSDs use </a:t>
            </a:r>
            <a:r>
              <a:rPr lang="en-SG" dirty="0">
                <a:hlinkClick r:id="rId5" tooltip="NAND flash"/>
              </a:rPr>
              <a:t>NAND-based flash </a:t>
            </a:r>
            <a:r>
              <a:rPr lang="en-SG" dirty="0" smtClean="0">
                <a:hlinkClick r:id="rId5" tooltip="NAND flash"/>
              </a:rPr>
              <a:t>memory</a:t>
            </a:r>
            <a:r>
              <a:rPr lang="en-SG" dirty="0" smtClean="0"/>
              <a:t>, which </a:t>
            </a:r>
            <a:r>
              <a:rPr lang="en-SG" dirty="0" smtClean="0">
                <a:hlinkClick r:id="rId6" tooltip="Non-volatile memory"/>
              </a:rPr>
              <a:t>retains </a:t>
            </a:r>
            <a:r>
              <a:rPr lang="en-SG" dirty="0">
                <a:hlinkClick r:id="rId6" tooltip="Non-volatile memory"/>
              </a:rPr>
              <a:t>data without power</a:t>
            </a:r>
            <a:r>
              <a:rPr lang="en-SG" dirty="0"/>
              <a:t>. </a:t>
            </a:r>
            <a:endParaRPr lang="en-SG" dirty="0" smtClean="0"/>
          </a:p>
          <a:p>
            <a:r>
              <a:rPr lang="en-SG" dirty="0">
                <a:hlinkClick r:id="rId7" tooltip="Hybrid drive"/>
              </a:rPr>
              <a:t>Hybrid drives</a:t>
            </a:r>
            <a:r>
              <a:rPr lang="en-SG" dirty="0"/>
              <a:t> or solid state hybrid drives (SSHD) combine the features of SSDs and HDDs in the same </a:t>
            </a:r>
            <a:r>
              <a:rPr lang="en-SG" dirty="0" smtClean="0"/>
              <a:t>unit.</a:t>
            </a:r>
            <a:endParaRPr lang="en-SG" dirty="0"/>
          </a:p>
        </p:txBody>
      </p:sp>
    </p:spTree>
    <p:extLst>
      <p:ext uri="{BB962C8B-B14F-4D97-AF65-F5344CB8AC3E}">
        <p14:creationId xmlns:p14="http://schemas.microsoft.com/office/powerpoint/2010/main" val="2936692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SSDs are better than HDDs</a:t>
            </a:r>
            <a:r>
              <a:rPr lang="en-SG" dirty="0" smtClean="0"/>
              <a:t>?</a:t>
            </a:r>
            <a:endParaRPr lang="en-SG" dirty="0"/>
          </a:p>
        </p:txBody>
      </p:sp>
      <p:pic>
        <p:nvPicPr>
          <p:cNvPr id="1026" name="Picture 2" descr="HDD versus SSD inside view"/>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6025" y="1495325"/>
            <a:ext cx="7791950"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11760" y="6228020"/>
            <a:ext cx="5328592" cy="369332"/>
          </a:xfrm>
          <a:prstGeom prst="rect">
            <a:avLst/>
          </a:prstGeom>
        </p:spPr>
        <p:txBody>
          <a:bodyPr wrap="square">
            <a:spAutoFit/>
          </a:bodyPr>
          <a:lstStyle/>
          <a:p>
            <a:r>
              <a:rPr lang="en-SG" dirty="0"/>
              <a:t>http://ocz.com/consumer/ssd-guide/ssd-vs-hdd</a:t>
            </a:r>
          </a:p>
        </p:txBody>
      </p:sp>
    </p:spTree>
    <p:extLst>
      <p:ext uri="{BB962C8B-B14F-4D97-AF65-F5344CB8AC3E}">
        <p14:creationId xmlns:p14="http://schemas.microsoft.com/office/powerpoint/2010/main" val="37095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I/O Devices</a:t>
            </a: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The actual device and its controller</a:t>
            </a:r>
          </a:p>
          <a:p>
            <a:r>
              <a:rPr lang="en-SG" dirty="0" smtClean="0"/>
              <a:t>Devices are introduced into OS by</a:t>
            </a:r>
          </a:p>
          <a:p>
            <a:pPr lvl="1"/>
            <a:r>
              <a:rPr lang="en-SG" dirty="0" smtClean="0"/>
              <a:t>Relink device driver with OS kernel</a:t>
            </a:r>
          </a:p>
          <a:p>
            <a:pPr lvl="1"/>
            <a:r>
              <a:rPr lang="en-SG" dirty="0" smtClean="0"/>
              <a:t>Make an entry in OS file and reboot system</a:t>
            </a:r>
          </a:p>
          <a:p>
            <a:pPr lvl="1"/>
            <a:r>
              <a:rPr lang="en-SG" dirty="0" smtClean="0"/>
              <a:t>Accept and install device driver on the fly for hot-pluggable devices.</a:t>
            </a:r>
          </a:p>
          <a:p>
            <a:r>
              <a:rPr lang="en-SG" dirty="0" smtClean="0"/>
              <a:t>Devices communicate with OS through</a:t>
            </a:r>
          </a:p>
          <a:p>
            <a:pPr lvl="1"/>
            <a:r>
              <a:rPr lang="en-SG" dirty="0" smtClean="0"/>
              <a:t>I/O mapped port space, required special commands (IN and OUT)</a:t>
            </a:r>
          </a:p>
          <a:p>
            <a:pPr lvl="1"/>
            <a:r>
              <a:rPr lang="en-SG" dirty="0" smtClean="0"/>
              <a:t>Memory mapped space</a:t>
            </a:r>
          </a:p>
          <a:p>
            <a:pPr lvl="1"/>
            <a:endParaRPr lang="en-SG" dirty="0"/>
          </a:p>
        </p:txBody>
      </p:sp>
    </p:spTree>
    <p:extLst>
      <p:ext uri="{BB962C8B-B14F-4D97-AF65-F5344CB8AC3E}">
        <p14:creationId xmlns:p14="http://schemas.microsoft.com/office/powerpoint/2010/main" val="637672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Communication with I/O Devices</a:t>
            </a:r>
            <a:endParaRPr lang="en-SG" dirty="0"/>
          </a:p>
        </p:txBody>
      </p:sp>
      <p:sp>
        <p:nvSpPr>
          <p:cNvPr id="3" name="Content Placeholder 2"/>
          <p:cNvSpPr>
            <a:spLocks noGrp="1"/>
          </p:cNvSpPr>
          <p:nvPr>
            <p:ph idx="1"/>
          </p:nvPr>
        </p:nvSpPr>
        <p:spPr/>
        <p:txBody>
          <a:bodyPr/>
          <a:lstStyle/>
          <a:p>
            <a:r>
              <a:rPr lang="en-SG" dirty="0" smtClean="0"/>
              <a:t>Polling</a:t>
            </a:r>
          </a:p>
          <a:p>
            <a:r>
              <a:rPr lang="en-SG" dirty="0" smtClean="0"/>
              <a:t>Interrupt</a:t>
            </a:r>
          </a:p>
          <a:p>
            <a:r>
              <a:rPr lang="en-SG" dirty="0" smtClean="0"/>
              <a:t>Direct Memory Access</a:t>
            </a:r>
            <a:endParaRPr lang="en-SG" dirty="0"/>
          </a:p>
        </p:txBody>
      </p:sp>
    </p:spTree>
    <p:extLst>
      <p:ext uri="{BB962C8B-B14F-4D97-AF65-F5344CB8AC3E}">
        <p14:creationId xmlns:p14="http://schemas.microsoft.com/office/powerpoint/2010/main" val="3405760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Interrupt Strategies</a:t>
            </a:r>
          </a:p>
        </p:txBody>
      </p:sp>
      <p:sp>
        <p:nvSpPr>
          <p:cNvPr id="3" name="Content Placeholder 2"/>
          <p:cNvSpPr>
            <a:spLocks noGrp="1"/>
          </p:cNvSpPr>
          <p:nvPr>
            <p:ph idx="1"/>
          </p:nvPr>
        </p:nvSpPr>
        <p:spPr/>
        <p:txBody>
          <a:bodyPr/>
          <a:lstStyle/>
          <a:p>
            <a:r>
              <a:rPr lang="en-SG" dirty="0"/>
              <a:t>Interrupt request: Hardware/Software</a:t>
            </a:r>
          </a:p>
          <a:p>
            <a:r>
              <a:rPr lang="en-SG" dirty="0" smtClean="0"/>
              <a:t>Need </a:t>
            </a:r>
            <a:r>
              <a:rPr lang="en-SG" dirty="0"/>
              <a:t>to determine who has interrupted</a:t>
            </a:r>
          </a:p>
          <a:p>
            <a:r>
              <a:rPr lang="en-SG" dirty="0" smtClean="0"/>
              <a:t>How </a:t>
            </a:r>
            <a:r>
              <a:rPr lang="en-SG" dirty="0"/>
              <a:t>do we save the status?</a:t>
            </a:r>
          </a:p>
          <a:p>
            <a:r>
              <a:rPr lang="en-SG" dirty="0" smtClean="0"/>
              <a:t>What </a:t>
            </a:r>
            <a:r>
              <a:rPr lang="en-SG" dirty="0"/>
              <a:t>do we need to save?</a:t>
            </a:r>
          </a:p>
          <a:p>
            <a:r>
              <a:rPr lang="en-SG" dirty="0" smtClean="0"/>
              <a:t>Which </a:t>
            </a:r>
            <a:r>
              <a:rPr lang="en-SG" dirty="0"/>
              <a:t>Service routine do we execute?</a:t>
            </a:r>
          </a:p>
          <a:p>
            <a:r>
              <a:rPr lang="en-SG" dirty="0" smtClean="0"/>
              <a:t>How </a:t>
            </a:r>
            <a:r>
              <a:rPr lang="en-SG" dirty="0"/>
              <a:t>do we return from the service routine?</a:t>
            </a:r>
          </a:p>
          <a:p>
            <a:r>
              <a:rPr lang="en-SG" dirty="0" smtClean="0"/>
              <a:t>How </a:t>
            </a:r>
            <a:r>
              <a:rPr lang="en-SG" dirty="0"/>
              <a:t>do we restore the status?</a:t>
            </a:r>
          </a:p>
        </p:txBody>
      </p:sp>
    </p:spTree>
    <p:extLst>
      <p:ext uri="{BB962C8B-B14F-4D97-AF65-F5344CB8AC3E}">
        <p14:creationId xmlns:p14="http://schemas.microsoft.com/office/powerpoint/2010/main" val="31465207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Polling</a:t>
            </a:r>
          </a:p>
        </p:txBody>
      </p:sp>
      <p:sp>
        <p:nvSpPr>
          <p:cNvPr id="3" name="Content Placeholder 2"/>
          <p:cNvSpPr>
            <a:spLocks noGrp="1"/>
          </p:cNvSpPr>
          <p:nvPr>
            <p:ph idx="1"/>
          </p:nvPr>
        </p:nvSpPr>
        <p:spPr>
          <a:xfrm>
            <a:off x="457200" y="1600200"/>
            <a:ext cx="3826768" cy="4525963"/>
          </a:xfrm>
        </p:spPr>
        <p:txBody>
          <a:bodyPr>
            <a:normAutofit fontScale="92500" lnSpcReduction="20000"/>
          </a:bodyPr>
          <a:lstStyle/>
          <a:p>
            <a:r>
              <a:rPr lang="en-SG" dirty="0"/>
              <a:t>Check each device in </a:t>
            </a:r>
            <a:r>
              <a:rPr lang="en-SG" dirty="0" smtClean="0"/>
              <a:t>turn for </a:t>
            </a:r>
            <a:r>
              <a:rPr lang="en-SG" dirty="0"/>
              <a:t>status</a:t>
            </a:r>
          </a:p>
          <a:p>
            <a:r>
              <a:rPr lang="en-SG" dirty="0" smtClean="0"/>
              <a:t>If </a:t>
            </a:r>
            <a:r>
              <a:rPr lang="en-SG" dirty="0"/>
              <a:t>service required, </a:t>
            </a:r>
            <a:r>
              <a:rPr lang="en-SG" dirty="0" smtClean="0"/>
              <a:t>check the </a:t>
            </a:r>
            <a:r>
              <a:rPr lang="en-SG" dirty="0"/>
              <a:t>device</a:t>
            </a:r>
          </a:p>
          <a:p>
            <a:r>
              <a:rPr lang="en-SG" dirty="0" smtClean="0"/>
              <a:t>Keeping </a:t>
            </a:r>
            <a:r>
              <a:rPr lang="en-SG" dirty="0"/>
              <a:t>doing </a:t>
            </a:r>
            <a:r>
              <a:rPr lang="en-SG" dirty="0" smtClean="0"/>
              <a:t>the operation</a:t>
            </a:r>
            <a:endParaRPr lang="en-SG" dirty="0"/>
          </a:p>
          <a:p>
            <a:r>
              <a:rPr lang="en-SG" dirty="0" smtClean="0"/>
              <a:t>Easy </a:t>
            </a:r>
            <a:r>
              <a:rPr lang="en-SG" dirty="0"/>
              <a:t>to implement </a:t>
            </a:r>
            <a:r>
              <a:rPr lang="en-SG" dirty="0" smtClean="0"/>
              <a:t>using software</a:t>
            </a:r>
            <a:endParaRPr lang="en-SG" dirty="0"/>
          </a:p>
          <a:p>
            <a:r>
              <a:rPr lang="en-SG" dirty="0" smtClean="0"/>
              <a:t>Hard </a:t>
            </a:r>
            <a:r>
              <a:rPr lang="en-SG" dirty="0"/>
              <a:t>to </a:t>
            </a:r>
            <a:r>
              <a:rPr lang="en-SG" dirty="0" smtClean="0"/>
              <a:t>manage priorities</a:t>
            </a:r>
            <a:endParaRPr lang="en-SG" dirty="0"/>
          </a:p>
        </p:txBody>
      </p:sp>
      <p:sp>
        <p:nvSpPr>
          <p:cNvPr id="4" name="Flowchart: Decision 3"/>
          <p:cNvSpPr/>
          <p:nvPr/>
        </p:nvSpPr>
        <p:spPr>
          <a:xfrm>
            <a:off x="5580112" y="2132856"/>
            <a:ext cx="1116124" cy="7200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solidFill>
                  <a:schemeClr val="tx1"/>
                </a:solidFill>
              </a:rPr>
              <a:t>#1</a:t>
            </a:r>
          </a:p>
          <a:p>
            <a:r>
              <a:rPr lang="en-SG" dirty="0">
                <a:solidFill>
                  <a:schemeClr val="tx1"/>
                </a:solidFill>
              </a:rPr>
              <a:t>ok?</a:t>
            </a:r>
          </a:p>
        </p:txBody>
      </p:sp>
      <p:sp>
        <p:nvSpPr>
          <p:cNvPr id="5" name="Flowchart: Process 4"/>
          <p:cNvSpPr/>
          <p:nvPr/>
        </p:nvSpPr>
        <p:spPr>
          <a:xfrm>
            <a:off x="5523000" y="1556792"/>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Task</a:t>
            </a:r>
            <a:endParaRPr lang="en-SG" dirty="0">
              <a:solidFill>
                <a:schemeClr val="tx1"/>
              </a:solidFill>
            </a:endParaRPr>
          </a:p>
        </p:txBody>
      </p:sp>
      <p:sp>
        <p:nvSpPr>
          <p:cNvPr id="6" name="Flowchart: Alternate Process 5"/>
          <p:cNvSpPr/>
          <p:nvPr/>
        </p:nvSpPr>
        <p:spPr>
          <a:xfrm>
            <a:off x="5652120" y="908720"/>
            <a:ext cx="936104" cy="432048"/>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start</a:t>
            </a:r>
            <a:endParaRPr lang="en-SG" dirty="0">
              <a:solidFill>
                <a:schemeClr val="tx1"/>
              </a:solidFill>
            </a:endParaRPr>
          </a:p>
        </p:txBody>
      </p:sp>
      <p:cxnSp>
        <p:nvCxnSpPr>
          <p:cNvPr id="12" name="Straight Arrow Connector 11"/>
          <p:cNvCxnSpPr>
            <a:stCxn id="6" idx="2"/>
            <a:endCxn id="5" idx="0"/>
          </p:cNvCxnSpPr>
          <p:nvPr/>
        </p:nvCxnSpPr>
        <p:spPr>
          <a:xfrm>
            <a:off x="6120172" y="1340768"/>
            <a:ext cx="1489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4" idx="0"/>
          </p:cNvCxnSpPr>
          <p:nvPr/>
        </p:nvCxnSpPr>
        <p:spPr>
          <a:xfrm>
            <a:off x="6135068" y="1916832"/>
            <a:ext cx="310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lowchart: Process 23"/>
          <p:cNvSpPr/>
          <p:nvPr/>
        </p:nvSpPr>
        <p:spPr>
          <a:xfrm>
            <a:off x="7164288" y="2312876"/>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Service #1</a:t>
            </a:r>
            <a:endParaRPr lang="en-SG" dirty="0">
              <a:solidFill>
                <a:schemeClr val="tx1"/>
              </a:solidFill>
            </a:endParaRPr>
          </a:p>
        </p:txBody>
      </p:sp>
      <p:cxnSp>
        <p:nvCxnSpPr>
          <p:cNvPr id="26" name="Straight Arrow Connector 25"/>
          <p:cNvCxnSpPr>
            <a:stCxn id="4" idx="3"/>
            <a:endCxn id="24" idx="1"/>
          </p:cNvCxnSpPr>
          <p:nvPr/>
        </p:nvCxnSpPr>
        <p:spPr>
          <a:xfrm>
            <a:off x="6696236" y="2492896"/>
            <a:ext cx="468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4" idx="2"/>
          </p:cNvCxnSpPr>
          <p:nvPr/>
        </p:nvCxnSpPr>
        <p:spPr>
          <a:xfrm rot="5400000">
            <a:off x="6913227" y="2041747"/>
            <a:ext cx="231960" cy="14942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17088" y="2870938"/>
            <a:ext cx="310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Decision 29"/>
          <p:cNvSpPr/>
          <p:nvPr/>
        </p:nvSpPr>
        <p:spPr>
          <a:xfrm>
            <a:off x="5580112" y="3645024"/>
            <a:ext cx="1116124" cy="7200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smtClean="0">
                <a:solidFill>
                  <a:schemeClr val="tx1"/>
                </a:solidFill>
              </a:rPr>
              <a:t>#2</a:t>
            </a:r>
            <a:endParaRPr lang="en-SG" dirty="0">
              <a:solidFill>
                <a:schemeClr val="tx1"/>
              </a:solidFill>
            </a:endParaRPr>
          </a:p>
          <a:p>
            <a:r>
              <a:rPr lang="en-SG" dirty="0">
                <a:solidFill>
                  <a:schemeClr val="tx1"/>
                </a:solidFill>
              </a:rPr>
              <a:t>ok?</a:t>
            </a:r>
          </a:p>
        </p:txBody>
      </p:sp>
      <p:sp>
        <p:nvSpPr>
          <p:cNvPr id="31" name="Flowchart: Process 30"/>
          <p:cNvSpPr/>
          <p:nvPr/>
        </p:nvSpPr>
        <p:spPr>
          <a:xfrm>
            <a:off x="5523000" y="3068960"/>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Task </a:t>
            </a:r>
            <a:endParaRPr lang="en-SG" dirty="0">
              <a:solidFill>
                <a:schemeClr val="tx1"/>
              </a:solidFill>
            </a:endParaRPr>
          </a:p>
        </p:txBody>
      </p:sp>
      <p:cxnSp>
        <p:nvCxnSpPr>
          <p:cNvPr id="33" name="Straight Arrow Connector 32"/>
          <p:cNvCxnSpPr>
            <a:stCxn id="31" idx="2"/>
            <a:endCxn id="30" idx="0"/>
          </p:cNvCxnSpPr>
          <p:nvPr/>
        </p:nvCxnSpPr>
        <p:spPr>
          <a:xfrm>
            <a:off x="6135068" y="3429000"/>
            <a:ext cx="310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lowchart: Process 33"/>
          <p:cNvSpPr/>
          <p:nvPr/>
        </p:nvSpPr>
        <p:spPr>
          <a:xfrm>
            <a:off x="7164288" y="3825044"/>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Service #2</a:t>
            </a:r>
            <a:endParaRPr lang="en-SG" dirty="0">
              <a:solidFill>
                <a:schemeClr val="tx1"/>
              </a:solidFill>
            </a:endParaRPr>
          </a:p>
        </p:txBody>
      </p:sp>
      <p:cxnSp>
        <p:nvCxnSpPr>
          <p:cNvPr id="35" name="Straight Arrow Connector 34"/>
          <p:cNvCxnSpPr>
            <a:stCxn id="30" idx="3"/>
            <a:endCxn id="34" idx="1"/>
          </p:cNvCxnSpPr>
          <p:nvPr/>
        </p:nvCxnSpPr>
        <p:spPr>
          <a:xfrm>
            <a:off x="6696236" y="4005064"/>
            <a:ext cx="468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117088" y="4383106"/>
            <a:ext cx="310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5400000">
            <a:off x="6952096" y="3600611"/>
            <a:ext cx="231960" cy="14942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5580112" y="5188090"/>
            <a:ext cx="1116124" cy="7200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smtClean="0">
                <a:solidFill>
                  <a:schemeClr val="tx1"/>
                </a:solidFill>
              </a:rPr>
              <a:t>#3</a:t>
            </a:r>
            <a:endParaRPr lang="en-SG" dirty="0">
              <a:solidFill>
                <a:schemeClr val="tx1"/>
              </a:solidFill>
            </a:endParaRPr>
          </a:p>
          <a:p>
            <a:r>
              <a:rPr lang="en-SG" dirty="0">
                <a:solidFill>
                  <a:schemeClr val="tx1"/>
                </a:solidFill>
              </a:rPr>
              <a:t>ok?</a:t>
            </a:r>
          </a:p>
        </p:txBody>
      </p:sp>
      <p:sp>
        <p:nvSpPr>
          <p:cNvPr id="41" name="Flowchart: Process 40"/>
          <p:cNvSpPr/>
          <p:nvPr/>
        </p:nvSpPr>
        <p:spPr>
          <a:xfrm>
            <a:off x="5523000" y="4612026"/>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Task </a:t>
            </a:r>
            <a:endParaRPr lang="en-SG" dirty="0">
              <a:solidFill>
                <a:schemeClr val="tx1"/>
              </a:solidFill>
            </a:endParaRPr>
          </a:p>
        </p:txBody>
      </p:sp>
      <p:cxnSp>
        <p:nvCxnSpPr>
          <p:cNvPr id="42" name="Straight Arrow Connector 41"/>
          <p:cNvCxnSpPr>
            <a:stCxn id="41" idx="2"/>
            <a:endCxn id="40" idx="0"/>
          </p:cNvCxnSpPr>
          <p:nvPr/>
        </p:nvCxnSpPr>
        <p:spPr>
          <a:xfrm>
            <a:off x="6135068" y="4972066"/>
            <a:ext cx="310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7164288" y="5368110"/>
            <a:ext cx="1224136" cy="36004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Service #3</a:t>
            </a:r>
            <a:endParaRPr lang="en-SG" dirty="0">
              <a:solidFill>
                <a:schemeClr val="tx1"/>
              </a:solidFill>
            </a:endParaRPr>
          </a:p>
        </p:txBody>
      </p:sp>
      <p:cxnSp>
        <p:nvCxnSpPr>
          <p:cNvPr id="44" name="Straight Arrow Connector 43"/>
          <p:cNvCxnSpPr>
            <a:stCxn id="40" idx="3"/>
            <a:endCxn id="43" idx="1"/>
          </p:cNvCxnSpPr>
          <p:nvPr/>
        </p:nvCxnSpPr>
        <p:spPr>
          <a:xfrm>
            <a:off x="6696236" y="5548130"/>
            <a:ext cx="468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5400000">
            <a:off x="6952096" y="5143677"/>
            <a:ext cx="231960" cy="14942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0" idx="2"/>
          </p:cNvCxnSpPr>
          <p:nvPr/>
        </p:nvCxnSpPr>
        <p:spPr>
          <a:xfrm rot="5400000" flipH="1">
            <a:off x="3485432" y="3255428"/>
            <a:ext cx="4171358" cy="1134126"/>
          </a:xfrm>
          <a:prstGeom prst="bentConnector3">
            <a:avLst>
              <a:gd name="adj1" fmla="val -5480"/>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5" idx="1"/>
          </p:cNvCxnSpPr>
          <p:nvPr/>
        </p:nvCxnSpPr>
        <p:spPr>
          <a:xfrm>
            <a:off x="5004048" y="1736812"/>
            <a:ext cx="5189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219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Interrupts</a:t>
            </a:r>
          </a:p>
        </p:txBody>
      </p:sp>
      <p:sp>
        <p:nvSpPr>
          <p:cNvPr id="3" name="Content Placeholder 2"/>
          <p:cNvSpPr>
            <a:spLocks noGrp="1"/>
          </p:cNvSpPr>
          <p:nvPr>
            <p:ph idx="1"/>
          </p:nvPr>
        </p:nvSpPr>
        <p:spPr>
          <a:xfrm>
            <a:off x="457200" y="1600200"/>
            <a:ext cx="6419056" cy="4525963"/>
          </a:xfrm>
        </p:spPr>
        <p:txBody>
          <a:bodyPr>
            <a:normAutofit fontScale="92500"/>
          </a:bodyPr>
          <a:lstStyle/>
          <a:p>
            <a:r>
              <a:rPr lang="en-SG" dirty="0"/>
              <a:t>Normal operations progress</a:t>
            </a:r>
          </a:p>
          <a:p>
            <a:r>
              <a:rPr lang="en-SG" dirty="0" smtClean="0"/>
              <a:t>When </a:t>
            </a:r>
            <a:r>
              <a:rPr lang="en-SG" dirty="0"/>
              <a:t>device requires service, </a:t>
            </a:r>
            <a:r>
              <a:rPr lang="en-SG" dirty="0" smtClean="0"/>
              <a:t>it sends </a:t>
            </a:r>
            <a:r>
              <a:rPr lang="en-SG" dirty="0"/>
              <a:t>a hardware request to the CPU</a:t>
            </a:r>
          </a:p>
          <a:p>
            <a:r>
              <a:rPr lang="en-SG" dirty="0" smtClean="0"/>
              <a:t>CPU </a:t>
            </a:r>
            <a:r>
              <a:rPr lang="en-SG" dirty="0"/>
              <a:t>completes current instruction</a:t>
            </a:r>
          </a:p>
          <a:p>
            <a:r>
              <a:rPr lang="en-SG" dirty="0" smtClean="0"/>
              <a:t>CPU </a:t>
            </a:r>
            <a:r>
              <a:rPr lang="en-SG" dirty="0"/>
              <a:t>saves the status of operations</a:t>
            </a:r>
          </a:p>
          <a:p>
            <a:r>
              <a:rPr lang="en-SG" dirty="0" smtClean="0"/>
              <a:t>CPU </a:t>
            </a:r>
            <a:r>
              <a:rPr lang="en-SG" dirty="0"/>
              <a:t>determines who has </a:t>
            </a:r>
            <a:r>
              <a:rPr lang="en-SG" dirty="0" smtClean="0"/>
              <a:t>interrupted and </a:t>
            </a:r>
            <a:r>
              <a:rPr lang="en-SG" dirty="0"/>
              <a:t>services device</a:t>
            </a:r>
          </a:p>
          <a:p>
            <a:r>
              <a:rPr lang="en-SG" dirty="0" smtClean="0"/>
              <a:t>CPU </a:t>
            </a:r>
            <a:r>
              <a:rPr lang="en-SG" dirty="0"/>
              <a:t>restores old status</a:t>
            </a:r>
          </a:p>
        </p:txBody>
      </p:sp>
      <p:sp>
        <p:nvSpPr>
          <p:cNvPr id="4" name="Down Arrow Callout 3"/>
          <p:cNvSpPr/>
          <p:nvPr/>
        </p:nvSpPr>
        <p:spPr>
          <a:xfrm>
            <a:off x="7092280" y="1772816"/>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1</a:t>
            </a:r>
            <a:endParaRPr lang="en-SG" dirty="0">
              <a:solidFill>
                <a:schemeClr val="tx1"/>
              </a:solidFill>
            </a:endParaRPr>
          </a:p>
        </p:txBody>
      </p:sp>
      <p:sp>
        <p:nvSpPr>
          <p:cNvPr id="5" name="Down Arrow Callout 4"/>
          <p:cNvSpPr/>
          <p:nvPr/>
        </p:nvSpPr>
        <p:spPr>
          <a:xfrm>
            <a:off x="7092280" y="2505923"/>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2</a:t>
            </a:r>
            <a:endParaRPr lang="en-SG" dirty="0">
              <a:solidFill>
                <a:schemeClr val="tx1"/>
              </a:solidFill>
            </a:endParaRPr>
          </a:p>
        </p:txBody>
      </p:sp>
      <p:sp>
        <p:nvSpPr>
          <p:cNvPr id="6" name="Down Arrow Callout 5"/>
          <p:cNvSpPr/>
          <p:nvPr/>
        </p:nvSpPr>
        <p:spPr>
          <a:xfrm>
            <a:off x="7092280" y="3226003"/>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3</a:t>
            </a:r>
            <a:endParaRPr lang="en-SG" dirty="0">
              <a:solidFill>
                <a:schemeClr val="tx1"/>
              </a:solidFill>
            </a:endParaRPr>
          </a:p>
        </p:txBody>
      </p:sp>
      <p:sp>
        <p:nvSpPr>
          <p:cNvPr id="7" name="Down Arrow Callout 6"/>
          <p:cNvSpPr/>
          <p:nvPr/>
        </p:nvSpPr>
        <p:spPr>
          <a:xfrm>
            <a:off x="7092280" y="3959110"/>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4</a:t>
            </a:r>
            <a:endParaRPr lang="en-SG" dirty="0">
              <a:solidFill>
                <a:schemeClr val="tx1"/>
              </a:solidFill>
            </a:endParaRPr>
          </a:p>
        </p:txBody>
      </p:sp>
      <p:sp>
        <p:nvSpPr>
          <p:cNvPr id="8" name="Down Arrow Callout 7"/>
          <p:cNvSpPr/>
          <p:nvPr/>
        </p:nvSpPr>
        <p:spPr>
          <a:xfrm>
            <a:off x="7066589" y="4678914"/>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5</a:t>
            </a:r>
            <a:endParaRPr lang="en-SG" dirty="0">
              <a:solidFill>
                <a:schemeClr val="tx1"/>
              </a:solidFill>
            </a:endParaRPr>
          </a:p>
        </p:txBody>
      </p:sp>
      <p:sp>
        <p:nvSpPr>
          <p:cNvPr id="9" name="Down Arrow Callout 8"/>
          <p:cNvSpPr/>
          <p:nvPr/>
        </p:nvSpPr>
        <p:spPr>
          <a:xfrm>
            <a:off x="7066589" y="5412021"/>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6</a:t>
            </a:r>
            <a:endParaRPr lang="en-SG" dirty="0">
              <a:solidFill>
                <a:schemeClr val="tx1"/>
              </a:solidFill>
            </a:endParaRPr>
          </a:p>
        </p:txBody>
      </p:sp>
    </p:spTree>
    <p:extLst>
      <p:ext uri="{BB962C8B-B14F-4D97-AF65-F5344CB8AC3E}">
        <p14:creationId xmlns:p14="http://schemas.microsoft.com/office/powerpoint/2010/main" val="3888685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Interrupts</a:t>
            </a:r>
          </a:p>
        </p:txBody>
      </p:sp>
      <p:sp>
        <p:nvSpPr>
          <p:cNvPr id="4" name="Down Arrow Callout 3"/>
          <p:cNvSpPr/>
          <p:nvPr/>
        </p:nvSpPr>
        <p:spPr>
          <a:xfrm>
            <a:off x="2123728" y="1628800"/>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1</a:t>
            </a:r>
            <a:endParaRPr lang="en-SG" dirty="0">
              <a:solidFill>
                <a:schemeClr val="tx1"/>
              </a:solidFill>
            </a:endParaRPr>
          </a:p>
        </p:txBody>
      </p:sp>
      <p:sp>
        <p:nvSpPr>
          <p:cNvPr id="5" name="Down Arrow Callout 4"/>
          <p:cNvSpPr/>
          <p:nvPr/>
        </p:nvSpPr>
        <p:spPr>
          <a:xfrm>
            <a:off x="2123728" y="2361907"/>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2</a:t>
            </a:r>
            <a:endParaRPr lang="en-SG" dirty="0">
              <a:solidFill>
                <a:schemeClr val="tx1"/>
              </a:solidFill>
            </a:endParaRPr>
          </a:p>
        </p:txBody>
      </p:sp>
      <p:sp>
        <p:nvSpPr>
          <p:cNvPr id="6" name="Down Arrow Callout 5"/>
          <p:cNvSpPr/>
          <p:nvPr/>
        </p:nvSpPr>
        <p:spPr>
          <a:xfrm>
            <a:off x="2123728" y="3081987"/>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3</a:t>
            </a:r>
            <a:endParaRPr lang="en-SG" dirty="0">
              <a:solidFill>
                <a:schemeClr val="tx1"/>
              </a:solidFill>
            </a:endParaRPr>
          </a:p>
        </p:txBody>
      </p:sp>
      <p:sp>
        <p:nvSpPr>
          <p:cNvPr id="7" name="Down Arrow Callout 6"/>
          <p:cNvSpPr/>
          <p:nvPr/>
        </p:nvSpPr>
        <p:spPr>
          <a:xfrm>
            <a:off x="2123728" y="4784401"/>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4</a:t>
            </a:r>
            <a:endParaRPr lang="en-SG" dirty="0">
              <a:solidFill>
                <a:schemeClr val="tx1"/>
              </a:solidFill>
            </a:endParaRPr>
          </a:p>
        </p:txBody>
      </p:sp>
      <p:sp>
        <p:nvSpPr>
          <p:cNvPr id="8" name="Down Arrow Callout 7"/>
          <p:cNvSpPr/>
          <p:nvPr/>
        </p:nvSpPr>
        <p:spPr>
          <a:xfrm>
            <a:off x="2098037" y="5504205"/>
            <a:ext cx="1440160" cy="720080"/>
          </a:xfrm>
          <a:prstGeom prst="downArrowCallou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5</a:t>
            </a:r>
            <a:endParaRPr lang="en-SG" dirty="0">
              <a:solidFill>
                <a:schemeClr val="tx1"/>
              </a:solidFill>
            </a:endParaRPr>
          </a:p>
        </p:txBody>
      </p:sp>
      <p:sp>
        <p:nvSpPr>
          <p:cNvPr id="10" name="Pentagon 9"/>
          <p:cNvSpPr/>
          <p:nvPr/>
        </p:nvSpPr>
        <p:spPr>
          <a:xfrm>
            <a:off x="3103328" y="3646057"/>
            <a:ext cx="2016224" cy="360040"/>
          </a:xfrm>
          <a:prstGeom prst="homePlat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Save status</a:t>
            </a:r>
            <a:endParaRPr lang="en-SG" dirty="0">
              <a:solidFill>
                <a:schemeClr val="tx1"/>
              </a:solidFill>
            </a:endParaRPr>
          </a:p>
        </p:txBody>
      </p:sp>
      <p:sp>
        <p:nvSpPr>
          <p:cNvPr id="11" name="Pentagon 10"/>
          <p:cNvSpPr/>
          <p:nvPr/>
        </p:nvSpPr>
        <p:spPr>
          <a:xfrm flipH="1">
            <a:off x="3103328" y="4437112"/>
            <a:ext cx="2016224" cy="360040"/>
          </a:xfrm>
          <a:prstGeom prst="homePlat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Restore status</a:t>
            </a:r>
            <a:endParaRPr lang="en-SG" dirty="0">
              <a:solidFill>
                <a:schemeClr val="tx1"/>
              </a:solidFill>
            </a:endParaRPr>
          </a:p>
        </p:txBody>
      </p:sp>
      <p:sp>
        <p:nvSpPr>
          <p:cNvPr id="12" name="Pentagon 11"/>
          <p:cNvSpPr/>
          <p:nvPr/>
        </p:nvSpPr>
        <p:spPr>
          <a:xfrm>
            <a:off x="899592" y="3442027"/>
            <a:ext cx="1080120" cy="130989"/>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755576" y="2852936"/>
            <a:ext cx="1080120" cy="646331"/>
          </a:xfrm>
          <a:prstGeom prst="rect">
            <a:avLst/>
          </a:prstGeom>
          <a:noFill/>
        </p:spPr>
        <p:txBody>
          <a:bodyPr wrap="square" rtlCol="0">
            <a:spAutoFit/>
          </a:bodyPr>
          <a:lstStyle/>
          <a:p>
            <a:r>
              <a:rPr lang="en-SG" dirty="0"/>
              <a:t>Interrupt</a:t>
            </a:r>
          </a:p>
          <a:p>
            <a:r>
              <a:rPr lang="en-SG" dirty="0"/>
              <a:t>Request</a:t>
            </a:r>
          </a:p>
        </p:txBody>
      </p:sp>
      <p:sp>
        <p:nvSpPr>
          <p:cNvPr id="14" name="Down Arrow Callout 13"/>
          <p:cNvSpPr/>
          <p:nvPr/>
        </p:nvSpPr>
        <p:spPr>
          <a:xfrm>
            <a:off x="5292080" y="3992313"/>
            <a:ext cx="1440160" cy="720080"/>
          </a:xfrm>
          <a:prstGeom prst="down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Service</a:t>
            </a:r>
            <a:endParaRPr lang="en-SG" dirty="0">
              <a:solidFill>
                <a:schemeClr val="tx1"/>
              </a:solidFill>
            </a:endParaRPr>
          </a:p>
        </p:txBody>
      </p:sp>
      <p:sp>
        <p:nvSpPr>
          <p:cNvPr id="15" name="Flowchart: Alternate Process 14"/>
          <p:cNvSpPr/>
          <p:nvPr/>
        </p:nvSpPr>
        <p:spPr>
          <a:xfrm>
            <a:off x="5580112" y="4712393"/>
            <a:ext cx="864096" cy="228775"/>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Finish</a:t>
            </a:r>
            <a:endParaRPr lang="en-SG" dirty="0">
              <a:solidFill>
                <a:schemeClr val="tx1"/>
              </a:solidFill>
            </a:endParaRPr>
          </a:p>
        </p:txBody>
      </p:sp>
      <p:sp>
        <p:nvSpPr>
          <p:cNvPr id="16" name="TextBox 15"/>
          <p:cNvSpPr txBox="1"/>
          <p:nvPr/>
        </p:nvSpPr>
        <p:spPr>
          <a:xfrm>
            <a:off x="5292080" y="2564904"/>
            <a:ext cx="1656184" cy="646331"/>
          </a:xfrm>
          <a:prstGeom prst="rect">
            <a:avLst/>
          </a:prstGeom>
          <a:noFill/>
        </p:spPr>
        <p:txBody>
          <a:bodyPr wrap="square" rtlCol="0">
            <a:spAutoFit/>
          </a:bodyPr>
          <a:lstStyle/>
          <a:p>
            <a:r>
              <a:rPr lang="en-SG" dirty="0"/>
              <a:t>Interrupt Service Routine</a:t>
            </a:r>
          </a:p>
        </p:txBody>
      </p:sp>
      <p:sp>
        <p:nvSpPr>
          <p:cNvPr id="17" name="Down Arrow Callout 16"/>
          <p:cNvSpPr/>
          <p:nvPr/>
        </p:nvSpPr>
        <p:spPr>
          <a:xfrm>
            <a:off x="5292080" y="3260913"/>
            <a:ext cx="1440160" cy="720080"/>
          </a:xfrm>
          <a:prstGeom prst="down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Service</a:t>
            </a:r>
            <a:endParaRPr lang="en-SG" dirty="0">
              <a:solidFill>
                <a:schemeClr val="tx1"/>
              </a:solidFill>
            </a:endParaRPr>
          </a:p>
        </p:txBody>
      </p:sp>
    </p:spTree>
    <p:extLst>
      <p:ext uri="{BB962C8B-B14F-4D97-AF65-F5344CB8AC3E}">
        <p14:creationId xmlns:p14="http://schemas.microsoft.com/office/powerpoint/2010/main" val="3605154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OS Pyramid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2" y="1772816"/>
            <a:ext cx="757000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Instruction Cycle with Interrupts</a:t>
            </a:r>
          </a:p>
        </p:txBody>
      </p:sp>
      <p:sp>
        <p:nvSpPr>
          <p:cNvPr id="3" name="Content Placeholder 2"/>
          <p:cNvSpPr>
            <a:spLocks noGrp="1"/>
          </p:cNvSpPr>
          <p:nvPr>
            <p:ph idx="1"/>
          </p:nvPr>
        </p:nvSpPr>
        <p:spPr/>
        <p:txBody>
          <a:bodyPr/>
          <a:lstStyle/>
          <a:p>
            <a:endParaRPr lang="en-SG"/>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66" y="1556792"/>
            <a:ext cx="8636914" cy="4525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592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Direct Memory Access</a:t>
            </a:r>
          </a:p>
        </p:txBody>
      </p:sp>
      <p:sp>
        <p:nvSpPr>
          <p:cNvPr id="3" name="Content Placeholder 2"/>
          <p:cNvSpPr>
            <a:spLocks noGrp="1"/>
          </p:cNvSpPr>
          <p:nvPr>
            <p:ph idx="1"/>
          </p:nvPr>
        </p:nvSpPr>
        <p:spPr/>
        <p:txBody>
          <a:bodyPr>
            <a:normAutofit fontScale="85000" lnSpcReduction="20000"/>
          </a:bodyPr>
          <a:lstStyle/>
          <a:p>
            <a:r>
              <a:rPr lang="en-SG" dirty="0"/>
              <a:t>Allows access to the system memory without </a:t>
            </a:r>
            <a:r>
              <a:rPr lang="en-SG" dirty="0" smtClean="0"/>
              <a:t>CPU intervention</a:t>
            </a:r>
            <a:r>
              <a:rPr lang="en-SG" dirty="0"/>
              <a:t>.</a:t>
            </a:r>
          </a:p>
          <a:p>
            <a:r>
              <a:rPr lang="en-SG" dirty="0" smtClean="0"/>
              <a:t>Specific </a:t>
            </a:r>
            <a:r>
              <a:rPr lang="en-SG" dirty="0"/>
              <a:t>hardware is used to transfer data </a:t>
            </a:r>
            <a:r>
              <a:rPr lang="en-SG" dirty="0" smtClean="0"/>
              <a:t>from I/O </a:t>
            </a:r>
            <a:r>
              <a:rPr lang="en-SG" dirty="0"/>
              <a:t>device to Memory (DMA controller)</a:t>
            </a:r>
          </a:p>
          <a:p>
            <a:r>
              <a:rPr lang="en-SG" dirty="0" smtClean="0"/>
              <a:t>Advantages</a:t>
            </a:r>
            <a:r>
              <a:rPr lang="en-SG" dirty="0"/>
              <a:t>: Overcomes slow I/O </a:t>
            </a:r>
            <a:r>
              <a:rPr lang="en-SG" dirty="0" smtClean="0"/>
              <a:t>operations from </a:t>
            </a:r>
            <a:r>
              <a:rPr lang="en-SG" dirty="0"/>
              <a:t>the CPU</a:t>
            </a:r>
          </a:p>
          <a:p>
            <a:r>
              <a:rPr lang="en-SG" dirty="0" smtClean="0"/>
              <a:t>Uses</a:t>
            </a:r>
            <a:r>
              <a:rPr lang="en-SG" dirty="0"/>
              <a:t>: Storage data transfers, Network transfers</a:t>
            </a:r>
          </a:p>
          <a:p>
            <a:r>
              <a:rPr lang="en-SG" dirty="0" smtClean="0"/>
              <a:t>Main </a:t>
            </a:r>
            <a:r>
              <a:rPr lang="en-SG" dirty="0"/>
              <a:t>techniques:</a:t>
            </a:r>
          </a:p>
          <a:p>
            <a:pPr lvl="1"/>
            <a:r>
              <a:rPr lang="en-SG" dirty="0" smtClean="0"/>
              <a:t>Cycle </a:t>
            </a:r>
            <a:r>
              <a:rPr lang="en-SG" dirty="0"/>
              <a:t>Stealing</a:t>
            </a:r>
          </a:p>
          <a:p>
            <a:pPr lvl="1"/>
            <a:r>
              <a:rPr lang="en-SG" dirty="0" smtClean="0"/>
              <a:t>Block </a:t>
            </a:r>
            <a:r>
              <a:rPr lang="en-SG" dirty="0"/>
              <a:t>DMA </a:t>
            </a:r>
            <a:r>
              <a:rPr lang="en-SG" dirty="0" smtClean="0"/>
              <a:t>requests</a:t>
            </a:r>
          </a:p>
          <a:p>
            <a:pPr lvl="1"/>
            <a:r>
              <a:rPr lang="en-GB" dirty="0" smtClean="0"/>
              <a:t>Transparent mode</a:t>
            </a:r>
            <a:endParaRPr lang="en-SG" dirty="0"/>
          </a:p>
        </p:txBody>
      </p:sp>
    </p:spTree>
    <p:extLst>
      <p:ext uri="{BB962C8B-B14F-4D97-AF65-F5344CB8AC3E}">
        <p14:creationId xmlns:p14="http://schemas.microsoft.com/office/powerpoint/2010/main" val="3694113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Normal I/O Operations</a:t>
            </a:r>
          </a:p>
        </p:txBody>
      </p:sp>
      <p:sp>
        <p:nvSpPr>
          <p:cNvPr id="4" name="Rectangle 3"/>
          <p:cNvSpPr/>
          <p:nvPr/>
        </p:nvSpPr>
        <p:spPr>
          <a:xfrm>
            <a:off x="971600" y="1556792"/>
            <a:ext cx="1152128" cy="187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CPU</a:t>
            </a:r>
            <a:endParaRPr lang="en-SG" dirty="0">
              <a:solidFill>
                <a:schemeClr val="tx1"/>
              </a:solidFill>
            </a:endParaRPr>
          </a:p>
        </p:txBody>
      </p:sp>
      <p:sp>
        <p:nvSpPr>
          <p:cNvPr id="5" name="Rectangle 4"/>
          <p:cNvSpPr/>
          <p:nvPr/>
        </p:nvSpPr>
        <p:spPr>
          <a:xfrm>
            <a:off x="971600" y="4221088"/>
            <a:ext cx="1152128" cy="18722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Memory (RAM)</a:t>
            </a:r>
            <a:endParaRPr lang="en-SG" dirty="0">
              <a:solidFill>
                <a:schemeClr val="tx1"/>
              </a:solidFill>
            </a:endParaRPr>
          </a:p>
        </p:txBody>
      </p:sp>
      <p:sp>
        <p:nvSpPr>
          <p:cNvPr id="6" name="Rectangle 5"/>
          <p:cNvSpPr/>
          <p:nvPr/>
        </p:nvSpPr>
        <p:spPr>
          <a:xfrm>
            <a:off x="6156176" y="4221088"/>
            <a:ext cx="1152128" cy="18722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Peripheral (Storage)</a:t>
            </a:r>
            <a:endParaRPr lang="en-SG" dirty="0">
              <a:solidFill>
                <a:schemeClr val="tx1"/>
              </a:solidFill>
            </a:endParaRPr>
          </a:p>
        </p:txBody>
      </p:sp>
      <p:sp>
        <p:nvSpPr>
          <p:cNvPr id="17" name="TextBox 16"/>
          <p:cNvSpPr txBox="1"/>
          <p:nvPr/>
        </p:nvSpPr>
        <p:spPr>
          <a:xfrm>
            <a:off x="4745559" y="1581599"/>
            <a:ext cx="1224136" cy="307777"/>
          </a:xfrm>
          <a:prstGeom prst="rect">
            <a:avLst/>
          </a:prstGeom>
          <a:noFill/>
        </p:spPr>
        <p:txBody>
          <a:bodyPr wrap="square" rtlCol="0">
            <a:spAutoFit/>
          </a:bodyPr>
          <a:lstStyle/>
          <a:p>
            <a:r>
              <a:rPr lang="en-GB" sz="1400" dirty="0" smtClean="0"/>
              <a:t>I/O Request</a:t>
            </a:r>
            <a:endParaRPr lang="en-SG" sz="1400" dirty="0"/>
          </a:p>
        </p:txBody>
      </p:sp>
      <p:cxnSp>
        <p:nvCxnSpPr>
          <p:cNvPr id="21" name="Straight Arrow Connector 20"/>
          <p:cNvCxnSpPr/>
          <p:nvPr/>
        </p:nvCxnSpPr>
        <p:spPr>
          <a:xfrm>
            <a:off x="2123728" y="2084667"/>
            <a:ext cx="2664296" cy="0"/>
          </a:xfrm>
          <a:prstGeom prst="straightConnector1">
            <a:avLst/>
          </a:prstGeom>
          <a:ln w="38100">
            <a:solidFill>
              <a:schemeClr val="accent6">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123728" y="4509120"/>
            <a:ext cx="4025552" cy="0"/>
          </a:xfrm>
          <a:prstGeom prst="straightConnector1">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88024" y="2084667"/>
            <a:ext cx="0" cy="242445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31840" y="1825079"/>
            <a:ext cx="1224136" cy="307777"/>
          </a:xfrm>
          <a:prstGeom prst="rect">
            <a:avLst/>
          </a:prstGeom>
          <a:noFill/>
        </p:spPr>
        <p:txBody>
          <a:bodyPr wrap="square" rtlCol="0">
            <a:spAutoFit/>
          </a:bodyPr>
          <a:lstStyle/>
          <a:p>
            <a:r>
              <a:rPr lang="en-GB" sz="1400" dirty="0" smtClean="0"/>
              <a:t>Control Signal</a:t>
            </a:r>
            <a:endParaRPr lang="en-SG" sz="1400" dirty="0"/>
          </a:p>
        </p:txBody>
      </p:sp>
      <p:cxnSp>
        <p:nvCxnSpPr>
          <p:cNvPr id="32" name="Straight Arrow Connector 31"/>
          <p:cNvCxnSpPr/>
          <p:nvPr/>
        </p:nvCxnSpPr>
        <p:spPr>
          <a:xfrm>
            <a:off x="2051720" y="4797152"/>
            <a:ext cx="2159132" cy="0"/>
          </a:xfrm>
          <a:prstGeom prst="straightConnector1">
            <a:avLst/>
          </a:prstGeom>
          <a:ln w="254000">
            <a:solidFill>
              <a:schemeClr val="accent3"/>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130624" y="2987079"/>
            <a:ext cx="1400708" cy="9873"/>
          </a:xfrm>
          <a:prstGeom prst="straightConnector1">
            <a:avLst/>
          </a:prstGeom>
          <a:ln w="254000">
            <a:solidFill>
              <a:srgbClr val="FFC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21260" y="5589240"/>
            <a:ext cx="4025552" cy="0"/>
          </a:xfrm>
          <a:prstGeom prst="straightConnector1">
            <a:avLst/>
          </a:prstGeom>
          <a:ln w="254000">
            <a:solidFill>
              <a:srgbClr val="FFC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19872" y="2852936"/>
            <a:ext cx="0" cy="2808312"/>
          </a:xfrm>
          <a:prstGeom prst="line">
            <a:avLst/>
          </a:prstGeom>
          <a:ln w="254000">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18910" y="2843063"/>
            <a:ext cx="1224136" cy="307777"/>
          </a:xfrm>
          <a:prstGeom prst="rect">
            <a:avLst/>
          </a:prstGeom>
          <a:noFill/>
        </p:spPr>
        <p:txBody>
          <a:bodyPr wrap="square" rtlCol="0">
            <a:spAutoFit/>
          </a:bodyPr>
          <a:lstStyle/>
          <a:p>
            <a:r>
              <a:rPr lang="en-GB" sz="1400" dirty="0" smtClean="0"/>
              <a:t>Address Bus</a:t>
            </a:r>
            <a:endParaRPr lang="en-SG" sz="1400" dirty="0"/>
          </a:p>
        </p:txBody>
      </p:sp>
      <p:cxnSp>
        <p:nvCxnSpPr>
          <p:cNvPr id="44" name="Elbow Connector 43"/>
          <p:cNvCxnSpPr/>
          <p:nvPr/>
        </p:nvCxnSpPr>
        <p:spPr>
          <a:xfrm rot="10800000">
            <a:off x="2121260" y="1889375"/>
            <a:ext cx="4318266" cy="2331713"/>
          </a:xfrm>
          <a:prstGeom prst="bentConnector3">
            <a:avLst>
              <a:gd name="adj1" fmla="val -152"/>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2123728" y="2546249"/>
            <a:ext cx="4023084" cy="2466926"/>
          </a:xfrm>
          <a:prstGeom prst="bentConnector3">
            <a:avLst>
              <a:gd name="adj1" fmla="val 50000"/>
            </a:avLst>
          </a:prstGeom>
          <a:ln w="254000">
            <a:solidFill>
              <a:schemeClr val="accent3"/>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347864" y="2329135"/>
            <a:ext cx="1224136" cy="307777"/>
          </a:xfrm>
          <a:prstGeom prst="rect">
            <a:avLst/>
          </a:prstGeom>
          <a:noFill/>
        </p:spPr>
        <p:txBody>
          <a:bodyPr wrap="square" rtlCol="0">
            <a:spAutoFit/>
          </a:bodyPr>
          <a:lstStyle/>
          <a:p>
            <a:r>
              <a:rPr lang="en-GB" sz="1400" dirty="0" smtClean="0"/>
              <a:t>Data Bus</a:t>
            </a:r>
            <a:endParaRPr lang="en-SG" sz="1400" dirty="0"/>
          </a:p>
        </p:txBody>
      </p:sp>
      <p:sp>
        <p:nvSpPr>
          <p:cNvPr id="63" name="TextBox 62"/>
          <p:cNvSpPr txBox="1"/>
          <p:nvPr/>
        </p:nvSpPr>
        <p:spPr>
          <a:xfrm>
            <a:off x="6516216" y="1825079"/>
            <a:ext cx="2376264" cy="1754326"/>
          </a:xfrm>
          <a:prstGeom prst="rect">
            <a:avLst/>
          </a:prstGeom>
          <a:noFill/>
        </p:spPr>
        <p:txBody>
          <a:bodyPr wrap="square" rtlCol="0">
            <a:spAutoFit/>
          </a:bodyPr>
          <a:lstStyle/>
          <a:p>
            <a:r>
              <a:rPr lang="en-SG" dirty="0"/>
              <a:t>Slow!!</a:t>
            </a:r>
          </a:p>
          <a:p>
            <a:r>
              <a:rPr lang="en-SG" dirty="0"/>
              <a:t>DO</a:t>
            </a:r>
          </a:p>
          <a:p>
            <a:r>
              <a:rPr lang="en-SG" dirty="0" smtClean="0"/>
              <a:t>    I/O </a:t>
            </a:r>
            <a:r>
              <a:rPr lang="en-SG" dirty="0"/>
              <a:t>Device request</a:t>
            </a:r>
          </a:p>
          <a:p>
            <a:r>
              <a:rPr lang="en-SG" dirty="0" smtClean="0"/>
              <a:t>    Device </a:t>
            </a:r>
            <a:r>
              <a:rPr lang="en-SG" dirty="0"/>
              <a:t>=&gt; CPU</a:t>
            </a:r>
          </a:p>
          <a:p>
            <a:r>
              <a:rPr lang="en-SG" dirty="0" smtClean="0"/>
              <a:t>    CPU </a:t>
            </a:r>
            <a:r>
              <a:rPr lang="en-SG" dirty="0"/>
              <a:t>=&gt; Memory</a:t>
            </a:r>
          </a:p>
          <a:p>
            <a:r>
              <a:rPr lang="en-SG" dirty="0"/>
              <a:t>WHILE more data</a:t>
            </a:r>
          </a:p>
        </p:txBody>
      </p:sp>
    </p:spTree>
    <p:extLst>
      <p:ext uri="{BB962C8B-B14F-4D97-AF65-F5344CB8AC3E}">
        <p14:creationId xmlns:p14="http://schemas.microsoft.com/office/powerpoint/2010/main" val="1292171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Direct Memory Access</a:t>
            </a:r>
          </a:p>
        </p:txBody>
      </p:sp>
      <p:sp>
        <p:nvSpPr>
          <p:cNvPr id="4" name="Rectangle 3"/>
          <p:cNvSpPr/>
          <p:nvPr/>
        </p:nvSpPr>
        <p:spPr>
          <a:xfrm>
            <a:off x="971600" y="1556792"/>
            <a:ext cx="1152128" cy="187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CPU</a:t>
            </a:r>
            <a:endParaRPr lang="en-SG" dirty="0">
              <a:solidFill>
                <a:schemeClr val="tx1"/>
              </a:solidFill>
            </a:endParaRPr>
          </a:p>
        </p:txBody>
      </p:sp>
      <p:sp>
        <p:nvSpPr>
          <p:cNvPr id="5" name="Rectangle 4"/>
          <p:cNvSpPr/>
          <p:nvPr/>
        </p:nvSpPr>
        <p:spPr>
          <a:xfrm>
            <a:off x="971600" y="4221088"/>
            <a:ext cx="1152128" cy="187220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Memory (RAM)</a:t>
            </a:r>
            <a:endParaRPr lang="en-SG" dirty="0">
              <a:solidFill>
                <a:schemeClr val="tx1"/>
              </a:solidFill>
            </a:endParaRPr>
          </a:p>
        </p:txBody>
      </p:sp>
      <p:sp>
        <p:nvSpPr>
          <p:cNvPr id="6" name="Rectangle 5"/>
          <p:cNvSpPr/>
          <p:nvPr/>
        </p:nvSpPr>
        <p:spPr>
          <a:xfrm>
            <a:off x="6156176" y="4221088"/>
            <a:ext cx="1152128" cy="18722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Peripheral (Storage)</a:t>
            </a:r>
            <a:endParaRPr lang="en-SG" dirty="0">
              <a:solidFill>
                <a:schemeClr val="tx1"/>
              </a:solidFill>
            </a:endParaRPr>
          </a:p>
        </p:txBody>
      </p:sp>
      <p:sp>
        <p:nvSpPr>
          <p:cNvPr id="7" name="Rectangle 6"/>
          <p:cNvSpPr/>
          <p:nvPr/>
        </p:nvSpPr>
        <p:spPr>
          <a:xfrm>
            <a:off x="6149280" y="1581599"/>
            <a:ext cx="1152128" cy="178730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DMA Controller</a:t>
            </a:r>
            <a:endParaRPr lang="en-SG" dirty="0">
              <a:solidFill>
                <a:schemeClr val="tx1"/>
              </a:solidFill>
            </a:endParaRPr>
          </a:p>
        </p:txBody>
      </p:sp>
      <p:cxnSp>
        <p:nvCxnSpPr>
          <p:cNvPr id="11" name="Straight Arrow Connector 10"/>
          <p:cNvCxnSpPr/>
          <p:nvPr/>
        </p:nvCxnSpPr>
        <p:spPr>
          <a:xfrm>
            <a:off x="2123728" y="1581599"/>
            <a:ext cx="4025552"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123728" y="1844824"/>
            <a:ext cx="4025552"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5559" y="1581599"/>
            <a:ext cx="1224136" cy="307777"/>
          </a:xfrm>
          <a:prstGeom prst="rect">
            <a:avLst/>
          </a:prstGeom>
          <a:noFill/>
        </p:spPr>
        <p:txBody>
          <a:bodyPr wrap="square" rtlCol="0">
            <a:spAutoFit/>
          </a:bodyPr>
          <a:lstStyle/>
          <a:p>
            <a:r>
              <a:rPr lang="en-GB" sz="1400" dirty="0" smtClean="0"/>
              <a:t>DMA Request</a:t>
            </a:r>
            <a:endParaRPr lang="en-SG" sz="1400" dirty="0"/>
          </a:p>
        </p:txBody>
      </p:sp>
      <p:sp>
        <p:nvSpPr>
          <p:cNvPr id="18" name="TextBox 17"/>
          <p:cNvSpPr txBox="1"/>
          <p:nvPr/>
        </p:nvSpPr>
        <p:spPr>
          <a:xfrm>
            <a:off x="2915816" y="1268760"/>
            <a:ext cx="2088232" cy="369332"/>
          </a:xfrm>
          <a:prstGeom prst="rect">
            <a:avLst/>
          </a:prstGeom>
          <a:noFill/>
        </p:spPr>
        <p:txBody>
          <a:bodyPr wrap="square" rtlCol="0">
            <a:spAutoFit/>
          </a:bodyPr>
          <a:lstStyle/>
          <a:p>
            <a:r>
              <a:rPr lang="en-GB" dirty="0" smtClean="0"/>
              <a:t>DMA Acknowledge</a:t>
            </a:r>
            <a:endParaRPr lang="en-SG" dirty="0"/>
          </a:p>
        </p:txBody>
      </p:sp>
      <p:cxnSp>
        <p:nvCxnSpPr>
          <p:cNvPr id="21" name="Straight Arrow Connector 20"/>
          <p:cNvCxnSpPr/>
          <p:nvPr/>
        </p:nvCxnSpPr>
        <p:spPr>
          <a:xfrm>
            <a:off x="2123728" y="2084667"/>
            <a:ext cx="4025552" cy="0"/>
          </a:xfrm>
          <a:prstGeom prst="straightConnector1">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123728" y="4653136"/>
            <a:ext cx="4025552" cy="0"/>
          </a:xfrm>
          <a:prstGeom prst="straightConnector1">
            <a:avLst/>
          </a:prstGeom>
          <a:ln w="381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88024" y="2084667"/>
            <a:ext cx="0" cy="256846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131840" y="1825079"/>
            <a:ext cx="1224136" cy="307777"/>
          </a:xfrm>
          <a:prstGeom prst="rect">
            <a:avLst/>
          </a:prstGeom>
          <a:noFill/>
        </p:spPr>
        <p:txBody>
          <a:bodyPr wrap="square" rtlCol="0">
            <a:spAutoFit/>
          </a:bodyPr>
          <a:lstStyle/>
          <a:p>
            <a:r>
              <a:rPr lang="en-GB" sz="1400" dirty="0" smtClean="0"/>
              <a:t>Control Signal</a:t>
            </a:r>
            <a:endParaRPr lang="en-SG" sz="1400" dirty="0"/>
          </a:p>
        </p:txBody>
      </p:sp>
      <p:cxnSp>
        <p:nvCxnSpPr>
          <p:cNvPr id="30" name="Straight Arrow Connector 29"/>
          <p:cNvCxnSpPr/>
          <p:nvPr/>
        </p:nvCxnSpPr>
        <p:spPr>
          <a:xfrm>
            <a:off x="2123728" y="2420888"/>
            <a:ext cx="4025552" cy="0"/>
          </a:xfrm>
          <a:prstGeom prst="straightConnector1">
            <a:avLst/>
          </a:prstGeom>
          <a:ln w="254000">
            <a:solidFill>
              <a:schemeClr val="accent3"/>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21260" y="5058644"/>
            <a:ext cx="4025552" cy="0"/>
          </a:xfrm>
          <a:prstGeom prst="straightConnector1">
            <a:avLst/>
          </a:prstGeom>
          <a:ln w="254000">
            <a:solidFill>
              <a:schemeClr val="accent3"/>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30624" y="2924944"/>
            <a:ext cx="4025552" cy="0"/>
          </a:xfrm>
          <a:prstGeom prst="straightConnector1">
            <a:avLst/>
          </a:prstGeom>
          <a:ln w="254000">
            <a:solidFill>
              <a:srgbClr val="FFC000"/>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121260" y="5733256"/>
            <a:ext cx="4025552" cy="0"/>
          </a:xfrm>
          <a:prstGeom prst="straightConnector1">
            <a:avLst/>
          </a:prstGeom>
          <a:ln w="254000">
            <a:solidFill>
              <a:srgbClr val="FFC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355976" y="2372699"/>
            <a:ext cx="0" cy="2568469"/>
          </a:xfrm>
          <a:prstGeom prst="line">
            <a:avLst/>
          </a:prstGeom>
          <a:ln w="190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91880" y="2852936"/>
            <a:ext cx="0" cy="2808312"/>
          </a:xfrm>
          <a:prstGeom prst="line">
            <a:avLst/>
          </a:prstGeom>
          <a:ln w="190500">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31332" y="2218810"/>
            <a:ext cx="1224136" cy="307777"/>
          </a:xfrm>
          <a:prstGeom prst="rect">
            <a:avLst/>
          </a:prstGeom>
          <a:noFill/>
        </p:spPr>
        <p:txBody>
          <a:bodyPr wrap="square" rtlCol="0">
            <a:spAutoFit/>
          </a:bodyPr>
          <a:lstStyle/>
          <a:p>
            <a:r>
              <a:rPr lang="en-GB" sz="1400" dirty="0" smtClean="0"/>
              <a:t>Data Bus</a:t>
            </a:r>
            <a:endParaRPr lang="en-SG" sz="1400" dirty="0"/>
          </a:p>
        </p:txBody>
      </p:sp>
      <p:sp>
        <p:nvSpPr>
          <p:cNvPr id="42" name="TextBox 41"/>
          <p:cNvSpPr txBox="1"/>
          <p:nvPr/>
        </p:nvSpPr>
        <p:spPr>
          <a:xfrm>
            <a:off x="2879812" y="2617167"/>
            <a:ext cx="1224136" cy="307777"/>
          </a:xfrm>
          <a:prstGeom prst="rect">
            <a:avLst/>
          </a:prstGeom>
          <a:noFill/>
        </p:spPr>
        <p:txBody>
          <a:bodyPr wrap="square" rtlCol="0">
            <a:spAutoFit/>
          </a:bodyPr>
          <a:lstStyle/>
          <a:p>
            <a:r>
              <a:rPr lang="en-GB" sz="1400" dirty="0" smtClean="0"/>
              <a:t>Address Bus</a:t>
            </a:r>
            <a:endParaRPr lang="en-SG" sz="1400" dirty="0"/>
          </a:p>
        </p:txBody>
      </p:sp>
    </p:spTree>
    <p:extLst>
      <p:ext uri="{BB962C8B-B14F-4D97-AF65-F5344CB8AC3E}">
        <p14:creationId xmlns:p14="http://schemas.microsoft.com/office/powerpoint/2010/main" val="1184031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User Interface</a:t>
            </a:r>
          </a:p>
        </p:txBody>
      </p:sp>
      <p:sp>
        <p:nvSpPr>
          <p:cNvPr id="3" name="Content Placeholder 2"/>
          <p:cNvSpPr>
            <a:spLocks noGrp="1"/>
          </p:cNvSpPr>
          <p:nvPr>
            <p:ph idx="1"/>
          </p:nvPr>
        </p:nvSpPr>
        <p:spPr>
          <a:xfrm>
            <a:off x="457200" y="1600200"/>
            <a:ext cx="4762872" cy="4525963"/>
          </a:xfrm>
        </p:spPr>
        <p:txBody>
          <a:bodyPr>
            <a:normAutofit fontScale="92500" lnSpcReduction="20000"/>
          </a:bodyPr>
          <a:lstStyle/>
          <a:p>
            <a:r>
              <a:rPr lang="en-SG" dirty="0" smtClean="0"/>
              <a:t>Command </a:t>
            </a:r>
            <a:r>
              <a:rPr lang="en-SG" dirty="0"/>
              <a:t>Line Interface (CLI)</a:t>
            </a:r>
          </a:p>
          <a:p>
            <a:pPr lvl="1"/>
            <a:r>
              <a:rPr lang="en-SG" dirty="0" smtClean="0"/>
              <a:t>Command </a:t>
            </a:r>
            <a:r>
              <a:rPr lang="en-SG" dirty="0"/>
              <a:t>interpreter</a:t>
            </a:r>
          </a:p>
          <a:p>
            <a:pPr lvl="1"/>
            <a:r>
              <a:rPr lang="en-SG" dirty="0" smtClean="0"/>
              <a:t>Shells</a:t>
            </a:r>
            <a:endParaRPr lang="en-SG" dirty="0"/>
          </a:p>
          <a:p>
            <a:pPr lvl="1"/>
            <a:r>
              <a:rPr lang="en-SG" dirty="0" smtClean="0"/>
              <a:t>Text </a:t>
            </a:r>
            <a:r>
              <a:rPr lang="en-SG" dirty="0"/>
              <a:t>input, can be scripted</a:t>
            </a:r>
          </a:p>
          <a:p>
            <a:r>
              <a:rPr lang="en-SG" dirty="0" smtClean="0"/>
              <a:t>Graphical </a:t>
            </a:r>
            <a:r>
              <a:rPr lang="en-SG" dirty="0"/>
              <a:t>User Interface (GUI)</a:t>
            </a:r>
          </a:p>
          <a:p>
            <a:pPr lvl="1"/>
            <a:r>
              <a:rPr lang="en-SG" dirty="0" smtClean="0"/>
              <a:t>Windows</a:t>
            </a:r>
            <a:r>
              <a:rPr lang="en-SG" dirty="0"/>
              <a:t>, Gnome, KDI</a:t>
            </a:r>
          </a:p>
          <a:p>
            <a:pPr lvl="1"/>
            <a:r>
              <a:rPr lang="en-SG" dirty="0" smtClean="0"/>
              <a:t>Heavy </a:t>
            </a:r>
            <a:r>
              <a:rPr lang="en-SG" dirty="0"/>
              <a:t>use of memory and I/O</a:t>
            </a:r>
          </a:p>
          <a:p>
            <a:pPr lvl="1"/>
            <a:r>
              <a:rPr lang="en-SG" dirty="0" smtClean="0"/>
              <a:t>Keyboard</a:t>
            </a:r>
            <a:r>
              <a:rPr lang="en-SG" dirty="0"/>
              <a:t>, mouse, touch</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556792"/>
            <a:ext cx="304800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883" y="3909467"/>
            <a:ext cx="361950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8953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Advantages of User Interface</a:t>
            </a:r>
            <a:endParaRPr lang="en-SG" dirty="0"/>
          </a:p>
        </p:txBody>
      </p:sp>
      <p:sp>
        <p:nvSpPr>
          <p:cNvPr id="3" name="Content Placeholder 2"/>
          <p:cNvSpPr>
            <a:spLocks noGrp="1"/>
          </p:cNvSpPr>
          <p:nvPr>
            <p:ph idx="1"/>
          </p:nvPr>
        </p:nvSpPr>
        <p:spPr/>
        <p:txBody>
          <a:bodyPr>
            <a:normAutofit fontScale="62500" lnSpcReduction="20000"/>
          </a:bodyPr>
          <a:lstStyle/>
          <a:p>
            <a:r>
              <a:rPr lang="en-SG" dirty="0" smtClean="0"/>
              <a:t>Graphical User Interface GUI</a:t>
            </a:r>
          </a:p>
          <a:p>
            <a:pPr lvl="1"/>
            <a:r>
              <a:rPr lang="en-SG" dirty="0" smtClean="0"/>
              <a:t>Less to learn: Controlling the GUI is far easier as the user can easily memorize movements</a:t>
            </a:r>
          </a:p>
          <a:p>
            <a:pPr lvl="1"/>
            <a:r>
              <a:rPr lang="en-SG" dirty="0" smtClean="0"/>
              <a:t>Intuitiveness: Selecting and moving things by dragging, clicking and scrolling across open windows is easy.</a:t>
            </a:r>
          </a:p>
          <a:p>
            <a:pPr lvl="1"/>
            <a:r>
              <a:rPr lang="en-SG" dirty="0" smtClean="0"/>
              <a:t>Visualization: Human is far more comfortable with pictures and spatial reasoning.</a:t>
            </a:r>
          </a:p>
          <a:p>
            <a:endParaRPr lang="en-SG" dirty="0" smtClean="0"/>
          </a:p>
          <a:p>
            <a:r>
              <a:rPr lang="en-SG" dirty="0" smtClean="0"/>
              <a:t>Command Line Interface CLI</a:t>
            </a:r>
          </a:p>
          <a:p>
            <a:pPr lvl="1"/>
            <a:r>
              <a:rPr lang="en-SG" dirty="0" smtClean="0"/>
              <a:t>Control: cli commands have options to that cater to controlling the full capabilities of the OS. Some of the Linux options are not available through the GUI</a:t>
            </a:r>
          </a:p>
          <a:p>
            <a:pPr lvl="1"/>
            <a:r>
              <a:rPr lang="en-SG" dirty="0" smtClean="0"/>
              <a:t>Speed: Command execution is fast in cli, launching a similar GUI program will usually take far more time.</a:t>
            </a:r>
          </a:p>
          <a:p>
            <a:pPr lvl="1"/>
            <a:r>
              <a:rPr lang="en-SG" dirty="0" smtClean="0"/>
              <a:t>Resources: Most GUI programs are resource hogs, take up more space on hard disk and in virtual memory.</a:t>
            </a:r>
            <a:endParaRPr lang="en-SG" dirty="0"/>
          </a:p>
        </p:txBody>
      </p:sp>
    </p:spTree>
    <p:extLst>
      <p:ext uri="{BB962C8B-B14F-4D97-AF65-F5344CB8AC3E}">
        <p14:creationId xmlns:p14="http://schemas.microsoft.com/office/powerpoint/2010/main" val="37889397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Application </a:t>
            </a:r>
            <a:r>
              <a:rPr lang="en-SG" dirty="0" err="1"/>
              <a:t>Progg</a:t>
            </a:r>
            <a:r>
              <a:rPr lang="en-SG" dirty="0"/>
              <a:t> Interfaces (API)</a:t>
            </a:r>
          </a:p>
        </p:txBody>
      </p:sp>
      <p:sp>
        <p:nvSpPr>
          <p:cNvPr id="3" name="Content Placeholder 2"/>
          <p:cNvSpPr>
            <a:spLocks noGrp="1"/>
          </p:cNvSpPr>
          <p:nvPr>
            <p:ph idx="1"/>
          </p:nvPr>
        </p:nvSpPr>
        <p:spPr/>
        <p:txBody>
          <a:bodyPr>
            <a:normAutofit/>
          </a:bodyPr>
          <a:lstStyle/>
          <a:p>
            <a:r>
              <a:rPr lang="en-SG" dirty="0"/>
              <a:t>Functions, library for usage of the interface</a:t>
            </a:r>
          </a:p>
          <a:p>
            <a:r>
              <a:rPr lang="en-SG" dirty="0" smtClean="0"/>
              <a:t>APIs </a:t>
            </a:r>
            <a:r>
              <a:rPr lang="en-SG" dirty="0"/>
              <a:t>provide libraries for</a:t>
            </a:r>
          </a:p>
          <a:p>
            <a:pPr lvl="1"/>
            <a:r>
              <a:rPr lang="en-SG" dirty="0" smtClean="0"/>
              <a:t>System </a:t>
            </a:r>
            <a:r>
              <a:rPr lang="en-SG" dirty="0"/>
              <a:t>calls, routines, transfers</a:t>
            </a:r>
          </a:p>
          <a:p>
            <a:pPr lvl="1"/>
            <a:r>
              <a:rPr lang="en-SG" dirty="0" smtClean="0"/>
              <a:t>Graphics</a:t>
            </a:r>
            <a:endParaRPr lang="en-SG" dirty="0"/>
          </a:p>
          <a:p>
            <a:r>
              <a:rPr lang="en-SG" dirty="0" smtClean="0"/>
              <a:t>Makes </a:t>
            </a:r>
            <a:r>
              <a:rPr lang="en-SG" dirty="0"/>
              <a:t>development of software</a:t>
            </a:r>
          </a:p>
          <a:p>
            <a:pPr lvl="1"/>
            <a:r>
              <a:rPr lang="en-SG" dirty="0" smtClean="0"/>
              <a:t>Consistent </a:t>
            </a:r>
            <a:r>
              <a:rPr lang="en-SG" dirty="0"/>
              <a:t>with the OS</a:t>
            </a:r>
          </a:p>
          <a:p>
            <a:pPr lvl="1"/>
            <a:r>
              <a:rPr lang="en-SG" dirty="0" smtClean="0"/>
              <a:t>Better </a:t>
            </a:r>
            <a:r>
              <a:rPr lang="en-SG" dirty="0"/>
              <a:t>controlled</a:t>
            </a:r>
          </a:p>
          <a:p>
            <a:pPr lvl="1"/>
            <a:r>
              <a:rPr lang="en-SG" dirty="0" smtClean="0"/>
              <a:t>Easier </a:t>
            </a:r>
            <a:r>
              <a:rPr lang="en-SG" dirty="0"/>
              <a:t>for the programmer</a:t>
            </a:r>
          </a:p>
        </p:txBody>
      </p:sp>
    </p:spTree>
    <p:extLst>
      <p:ext uri="{BB962C8B-B14F-4D97-AF65-F5344CB8AC3E}">
        <p14:creationId xmlns:p14="http://schemas.microsoft.com/office/powerpoint/2010/main" val="9719881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System Call</a:t>
            </a:r>
            <a:endParaRPr lang="en-SG" dirty="0"/>
          </a:p>
        </p:txBody>
      </p:sp>
      <p:sp>
        <p:nvSpPr>
          <p:cNvPr id="3" name="Content Placeholder 2"/>
          <p:cNvSpPr>
            <a:spLocks noGrp="1"/>
          </p:cNvSpPr>
          <p:nvPr>
            <p:ph idx="1"/>
          </p:nvPr>
        </p:nvSpPr>
        <p:spPr/>
        <p:txBody>
          <a:bodyPr>
            <a:normAutofit fontScale="77500" lnSpcReduction="20000"/>
          </a:bodyPr>
          <a:lstStyle/>
          <a:p>
            <a:r>
              <a:rPr lang="en-SG" dirty="0"/>
              <a:t>System </a:t>
            </a:r>
            <a:r>
              <a:rPr lang="en-SG" dirty="0" smtClean="0"/>
              <a:t>Calls are used to enable user processes to interact with the kernel</a:t>
            </a:r>
          </a:p>
          <a:p>
            <a:r>
              <a:rPr lang="en-SG" dirty="0" smtClean="0"/>
              <a:t>Linux divides virtual address space into two parts</a:t>
            </a:r>
          </a:p>
          <a:p>
            <a:pPr lvl="1"/>
            <a:r>
              <a:rPr lang="en-SG" dirty="0" smtClean="0"/>
              <a:t>Kernel space and user space (architecture dependent)</a:t>
            </a:r>
          </a:p>
          <a:p>
            <a:pPr lvl="1"/>
            <a:r>
              <a:rPr lang="en-SG" dirty="0" smtClean="0"/>
              <a:t>User space cannot access kernel space.</a:t>
            </a:r>
          </a:p>
          <a:p>
            <a:r>
              <a:rPr lang="en-SG" dirty="0" smtClean="0"/>
              <a:t>Process running in user space are offered a set of interfaces to interact with the hardware and other components in the kernel space</a:t>
            </a:r>
          </a:p>
          <a:p>
            <a:r>
              <a:rPr lang="en-SG" dirty="0" smtClean="0"/>
              <a:t>These interface are implemented by system calls issued to the kernel</a:t>
            </a:r>
          </a:p>
          <a:p>
            <a:pPr lvl="1"/>
            <a:r>
              <a:rPr lang="en-SG" dirty="0" smtClean="0"/>
              <a:t>Privilege level changes during system calls to perform restricted actions such as accessing the physical hardware on the computer.</a:t>
            </a:r>
          </a:p>
          <a:p>
            <a:endParaRPr lang="en-SG" dirty="0" smtClean="0"/>
          </a:p>
          <a:p>
            <a:pPr lvl="1"/>
            <a:endParaRPr lang="en-SG" dirty="0"/>
          </a:p>
        </p:txBody>
      </p:sp>
    </p:spTree>
    <p:extLst>
      <p:ext uri="{BB962C8B-B14F-4D97-AF65-F5344CB8AC3E}">
        <p14:creationId xmlns:p14="http://schemas.microsoft.com/office/powerpoint/2010/main" val="1942209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Linux Kernel’s Architecture</a:t>
            </a:r>
            <a:endParaRPr lang="en-S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772816"/>
            <a:ext cx="7637516" cy="4564632"/>
          </a:xfrm>
        </p:spPr>
      </p:pic>
    </p:spTree>
    <p:extLst>
      <p:ext uri="{BB962C8B-B14F-4D97-AF65-F5344CB8AC3E}">
        <p14:creationId xmlns:p14="http://schemas.microsoft.com/office/powerpoint/2010/main" val="3554876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Linux Kernel Subsystems</a:t>
            </a:r>
            <a:endParaRPr lang="en-SG" dirty="0"/>
          </a:p>
        </p:txBody>
      </p:sp>
      <p:sp>
        <p:nvSpPr>
          <p:cNvPr id="3" name="Content Placeholder 2"/>
          <p:cNvSpPr>
            <a:spLocks noGrp="1"/>
          </p:cNvSpPr>
          <p:nvPr>
            <p:ph idx="1"/>
          </p:nvPr>
        </p:nvSpPr>
        <p:spPr/>
        <p:txBody>
          <a:bodyPr/>
          <a:lstStyle/>
          <a:p>
            <a:r>
              <a:rPr lang="en-SG" dirty="0" smtClean="0"/>
              <a:t>Process management</a:t>
            </a:r>
          </a:p>
          <a:p>
            <a:r>
              <a:rPr lang="en-SG" dirty="0" smtClean="0"/>
              <a:t>Memory management</a:t>
            </a:r>
          </a:p>
          <a:p>
            <a:r>
              <a:rPr lang="en-SG" dirty="0" smtClean="0"/>
              <a:t>Virtual filesystems</a:t>
            </a:r>
          </a:p>
          <a:p>
            <a:r>
              <a:rPr lang="en-SG" dirty="0" smtClean="0"/>
              <a:t>Network stack</a:t>
            </a:r>
          </a:p>
          <a:p>
            <a:r>
              <a:rPr lang="en-SG" dirty="0" smtClean="0"/>
              <a:t>Modules and device drivers</a:t>
            </a:r>
          </a:p>
          <a:p>
            <a:endParaRPr lang="en-SG" dirty="0"/>
          </a:p>
          <a:p>
            <a:endParaRPr lang="en-SG" dirty="0"/>
          </a:p>
        </p:txBody>
      </p:sp>
    </p:spTree>
    <p:extLst>
      <p:ext uri="{BB962C8B-B14F-4D97-AF65-F5344CB8AC3E}">
        <p14:creationId xmlns:p14="http://schemas.microsoft.com/office/powerpoint/2010/main" val="330001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CPU </a:t>
            </a:r>
            <a:r>
              <a:rPr lang="en-GB" dirty="0"/>
              <a:t>with </a:t>
            </a:r>
            <a:r>
              <a:rPr lang="en-GB" dirty="0" smtClean="0"/>
              <a:t>Multiple Bus </a:t>
            </a:r>
            <a:r>
              <a:rPr lang="en-SG" dirty="0" smtClean="0"/>
              <a:t>System</a:t>
            </a:r>
            <a:endParaRPr lang="en-SG" dirty="0"/>
          </a:p>
        </p:txBody>
      </p:sp>
      <p:sp>
        <p:nvSpPr>
          <p:cNvPr id="3" name="Content Placeholder 2"/>
          <p:cNvSpPr>
            <a:spLocks noGrp="1"/>
          </p:cNvSpPr>
          <p:nvPr>
            <p:ph idx="1"/>
          </p:nvPr>
        </p:nvSpPr>
        <p:spPr/>
        <p:txBody>
          <a:bodyPr>
            <a:normAutofit fontScale="92500"/>
          </a:bodyPr>
          <a:lstStyle/>
          <a:p>
            <a:r>
              <a:rPr lang="en-SG" dirty="0" smtClean="0"/>
              <a:t>CPU </a:t>
            </a:r>
            <a:r>
              <a:rPr lang="en-GB" dirty="0"/>
              <a:t>is inter-connected with the hardware with multiple bus systems. </a:t>
            </a:r>
            <a:endParaRPr lang="en-SG" dirty="0"/>
          </a:p>
          <a:p>
            <a:r>
              <a:rPr lang="en-SG" dirty="0" smtClean="0"/>
              <a:t>Fast Memory </a:t>
            </a:r>
            <a:r>
              <a:rPr lang="en-SG" dirty="0"/>
              <a:t>Buses (Memory, </a:t>
            </a:r>
            <a:r>
              <a:rPr lang="en-SG" dirty="0" smtClean="0"/>
              <a:t>Video)</a:t>
            </a:r>
            <a:endParaRPr lang="en-SG" dirty="0"/>
          </a:p>
          <a:p>
            <a:pPr lvl="1"/>
            <a:r>
              <a:rPr lang="en-SG" dirty="0" smtClean="0"/>
              <a:t>Memory Controller Hub (Northbridge) </a:t>
            </a:r>
            <a:r>
              <a:rPr lang="en-SG" dirty="0"/>
              <a:t>handles High Speed Ops</a:t>
            </a:r>
          </a:p>
          <a:p>
            <a:pPr lvl="1"/>
            <a:r>
              <a:rPr lang="en-SG" dirty="0" smtClean="0"/>
              <a:t>I/O </a:t>
            </a:r>
            <a:r>
              <a:rPr lang="en-SG" dirty="0"/>
              <a:t>Controller Hub (</a:t>
            </a:r>
            <a:r>
              <a:rPr lang="en-SG" dirty="0" smtClean="0"/>
              <a:t>Southbridge) </a:t>
            </a:r>
            <a:r>
              <a:rPr lang="en-SG" dirty="0"/>
              <a:t>handles Slower I/O</a:t>
            </a:r>
          </a:p>
          <a:p>
            <a:r>
              <a:rPr lang="en-SG" dirty="0" smtClean="0"/>
              <a:t>Medium speed interfaces </a:t>
            </a:r>
            <a:r>
              <a:rPr lang="en-SG" dirty="0"/>
              <a:t>for </a:t>
            </a:r>
            <a:r>
              <a:rPr lang="en-SG" dirty="0" smtClean="0"/>
              <a:t>Networking, USB</a:t>
            </a:r>
            <a:r>
              <a:rPr lang="en-SG" dirty="0"/>
              <a:t>, </a:t>
            </a:r>
            <a:r>
              <a:rPr lang="en-SG" dirty="0" smtClean="0"/>
              <a:t>Hard-disk, DVD/CD </a:t>
            </a:r>
            <a:r>
              <a:rPr lang="en-SG" dirty="0"/>
              <a:t>Storage</a:t>
            </a:r>
          </a:p>
          <a:p>
            <a:r>
              <a:rPr lang="en-SG" dirty="0" smtClean="0"/>
              <a:t>Slow speed mouse, keyboard and legacy </a:t>
            </a:r>
            <a:r>
              <a:rPr lang="en-SG" dirty="0"/>
              <a:t>I/O </a:t>
            </a:r>
          </a:p>
        </p:txBody>
      </p:sp>
    </p:spTree>
    <p:extLst>
      <p:ext uri="{BB962C8B-B14F-4D97-AF65-F5344CB8AC3E}">
        <p14:creationId xmlns:p14="http://schemas.microsoft.com/office/powerpoint/2010/main" val="34557154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OS Pyramid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12" y="1772816"/>
            <a:ext cx="757000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68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a:t>QUESTIONS</a:t>
            </a:r>
          </a:p>
        </p:txBody>
      </p:sp>
    </p:spTree>
    <p:extLst>
      <p:ext uri="{BB962C8B-B14F-4D97-AF65-F5344CB8AC3E}">
        <p14:creationId xmlns:p14="http://schemas.microsoft.com/office/powerpoint/2010/main" val="407247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Intel P4 </a:t>
            </a:r>
            <a:r>
              <a:rPr lang="en-SG" dirty="0" smtClean="0"/>
              <a:t>Hub </a:t>
            </a:r>
            <a:r>
              <a:rPr lang="en-SG" dirty="0"/>
              <a:t>chipset</a:t>
            </a:r>
          </a:p>
        </p:txBody>
      </p:sp>
      <p:sp>
        <p:nvSpPr>
          <p:cNvPr id="3" name="Content Placeholder 2"/>
          <p:cNvSpPr>
            <a:spLocks noGrp="1"/>
          </p:cNvSpPr>
          <p:nvPr>
            <p:ph idx="1"/>
          </p:nvPr>
        </p:nvSpPr>
        <p:spPr/>
        <p:txBody>
          <a:bodyPr/>
          <a:lstStyle/>
          <a:p>
            <a:endParaRPr lang="en-SG"/>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799"/>
            <a:ext cx="8410682" cy="4680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14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Short Quiz</a:t>
            </a:r>
            <a:endParaRPr lang="en-SG" dirty="0"/>
          </a:p>
        </p:txBody>
      </p:sp>
      <p:sp>
        <p:nvSpPr>
          <p:cNvPr id="3" name="Content Placeholder 2"/>
          <p:cNvSpPr>
            <a:spLocks noGrp="1"/>
          </p:cNvSpPr>
          <p:nvPr>
            <p:ph idx="1"/>
          </p:nvPr>
        </p:nvSpPr>
        <p:spPr/>
        <p:txBody>
          <a:bodyPr/>
          <a:lstStyle/>
          <a:p>
            <a:r>
              <a:rPr lang="en-SG" dirty="0"/>
              <a:t>Types of </a:t>
            </a:r>
            <a:r>
              <a:rPr lang="en-SG" dirty="0" smtClean="0"/>
              <a:t>Computers</a:t>
            </a:r>
          </a:p>
          <a:p>
            <a:r>
              <a:rPr lang="en-SG" dirty="0" smtClean="0"/>
              <a:t>Mechanical</a:t>
            </a:r>
          </a:p>
          <a:p>
            <a:r>
              <a:rPr lang="en-SG" dirty="0" smtClean="0"/>
              <a:t>Electronic</a:t>
            </a:r>
          </a:p>
          <a:p>
            <a:r>
              <a:rPr lang="en-SG" dirty="0" smtClean="0"/>
              <a:t>Optical</a:t>
            </a:r>
          </a:p>
          <a:p>
            <a:r>
              <a:rPr lang="en-SG" dirty="0" smtClean="0"/>
              <a:t>cloud</a:t>
            </a:r>
          </a:p>
          <a:p>
            <a:r>
              <a:rPr lang="en-SG" dirty="0" smtClean="0"/>
              <a:t>Quantum</a:t>
            </a:r>
          </a:p>
          <a:p>
            <a:endParaRPr lang="en-SG" dirty="0" smtClean="0"/>
          </a:p>
          <a:p>
            <a:endParaRPr lang="en-SG" dirty="0"/>
          </a:p>
        </p:txBody>
      </p:sp>
    </p:spTree>
    <p:extLst>
      <p:ext uri="{BB962C8B-B14F-4D97-AF65-F5344CB8AC3E}">
        <p14:creationId xmlns:p14="http://schemas.microsoft.com/office/powerpoint/2010/main" val="1003459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The CPU</a:t>
            </a:r>
          </a:p>
        </p:txBody>
      </p:sp>
      <p:sp>
        <p:nvSpPr>
          <p:cNvPr id="3" name="Content Placeholder 2"/>
          <p:cNvSpPr>
            <a:spLocks noGrp="1"/>
          </p:cNvSpPr>
          <p:nvPr>
            <p:ph idx="1"/>
          </p:nvPr>
        </p:nvSpPr>
        <p:spPr>
          <a:xfrm>
            <a:off x="457200" y="1600200"/>
            <a:ext cx="6995120" cy="4525963"/>
          </a:xfrm>
        </p:spPr>
        <p:txBody>
          <a:bodyPr>
            <a:normAutofit/>
          </a:bodyPr>
          <a:lstStyle/>
          <a:p>
            <a:r>
              <a:rPr lang="en-SG" sz="2800" dirty="0" smtClean="0"/>
              <a:t>Central </a:t>
            </a:r>
            <a:r>
              <a:rPr lang="en-SG" sz="2800" dirty="0"/>
              <a:t>Processing Unit built using VLSI</a:t>
            </a:r>
          </a:p>
          <a:p>
            <a:r>
              <a:rPr lang="en-SG" sz="2800" dirty="0" smtClean="0"/>
              <a:t>Contains </a:t>
            </a:r>
            <a:r>
              <a:rPr lang="en-SG" sz="2800" dirty="0"/>
              <a:t>ALU, Registers, Program </a:t>
            </a:r>
            <a:r>
              <a:rPr lang="en-SG" sz="2800" dirty="0" smtClean="0"/>
              <a:t>Counter, Control</a:t>
            </a:r>
            <a:r>
              <a:rPr lang="en-SG" sz="2800" dirty="0"/>
              <a:t>.</a:t>
            </a:r>
          </a:p>
          <a:p>
            <a:r>
              <a:rPr lang="en-SG" sz="2800" dirty="0" smtClean="0"/>
              <a:t>Executes </a:t>
            </a:r>
            <a:r>
              <a:rPr lang="en-SG" sz="2800" dirty="0"/>
              <a:t>machine instructions, maintains </a:t>
            </a:r>
            <a:r>
              <a:rPr lang="en-SG" sz="2800" dirty="0" smtClean="0"/>
              <a:t>the "heartbeat</a:t>
            </a:r>
            <a:r>
              <a:rPr lang="en-SG" sz="2800" dirty="0"/>
              <a:t>" of the system, controls operations</a:t>
            </a:r>
          </a:p>
          <a:p>
            <a:r>
              <a:rPr lang="en-SG" sz="2800" dirty="0" smtClean="0"/>
              <a:t>Driven </a:t>
            </a:r>
            <a:r>
              <a:rPr lang="en-SG" sz="2800" dirty="0"/>
              <a:t>by a clock/pulse generator</a:t>
            </a:r>
          </a:p>
          <a:p>
            <a:r>
              <a:rPr lang="en-SG" sz="2800" dirty="0" smtClean="0"/>
              <a:t>Each </a:t>
            </a:r>
            <a:r>
              <a:rPr lang="en-SG" sz="2800" dirty="0"/>
              <a:t>instruction completes in "X" clock cycles</a:t>
            </a:r>
          </a:p>
        </p:txBody>
      </p:sp>
      <p:pic>
        <p:nvPicPr>
          <p:cNvPr id="2050" name="Picture 2" descr="D:\Users\s26737\Pictures\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288" y="3933056"/>
            <a:ext cx="2577102" cy="2565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23728" y="5898539"/>
            <a:ext cx="4572000" cy="1200329"/>
          </a:xfrm>
          <a:prstGeom prst="rect">
            <a:avLst/>
          </a:prstGeom>
        </p:spPr>
        <p:txBody>
          <a:bodyPr>
            <a:spAutoFit/>
          </a:bodyPr>
          <a:lstStyle/>
          <a:p>
            <a:r>
              <a:rPr lang="en-SG" dirty="0">
                <a:hlinkClick r:id="rId4"/>
              </a:rPr>
              <a:t>http://</a:t>
            </a:r>
            <a:r>
              <a:rPr lang="en-SG" dirty="0" smtClean="0">
                <a:hlinkClick r:id="rId4"/>
              </a:rPr>
              <a:t>courses.cs.vt.edu/csonline/MachineArchitecture/Lessons/CPU/Lesson.html</a:t>
            </a:r>
            <a:endParaRPr lang="en-SG" dirty="0" smtClean="0"/>
          </a:p>
          <a:p>
            <a:endParaRPr lang="en-SG" dirty="0" smtClean="0"/>
          </a:p>
          <a:p>
            <a:endParaRPr lang="en-SG" dirty="0"/>
          </a:p>
        </p:txBody>
      </p:sp>
    </p:spTree>
    <p:extLst>
      <p:ext uri="{BB962C8B-B14F-4D97-AF65-F5344CB8AC3E}">
        <p14:creationId xmlns:p14="http://schemas.microsoft.com/office/powerpoint/2010/main" val="134178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CPU Internal Structures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268759"/>
            <a:ext cx="6545535" cy="4934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331640" y="6167045"/>
            <a:ext cx="7200800" cy="646331"/>
          </a:xfrm>
          <a:prstGeom prst="rect">
            <a:avLst/>
          </a:prstGeom>
        </p:spPr>
        <p:txBody>
          <a:bodyPr wrap="square">
            <a:spAutoFit/>
          </a:bodyPr>
          <a:lstStyle/>
          <a:p>
            <a:r>
              <a:rPr lang="en-SG" dirty="0">
                <a:hlinkClick r:id="rId3"/>
              </a:rPr>
              <a:t>http://</a:t>
            </a:r>
            <a:r>
              <a:rPr lang="en-SG" dirty="0" smtClean="0">
                <a:hlinkClick r:id="rId3"/>
              </a:rPr>
              <a:t>www.c-jump.com/CIS77/CPU/VonNeumann/lecture.html</a:t>
            </a:r>
            <a:endParaRPr lang="en-SG" dirty="0" smtClean="0"/>
          </a:p>
          <a:p>
            <a:endParaRPr lang="en-SG" dirty="0"/>
          </a:p>
        </p:txBody>
      </p:sp>
    </p:spTree>
    <p:extLst>
      <p:ext uri="{BB962C8B-B14F-4D97-AF65-F5344CB8AC3E}">
        <p14:creationId xmlns:p14="http://schemas.microsoft.com/office/powerpoint/2010/main" val="560211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TotalTime>
  <Words>3778</Words>
  <Application>Microsoft Office PowerPoint</Application>
  <PresentationFormat>On-screen Show (4:3)</PresentationFormat>
  <Paragraphs>533</Paragraphs>
  <Slides>51</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Monotype Sorts</vt:lpstr>
      <vt:lpstr>Arial</vt:lpstr>
      <vt:lpstr>Calibri</vt:lpstr>
      <vt:lpstr>Times New Roman</vt:lpstr>
      <vt:lpstr>Wingdings</vt:lpstr>
      <vt:lpstr>Office Theme</vt:lpstr>
      <vt:lpstr>ET0023 Operating Systems</vt:lpstr>
      <vt:lpstr>Computer System Architecture</vt:lpstr>
      <vt:lpstr>Components of a PC</vt:lpstr>
      <vt:lpstr>OS Pyramid</vt:lpstr>
      <vt:lpstr>CPU with Multiple Bus System</vt:lpstr>
      <vt:lpstr>Intel P4 Hub chipset</vt:lpstr>
      <vt:lpstr>Short Quiz</vt:lpstr>
      <vt:lpstr>The CPU</vt:lpstr>
      <vt:lpstr>CPU Internal Structures</vt:lpstr>
      <vt:lpstr>CPU Architectures</vt:lpstr>
      <vt:lpstr>Enhancing Processor Performance </vt:lpstr>
      <vt:lpstr>CPU Internal structures</vt:lpstr>
      <vt:lpstr>Fetch Execute Cycle</vt:lpstr>
      <vt:lpstr>General Processor Block Diagram</vt:lpstr>
      <vt:lpstr>Three-bus Architecture</vt:lpstr>
      <vt:lpstr>1. Instruction Fetch</vt:lpstr>
      <vt:lpstr>2. Instruction Read</vt:lpstr>
      <vt:lpstr>3. Instruction Decode/Execute</vt:lpstr>
      <vt:lpstr>Basic Instruction Cycle</vt:lpstr>
      <vt:lpstr>Examples: Instruction</vt:lpstr>
      <vt:lpstr>PowerPoint Presentation</vt:lpstr>
      <vt:lpstr>Advanced CPU</vt:lpstr>
      <vt:lpstr>Memory Hierarchy</vt:lpstr>
      <vt:lpstr>Memory</vt:lpstr>
      <vt:lpstr>Cache Read Operations</vt:lpstr>
      <vt:lpstr>Memory</vt:lpstr>
      <vt:lpstr>Magnetic Storage</vt:lpstr>
      <vt:lpstr>Magnetic Storage Terms</vt:lpstr>
      <vt:lpstr>Sectors and tracks</vt:lpstr>
      <vt:lpstr>Typical Hard Disk Parameters</vt:lpstr>
      <vt:lpstr>Tape Drives</vt:lpstr>
      <vt:lpstr>Solid State Disk</vt:lpstr>
      <vt:lpstr>SSDs are better than HDDs?</vt:lpstr>
      <vt:lpstr>I/O Devices</vt:lpstr>
      <vt:lpstr>Communication with I/O Devices</vt:lpstr>
      <vt:lpstr>Interrupt Strategies</vt:lpstr>
      <vt:lpstr>Polling</vt:lpstr>
      <vt:lpstr>Interrupts</vt:lpstr>
      <vt:lpstr>Interrupts</vt:lpstr>
      <vt:lpstr>Instruction Cycle with Interrupts</vt:lpstr>
      <vt:lpstr>Direct Memory Access</vt:lpstr>
      <vt:lpstr>Normal I/O Operations</vt:lpstr>
      <vt:lpstr>Direct Memory Access</vt:lpstr>
      <vt:lpstr>User Interface</vt:lpstr>
      <vt:lpstr>Advantages of User Interface</vt:lpstr>
      <vt:lpstr>Application Progg Interfaces (API)</vt:lpstr>
      <vt:lpstr>System Call</vt:lpstr>
      <vt:lpstr>Linux Kernel’s Architecture</vt:lpstr>
      <vt:lpstr>Linux Kernel Subsystems</vt:lpstr>
      <vt:lpstr>OS Pyramid</vt:lpstr>
      <vt:lpstr>PowerPoint Presentation</vt:lpstr>
    </vt:vector>
  </TitlesOfParts>
  <Company>Singapore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ET0023 Operating Systems</dc:title>
  <dc:creator>Staff</dc:creator>
  <cp:lastModifiedBy>Leong Kin Seng</cp:lastModifiedBy>
  <cp:revision>110</cp:revision>
  <dcterms:created xsi:type="dcterms:W3CDTF">2013-04-12T06:01:12Z</dcterms:created>
  <dcterms:modified xsi:type="dcterms:W3CDTF">2016-11-07T02:24:39Z</dcterms:modified>
</cp:coreProperties>
</file>