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5" r:id="rId25"/>
    <p:sldId id="286" r:id="rId26"/>
    <p:sldId id="287" r:id="rId27"/>
    <p:sldId id="288" r:id="rId28"/>
    <p:sldId id="289" r:id="rId29"/>
    <p:sldId id="280" r:id="rId30"/>
    <p:sldId id="279"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627" autoAdjust="0"/>
  </p:normalViewPr>
  <p:slideViewPr>
    <p:cSldViewPr>
      <p:cViewPr varScale="1">
        <p:scale>
          <a:sx n="56" d="100"/>
          <a:sy n="56" d="100"/>
        </p:scale>
        <p:origin x="1806"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0" d="100"/>
          <a:sy n="50" d="100"/>
        </p:scale>
        <p:origin x="297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SG"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SG" dirty="0"/>
              <a:t>Programs &amp; Processes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247C45-4590-4E6B-9784-054139428AB5}" type="slidenum">
              <a:rPr lang="en-SG" smtClean="0"/>
              <a:t>‹#›</a:t>
            </a:fld>
            <a:endParaRPr lang="en-SG"/>
          </a:p>
        </p:txBody>
      </p:sp>
    </p:spTree>
    <p:extLst>
      <p:ext uri="{BB962C8B-B14F-4D97-AF65-F5344CB8AC3E}">
        <p14:creationId xmlns:p14="http://schemas.microsoft.com/office/powerpoint/2010/main" val="279237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A59D00-4690-45CA-B2CE-ECE38E13F554}" type="datetimeFigureOut">
              <a:rPr lang="en-SG" smtClean="0"/>
              <a:t>31/10/2016</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A63F20-735A-4C47-8868-C81661000540}" type="slidenum">
              <a:rPr lang="en-SG" smtClean="0"/>
              <a:t>‹#›</a:t>
            </a:fld>
            <a:endParaRPr lang="en-SG"/>
          </a:p>
        </p:txBody>
      </p:sp>
    </p:spTree>
    <p:extLst>
      <p:ext uri="{BB962C8B-B14F-4D97-AF65-F5344CB8AC3E}">
        <p14:creationId xmlns:p14="http://schemas.microsoft.com/office/powerpoint/2010/main" val="298959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1</a:t>
            </a:fld>
            <a:endParaRPr lang="en-SG"/>
          </a:p>
        </p:txBody>
      </p:sp>
    </p:spTree>
    <p:extLst>
      <p:ext uri="{BB962C8B-B14F-4D97-AF65-F5344CB8AC3E}">
        <p14:creationId xmlns:p14="http://schemas.microsoft.com/office/powerpoint/2010/main" val="3034693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Process table is created by the kernel</a:t>
            </a:r>
            <a:r>
              <a:rPr lang="en-GB" baseline="0" dirty="0" smtClean="0"/>
              <a:t> to keep track of the process. </a:t>
            </a:r>
          </a:p>
          <a:p>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11</a:t>
            </a:fld>
            <a:endParaRPr lang="en-SG"/>
          </a:p>
        </p:txBody>
      </p:sp>
    </p:spTree>
    <p:extLst>
      <p:ext uri="{BB962C8B-B14F-4D97-AF65-F5344CB8AC3E}">
        <p14:creationId xmlns:p14="http://schemas.microsoft.com/office/powerpoint/2010/main" val="1726144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12</a:t>
            </a:fld>
            <a:endParaRPr lang="en-SG"/>
          </a:p>
        </p:txBody>
      </p:sp>
    </p:spTree>
    <p:extLst>
      <p:ext uri="{BB962C8B-B14F-4D97-AF65-F5344CB8AC3E}">
        <p14:creationId xmlns:p14="http://schemas.microsoft.com/office/powerpoint/2010/main" val="2766041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process control block  PCB is a data structure the OS maintains to keep track of each process.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 OS keep track of each process by creating and updating a data structure called process control block.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PCB contains data items such as process state, process ownership and access privileges, resources allocated to and consumed by the process, and scheduling priority.</a:t>
            </a:r>
            <a:endParaRPr lang="en-SG" sz="1200" kern="1200" dirty="0" smtClean="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13</a:t>
            </a:fld>
            <a:endParaRPr lang="en-SG"/>
          </a:p>
        </p:txBody>
      </p:sp>
    </p:spTree>
    <p:extLst>
      <p:ext uri="{BB962C8B-B14F-4D97-AF65-F5344CB8AC3E}">
        <p14:creationId xmlns:p14="http://schemas.microsoft.com/office/powerpoint/2010/main" val="4261915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18</a:t>
            </a:fld>
            <a:endParaRPr lang="en-SG"/>
          </a:p>
        </p:txBody>
      </p:sp>
    </p:spTree>
    <p:extLst>
      <p:ext uri="{BB962C8B-B14F-4D97-AF65-F5344CB8AC3E}">
        <p14:creationId xmlns:p14="http://schemas.microsoft.com/office/powerpoint/2010/main" val="3804799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Single tasking OS is small and efficient,</a:t>
            </a:r>
            <a:r>
              <a:rPr lang="en-SG" baseline="0" dirty="0" smtClean="0"/>
              <a:t> the OS do not need complex resource allocation procedures.</a:t>
            </a:r>
          </a:p>
          <a:p>
            <a:r>
              <a:rPr lang="en-SG" baseline="0" dirty="0" smtClean="0"/>
              <a:t>The OS reserves whatever resources it requires, all resources not allocated are available to the application program.</a:t>
            </a:r>
          </a:p>
          <a:p>
            <a:r>
              <a:rPr lang="en-SG" baseline="0" dirty="0" smtClean="0"/>
              <a:t>MS-DOS is the most common single-tasking OS.</a:t>
            </a:r>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19</a:t>
            </a:fld>
            <a:endParaRPr lang="en-SG"/>
          </a:p>
        </p:txBody>
      </p:sp>
    </p:spTree>
    <p:extLst>
      <p:ext uri="{BB962C8B-B14F-4D97-AF65-F5344CB8AC3E}">
        <p14:creationId xmlns:p14="http://schemas.microsoft.com/office/powerpoint/2010/main" val="3504231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a multiprogramming system, the CPU switches from process to process quickly, running each process for a very short time slice. </a:t>
            </a:r>
          </a:p>
          <a:p>
            <a:r>
              <a:rPr lang="en-GB" baseline="0" dirty="0" smtClean="0"/>
              <a:t>At any instance of time, the CPU is running only one process. In the course of 1 second, it may work on hundred of them, giving the illusion of parallelism.</a:t>
            </a:r>
          </a:p>
          <a:p>
            <a:endParaRPr lang="en-SG" dirty="0" smtClean="0"/>
          </a:p>
          <a:p>
            <a:r>
              <a:rPr lang="en-SG" dirty="0" smtClean="0"/>
              <a:t>Although users only interact with one program at a time, multi-tasking OS enable other processes to run in the background.</a:t>
            </a:r>
          </a:p>
          <a:p>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20</a:t>
            </a:fld>
            <a:endParaRPr lang="en-SG"/>
          </a:p>
        </p:txBody>
      </p:sp>
    </p:spTree>
    <p:extLst>
      <p:ext uri="{BB962C8B-B14F-4D97-AF65-F5344CB8AC3E}">
        <p14:creationId xmlns:p14="http://schemas.microsoft.com/office/powerpoint/2010/main" val="3834469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multi-programming, each process has its own flow of control, its own logical program counter. Each process run independently of each other.</a:t>
            </a:r>
          </a:p>
          <a:p>
            <a:r>
              <a:rPr lang="en-GB" dirty="0" smtClean="0"/>
              <a:t>When a process run, its logical program</a:t>
            </a:r>
            <a:r>
              <a:rPr lang="en-GB" baseline="0" dirty="0" smtClean="0"/>
              <a:t> counter address is loaded into t</a:t>
            </a:r>
            <a:r>
              <a:rPr lang="en-GB" dirty="0" smtClean="0"/>
              <a:t>he physical program</a:t>
            </a:r>
            <a:r>
              <a:rPr lang="en-GB" baseline="0" dirty="0" smtClean="0"/>
              <a:t> counter. When the current process finished, its </a:t>
            </a:r>
            <a:r>
              <a:rPr lang="en-GB" dirty="0" smtClean="0"/>
              <a:t>logical program</a:t>
            </a:r>
            <a:r>
              <a:rPr lang="en-GB" baseline="0" dirty="0" smtClean="0"/>
              <a:t> counter content is saved in memory. Thus over a long time interval, each process have made progress but at any given instant, only one process is actually running</a:t>
            </a:r>
            <a:r>
              <a:rPr lang="en-GB" baseline="0" dirty="0" smtClean="0"/>
              <a:t>.</a:t>
            </a:r>
          </a:p>
          <a:p>
            <a:endParaRPr lang="en-GB" baseline="0" dirty="0" smtClean="0"/>
          </a:p>
        </p:txBody>
      </p:sp>
      <p:sp>
        <p:nvSpPr>
          <p:cNvPr id="4" name="Slide Number Placeholder 3"/>
          <p:cNvSpPr>
            <a:spLocks noGrp="1"/>
          </p:cNvSpPr>
          <p:nvPr>
            <p:ph type="sldNum" sz="quarter" idx="10"/>
          </p:nvPr>
        </p:nvSpPr>
        <p:spPr/>
        <p:txBody>
          <a:bodyPr/>
          <a:lstStyle/>
          <a:p>
            <a:fld id="{D9A63F20-735A-4C47-8868-C81661000540}" type="slidenum">
              <a:rPr lang="en-SG" smtClean="0"/>
              <a:t>21</a:t>
            </a:fld>
            <a:endParaRPr lang="en-SG"/>
          </a:p>
        </p:txBody>
      </p:sp>
    </p:spTree>
    <p:extLst>
      <p:ext uri="{BB962C8B-B14F-4D97-AF65-F5344CB8AC3E}">
        <p14:creationId xmlns:p14="http://schemas.microsoft.com/office/powerpoint/2010/main" val="3968458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Associated with each I/O class is a location called the interrupt</a:t>
            </a:r>
            <a:r>
              <a:rPr lang="en-GB" baseline="0" dirty="0" smtClean="0"/>
              <a:t> vector. It contains the address of the interrupt service procedure. </a:t>
            </a:r>
          </a:p>
          <a:p>
            <a:r>
              <a:rPr lang="en-GB" baseline="0" dirty="0" smtClean="0"/>
              <a:t>When an I/O interrupt happens, the process’s program counter, status, and registers are pushed into the stack. The computer then jumps to the address specified in the </a:t>
            </a:r>
            <a:r>
              <a:rPr lang="en-GB" dirty="0" smtClean="0"/>
              <a:t>interrupt</a:t>
            </a:r>
            <a:r>
              <a:rPr lang="en-GB" baseline="0" dirty="0" smtClean="0"/>
              <a:t> vector. When the I/O interrupt finished, the scheduler is called to run the next process.</a:t>
            </a:r>
          </a:p>
          <a:p>
            <a:endParaRPr lang="en-GB" baseline="0" dirty="0" smtClean="0"/>
          </a:p>
          <a:p>
            <a:r>
              <a:rPr lang="en-SG" sz="1200" kern="1200" dirty="0" smtClean="0">
                <a:solidFill>
                  <a:schemeClr val="tx1"/>
                </a:solidFill>
                <a:effectLst/>
                <a:latin typeface="+mn-lt"/>
                <a:ea typeface="+mn-ea"/>
                <a:cs typeface="+mn-cs"/>
              </a:rPr>
              <a:t>When process switches, all the entries about a process in the process control block and everything else about the process must be saved and pushed into the stack. The new process is then switched in and loaded into the CPU. However, Threads are part of a process, in thread switching, only the non-shared items such as thread ID, Program Counters, Registers, Stack need to be switched in. </a:t>
            </a:r>
            <a:r>
              <a:rPr lang="en-SG" sz="1200" kern="1200" smtClean="0">
                <a:solidFill>
                  <a:schemeClr val="tx1"/>
                </a:solidFill>
                <a:effectLst/>
                <a:latin typeface="+mn-lt"/>
                <a:ea typeface="+mn-ea"/>
                <a:cs typeface="+mn-cs"/>
              </a:rPr>
              <a:t>Most the shared items in the process table are retained in memory</a:t>
            </a:r>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22</a:t>
            </a:fld>
            <a:endParaRPr lang="en-SG"/>
          </a:p>
        </p:txBody>
      </p:sp>
    </p:spTree>
    <p:extLst>
      <p:ext uri="{BB962C8B-B14F-4D97-AF65-F5344CB8AC3E}">
        <p14:creationId xmlns:p14="http://schemas.microsoft.com/office/powerpoint/2010/main" val="888661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b="1" dirty="0" smtClean="0"/>
              <a:t>Cooperative Multitasking</a:t>
            </a:r>
            <a:r>
              <a:rPr lang="en-SG" dirty="0" smtClean="0"/>
              <a:t>:</a:t>
            </a:r>
            <a:r>
              <a:rPr lang="en-SG" baseline="0" dirty="0" smtClean="0"/>
              <a:t> </a:t>
            </a:r>
            <a:r>
              <a:rPr lang="en-SG" sz="1200" b="0" i="0" u="none" strike="noStrike" kern="1200" baseline="0" dirty="0" smtClean="0">
                <a:solidFill>
                  <a:schemeClr val="tx1"/>
                </a:solidFill>
                <a:latin typeface="+mn-lt"/>
                <a:ea typeface="+mn-ea"/>
                <a:cs typeface="+mn-cs"/>
              </a:rPr>
              <a:t>Multiple jobs are run on a single processor. Each job initially receives an equal time-slice. If job cannot complete, it can request for extension of time. Or if the job requires more time, </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u="none" strike="noStrike" kern="1200" baseline="0" dirty="0" smtClean="0">
                <a:solidFill>
                  <a:schemeClr val="tx1"/>
                </a:solidFill>
                <a:latin typeface="+mn-lt"/>
                <a:ea typeface="+mn-ea"/>
                <a:cs typeface="+mn-cs"/>
              </a:rPr>
              <a:t>it can take more of the time slice 	</a:t>
            </a:r>
          </a:p>
          <a:p>
            <a:pPr marL="0" marR="0" indent="0" algn="l" defTabSz="914400" rtl="0" eaLnBrk="1" fontAlgn="auto" latinLnBrk="0" hangingPunct="1">
              <a:lnSpc>
                <a:spcPct val="100000"/>
              </a:lnSpc>
              <a:spcBef>
                <a:spcPts val="0"/>
              </a:spcBef>
              <a:spcAft>
                <a:spcPts val="0"/>
              </a:spcAft>
              <a:buClrTx/>
              <a:buSzTx/>
              <a:buFontTx/>
              <a:buNone/>
              <a:tabLst/>
              <a:defRPr/>
            </a:pPr>
            <a:r>
              <a:rPr lang="en-SG" b="1" dirty="0" err="1" smtClean="0"/>
              <a:t>Preemptive</a:t>
            </a:r>
            <a:r>
              <a:rPr lang="en-SG" b="1" dirty="0" smtClean="0"/>
              <a:t> Multitasking</a:t>
            </a:r>
            <a:r>
              <a:rPr lang="en-SG" dirty="0" smtClean="0"/>
              <a:t>: </a:t>
            </a:r>
            <a:r>
              <a:rPr lang="en-SG" sz="1200" b="0" i="0" u="none" strike="noStrike" kern="1200" baseline="0" dirty="0" smtClean="0">
                <a:solidFill>
                  <a:schemeClr val="tx1"/>
                </a:solidFill>
                <a:latin typeface="+mn-lt"/>
                <a:ea typeface="+mn-ea"/>
                <a:cs typeface="+mn-cs"/>
              </a:rPr>
              <a:t>Multiple jobs are run on a single processor. Each job initially receives an equal time-slice. The time-slice is managed by the Scheduler which will switch the process out regardless of whether </a:t>
            </a:r>
          </a:p>
          <a:p>
            <a:pPr marL="0" marR="0" indent="0" algn="l" defTabSz="914400" rtl="0" eaLnBrk="1" fontAlgn="auto" latinLnBrk="0" hangingPunct="1">
              <a:lnSpc>
                <a:spcPct val="100000"/>
              </a:lnSpc>
              <a:spcBef>
                <a:spcPts val="0"/>
              </a:spcBef>
              <a:spcAft>
                <a:spcPts val="0"/>
              </a:spcAft>
              <a:buClrTx/>
              <a:buSzTx/>
              <a:buFontTx/>
              <a:buNone/>
              <a:tabLst/>
              <a:defRPr/>
            </a:pPr>
            <a:r>
              <a:rPr lang="en-SG" sz="1200" b="0" i="0" u="none" strike="noStrike" kern="1200" baseline="0" dirty="0" smtClean="0">
                <a:solidFill>
                  <a:schemeClr val="tx1"/>
                </a:solidFill>
                <a:latin typeface="+mn-lt"/>
                <a:ea typeface="+mn-ea"/>
                <a:cs typeface="+mn-cs"/>
              </a:rPr>
              <a:t>the process requires more time. This gives a more equal running time-slice per process </a:t>
            </a:r>
            <a:endParaRPr lang="en-SG" dirty="0" smtClean="0"/>
          </a:p>
          <a:p>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23</a:t>
            </a:fld>
            <a:endParaRPr lang="en-SG"/>
          </a:p>
        </p:txBody>
      </p:sp>
    </p:spTree>
    <p:extLst>
      <p:ext uri="{BB962C8B-B14F-4D97-AF65-F5344CB8AC3E}">
        <p14:creationId xmlns:p14="http://schemas.microsoft.com/office/powerpoint/2010/main" val="3735021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smtClean="0"/>
              <a:t>Process is blocks for input</a:t>
            </a:r>
          </a:p>
          <a:p>
            <a:pPr marL="228600" indent="-228600">
              <a:buAutoNum type="arabicPeriod"/>
            </a:pPr>
            <a:r>
              <a:rPr lang="en-GB" dirty="0" smtClean="0"/>
              <a:t>Scheduler picks another process from those in ready states (not necessary the recent blocked process) and dispatched to running</a:t>
            </a:r>
          </a:p>
          <a:p>
            <a:pPr marL="228600" indent="-228600">
              <a:buAutoNum type="arabicPeriod"/>
            </a:pPr>
            <a:r>
              <a:rPr lang="en-GB" baseline="0" dirty="0" smtClean="0"/>
              <a:t>I/O input is available and p</a:t>
            </a:r>
            <a:r>
              <a:rPr lang="en-GB" dirty="0" smtClean="0"/>
              <a:t>rocess </a:t>
            </a:r>
            <a:r>
              <a:rPr lang="en-GB" baseline="0" dirty="0" smtClean="0"/>
              <a:t>exit the </a:t>
            </a:r>
            <a:r>
              <a:rPr lang="en-GB" dirty="0" smtClean="0"/>
              <a:t>waiting state</a:t>
            </a:r>
            <a:r>
              <a:rPr lang="en-GB" baseline="0" dirty="0" smtClean="0"/>
              <a:t> </a:t>
            </a:r>
          </a:p>
          <a:p>
            <a:pPr marL="228600" indent="-228600">
              <a:buAutoNum type="arabicPeriod"/>
            </a:pPr>
            <a:r>
              <a:rPr lang="en-GB" baseline="0" dirty="0" smtClean="0"/>
              <a:t>Process is interrupted temporary and returned to ready state.</a:t>
            </a:r>
            <a:endParaRPr lang="en-GB" dirty="0" smtClean="0"/>
          </a:p>
          <a:p>
            <a:pPr marL="228600" indent="-228600">
              <a:buAutoNum type="arabicPeriod"/>
            </a:pPr>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25</a:t>
            </a:fld>
            <a:endParaRPr lang="en-SG"/>
          </a:p>
        </p:txBody>
      </p:sp>
    </p:spTree>
    <p:extLst>
      <p:ext uri="{BB962C8B-B14F-4D97-AF65-F5344CB8AC3E}">
        <p14:creationId xmlns:p14="http://schemas.microsoft.com/office/powerpoint/2010/main" val="431947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Analogy for program and process:</a:t>
            </a:r>
            <a:r>
              <a:rPr lang="en-GB" baseline="0" dirty="0" smtClean="0"/>
              <a:t> A cake baking class for four bakers.</a:t>
            </a:r>
          </a:p>
          <a:p>
            <a:r>
              <a:rPr lang="en-GB" baseline="0" dirty="0" smtClean="0"/>
              <a:t>The recipe is the program,  the instructor is the processor and the process is the activity consisting of the four bakers reading the recipe, fetching the ingredients, and baking the cake.</a:t>
            </a:r>
          </a:p>
          <a:p>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2</a:t>
            </a:fld>
            <a:endParaRPr lang="en-SG"/>
          </a:p>
        </p:txBody>
      </p:sp>
    </p:spTree>
    <p:extLst>
      <p:ext uri="{BB962C8B-B14F-4D97-AF65-F5344CB8AC3E}">
        <p14:creationId xmlns:p14="http://schemas.microsoft.com/office/powerpoint/2010/main" val="1842892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Resource Allocation Goal</a:t>
            </a:r>
          </a:p>
          <a:p>
            <a:r>
              <a:rPr lang="en-GB" baseline="0" dirty="0" smtClean="0"/>
              <a:t> - meet each program’s resource needs</a:t>
            </a:r>
          </a:p>
          <a:p>
            <a:r>
              <a:rPr lang="en-GB" baseline="0" dirty="0" smtClean="0"/>
              <a:t> - prevent programs from interfacing with one another</a:t>
            </a:r>
          </a:p>
          <a:p>
            <a:r>
              <a:rPr lang="en-GB" baseline="0" dirty="0" smtClean="0"/>
              <a:t> - use hardware and other resources efficiently</a:t>
            </a:r>
            <a:endParaRPr lang="en-GB" dirty="0" smtClean="0"/>
          </a:p>
          <a:p>
            <a:endParaRPr lang="en-SG" dirty="0" smtClean="0"/>
          </a:p>
          <a:p>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26</a:t>
            </a:fld>
            <a:endParaRPr lang="en-SG"/>
          </a:p>
        </p:txBody>
      </p:sp>
    </p:spTree>
    <p:extLst>
      <p:ext uri="{BB962C8B-B14F-4D97-AF65-F5344CB8AC3E}">
        <p14:creationId xmlns:p14="http://schemas.microsoft.com/office/powerpoint/2010/main" val="2169502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29</a:t>
            </a:fld>
            <a:endParaRPr lang="en-SG"/>
          </a:p>
        </p:txBody>
      </p:sp>
    </p:spTree>
    <p:extLst>
      <p:ext uri="{BB962C8B-B14F-4D97-AF65-F5344CB8AC3E}">
        <p14:creationId xmlns:p14="http://schemas.microsoft.com/office/powerpoint/2010/main" val="2646867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mn-lt"/>
                <a:ea typeface="+mn-ea"/>
                <a:cs typeface="+mn-cs"/>
              </a:rPr>
              <a:t> Compilers 	</a:t>
            </a:r>
          </a:p>
          <a:p>
            <a:r>
              <a:rPr lang="en-SG" sz="1200" b="0" i="0" u="none" strike="noStrike" kern="1200" baseline="0" dirty="0" smtClean="0">
                <a:solidFill>
                  <a:schemeClr val="tx1"/>
                </a:solidFill>
                <a:latin typeface="+mn-lt"/>
                <a:ea typeface="+mn-ea"/>
                <a:cs typeface="+mn-cs"/>
              </a:rPr>
              <a:t> Usually made up of a number of programs: compiler, optimizer, linker. Code is written in a text file and is fed into the compiler which converts it to intermediate code. </a:t>
            </a:r>
          </a:p>
          <a:p>
            <a:r>
              <a:rPr lang="en-SG" sz="1200" b="0" i="0" u="none" strike="noStrike" kern="1200" baseline="0" dirty="0" smtClean="0">
                <a:solidFill>
                  <a:schemeClr val="tx1"/>
                </a:solidFill>
                <a:latin typeface="+mn-lt"/>
                <a:ea typeface="+mn-ea"/>
                <a:cs typeface="+mn-cs"/>
              </a:rPr>
              <a:t>The Linker takes the intermediate code and combines it with system libraries to form executable code which can be directly loaded and executed 	</a:t>
            </a:r>
          </a:p>
          <a:p>
            <a:endParaRPr lang="en-SG" sz="1200" b="0" i="0" u="none" strike="noStrike" kern="1200" baseline="0" dirty="0" smtClean="0">
              <a:solidFill>
                <a:schemeClr val="tx1"/>
              </a:solidFill>
              <a:latin typeface="+mn-lt"/>
              <a:ea typeface="+mn-ea"/>
              <a:cs typeface="+mn-cs"/>
            </a:endParaRPr>
          </a:p>
          <a:p>
            <a:r>
              <a:rPr lang="en-SG" sz="1200" b="0" i="0" u="none" strike="noStrike" kern="1200" baseline="0" dirty="0" smtClean="0">
                <a:solidFill>
                  <a:schemeClr val="tx1"/>
                </a:solidFill>
                <a:latin typeface="+mn-lt"/>
                <a:ea typeface="+mn-ea"/>
                <a:cs typeface="+mn-cs"/>
              </a:rPr>
              <a:t>Interpreters 	</a:t>
            </a:r>
          </a:p>
          <a:p>
            <a:r>
              <a:rPr lang="en-SG" sz="1200" b="0" i="0" u="none" strike="noStrike" kern="1200" baseline="0" dirty="0" smtClean="0">
                <a:solidFill>
                  <a:schemeClr val="tx1"/>
                </a:solidFill>
                <a:latin typeface="+mn-lt"/>
                <a:ea typeface="+mn-ea"/>
                <a:cs typeface="+mn-cs"/>
              </a:rPr>
              <a:t>Usually made up of a single program which dynamically translates what is typed in (text) to intermediate code. The program may also be saved as a text file which is then read line-by-line and translated. When the command is given, the intermediate code is executed, there is no need for a linker, and there may libraries which are required. 	</a:t>
            </a:r>
          </a:p>
          <a:p>
            <a:endParaRPr lang="en-SG" sz="1200" b="0" i="0" u="none" strike="noStrike" kern="1200" baseline="0" dirty="0" smtClean="0">
              <a:solidFill>
                <a:schemeClr val="tx1"/>
              </a:solidFill>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3</a:t>
            </a:fld>
            <a:endParaRPr lang="en-SG"/>
          </a:p>
        </p:txBody>
      </p:sp>
    </p:spTree>
    <p:extLst>
      <p:ext uri="{BB962C8B-B14F-4D97-AF65-F5344CB8AC3E}">
        <p14:creationId xmlns:p14="http://schemas.microsoft.com/office/powerpoint/2010/main" val="1184166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most central concept in any OS  is the process:</a:t>
            </a:r>
            <a:r>
              <a:rPr lang="en-GB" baseline="0" dirty="0" smtClean="0"/>
              <a:t> an abstraction of a running program.</a:t>
            </a:r>
          </a:p>
          <a:p>
            <a:r>
              <a:rPr lang="en-GB" dirty="0" smtClean="0"/>
              <a:t>Foreground processes interact</a:t>
            </a:r>
            <a:r>
              <a:rPr lang="en-GB" baseline="0" dirty="0" smtClean="0"/>
              <a:t> with users and perform work for them.</a:t>
            </a:r>
            <a:endParaRPr lang="en-GB" dirty="0" smtClean="0"/>
          </a:p>
          <a:p>
            <a:r>
              <a:rPr lang="en-GB" dirty="0" smtClean="0"/>
              <a:t>Background process has some specific</a:t>
            </a:r>
            <a:r>
              <a:rPr lang="en-GB" baseline="0" dirty="0" smtClean="0"/>
              <a:t> function, sleeping most of the time, waking up when request arrives.</a:t>
            </a:r>
          </a:p>
          <a:p>
            <a:r>
              <a:rPr lang="en-GB" baseline="0" dirty="0" smtClean="0"/>
              <a:t>Background services are also called daemons.</a:t>
            </a:r>
          </a:p>
          <a:p>
            <a:r>
              <a:rPr lang="en-GB" baseline="0" dirty="0" smtClean="0"/>
              <a:t>A process is a unit of executing software that is managed independently by the OS and can request and receive hardware resources and OS services.</a:t>
            </a:r>
          </a:p>
          <a:p>
            <a:r>
              <a:rPr lang="en-GB" baseline="0" dirty="0" smtClean="0"/>
              <a:t>Processes can communicate with other processes executing on the same computer or through the network.</a:t>
            </a:r>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4</a:t>
            </a:fld>
            <a:endParaRPr lang="en-SG"/>
          </a:p>
        </p:txBody>
      </p:sp>
    </p:spTree>
    <p:extLst>
      <p:ext uri="{BB962C8B-B14F-4D97-AF65-F5344CB8AC3E}">
        <p14:creationId xmlns:p14="http://schemas.microsoft.com/office/powerpoint/2010/main" val="2534732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four principal events that cause processes to be created:</a:t>
            </a:r>
          </a:p>
          <a:p>
            <a:r>
              <a:rPr lang="en-GB" dirty="0" smtClean="0"/>
              <a:t>1. System initialization</a:t>
            </a:r>
          </a:p>
          <a:p>
            <a:r>
              <a:rPr lang="en-GB" dirty="0" smtClean="0"/>
              <a:t>2. Execution of a process creation system call by a running process</a:t>
            </a:r>
          </a:p>
          <a:p>
            <a:r>
              <a:rPr lang="en-GB" dirty="0" smtClean="0"/>
              <a:t>3. A user request to create a new process</a:t>
            </a:r>
          </a:p>
          <a:p>
            <a:r>
              <a:rPr lang="en-GB" dirty="0" smtClean="0"/>
              <a:t>4. Initiation</a:t>
            </a:r>
            <a:r>
              <a:rPr lang="en-GB" baseline="0" dirty="0" smtClean="0"/>
              <a:t> of a batch job</a:t>
            </a:r>
          </a:p>
          <a:p>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5</a:t>
            </a:fld>
            <a:endParaRPr lang="en-SG"/>
          </a:p>
        </p:txBody>
      </p:sp>
    </p:spTree>
    <p:extLst>
      <p:ext uri="{BB962C8B-B14F-4D97-AF65-F5344CB8AC3E}">
        <p14:creationId xmlns:p14="http://schemas.microsoft.com/office/powerpoint/2010/main" val="97064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stack and heap </a:t>
            </a:r>
            <a:r>
              <a:rPr lang="en-SG" dirty="0" smtClean="0">
                <a:effectLst/>
              </a:rPr>
              <a:t>They are both stored in the computer’s RAM , they </a:t>
            </a:r>
            <a:r>
              <a:rPr lang="en-GB" dirty="0" smtClean="0"/>
              <a:t>will grow towards each other as temp data is stored in a process.</a:t>
            </a:r>
            <a:r>
              <a:rPr lang="en-GB" baseline="0" dirty="0" smtClean="0"/>
              <a:t> </a:t>
            </a:r>
            <a:endParaRPr lang="en-SG" dirty="0" smtClean="0">
              <a:effectLst/>
            </a:endParaRPr>
          </a:p>
          <a:p>
            <a:r>
              <a:rPr lang="en-GB" baseline="0" dirty="0" smtClean="0"/>
              <a:t>In a highly recursive process, the process may crash if t</a:t>
            </a:r>
            <a:r>
              <a:rPr lang="en-GB" dirty="0" smtClean="0"/>
              <a:t>he stack and heap grow into each other.</a:t>
            </a:r>
            <a:r>
              <a:rPr lang="en-GB" baseline="0" dirty="0" smtClean="0"/>
              <a:t> </a:t>
            </a:r>
          </a:p>
          <a:p>
            <a:r>
              <a:rPr lang="en-SG" dirty="0" smtClean="0">
                <a:effectLst/>
              </a:rPr>
              <a:t>Member m; 			//the object "m" is created in stack and it is destroyed once the function ends </a:t>
            </a:r>
          </a:p>
          <a:p>
            <a:endParaRPr lang="en-SG" dirty="0" smtClean="0">
              <a:effectLst/>
            </a:endParaRPr>
          </a:p>
          <a:p>
            <a:r>
              <a:rPr lang="en-SG" dirty="0" smtClean="0">
                <a:effectLst/>
              </a:rPr>
              <a:t>Member* m = new Member( ) ; 	//the object "m" is created in heap and must be deleted otherwise a memory leak occurs  </a:t>
            </a:r>
          </a:p>
          <a:p>
            <a:r>
              <a:rPr lang="en-SG" dirty="0" smtClean="0">
                <a:effectLst/>
              </a:rPr>
              <a:t>delete m;</a:t>
            </a:r>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6</a:t>
            </a:fld>
            <a:endParaRPr lang="en-SG"/>
          </a:p>
        </p:txBody>
      </p:sp>
    </p:spTree>
    <p:extLst>
      <p:ext uri="{BB962C8B-B14F-4D97-AF65-F5344CB8AC3E}">
        <p14:creationId xmlns:p14="http://schemas.microsoft.com/office/powerpoint/2010/main" val="322215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process is just an</a:t>
            </a:r>
            <a:r>
              <a:rPr lang="en-GB" baseline="0" dirty="0" smtClean="0"/>
              <a:t> instance of an executing program. Process execution progress must be in sequential fashion</a:t>
            </a:r>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7</a:t>
            </a:fld>
            <a:endParaRPr lang="en-SG"/>
          </a:p>
        </p:txBody>
      </p:sp>
    </p:spTree>
    <p:extLst>
      <p:ext uri="{BB962C8B-B14F-4D97-AF65-F5344CB8AC3E}">
        <p14:creationId xmlns:p14="http://schemas.microsoft.com/office/powerpoint/2010/main" val="2307067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Process Termination due to one of the following conditions:</a:t>
            </a:r>
          </a:p>
          <a:p>
            <a:r>
              <a:rPr lang="en-GB" dirty="0" smtClean="0"/>
              <a:t>1. Normal</a:t>
            </a:r>
            <a:r>
              <a:rPr lang="en-GB" baseline="0" dirty="0" smtClean="0"/>
              <a:t> exit (voluntary)</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2. Error</a:t>
            </a:r>
            <a:r>
              <a:rPr lang="en-GB" baseline="0" dirty="0" smtClean="0"/>
              <a:t> exit (voluntary)</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3. Fatal Error</a:t>
            </a:r>
            <a:r>
              <a:rPr lang="en-GB" baseline="0" dirty="0" smtClean="0"/>
              <a:t> (involuntary)</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4. Killed by another process </a:t>
            </a:r>
            <a:r>
              <a:rPr lang="en-GB" baseline="0" dirty="0" smtClean="0"/>
              <a:t>(involuntary)</a:t>
            </a:r>
          </a:p>
          <a:p>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8</a:t>
            </a:fld>
            <a:endParaRPr lang="en-SG"/>
          </a:p>
        </p:txBody>
      </p:sp>
    </p:spTree>
    <p:extLst>
      <p:ext uri="{BB962C8B-B14F-4D97-AF65-F5344CB8AC3E}">
        <p14:creationId xmlns:p14="http://schemas.microsoft.com/office/powerpoint/2010/main" val="2849779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Real resource: A computer’s physical devices</a:t>
            </a:r>
            <a:r>
              <a:rPr lang="en-SG" baseline="0" dirty="0" smtClean="0"/>
              <a:t> and associated system software.</a:t>
            </a:r>
          </a:p>
          <a:p>
            <a:r>
              <a:rPr lang="en-SG" baseline="0" dirty="0" smtClean="0"/>
              <a:t>Virtual resource: the apparent resources allocated by OS to the process, the OS make virtual resources appear to be equal or greater that real resources.</a:t>
            </a:r>
          </a:p>
          <a:p>
            <a:r>
              <a:rPr lang="en-SG" baseline="0" dirty="0" smtClean="0"/>
              <a:t> </a:t>
            </a:r>
            <a:endParaRPr lang="en-SG" dirty="0"/>
          </a:p>
        </p:txBody>
      </p:sp>
      <p:sp>
        <p:nvSpPr>
          <p:cNvPr id="4" name="Slide Number Placeholder 3"/>
          <p:cNvSpPr>
            <a:spLocks noGrp="1"/>
          </p:cNvSpPr>
          <p:nvPr>
            <p:ph type="sldNum" sz="quarter" idx="10"/>
          </p:nvPr>
        </p:nvSpPr>
        <p:spPr/>
        <p:txBody>
          <a:bodyPr/>
          <a:lstStyle/>
          <a:p>
            <a:fld id="{D9A63F20-735A-4C47-8868-C81661000540}" type="slidenum">
              <a:rPr lang="en-SG" smtClean="0"/>
              <a:t>10</a:t>
            </a:fld>
            <a:endParaRPr lang="en-SG"/>
          </a:p>
        </p:txBody>
      </p:sp>
    </p:spTree>
    <p:extLst>
      <p:ext uri="{BB962C8B-B14F-4D97-AF65-F5344CB8AC3E}">
        <p14:creationId xmlns:p14="http://schemas.microsoft.com/office/powerpoint/2010/main" val="914720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FBCE298A-0E9F-4A44-91CE-CD22600AD542}" type="datetimeFigureOut">
              <a:rPr lang="en-SG" smtClean="0"/>
              <a:t>31/10/2016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417859D-A558-4A34-8207-6A7EE595024E}" type="slidenum">
              <a:rPr lang="en-SG" smtClean="0"/>
              <a:t>‹#›</a:t>
            </a:fld>
            <a:endParaRPr lang="en-SG"/>
          </a:p>
        </p:txBody>
      </p:sp>
    </p:spTree>
    <p:extLst>
      <p:ext uri="{BB962C8B-B14F-4D97-AF65-F5344CB8AC3E}">
        <p14:creationId xmlns:p14="http://schemas.microsoft.com/office/powerpoint/2010/main" val="77110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FBCE298A-0E9F-4A44-91CE-CD22600AD542}" type="datetimeFigureOut">
              <a:rPr lang="en-SG" smtClean="0"/>
              <a:t>31/10/2016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417859D-A558-4A34-8207-6A7EE595024E}" type="slidenum">
              <a:rPr lang="en-SG" smtClean="0"/>
              <a:t>‹#›</a:t>
            </a:fld>
            <a:endParaRPr lang="en-SG"/>
          </a:p>
        </p:txBody>
      </p:sp>
    </p:spTree>
    <p:extLst>
      <p:ext uri="{BB962C8B-B14F-4D97-AF65-F5344CB8AC3E}">
        <p14:creationId xmlns:p14="http://schemas.microsoft.com/office/powerpoint/2010/main" val="4180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FBCE298A-0E9F-4A44-91CE-CD22600AD542}" type="datetimeFigureOut">
              <a:rPr lang="en-SG" smtClean="0"/>
              <a:t>31/10/2016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417859D-A558-4A34-8207-6A7EE595024E}" type="slidenum">
              <a:rPr lang="en-SG" smtClean="0"/>
              <a:t>‹#›</a:t>
            </a:fld>
            <a:endParaRPr lang="en-SG"/>
          </a:p>
        </p:txBody>
      </p:sp>
    </p:spTree>
    <p:extLst>
      <p:ext uri="{BB962C8B-B14F-4D97-AF65-F5344CB8AC3E}">
        <p14:creationId xmlns:p14="http://schemas.microsoft.com/office/powerpoint/2010/main" val="73071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FBCE298A-0E9F-4A44-91CE-CD22600AD542}" type="datetimeFigureOut">
              <a:rPr lang="en-SG" smtClean="0"/>
              <a:t>31/10/2016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417859D-A558-4A34-8207-6A7EE595024E}" type="slidenum">
              <a:rPr lang="en-SG" smtClean="0"/>
              <a:t>‹#›</a:t>
            </a:fld>
            <a:endParaRPr lang="en-SG"/>
          </a:p>
        </p:txBody>
      </p:sp>
    </p:spTree>
    <p:extLst>
      <p:ext uri="{BB962C8B-B14F-4D97-AF65-F5344CB8AC3E}">
        <p14:creationId xmlns:p14="http://schemas.microsoft.com/office/powerpoint/2010/main" val="162194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CE298A-0E9F-4A44-91CE-CD22600AD542}" type="datetimeFigureOut">
              <a:rPr lang="en-SG" smtClean="0"/>
              <a:t>31/10/2016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417859D-A558-4A34-8207-6A7EE595024E}" type="slidenum">
              <a:rPr lang="en-SG" smtClean="0"/>
              <a:t>‹#›</a:t>
            </a:fld>
            <a:endParaRPr lang="en-SG"/>
          </a:p>
        </p:txBody>
      </p:sp>
    </p:spTree>
    <p:extLst>
      <p:ext uri="{BB962C8B-B14F-4D97-AF65-F5344CB8AC3E}">
        <p14:creationId xmlns:p14="http://schemas.microsoft.com/office/powerpoint/2010/main" val="2367205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FBCE298A-0E9F-4A44-91CE-CD22600AD542}" type="datetimeFigureOut">
              <a:rPr lang="en-SG" smtClean="0"/>
              <a:t>31/10/2016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417859D-A558-4A34-8207-6A7EE595024E}" type="slidenum">
              <a:rPr lang="en-SG" smtClean="0"/>
              <a:t>‹#›</a:t>
            </a:fld>
            <a:endParaRPr lang="en-SG"/>
          </a:p>
        </p:txBody>
      </p:sp>
    </p:spTree>
    <p:extLst>
      <p:ext uri="{BB962C8B-B14F-4D97-AF65-F5344CB8AC3E}">
        <p14:creationId xmlns:p14="http://schemas.microsoft.com/office/powerpoint/2010/main" val="3798802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FBCE298A-0E9F-4A44-91CE-CD22600AD542}" type="datetimeFigureOut">
              <a:rPr lang="en-SG" smtClean="0"/>
              <a:t>31/10/2016</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417859D-A558-4A34-8207-6A7EE595024E}" type="slidenum">
              <a:rPr lang="en-SG" smtClean="0"/>
              <a:t>‹#›</a:t>
            </a:fld>
            <a:endParaRPr lang="en-SG"/>
          </a:p>
        </p:txBody>
      </p:sp>
    </p:spTree>
    <p:extLst>
      <p:ext uri="{BB962C8B-B14F-4D97-AF65-F5344CB8AC3E}">
        <p14:creationId xmlns:p14="http://schemas.microsoft.com/office/powerpoint/2010/main" val="63322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FBCE298A-0E9F-4A44-91CE-CD22600AD542}" type="datetimeFigureOut">
              <a:rPr lang="en-SG" smtClean="0"/>
              <a:t>31/10/2016</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A417859D-A558-4A34-8207-6A7EE595024E}" type="slidenum">
              <a:rPr lang="en-SG" smtClean="0"/>
              <a:t>‹#›</a:t>
            </a:fld>
            <a:endParaRPr lang="en-SG"/>
          </a:p>
        </p:txBody>
      </p:sp>
    </p:spTree>
    <p:extLst>
      <p:ext uri="{BB962C8B-B14F-4D97-AF65-F5344CB8AC3E}">
        <p14:creationId xmlns:p14="http://schemas.microsoft.com/office/powerpoint/2010/main" val="606752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CE298A-0E9F-4A44-91CE-CD22600AD542}" type="datetimeFigureOut">
              <a:rPr lang="en-SG" smtClean="0"/>
              <a:t>31/10/2016</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A417859D-A558-4A34-8207-6A7EE595024E}" type="slidenum">
              <a:rPr lang="en-SG" smtClean="0"/>
              <a:t>‹#›</a:t>
            </a:fld>
            <a:endParaRPr lang="en-SG"/>
          </a:p>
        </p:txBody>
      </p:sp>
    </p:spTree>
    <p:extLst>
      <p:ext uri="{BB962C8B-B14F-4D97-AF65-F5344CB8AC3E}">
        <p14:creationId xmlns:p14="http://schemas.microsoft.com/office/powerpoint/2010/main" val="1637882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CE298A-0E9F-4A44-91CE-CD22600AD542}" type="datetimeFigureOut">
              <a:rPr lang="en-SG" smtClean="0"/>
              <a:t>31/10/2016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417859D-A558-4A34-8207-6A7EE595024E}" type="slidenum">
              <a:rPr lang="en-SG" smtClean="0"/>
              <a:t>‹#›</a:t>
            </a:fld>
            <a:endParaRPr lang="en-SG"/>
          </a:p>
        </p:txBody>
      </p:sp>
    </p:spTree>
    <p:extLst>
      <p:ext uri="{BB962C8B-B14F-4D97-AF65-F5344CB8AC3E}">
        <p14:creationId xmlns:p14="http://schemas.microsoft.com/office/powerpoint/2010/main" val="278401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CE298A-0E9F-4A44-91CE-CD22600AD542}" type="datetimeFigureOut">
              <a:rPr lang="en-SG" smtClean="0"/>
              <a:t>31/10/2016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417859D-A558-4A34-8207-6A7EE595024E}" type="slidenum">
              <a:rPr lang="en-SG" smtClean="0"/>
              <a:t>‹#›</a:t>
            </a:fld>
            <a:endParaRPr lang="en-SG"/>
          </a:p>
        </p:txBody>
      </p:sp>
    </p:spTree>
    <p:extLst>
      <p:ext uri="{BB962C8B-B14F-4D97-AF65-F5344CB8AC3E}">
        <p14:creationId xmlns:p14="http://schemas.microsoft.com/office/powerpoint/2010/main" val="233508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CE298A-0E9F-4A44-91CE-CD22600AD542}" type="datetimeFigureOut">
              <a:rPr lang="en-SG" smtClean="0"/>
              <a:t>31/10/2016</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7859D-A558-4A34-8207-6A7EE595024E}" type="slidenum">
              <a:rPr lang="en-SG" smtClean="0"/>
              <a:t>‹#›</a:t>
            </a:fld>
            <a:endParaRPr lang="en-SG"/>
          </a:p>
        </p:txBody>
      </p:sp>
    </p:spTree>
    <p:extLst>
      <p:ext uri="{BB962C8B-B14F-4D97-AF65-F5344CB8AC3E}">
        <p14:creationId xmlns:p14="http://schemas.microsoft.com/office/powerpoint/2010/main" val="2435838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ET0023 Operating Systems</a:t>
            </a:r>
            <a:endParaRPr lang="en-SG" dirty="0"/>
          </a:p>
        </p:txBody>
      </p:sp>
      <p:sp>
        <p:nvSpPr>
          <p:cNvPr id="3" name="Subtitle 2"/>
          <p:cNvSpPr>
            <a:spLocks noGrp="1"/>
          </p:cNvSpPr>
          <p:nvPr>
            <p:ph type="subTitle" idx="1"/>
          </p:nvPr>
        </p:nvSpPr>
        <p:spPr/>
        <p:txBody>
          <a:bodyPr/>
          <a:lstStyle/>
          <a:p>
            <a:r>
              <a:rPr lang="en-SG" dirty="0"/>
              <a:t>3. Programs &amp; </a:t>
            </a:r>
            <a:r>
              <a:rPr lang="en-SG" dirty="0" smtClean="0"/>
              <a:t>Processes</a:t>
            </a:r>
          </a:p>
          <a:p>
            <a:r>
              <a:rPr lang="en-SG" dirty="0" smtClean="0"/>
              <a:t>CPU Management</a:t>
            </a:r>
            <a:endParaRPr lang="en-SG" dirty="0"/>
          </a:p>
        </p:txBody>
      </p:sp>
    </p:spTree>
    <p:extLst>
      <p:ext uri="{BB962C8B-B14F-4D97-AF65-F5344CB8AC3E}">
        <p14:creationId xmlns:p14="http://schemas.microsoft.com/office/powerpoint/2010/main" val="4193541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Process Execution</a:t>
            </a:r>
          </a:p>
        </p:txBody>
      </p:sp>
      <p:sp>
        <p:nvSpPr>
          <p:cNvPr id="3" name="Content Placeholder 2"/>
          <p:cNvSpPr>
            <a:spLocks noGrp="1"/>
          </p:cNvSpPr>
          <p:nvPr>
            <p:ph idx="1"/>
          </p:nvPr>
        </p:nvSpPr>
        <p:spPr/>
        <p:txBody>
          <a:bodyPr>
            <a:normAutofit/>
          </a:bodyPr>
          <a:lstStyle/>
          <a:p>
            <a:r>
              <a:rPr lang="en-SG" dirty="0"/>
              <a:t>When a process is executing, the OS will</a:t>
            </a:r>
          </a:p>
          <a:p>
            <a:pPr lvl="1"/>
            <a:r>
              <a:rPr lang="en-SG" dirty="0" smtClean="0"/>
              <a:t>Use </a:t>
            </a:r>
            <a:r>
              <a:rPr lang="en-SG" dirty="0"/>
              <a:t>hardware to ensure process is running in </a:t>
            </a:r>
            <a:r>
              <a:rPr lang="en-SG" dirty="0" smtClean="0"/>
              <a:t>user mode</a:t>
            </a:r>
          </a:p>
          <a:p>
            <a:pPr lvl="2"/>
            <a:r>
              <a:rPr lang="en-SG" dirty="0" smtClean="0"/>
              <a:t>Use real or virtual resources</a:t>
            </a:r>
            <a:endParaRPr lang="en-SG" dirty="0"/>
          </a:p>
          <a:p>
            <a:pPr lvl="1"/>
            <a:r>
              <a:rPr lang="en-SG" dirty="0" smtClean="0"/>
              <a:t>Ensure </a:t>
            </a:r>
            <a:r>
              <a:rPr lang="en-SG" dirty="0"/>
              <a:t>that process has access to memory areas</a:t>
            </a:r>
          </a:p>
          <a:p>
            <a:pPr lvl="1"/>
            <a:r>
              <a:rPr lang="en-SG" dirty="0" smtClean="0"/>
              <a:t>Limit </a:t>
            </a:r>
            <a:r>
              <a:rPr lang="en-SG" dirty="0"/>
              <a:t>access (read-only) to process </a:t>
            </a:r>
            <a:r>
              <a:rPr lang="en-SG" dirty="0" smtClean="0"/>
              <a:t>instruction areas</a:t>
            </a:r>
            <a:endParaRPr lang="en-SG" dirty="0"/>
          </a:p>
          <a:p>
            <a:r>
              <a:rPr lang="en-SG" dirty="0" smtClean="0"/>
              <a:t>The </a:t>
            </a:r>
            <a:r>
              <a:rPr lang="en-SG" dirty="0"/>
              <a:t>OS will be running in </a:t>
            </a:r>
            <a:r>
              <a:rPr lang="en-SG" dirty="0" smtClean="0"/>
              <a:t>supervisory (monitor</a:t>
            </a:r>
            <a:r>
              <a:rPr lang="en-SG" dirty="0"/>
              <a:t>) mode.</a:t>
            </a:r>
          </a:p>
        </p:txBody>
      </p:sp>
    </p:spTree>
    <p:extLst>
      <p:ext uri="{BB962C8B-B14F-4D97-AF65-F5344CB8AC3E}">
        <p14:creationId xmlns:p14="http://schemas.microsoft.com/office/powerpoint/2010/main" val="2281597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Process Table</a:t>
            </a:r>
          </a:p>
        </p:txBody>
      </p:sp>
      <p:sp>
        <p:nvSpPr>
          <p:cNvPr id="3" name="Content Placeholder 2"/>
          <p:cNvSpPr>
            <a:spLocks noGrp="1"/>
          </p:cNvSpPr>
          <p:nvPr>
            <p:ph idx="1"/>
          </p:nvPr>
        </p:nvSpPr>
        <p:spPr/>
        <p:txBody>
          <a:bodyPr>
            <a:normAutofit/>
          </a:bodyPr>
          <a:lstStyle/>
          <a:p>
            <a:r>
              <a:rPr lang="en-SG" dirty="0"/>
              <a:t>All information about each process is stored </a:t>
            </a:r>
            <a:r>
              <a:rPr lang="en-SG" dirty="0" smtClean="0"/>
              <a:t>in an </a:t>
            </a:r>
            <a:r>
              <a:rPr lang="en-SG" dirty="0"/>
              <a:t>OS structure called the process table.</a:t>
            </a:r>
          </a:p>
          <a:p>
            <a:r>
              <a:rPr lang="en-SG" dirty="0" smtClean="0"/>
              <a:t>The </a:t>
            </a:r>
            <a:r>
              <a:rPr lang="en-SG" dirty="0"/>
              <a:t>process table is stored in a data </a:t>
            </a:r>
            <a:r>
              <a:rPr lang="en-SG" dirty="0" smtClean="0"/>
              <a:t>collection (e.g</a:t>
            </a:r>
            <a:r>
              <a:rPr lang="en-SG" dirty="0"/>
              <a:t>. array or linked list).</a:t>
            </a:r>
          </a:p>
          <a:p>
            <a:r>
              <a:rPr lang="en-SG" dirty="0" smtClean="0"/>
              <a:t>Each </a:t>
            </a:r>
            <a:r>
              <a:rPr lang="en-SG" dirty="0"/>
              <a:t>process currently in existence has </a:t>
            </a:r>
            <a:r>
              <a:rPr lang="en-SG" dirty="0" smtClean="0"/>
              <a:t>an entry</a:t>
            </a:r>
            <a:r>
              <a:rPr lang="en-SG" dirty="0"/>
              <a:t>.</a:t>
            </a:r>
          </a:p>
          <a:p>
            <a:r>
              <a:rPr lang="en-SG" dirty="0" smtClean="0"/>
              <a:t>A </a:t>
            </a:r>
            <a:r>
              <a:rPr lang="en-SG" dirty="0"/>
              <a:t>suspended process consists of its </a:t>
            </a:r>
            <a:r>
              <a:rPr lang="en-SG" dirty="0" smtClean="0"/>
              <a:t>address space </a:t>
            </a:r>
            <a:r>
              <a:rPr lang="en-SG" dirty="0"/>
              <a:t>(core image) and its process table entry.</a:t>
            </a:r>
          </a:p>
        </p:txBody>
      </p:sp>
    </p:spTree>
    <p:extLst>
      <p:ext uri="{BB962C8B-B14F-4D97-AF65-F5344CB8AC3E}">
        <p14:creationId xmlns:p14="http://schemas.microsoft.com/office/powerpoint/2010/main" val="3561725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 Process Table Entry</a:t>
            </a:r>
          </a:p>
        </p:txBody>
      </p:sp>
      <p:sp>
        <p:nvSpPr>
          <p:cNvPr id="3" name="Content Placeholder 2"/>
          <p:cNvSpPr>
            <a:spLocks noGrp="1"/>
          </p:cNvSpPr>
          <p:nvPr>
            <p:ph idx="1"/>
          </p:nvPr>
        </p:nvSpPr>
        <p:spPr/>
        <p:txBody>
          <a:bodyPr/>
          <a:lstStyle/>
          <a:p>
            <a:endParaRPr lang="en-SG"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345654"/>
            <a:ext cx="8629650" cy="481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949973" y="6093296"/>
            <a:ext cx="2755947" cy="369332"/>
          </a:xfrm>
          <a:prstGeom prst="rect">
            <a:avLst/>
          </a:prstGeom>
        </p:spPr>
        <p:txBody>
          <a:bodyPr wrap="none">
            <a:spAutoFit/>
          </a:bodyPr>
          <a:lstStyle/>
          <a:p>
            <a:r>
              <a:rPr lang="en-SG" dirty="0"/>
              <a:t>Process Control Block (PCB)</a:t>
            </a:r>
          </a:p>
        </p:txBody>
      </p:sp>
    </p:spTree>
    <p:extLst>
      <p:ext uri="{BB962C8B-B14F-4D97-AF65-F5344CB8AC3E}">
        <p14:creationId xmlns:p14="http://schemas.microsoft.com/office/powerpoint/2010/main" val="1015262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Process Control Block</a:t>
            </a:r>
          </a:p>
        </p:txBody>
      </p:sp>
      <p:sp>
        <p:nvSpPr>
          <p:cNvPr id="3" name="Content Placeholder 2"/>
          <p:cNvSpPr>
            <a:spLocks noGrp="1"/>
          </p:cNvSpPr>
          <p:nvPr>
            <p:ph idx="1"/>
          </p:nvPr>
        </p:nvSpPr>
        <p:spPr/>
        <p:txBody>
          <a:bodyPr>
            <a:normAutofit lnSpcReduction="10000"/>
          </a:bodyPr>
          <a:lstStyle/>
          <a:p>
            <a:r>
              <a:rPr lang="en-SG" dirty="0" smtClean="0"/>
              <a:t>Contains information associated with the Process, usually includes</a:t>
            </a:r>
          </a:p>
          <a:p>
            <a:pPr lvl="1"/>
            <a:r>
              <a:rPr lang="en-SG" dirty="0" smtClean="0"/>
              <a:t>Process identifier</a:t>
            </a:r>
          </a:p>
          <a:p>
            <a:pPr lvl="1"/>
            <a:r>
              <a:rPr lang="en-SG" dirty="0" smtClean="0"/>
              <a:t>Process context</a:t>
            </a:r>
          </a:p>
          <a:p>
            <a:r>
              <a:rPr lang="en-SG" dirty="0" smtClean="0"/>
              <a:t>Program Counter, Processor Status Word, Registers content, Stack Pointer</a:t>
            </a:r>
          </a:p>
          <a:p>
            <a:pPr lvl="1"/>
            <a:r>
              <a:rPr lang="en-SG" dirty="0" smtClean="0"/>
              <a:t>Process state and priority</a:t>
            </a:r>
          </a:p>
          <a:p>
            <a:pPr lvl="1"/>
            <a:r>
              <a:rPr lang="en-SG" dirty="0" smtClean="0"/>
              <a:t>Resources allocated</a:t>
            </a:r>
          </a:p>
          <a:p>
            <a:pPr lvl="1"/>
            <a:r>
              <a:rPr lang="en-SG" dirty="0" smtClean="0"/>
              <a:t>Accounting information</a:t>
            </a:r>
            <a:endParaRPr lang="en-SG" dirty="0"/>
          </a:p>
        </p:txBody>
      </p:sp>
    </p:spTree>
    <p:extLst>
      <p:ext uri="{BB962C8B-B14F-4D97-AF65-F5344CB8AC3E}">
        <p14:creationId xmlns:p14="http://schemas.microsoft.com/office/powerpoint/2010/main" val="49385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Parent-Child Processes</a:t>
            </a:r>
          </a:p>
        </p:txBody>
      </p:sp>
      <p:sp>
        <p:nvSpPr>
          <p:cNvPr id="3" name="Content Placeholder 2"/>
          <p:cNvSpPr>
            <a:spLocks noGrp="1"/>
          </p:cNvSpPr>
          <p:nvPr>
            <p:ph idx="1"/>
          </p:nvPr>
        </p:nvSpPr>
        <p:spPr>
          <a:xfrm>
            <a:off x="457200" y="1600201"/>
            <a:ext cx="8229600" cy="1972816"/>
          </a:xfrm>
        </p:spPr>
        <p:txBody>
          <a:bodyPr>
            <a:normAutofit fontScale="85000" lnSpcReduction="10000"/>
          </a:bodyPr>
          <a:lstStyle/>
          <a:p>
            <a:r>
              <a:rPr lang="en-SG" dirty="0"/>
              <a:t>A process can create another process or processes</a:t>
            </a:r>
          </a:p>
          <a:p>
            <a:r>
              <a:rPr lang="en-SG" dirty="0" smtClean="0"/>
              <a:t>Parent </a:t>
            </a:r>
            <a:r>
              <a:rPr lang="en-SG" dirty="0"/>
              <a:t>=&gt; child processes</a:t>
            </a:r>
          </a:p>
          <a:p>
            <a:r>
              <a:rPr lang="en-SG" dirty="0" smtClean="0"/>
              <a:t>Child </a:t>
            </a:r>
            <a:r>
              <a:rPr lang="en-SG" dirty="0"/>
              <a:t>processes inherit the resources from the parent</a:t>
            </a:r>
          </a:p>
        </p:txBody>
      </p:sp>
      <p:grpSp>
        <p:nvGrpSpPr>
          <p:cNvPr id="12" name="Group 11"/>
          <p:cNvGrpSpPr/>
          <p:nvPr/>
        </p:nvGrpSpPr>
        <p:grpSpPr>
          <a:xfrm>
            <a:off x="899592" y="3232850"/>
            <a:ext cx="6768752" cy="3009203"/>
            <a:chOff x="899592" y="3232850"/>
            <a:chExt cx="6768752" cy="3009203"/>
          </a:xfrm>
        </p:grpSpPr>
        <p:sp>
          <p:nvSpPr>
            <p:cNvPr id="4" name="Flowchart: Document 3"/>
            <p:cNvSpPr/>
            <p:nvPr/>
          </p:nvSpPr>
          <p:spPr>
            <a:xfrm>
              <a:off x="899592" y="3717032"/>
              <a:ext cx="2736304" cy="25202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Check-values (a, b, c</a:t>
              </a:r>
              <a:r>
                <a:rPr lang="en-SG" dirty="0" smtClean="0"/>
                <a:t>)</a:t>
              </a:r>
            </a:p>
            <a:p>
              <a:endParaRPr lang="en-SG" dirty="0"/>
            </a:p>
            <a:p>
              <a:r>
                <a:rPr lang="en-SG" dirty="0"/>
                <a:t>temp = b^2 - </a:t>
              </a:r>
              <a:r>
                <a:rPr lang="en-SG" dirty="0" smtClean="0"/>
                <a:t>4*a*c</a:t>
              </a:r>
            </a:p>
            <a:p>
              <a:endParaRPr lang="en-SG" dirty="0"/>
            </a:p>
            <a:p>
              <a:r>
                <a:rPr lang="en-SG" dirty="0" err="1"/>
                <a:t>CalcRoot</a:t>
              </a:r>
              <a:r>
                <a:rPr lang="en-SG" dirty="0"/>
                <a:t>(a, b, c)</a:t>
              </a:r>
            </a:p>
          </p:txBody>
        </p:sp>
        <p:sp>
          <p:nvSpPr>
            <p:cNvPr id="5" name="Rectangle 4"/>
            <p:cNvSpPr/>
            <p:nvPr/>
          </p:nvSpPr>
          <p:spPr>
            <a:xfrm>
              <a:off x="1259632" y="3244334"/>
              <a:ext cx="1560684" cy="369332"/>
            </a:xfrm>
            <a:prstGeom prst="rect">
              <a:avLst/>
            </a:prstGeom>
          </p:spPr>
          <p:txBody>
            <a:bodyPr wrap="none">
              <a:spAutoFit/>
            </a:bodyPr>
            <a:lstStyle/>
            <a:p>
              <a:r>
                <a:rPr lang="en-SG" smtClean="0"/>
                <a:t>Parent Process</a:t>
              </a:r>
              <a:endParaRPr lang="en-SG" dirty="0"/>
            </a:p>
          </p:txBody>
        </p:sp>
        <p:sp>
          <p:nvSpPr>
            <p:cNvPr id="6" name="Flowchart: Document 5"/>
            <p:cNvSpPr/>
            <p:nvPr/>
          </p:nvSpPr>
          <p:spPr>
            <a:xfrm>
              <a:off x="5508104" y="4077072"/>
              <a:ext cx="2160240" cy="1296144"/>
            </a:xfrm>
            <a:prstGeom prst="flowChartDocumen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SG" dirty="0" smtClean="0"/>
            </a:p>
            <a:p>
              <a:r>
                <a:rPr lang="en-SG" dirty="0" err="1" smtClean="0">
                  <a:solidFill>
                    <a:schemeClr val="tx1"/>
                  </a:solidFill>
                </a:rPr>
                <a:t>myVar</a:t>
              </a:r>
              <a:r>
                <a:rPr lang="en-SG" dirty="0" smtClean="0">
                  <a:solidFill>
                    <a:schemeClr val="tx1"/>
                  </a:solidFill>
                </a:rPr>
                <a:t> = a * a;</a:t>
              </a:r>
            </a:p>
            <a:p>
              <a:r>
                <a:rPr lang="en-SG" dirty="0" smtClean="0">
                  <a:solidFill>
                    <a:schemeClr val="tx1"/>
                  </a:solidFill>
                </a:rPr>
                <a:t>If (c &gt; </a:t>
              </a:r>
              <a:r>
                <a:rPr lang="en-SG" dirty="0" err="1" smtClean="0">
                  <a:solidFill>
                    <a:schemeClr val="tx1"/>
                  </a:solidFill>
                </a:rPr>
                <a:t>myVar</a:t>
              </a:r>
              <a:r>
                <a:rPr lang="en-SG" dirty="0" smtClean="0">
                  <a:solidFill>
                    <a:schemeClr val="tx1"/>
                  </a:solidFill>
                </a:rPr>
                <a:t>)</a:t>
              </a:r>
            </a:p>
            <a:p>
              <a:r>
                <a:rPr lang="en-SG" dirty="0" smtClean="0">
                  <a:solidFill>
                    <a:schemeClr val="tx1"/>
                  </a:solidFill>
                </a:rPr>
                <a:t>….</a:t>
              </a:r>
              <a:endParaRPr lang="en-SG" dirty="0">
                <a:solidFill>
                  <a:schemeClr val="tx1"/>
                </a:solidFill>
              </a:endParaRPr>
            </a:p>
          </p:txBody>
        </p:sp>
        <p:sp>
          <p:nvSpPr>
            <p:cNvPr id="7" name="Rectangle 6"/>
            <p:cNvSpPr/>
            <p:nvPr/>
          </p:nvSpPr>
          <p:spPr>
            <a:xfrm>
              <a:off x="5508104" y="3694515"/>
              <a:ext cx="1420069" cy="369332"/>
            </a:xfrm>
            <a:prstGeom prst="rect">
              <a:avLst/>
            </a:prstGeom>
          </p:spPr>
          <p:txBody>
            <a:bodyPr wrap="none">
              <a:spAutoFit/>
            </a:bodyPr>
            <a:lstStyle/>
            <a:p>
              <a:r>
                <a:rPr lang="en-SG" dirty="0" smtClean="0"/>
                <a:t>Child Process</a:t>
              </a:r>
              <a:endParaRPr lang="en-SG" dirty="0"/>
            </a:p>
          </p:txBody>
        </p:sp>
        <p:sp>
          <p:nvSpPr>
            <p:cNvPr id="8" name="Rectangle 7"/>
            <p:cNvSpPr/>
            <p:nvPr/>
          </p:nvSpPr>
          <p:spPr>
            <a:xfrm>
              <a:off x="3947062" y="3232850"/>
              <a:ext cx="1273010" cy="646331"/>
            </a:xfrm>
            <a:prstGeom prst="rect">
              <a:avLst/>
            </a:prstGeom>
          </p:spPr>
          <p:txBody>
            <a:bodyPr wrap="square">
              <a:spAutoFit/>
            </a:bodyPr>
            <a:lstStyle/>
            <a:p>
              <a:r>
                <a:rPr lang="en-SG" dirty="0"/>
                <a:t>Parent</a:t>
              </a:r>
            </a:p>
            <a:p>
              <a:r>
                <a:rPr lang="en-SG" dirty="0"/>
                <a:t>suspends</a:t>
              </a:r>
            </a:p>
          </p:txBody>
        </p:sp>
        <p:sp>
          <p:nvSpPr>
            <p:cNvPr id="9" name="Right Arrow 8"/>
            <p:cNvSpPr/>
            <p:nvPr/>
          </p:nvSpPr>
          <p:spPr>
            <a:xfrm>
              <a:off x="3851920" y="3789040"/>
              <a:ext cx="1512168" cy="43204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3851920" y="4942909"/>
              <a:ext cx="1008112" cy="646331"/>
            </a:xfrm>
            <a:prstGeom prst="rect">
              <a:avLst/>
            </a:prstGeom>
          </p:spPr>
          <p:txBody>
            <a:bodyPr wrap="square">
              <a:spAutoFit/>
            </a:bodyPr>
            <a:lstStyle/>
            <a:p>
              <a:r>
                <a:rPr lang="en-SG" dirty="0"/>
                <a:t>Parent</a:t>
              </a:r>
            </a:p>
            <a:p>
              <a:r>
                <a:rPr lang="en-SG" dirty="0"/>
                <a:t>resumes</a:t>
              </a:r>
            </a:p>
          </p:txBody>
        </p:sp>
        <p:sp>
          <p:nvSpPr>
            <p:cNvPr id="11" name="Rectangle 10"/>
            <p:cNvSpPr/>
            <p:nvPr/>
          </p:nvSpPr>
          <p:spPr>
            <a:xfrm>
              <a:off x="5508104" y="5872721"/>
              <a:ext cx="1856086" cy="369332"/>
            </a:xfrm>
            <a:prstGeom prst="rect">
              <a:avLst/>
            </a:prstGeom>
          </p:spPr>
          <p:txBody>
            <a:bodyPr wrap="none">
              <a:spAutoFit/>
            </a:bodyPr>
            <a:lstStyle/>
            <a:p>
              <a:r>
                <a:rPr lang="en-SG" dirty="0"/>
                <a:t>Child process dies</a:t>
              </a:r>
            </a:p>
          </p:txBody>
        </p:sp>
        <p:cxnSp>
          <p:nvCxnSpPr>
            <p:cNvPr id="43" name="Elbow Connector 42"/>
            <p:cNvCxnSpPr/>
            <p:nvPr/>
          </p:nvCxnSpPr>
          <p:spPr>
            <a:xfrm>
              <a:off x="3947062" y="4725144"/>
              <a:ext cx="2271076" cy="1147577"/>
            </a:xfrm>
            <a:prstGeom prst="bentConnector3">
              <a:avLst>
                <a:gd name="adj1" fmla="val 43289"/>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637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Process Tree/Hierarchy</a:t>
            </a:r>
          </a:p>
        </p:txBody>
      </p:sp>
      <p:sp>
        <p:nvSpPr>
          <p:cNvPr id="3" name="Content Placeholder 2"/>
          <p:cNvSpPr>
            <a:spLocks noGrp="1"/>
          </p:cNvSpPr>
          <p:nvPr>
            <p:ph idx="1"/>
          </p:nvPr>
        </p:nvSpPr>
        <p:spPr>
          <a:xfrm>
            <a:off x="4932040" y="1600200"/>
            <a:ext cx="3754760" cy="4525963"/>
          </a:xfrm>
        </p:spPr>
        <p:txBody>
          <a:bodyPr>
            <a:normAutofit fontScale="92500" lnSpcReduction="10000"/>
          </a:bodyPr>
          <a:lstStyle/>
          <a:p>
            <a:r>
              <a:rPr lang="en-SG" dirty="0" smtClean="0"/>
              <a:t>A </a:t>
            </a:r>
            <a:r>
              <a:rPr lang="en-SG" dirty="0"/>
              <a:t>spawns 2 child </a:t>
            </a:r>
            <a:r>
              <a:rPr lang="en-SG" dirty="0" smtClean="0"/>
              <a:t>processes, B </a:t>
            </a:r>
            <a:r>
              <a:rPr lang="en-SG" dirty="0"/>
              <a:t>and F</a:t>
            </a:r>
          </a:p>
          <a:p>
            <a:r>
              <a:rPr lang="en-SG" dirty="0" smtClean="0"/>
              <a:t>B </a:t>
            </a:r>
            <a:r>
              <a:rPr lang="en-SG" dirty="0"/>
              <a:t>executes first and </a:t>
            </a:r>
            <a:r>
              <a:rPr lang="en-SG" dirty="0" smtClean="0"/>
              <a:t>spawns 3 </a:t>
            </a:r>
            <a:r>
              <a:rPr lang="en-SG" dirty="0"/>
              <a:t>child processes C,D,E</a:t>
            </a:r>
          </a:p>
          <a:p>
            <a:r>
              <a:rPr lang="en-SG" dirty="0" smtClean="0"/>
              <a:t>The </a:t>
            </a:r>
            <a:r>
              <a:rPr lang="en-SG" dirty="0"/>
              <a:t>child processes </a:t>
            </a:r>
            <a:r>
              <a:rPr lang="en-SG" dirty="0" smtClean="0"/>
              <a:t>execute and </a:t>
            </a:r>
            <a:r>
              <a:rPr lang="en-SG" dirty="0"/>
              <a:t>complete, B completes</a:t>
            </a:r>
          </a:p>
          <a:p>
            <a:r>
              <a:rPr lang="en-SG" dirty="0" smtClean="0"/>
              <a:t>F </a:t>
            </a:r>
            <a:r>
              <a:rPr lang="en-SG" dirty="0"/>
              <a:t>then is executed</a:t>
            </a:r>
          </a:p>
        </p:txBody>
      </p:sp>
      <p:grpSp>
        <p:nvGrpSpPr>
          <p:cNvPr id="5" name="Group 4"/>
          <p:cNvGrpSpPr/>
          <p:nvPr/>
        </p:nvGrpSpPr>
        <p:grpSpPr>
          <a:xfrm>
            <a:off x="352395" y="1556792"/>
            <a:ext cx="3355509" cy="3828109"/>
            <a:chOff x="352395" y="1556792"/>
            <a:chExt cx="3355509" cy="3828109"/>
          </a:xfrm>
        </p:grpSpPr>
        <p:sp>
          <p:nvSpPr>
            <p:cNvPr id="4" name="Oval 3"/>
            <p:cNvSpPr/>
            <p:nvPr/>
          </p:nvSpPr>
          <p:spPr>
            <a:xfrm>
              <a:off x="1763688" y="2060848"/>
              <a:ext cx="57606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a:t>
              </a:r>
              <a:endParaRPr lang="en-SG" dirty="0">
                <a:solidFill>
                  <a:schemeClr val="tx1"/>
                </a:solidFill>
              </a:endParaRPr>
            </a:p>
          </p:txBody>
        </p:sp>
        <p:cxnSp>
          <p:nvCxnSpPr>
            <p:cNvPr id="6" name="Straight Arrow Connector 5"/>
            <p:cNvCxnSpPr>
              <a:stCxn id="4" idx="4"/>
            </p:cNvCxnSpPr>
            <p:nvPr/>
          </p:nvCxnSpPr>
          <p:spPr>
            <a:xfrm flipH="1">
              <a:off x="1547664" y="2564904"/>
              <a:ext cx="504056"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180487" y="3356992"/>
              <a:ext cx="57606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a:t>
              </a:r>
              <a:endParaRPr lang="en-SG" dirty="0">
                <a:solidFill>
                  <a:schemeClr val="tx1"/>
                </a:solidFill>
              </a:endParaRPr>
            </a:p>
          </p:txBody>
        </p:sp>
        <p:cxnSp>
          <p:nvCxnSpPr>
            <p:cNvPr id="8" name="Straight Arrow Connector 7"/>
            <p:cNvCxnSpPr>
              <a:endCxn id="15" idx="0"/>
            </p:cNvCxnSpPr>
            <p:nvPr/>
          </p:nvCxnSpPr>
          <p:spPr>
            <a:xfrm>
              <a:off x="1468519" y="3872733"/>
              <a:ext cx="223161" cy="10081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76431" y="3695894"/>
              <a:ext cx="504056" cy="7920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4" idx="0"/>
            </p:cNvCxnSpPr>
            <p:nvPr/>
          </p:nvCxnSpPr>
          <p:spPr>
            <a:xfrm>
              <a:off x="1720547" y="3727350"/>
              <a:ext cx="1051253" cy="7817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483768" y="4509120"/>
              <a:ext cx="57606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E</a:t>
              </a:r>
              <a:endParaRPr lang="en-SG" dirty="0">
                <a:solidFill>
                  <a:schemeClr val="tx1"/>
                </a:solidFill>
              </a:endParaRPr>
            </a:p>
          </p:txBody>
        </p:sp>
        <p:sp>
          <p:nvSpPr>
            <p:cNvPr id="15" name="Oval 14"/>
            <p:cNvSpPr/>
            <p:nvPr/>
          </p:nvSpPr>
          <p:spPr>
            <a:xfrm>
              <a:off x="1403648" y="4880845"/>
              <a:ext cx="57606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a:t>
              </a:r>
              <a:endParaRPr lang="en-SG" dirty="0">
                <a:solidFill>
                  <a:schemeClr val="tx1"/>
                </a:solidFill>
              </a:endParaRPr>
            </a:p>
          </p:txBody>
        </p:sp>
        <p:sp>
          <p:nvSpPr>
            <p:cNvPr id="16" name="Oval 15"/>
            <p:cNvSpPr/>
            <p:nvPr/>
          </p:nvSpPr>
          <p:spPr>
            <a:xfrm>
              <a:off x="352395" y="4487982"/>
              <a:ext cx="57606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a:t>
              </a:r>
              <a:endParaRPr lang="en-SG" dirty="0">
                <a:solidFill>
                  <a:schemeClr val="tx1"/>
                </a:solidFill>
              </a:endParaRPr>
            </a:p>
          </p:txBody>
        </p:sp>
        <p:cxnSp>
          <p:nvCxnSpPr>
            <p:cNvPr id="17" name="Straight Arrow Connector 16"/>
            <p:cNvCxnSpPr>
              <a:endCxn id="18" idx="1"/>
            </p:cNvCxnSpPr>
            <p:nvPr/>
          </p:nvCxnSpPr>
          <p:spPr>
            <a:xfrm>
              <a:off x="2195736" y="2546979"/>
              <a:ext cx="1020467" cy="88383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131840" y="3356992"/>
              <a:ext cx="576064" cy="5040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F</a:t>
              </a:r>
              <a:endParaRPr lang="en-SG" dirty="0">
                <a:solidFill>
                  <a:schemeClr val="tx1"/>
                </a:solidFill>
              </a:endParaRPr>
            </a:p>
          </p:txBody>
        </p:sp>
        <p:sp>
          <p:nvSpPr>
            <p:cNvPr id="19" name="Rectangle 18"/>
            <p:cNvSpPr/>
            <p:nvPr/>
          </p:nvSpPr>
          <p:spPr>
            <a:xfrm>
              <a:off x="984987" y="1556792"/>
              <a:ext cx="2464970" cy="369332"/>
            </a:xfrm>
            <a:prstGeom prst="rect">
              <a:avLst/>
            </a:prstGeom>
          </p:spPr>
          <p:txBody>
            <a:bodyPr wrap="none">
              <a:spAutoFit/>
            </a:bodyPr>
            <a:lstStyle/>
            <a:p>
              <a:r>
                <a:rPr lang="en-SG" b="1" dirty="0"/>
                <a:t>Parents/Child processes</a:t>
              </a:r>
            </a:p>
          </p:txBody>
        </p:sp>
      </p:grpSp>
    </p:spTree>
    <p:extLst>
      <p:ext uri="{BB962C8B-B14F-4D97-AF65-F5344CB8AC3E}">
        <p14:creationId xmlns:p14="http://schemas.microsoft.com/office/powerpoint/2010/main" val="4209304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Parent-Child Processes</a:t>
            </a:r>
          </a:p>
        </p:txBody>
      </p:sp>
      <p:sp>
        <p:nvSpPr>
          <p:cNvPr id="3" name="Content Placeholder 2"/>
          <p:cNvSpPr>
            <a:spLocks noGrp="1"/>
          </p:cNvSpPr>
          <p:nvPr>
            <p:ph idx="1"/>
          </p:nvPr>
        </p:nvSpPr>
        <p:spPr/>
        <p:txBody>
          <a:bodyPr/>
          <a:lstStyle/>
          <a:p>
            <a:endParaRPr lang="en-SG"/>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34" y="1556792"/>
            <a:ext cx="8800162" cy="4583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192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Parent-Child Processes</a:t>
            </a:r>
          </a:p>
        </p:txBody>
      </p:sp>
      <p:sp>
        <p:nvSpPr>
          <p:cNvPr id="3" name="Content Placeholder 2"/>
          <p:cNvSpPr>
            <a:spLocks noGrp="1"/>
          </p:cNvSpPr>
          <p:nvPr>
            <p:ph idx="1"/>
          </p:nvPr>
        </p:nvSpPr>
        <p:spPr>
          <a:xfrm>
            <a:off x="1825352" y="1196752"/>
            <a:ext cx="5770984" cy="5544616"/>
          </a:xfrm>
        </p:spPr>
        <p:txBody>
          <a:bodyPr>
            <a:noAutofit/>
          </a:bodyPr>
          <a:lstStyle/>
          <a:p>
            <a:pPr marL="0" indent="0">
              <a:buNone/>
            </a:pPr>
            <a:r>
              <a:rPr lang="en-SG" sz="1000" dirty="0" err="1"/>
              <a:t>init</a:t>
            </a:r>
            <a:r>
              <a:rPr lang="en-SG" sz="1000" dirty="0"/>
              <a:t>-+-</a:t>
            </a:r>
            <a:r>
              <a:rPr lang="en-SG" sz="1000" dirty="0" err="1"/>
              <a:t>NetworkManager</a:t>
            </a:r>
            <a:r>
              <a:rPr lang="en-SG" sz="1000" dirty="0"/>
              <a:t>---{</a:t>
            </a:r>
            <a:r>
              <a:rPr lang="en-SG" sz="1000" dirty="0" err="1"/>
              <a:t>NetworkManager</a:t>
            </a:r>
            <a:r>
              <a:rPr lang="en-SG" sz="1000" dirty="0"/>
              <a:t>}</a:t>
            </a:r>
          </a:p>
          <a:p>
            <a:pPr marL="0" indent="0">
              <a:buNone/>
            </a:pPr>
            <a:r>
              <a:rPr lang="en-SG" sz="1000" dirty="0"/>
              <a:t>|-</a:t>
            </a:r>
            <a:r>
              <a:rPr lang="en-SG" sz="1000" dirty="0" err="1"/>
              <a:t>firefox</a:t>
            </a:r>
            <a:r>
              <a:rPr lang="en-SG" sz="1000" dirty="0"/>
              <a:t>-+-plugin-</a:t>
            </a:r>
            <a:r>
              <a:rPr lang="en-SG" sz="1000" dirty="0" err="1"/>
              <a:t>containe</a:t>
            </a:r>
            <a:r>
              <a:rPr lang="en-SG" sz="1000" dirty="0"/>
              <a:t>-+-</a:t>
            </a:r>
            <a:r>
              <a:rPr lang="en-SG" sz="1000" dirty="0" err="1"/>
              <a:t>npviewer.bin</a:t>
            </a:r>
            <a:r>
              <a:rPr lang="en-SG" sz="1000" dirty="0"/>
              <a:t>---7*[{</a:t>
            </a:r>
            <a:r>
              <a:rPr lang="en-SG" sz="1000" dirty="0" err="1"/>
              <a:t>npviewer.bin</a:t>
            </a:r>
            <a:r>
              <a:rPr lang="en-SG" sz="1000" dirty="0"/>
              <a:t>}]</a:t>
            </a:r>
          </a:p>
          <a:p>
            <a:pPr marL="0" indent="0">
              <a:buNone/>
            </a:pPr>
            <a:r>
              <a:rPr lang="en-SG" sz="1000" dirty="0" smtClean="0"/>
              <a:t>|      </a:t>
            </a:r>
            <a:r>
              <a:rPr lang="en-SG" sz="1000" dirty="0"/>
              <a:t>| `-{plugin-contain}</a:t>
            </a:r>
          </a:p>
          <a:p>
            <a:pPr marL="0" indent="0">
              <a:buNone/>
            </a:pPr>
            <a:r>
              <a:rPr lang="en-SG" sz="1000" dirty="0"/>
              <a:t>| `-24*[{</a:t>
            </a:r>
            <a:r>
              <a:rPr lang="en-SG" sz="1000" dirty="0" err="1"/>
              <a:t>firefox</a:t>
            </a:r>
            <a:r>
              <a:rPr lang="en-SG" sz="1000" dirty="0"/>
              <a:t>}]</a:t>
            </a:r>
          </a:p>
          <a:p>
            <a:pPr marL="0" indent="0">
              <a:buNone/>
            </a:pPr>
            <a:r>
              <a:rPr lang="en-SG" sz="1000" dirty="0"/>
              <a:t>|-gconfd-2</a:t>
            </a:r>
          </a:p>
          <a:p>
            <a:pPr marL="0" indent="0">
              <a:buNone/>
            </a:pPr>
            <a:r>
              <a:rPr lang="en-SG" sz="1000" dirty="0"/>
              <a:t>|-</a:t>
            </a:r>
            <a:r>
              <a:rPr lang="en-SG" sz="1000" dirty="0" err="1"/>
              <a:t>gdm</a:t>
            </a:r>
            <a:r>
              <a:rPr lang="en-SG" sz="1000" dirty="0"/>
              <a:t>-binary-+-</a:t>
            </a:r>
            <a:r>
              <a:rPr lang="en-SG" sz="1000" dirty="0" err="1"/>
              <a:t>gdm</a:t>
            </a:r>
            <a:r>
              <a:rPr lang="en-SG" sz="1000" dirty="0"/>
              <a:t>-simple-</a:t>
            </a:r>
            <a:r>
              <a:rPr lang="en-SG" sz="1000" dirty="0" err="1"/>
              <a:t>slav</a:t>
            </a:r>
            <a:r>
              <a:rPr lang="en-SG" sz="1000" dirty="0"/>
              <a:t>-+-</a:t>
            </a:r>
            <a:r>
              <a:rPr lang="en-SG" sz="1000" dirty="0" err="1"/>
              <a:t>Xorg</a:t>
            </a:r>
            <a:endParaRPr lang="en-SG" sz="1000" dirty="0"/>
          </a:p>
          <a:p>
            <a:pPr marL="0" indent="0">
              <a:buNone/>
            </a:pPr>
            <a:r>
              <a:rPr lang="en-SG" sz="1000" dirty="0" smtClean="0"/>
              <a:t>|       |       |-</a:t>
            </a:r>
            <a:r>
              <a:rPr lang="en-SG" sz="1000" dirty="0"/>
              <a:t>gdm-session-wor-+-gnome-session-+-applet.py</a:t>
            </a:r>
          </a:p>
          <a:p>
            <a:pPr marL="0" indent="0">
              <a:buNone/>
            </a:pPr>
            <a:r>
              <a:rPr lang="en-SG" sz="1000" dirty="0"/>
              <a:t>| </a:t>
            </a:r>
            <a:r>
              <a:rPr lang="en-SG" sz="1000" dirty="0" smtClean="0"/>
              <a:t>      |       |       |       </a:t>
            </a:r>
            <a:r>
              <a:rPr lang="en-SG" sz="1000" dirty="0"/>
              <a:t>|-</a:t>
            </a:r>
            <a:r>
              <a:rPr lang="en-SG" sz="1000" dirty="0" err="1"/>
              <a:t>bluetooth</a:t>
            </a:r>
            <a:r>
              <a:rPr lang="en-SG" sz="1000" dirty="0"/>
              <a:t>-apple---2*[{</a:t>
            </a:r>
            <a:r>
              <a:rPr lang="en-SG" sz="1000" dirty="0" err="1"/>
              <a:t>bluetooth-appl</a:t>
            </a:r>
            <a:r>
              <a:rPr lang="en-SG" sz="1000" dirty="0"/>
              <a:t>}]</a:t>
            </a:r>
          </a:p>
          <a:p>
            <a:pPr marL="0" indent="0">
              <a:buNone/>
            </a:pPr>
            <a:r>
              <a:rPr lang="en-SG" sz="1000" dirty="0"/>
              <a:t>| </a:t>
            </a:r>
            <a:r>
              <a:rPr lang="en-SG" sz="1000" dirty="0" smtClean="0"/>
              <a:t>      |       |       |       </a:t>
            </a:r>
            <a:r>
              <a:rPr lang="en-SG" sz="1000" dirty="0"/>
              <a:t>|-</a:t>
            </a:r>
            <a:r>
              <a:rPr lang="en-SG" sz="1000" dirty="0" err="1"/>
              <a:t>cairo</a:t>
            </a:r>
            <a:r>
              <a:rPr lang="en-SG" sz="1000" dirty="0"/>
              <a:t>-dock---{</a:t>
            </a:r>
            <a:r>
              <a:rPr lang="en-SG" sz="1000" dirty="0" err="1"/>
              <a:t>cairo</a:t>
            </a:r>
            <a:r>
              <a:rPr lang="en-SG" sz="1000" dirty="0"/>
              <a:t>-dock}</a:t>
            </a:r>
          </a:p>
          <a:p>
            <a:pPr marL="0" indent="0">
              <a:buNone/>
            </a:pPr>
            <a:r>
              <a:rPr lang="en-SG" sz="1000" dirty="0"/>
              <a:t>| </a:t>
            </a:r>
            <a:r>
              <a:rPr lang="en-SG" sz="1000" dirty="0" smtClean="0"/>
              <a:t>      |       |       |       </a:t>
            </a:r>
            <a:r>
              <a:rPr lang="en-SG" sz="1000" dirty="0"/>
              <a:t>|-</a:t>
            </a:r>
            <a:r>
              <a:rPr lang="en-SG" sz="1000" dirty="0" err="1"/>
              <a:t>compiz</a:t>
            </a:r>
            <a:r>
              <a:rPr lang="en-SG" sz="1000" dirty="0"/>
              <a:t>-+-</a:t>
            </a:r>
            <a:r>
              <a:rPr lang="en-SG" sz="1000" dirty="0" err="1"/>
              <a:t>sh</a:t>
            </a:r>
            <a:r>
              <a:rPr lang="en-SG" sz="1000" dirty="0"/>
              <a:t>---unity-window-de---{unity-window-d}</a:t>
            </a:r>
          </a:p>
          <a:p>
            <a:pPr marL="0" indent="0">
              <a:buNone/>
            </a:pPr>
            <a:r>
              <a:rPr lang="en-SG" sz="1000" dirty="0"/>
              <a:t>| </a:t>
            </a:r>
            <a:r>
              <a:rPr lang="en-SG" sz="1000" dirty="0" smtClean="0"/>
              <a:t>      |       |       |       </a:t>
            </a:r>
            <a:r>
              <a:rPr lang="en-SG" sz="1000" dirty="0"/>
              <a:t>| `-{</a:t>
            </a:r>
            <a:r>
              <a:rPr lang="en-SG" sz="1000" dirty="0" err="1"/>
              <a:t>compiz</a:t>
            </a:r>
            <a:r>
              <a:rPr lang="en-SG" sz="1000" dirty="0"/>
              <a:t>}</a:t>
            </a:r>
          </a:p>
          <a:p>
            <a:pPr marL="0" indent="0">
              <a:buNone/>
            </a:pPr>
            <a:r>
              <a:rPr lang="en-SG" sz="1000" dirty="0" smtClean="0"/>
              <a:t>|       |       |       |       </a:t>
            </a:r>
            <a:r>
              <a:rPr lang="en-SG" sz="1000" dirty="0"/>
              <a:t>|-evolution-alarm---{evolution-alar}</a:t>
            </a:r>
          </a:p>
          <a:p>
            <a:pPr marL="0" indent="0">
              <a:buNone/>
            </a:pPr>
            <a:r>
              <a:rPr lang="en-SG" sz="1000" dirty="0"/>
              <a:t>| </a:t>
            </a:r>
            <a:r>
              <a:rPr lang="en-SG" sz="1000" dirty="0" smtClean="0"/>
              <a:t>      |       |       |       </a:t>
            </a:r>
            <a:r>
              <a:rPr lang="en-SG" sz="1000" dirty="0"/>
              <a:t>|-</a:t>
            </a:r>
            <a:r>
              <a:rPr lang="en-SG" sz="1000" dirty="0" err="1"/>
              <a:t>gdu-notificatio</a:t>
            </a:r>
            <a:endParaRPr lang="en-SG" sz="1000" dirty="0"/>
          </a:p>
          <a:p>
            <a:pPr marL="0" indent="0">
              <a:buNone/>
            </a:pPr>
            <a:r>
              <a:rPr lang="en-SG" sz="1000" dirty="0"/>
              <a:t>| </a:t>
            </a:r>
            <a:r>
              <a:rPr lang="en-SG" sz="1000" dirty="0" smtClean="0"/>
              <a:t>      |       |       |       </a:t>
            </a:r>
            <a:r>
              <a:rPr lang="en-SG" sz="1000" dirty="0"/>
              <a:t>|-gnome-do---gnome-do---9*[{gnome-do}]</a:t>
            </a:r>
          </a:p>
          <a:p>
            <a:pPr marL="0" indent="0">
              <a:buNone/>
            </a:pPr>
            <a:r>
              <a:rPr lang="en-SG" sz="1000" dirty="0"/>
              <a:t>| </a:t>
            </a:r>
            <a:r>
              <a:rPr lang="en-SG" sz="1000" dirty="0" smtClean="0"/>
              <a:t>      |       |       |       </a:t>
            </a:r>
            <a:r>
              <a:rPr lang="en-SG" sz="1000" dirty="0"/>
              <a:t>|-gnome-panel---{gnome-panel}</a:t>
            </a:r>
          </a:p>
          <a:p>
            <a:pPr marL="0" indent="0">
              <a:buNone/>
            </a:pPr>
            <a:r>
              <a:rPr lang="en-SG" sz="1000" dirty="0"/>
              <a:t>| </a:t>
            </a:r>
            <a:r>
              <a:rPr lang="en-SG" sz="1000" dirty="0" smtClean="0"/>
              <a:t>      |       |       |       </a:t>
            </a:r>
            <a:r>
              <a:rPr lang="en-SG" sz="1000" dirty="0"/>
              <a:t>|-gnome-power-man---{gnome-power-ma}</a:t>
            </a:r>
          </a:p>
          <a:p>
            <a:pPr marL="0" indent="0">
              <a:buNone/>
            </a:pPr>
            <a:r>
              <a:rPr lang="en-SG" sz="1000" dirty="0"/>
              <a:t>| </a:t>
            </a:r>
            <a:r>
              <a:rPr lang="en-SG" sz="1000" dirty="0" smtClean="0"/>
              <a:t>      |       |       |       </a:t>
            </a:r>
            <a:r>
              <a:rPr lang="en-SG" sz="1000" dirty="0"/>
              <a:t>|-nautilus---3*[{nautilus}]</a:t>
            </a:r>
          </a:p>
          <a:p>
            <a:pPr marL="0" indent="0">
              <a:buNone/>
            </a:pPr>
            <a:r>
              <a:rPr lang="en-SG" sz="1000" dirty="0"/>
              <a:t>| </a:t>
            </a:r>
            <a:r>
              <a:rPr lang="en-SG" sz="1000" dirty="0" smtClean="0"/>
              <a:t>      |       |       |       </a:t>
            </a:r>
            <a:r>
              <a:rPr lang="en-SG" sz="1000" dirty="0"/>
              <a:t>|-nm-applet---{nm-applet}</a:t>
            </a:r>
          </a:p>
          <a:p>
            <a:pPr marL="0" indent="0">
              <a:buNone/>
            </a:pPr>
            <a:r>
              <a:rPr lang="en-SG" sz="1000" dirty="0" smtClean="0"/>
              <a:t>|       |       |       |       </a:t>
            </a:r>
            <a:r>
              <a:rPr lang="en-SG" sz="1000" dirty="0"/>
              <a:t>|-</a:t>
            </a:r>
            <a:r>
              <a:rPr lang="en-SG" sz="1000" dirty="0" err="1"/>
              <a:t>polkit</a:t>
            </a:r>
            <a:r>
              <a:rPr lang="en-SG" sz="1000" dirty="0"/>
              <a:t>-gnome-au---2*[{</a:t>
            </a:r>
            <a:r>
              <a:rPr lang="en-SG" sz="1000" dirty="0" err="1"/>
              <a:t>polkit</a:t>
            </a:r>
            <a:r>
              <a:rPr lang="en-SG" sz="1000" dirty="0"/>
              <a:t>-gnome-a}]</a:t>
            </a:r>
          </a:p>
          <a:p>
            <a:pPr marL="0" indent="0">
              <a:buNone/>
            </a:pPr>
            <a:r>
              <a:rPr lang="en-SG" sz="1000" dirty="0"/>
              <a:t>| </a:t>
            </a:r>
            <a:r>
              <a:rPr lang="en-SG" sz="1000" dirty="0" smtClean="0"/>
              <a:t>      |       |       |       </a:t>
            </a:r>
            <a:r>
              <a:rPr lang="en-SG" sz="1000" dirty="0"/>
              <a:t>|-python</a:t>
            </a:r>
          </a:p>
          <a:p>
            <a:pPr marL="0" indent="0">
              <a:buNone/>
            </a:pPr>
            <a:r>
              <a:rPr lang="en-SG" sz="1000" dirty="0"/>
              <a:t>| </a:t>
            </a:r>
            <a:r>
              <a:rPr lang="en-SG" sz="1000" dirty="0" smtClean="0"/>
              <a:t>      |       |       |       </a:t>
            </a:r>
            <a:r>
              <a:rPr lang="en-SG" sz="1000" dirty="0"/>
              <a:t>|-python---{python}</a:t>
            </a:r>
          </a:p>
          <a:p>
            <a:pPr marL="0" indent="0">
              <a:buNone/>
            </a:pPr>
            <a:r>
              <a:rPr lang="en-SG" sz="1000" dirty="0"/>
              <a:t>| </a:t>
            </a:r>
            <a:r>
              <a:rPr lang="en-SG" sz="1000" dirty="0" smtClean="0"/>
              <a:t>      |       |       |       </a:t>
            </a:r>
            <a:r>
              <a:rPr lang="en-SG" sz="1000" dirty="0"/>
              <a:t>|-</a:t>
            </a:r>
            <a:r>
              <a:rPr lang="en-SG" sz="1000" dirty="0" err="1"/>
              <a:t>ssh</a:t>
            </a:r>
            <a:r>
              <a:rPr lang="en-SG" sz="1000" dirty="0"/>
              <a:t>-agent</a:t>
            </a:r>
          </a:p>
          <a:p>
            <a:pPr marL="0" indent="0">
              <a:buNone/>
            </a:pPr>
            <a:r>
              <a:rPr lang="en-SG" sz="1000" dirty="0"/>
              <a:t>| </a:t>
            </a:r>
            <a:r>
              <a:rPr lang="en-SG" sz="1000" dirty="0" smtClean="0"/>
              <a:t>      |       |       |       </a:t>
            </a:r>
            <a:r>
              <a:rPr lang="en-SG" sz="1000" dirty="0"/>
              <a:t>|-update-</a:t>
            </a:r>
            <a:r>
              <a:rPr lang="en-SG" sz="1000" dirty="0" err="1"/>
              <a:t>notifier</a:t>
            </a:r>
            <a:r>
              <a:rPr lang="en-SG" sz="1000" dirty="0"/>
              <a:t>---{update-</a:t>
            </a:r>
            <a:r>
              <a:rPr lang="en-SG" sz="1000" dirty="0" err="1"/>
              <a:t>notifie</a:t>
            </a:r>
            <a:r>
              <a:rPr lang="en-SG" sz="1000" dirty="0"/>
              <a:t>}</a:t>
            </a:r>
          </a:p>
          <a:p>
            <a:pPr marL="0" indent="0">
              <a:buNone/>
            </a:pPr>
            <a:r>
              <a:rPr lang="en-SG" sz="1000" dirty="0"/>
              <a:t>| </a:t>
            </a:r>
            <a:r>
              <a:rPr lang="en-SG" sz="1000" dirty="0" smtClean="0"/>
              <a:t>      |       |       |       </a:t>
            </a:r>
            <a:r>
              <a:rPr lang="en-SG" sz="1000" dirty="0"/>
              <a:t>|-vino-server---{vino-server}</a:t>
            </a:r>
          </a:p>
          <a:p>
            <a:pPr marL="0" indent="0">
              <a:buNone/>
            </a:pPr>
            <a:r>
              <a:rPr lang="en-SG" sz="1000" dirty="0"/>
              <a:t>| </a:t>
            </a:r>
            <a:r>
              <a:rPr lang="en-SG" sz="1000" dirty="0" smtClean="0"/>
              <a:t>      |       |       |       </a:t>
            </a:r>
            <a:r>
              <a:rPr lang="en-SG" sz="1000" dirty="0"/>
              <a:t>|-zeitgeist-</a:t>
            </a:r>
            <a:r>
              <a:rPr lang="en-SG" sz="1000" dirty="0" err="1"/>
              <a:t>datah</a:t>
            </a:r>
            <a:r>
              <a:rPr lang="en-SG" sz="1000" dirty="0"/>
              <a:t>---{zeitgeist-data}</a:t>
            </a:r>
          </a:p>
          <a:p>
            <a:pPr marL="0" indent="0">
              <a:buNone/>
            </a:pPr>
            <a:r>
              <a:rPr lang="en-SG" sz="1000" dirty="0"/>
              <a:t>| </a:t>
            </a:r>
            <a:r>
              <a:rPr lang="en-SG" sz="1000" dirty="0" smtClean="0"/>
              <a:t>      |       |       </a:t>
            </a:r>
            <a:r>
              <a:rPr lang="en-SG" sz="1000" dirty="0"/>
              <a:t>| `-2*[{gnome-session}]</a:t>
            </a:r>
          </a:p>
          <a:p>
            <a:pPr marL="0" indent="0">
              <a:buNone/>
            </a:pPr>
            <a:r>
              <a:rPr lang="en-SG" sz="1000" dirty="0"/>
              <a:t>| </a:t>
            </a:r>
            <a:r>
              <a:rPr lang="en-SG" sz="1000" dirty="0" smtClean="0"/>
              <a:t>      |       | </a:t>
            </a:r>
            <a:r>
              <a:rPr lang="en-SG" sz="1000" dirty="0"/>
              <a:t>`-{</a:t>
            </a:r>
            <a:r>
              <a:rPr lang="en-SG" sz="1000" dirty="0" err="1"/>
              <a:t>gdm</a:t>
            </a:r>
            <a:r>
              <a:rPr lang="en-SG" sz="1000" dirty="0"/>
              <a:t>-session-</a:t>
            </a:r>
            <a:r>
              <a:rPr lang="en-SG" sz="1000" dirty="0" err="1"/>
              <a:t>wo</a:t>
            </a:r>
            <a:r>
              <a:rPr lang="en-SG" sz="1000" dirty="0"/>
              <a:t>}</a:t>
            </a:r>
          </a:p>
          <a:p>
            <a:pPr marL="0" indent="0">
              <a:buNone/>
            </a:pPr>
            <a:r>
              <a:rPr lang="en-SG" sz="1000" dirty="0"/>
              <a:t>| </a:t>
            </a:r>
            <a:r>
              <a:rPr lang="en-SG" sz="1000" dirty="0" smtClean="0"/>
              <a:t>      | </a:t>
            </a:r>
            <a:r>
              <a:rPr lang="en-SG" sz="1000" dirty="0"/>
              <a:t>`-{</a:t>
            </a:r>
            <a:r>
              <a:rPr lang="en-SG" sz="1000" dirty="0" err="1"/>
              <a:t>gdm</a:t>
            </a:r>
            <a:r>
              <a:rPr lang="en-SG" sz="1000" dirty="0"/>
              <a:t>-simple-</a:t>
            </a:r>
            <a:r>
              <a:rPr lang="en-SG" sz="1000" dirty="0" err="1"/>
              <a:t>sla</a:t>
            </a:r>
            <a:r>
              <a:rPr lang="en-SG" sz="1000" dirty="0"/>
              <a:t>}</a:t>
            </a:r>
          </a:p>
          <a:p>
            <a:pPr marL="0" indent="0">
              <a:buNone/>
            </a:pPr>
            <a:r>
              <a:rPr lang="en-SG" sz="1000" dirty="0"/>
              <a:t>| `-{</a:t>
            </a:r>
            <a:r>
              <a:rPr lang="en-SG" sz="1000" dirty="0" err="1"/>
              <a:t>gdm</a:t>
            </a:r>
            <a:r>
              <a:rPr lang="en-SG" sz="1000" dirty="0"/>
              <a:t>-binary}</a:t>
            </a:r>
          </a:p>
        </p:txBody>
      </p:sp>
      <p:sp>
        <p:nvSpPr>
          <p:cNvPr id="4" name="Rectangle 3"/>
          <p:cNvSpPr/>
          <p:nvPr/>
        </p:nvSpPr>
        <p:spPr>
          <a:xfrm>
            <a:off x="611560" y="1844823"/>
            <a:ext cx="1206166" cy="369332"/>
          </a:xfrm>
          <a:prstGeom prst="rect">
            <a:avLst/>
          </a:prstGeom>
        </p:spPr>
        <p:txBody>
          <a:bodyPr wrap="square">
            <a:spAutoFit/>
          </a:bodyPr>
          <a:lstStyle/>
          <a:p>
            <a:r>
              <a:rPr lang="en-SG" dirty="0"/>
              <a:t>% </a:t>
            </a:r>
            <a:r>
              <a:rPr lang="en-SG" dirty="0" err="1"/>
              <a:t>pstree</a:t>
            </a:r>
            <a:endParaRPr lang="en-SG" dirty="0"/>
          </a:p>
        </p:txBody>
      </p:sp>
    </p:spTree>
    <p:extLst>
      <p:ext uri="{BB962C8B-B14F-4D97-AF65-F5344CB8AC3E}">
        <p14:creationId xmlns:p14="http://schemas.microsoft.com/office/powerpoint/2010/main" val="3431176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Parent-Child </a:t>
            </a:r>
            <a:r>
              <a:rPr lang="en-SG" dirty="0" smtClean="0"/>
              <a:t>Processes</a:t>
            </a:r>
            <a:endParaRPr lang="en-SG" dirty="0"/>
          </a:p>
        </p:txBody>
      </p:sp>
      <p:sp>
        <p:nvSpPr>
          <p:cNvPr id="3" name="Content Placeholder 2"/>
          <p:cNvSpPr>
            <a:spLocks noGrp="1"/>
          </p:cNvSpPr>
          <p:nvPr>
            <p:ph idx="1"/>
          </p:nvPr>
        </p:nvSpPr>
        <p:spPr>
          <a:xfrm>
            <a:off x="1547664" y="1124744"/>
            <a:ext cx="7128792" cy="5400600"/>
          </a:xfrm>
        </p:spPr>
        <p:txBody>
          <a:bodyPr>
            <a:noAutofit/>
          </a:bodyPr>
          <a:lstStyle/>
          <a:p>
            <a:pPr marL="0" indent="0">
              <a:buNone/>
            </a:pPr>
            <a:r>
              <a:rPr lang="en-SG" sz="1200" dirty="0"/>
              <a:t>PPID PID PGID SID TTY TPGID STAT UID TIME COMMAND</a:t>
            </a:r>
          </a:p>
          <a:p>
            <a:pPr marL="0" indent="0">
              <a:buNone/>
            </a:pPr>
            <a:r>
              <a:rPr lang="nb-NO" sz="1200" dirty="0"/>
              <a:t>1 962 962 962 ? -1 Ssl 0 0:10 gdm-binary</a:t>
            </a:r>
          </a:p>
          <a:p>
            <a:pPr marL="0" indent="0">
              <a:buNone/>
            </a:pPr>
            <a:r>
              <a:rPr lang="en-SG" sz="1200" dirty="0"/>
              <a:t>962 1114 962 962 ? -1 </a:t>
            </a:r>
            <a:r>
              <a:rPr lang="en-SG" sz="1200" dirty="0" err="1"/>
              <a:t>Sl</a:t>
            </a:r>
            <a:r>
              <a:rPr lang="en-SG" sz="1200" dirty="0"/>
              <a:t> 0 0:00 \_ /</a:t>
            </a:r>
            <a:r>
              <a:rPr lang="en-SG" sz="1200" dirty="0" err="1"/>
              <a:t>usr</a:t>
            </a:r>
            <a:r>
              <a:rPr lang="en-SG" sz="1200" dirty="0"/>
              <a:t>/lib/</a:t>
            </a:r>
            <a:r>
              <a:rPr lang="en-SG" sz="1200" dirty="0" err="1"/>
              <a:t>gdm</a:t>
            </a:r>
            <a:r>
              <a:rPr lang="en-SG" sz="1200" dirty="0"/>
              <a:t>/</a:t>
            </a:r>
            <a:r>
              <a:rPr lang="en-SG" sz="1200" dirty="0" err="1"/>
              <a:t>gdm</a:t>
            </a:r>
            <a:r>
              <a:rPr lang="en-SG" sz="1200" dirty="0"/>
              <a:t>-simple-slave --display</a:t>
            </a:r>
          </a:p>
          <a:p>
            <a:pPr marL="0" indent="0">
              <a:buNone/>
            </a:pPr>
            <a:r>
              <a:rPr lang="de-DE" sz="1200" dirty="0"/>
              <a:t>1114 1133 1133 1133 tty7 1133 Ss+ 0 489:41 \_ /usr/bin/X :0 -nr -verbose -auth /v</a:t>
            </a:r>
          </a:p>
          <a:p>
            <a:pPr marL="0" indent="0">
              <a:buNone/>
            </a:pPr>
            <a:r>
              <a:rPr lang="en-SG" sz="1200" dirty="0"/>
              <a:t>1114 1559 962 962 ? -1 </a:t>
            </a:r>
            <a:r>
              <a:rPr lang="en-SG" sz="1200" dirty="0" err="1"/>
              <a:t>Sl</a:t>
            </a:r>
            <a:r>
              <a:rPr lang="en-SG" sz="1200" dirty="0"/>
              <a:t> 0 0:00 \_ /</a:t>
            </a:r>
            <a:r>
              <a:rPr lang="en-SG" sz="1200" dirty="0" err="1"/>
              <a:t>usr</a:t>
            </a:r>
            <a:r>
              <a:rPr lang="en-SG" sz="1200" dirty="0"/>
              <a:t>/lib/</a:t>
            </a:r>
            <a:r>
              <a:rPr lang="en-SG" sz="1200" dirty="0" err="1"/>
              <a:t>gdm</a:t>
            </a:r>
            <a:r>
              <a:rPr lang="en-SG" sz="1200" dirty="0"/>
              <a:t>/</a:t>
            </a:r>
            <a:r>
              <a:rPr lang="en-SG" sz="1200" dirty="0" err="1"/>
              <a:t>gdm</a:t>
            </a:r>
            <a:r>
              <a:rPr lang="en-SG" sz="1200" dirty="0"/>
              <a:t>-session-worker</a:t>
            </a:r>
          </a:p>
          <a:p>
            <a:pPr marL="0" indent="0">
              <a:buNone/>
            </a:pPr>
            <a:r>
              <a:rPr lang="it-IT" sz="1200" dirty="0"/>
              <a:t>1559 1572 1572 1572 ? -1 Ssl 1000 0:08 \_ gnome-session --session=classic</a:t>
            </a:r>
          </a:p>
          <a:p>
            <a:pPr marL="0" indent="0">
              <a:buNone/>
            </a:pPr>
            <a:r>
              <a:rPr lang="de-DE" sz="1200" dirty="0"/>
              <a:t>1572 1648 1648 1648 ? -1 Ss 1000 0:03 \_ /usr/bin/ssh-agent /usr/bin</a:t>
            </a:r>
          </a:p>
          <a:p>
            <a:pPr marL="0" indent="0">
              <a:buNone/>
            </a:pPr>
            <a:r>
              <a:rPr lang="de-DE" sz="1200" dirty="0"/>
              <a:t>1572 1691 1572 1572 ? -1 Sl 1000 368:10 \_ /usr/bin/compiz</a:t>
            </a:r>
          </a:p>
          <a:p>
            <a:pPr marL="0" indent="0">
              <a:buNone/>
            </a:pPr>
            <a:r>
              <a:rPr lang="de-DE" sz="1200" dirty="0"/>
              <a:t>1691 1912 1912 1912 ? -1 Ss 1000 0:00 | \_ /bin/sh -c /usr/bin/com</a:t>
            </a:r>
          </a:p>
          <a:p>
            <a:pPr marL="0" indent="0">
              <a:buNone/>
            </a:pPr>
            <a:r>
              <a:rPr lang="en-SG" sz="1200" dirty="0"/>
              <a:t>1912 1913 1912 1912 ? -1 </a:t>
            </a:r>
            <a:r>
              <a:rPr lang="en-SG" sz="1200" dirty="0" err="1"/>
              <a:t>Sl</a:t>
            </a:r>
            <a:r>
              <a:rPr lang="en-SG" sz="1200" dirty="0"/>
              <a:t> 1000 20:01 | \_ /</a:t>
            </a:r>
            <a:r>
              <a:rPr lang="en-SG" sz="1200" dirty="0" err="1"/>
              <a:t>usr</a:t>
            </a:r>
            <a:r>
              <a:rPr lang="en-SG" sz="1200" dirty="0"/>
              <a:t>/bin/unity-wind</a:t>
            </a:r>
          </a:p>
          <a:p>
            <a:pPr marL="0" indent="0">
              <a:buNone/>
            </a:pPr>
            <a:r>
              <a:rPr lang="en-SG" sz="1200" dirty="0"/>
              <a:t>1572 1708 1572 1572 ? -1 </a:t>
            </a:r>
            <a:r>
              <a:rPr lang="en-SG" sz="1200" dirty="0" err="1"/>
              <a:t>Sl</a:t>
            </a:r>
            <a:r>
              <a:rPr lang="en-SG" sz="1200" dirty="0"/>
              <a:t> 1000 0:04 \_ nm-applet --</a:t>
            </a:r>
            <a:r>
              <a:rPr lang="en-SG" sz="1200" dirty="0" err="1"/>
              <a:t>sm</a:t>
            </a:r>
            <a:r>
              <a:rPr lang="en-SG" sz="1200" dirty="0"/>
              <a:t>-disable</a:t>
            </a:r>
          </a:p>
          <a:p>
            <a:pPr marL="0" indent="0">
              <a:buNone/>
            </a:pPr>
            <a:r>
              <a:rPr lang="de-DE" sz="1200" dirty="0"/>
              <a:t>1572 1709 1572 1572 ? -1 Sl 1000 1:03 \_ zeitgeist-datahub</a:t>
            </a:r>
          </a:p>
          <a:p>
            <a:pPr marL="0" indent="0">
              <a:buNone/>
            </a:pPr>
            <a:r>
              <a:rPr lang="en-SG" sz="1200" dirty="0"/>
              <a:t>1572 1719 1572 1572 ? -1 </a:t>
            </a:r>
            <a:r>
              <a:rPr lang="en-SG" sz="1200" dirty="0" err="1"/>
              <a:t>Sl</a:t>
            </a:r>
            <a:r>
              <a:rPr lang="en-SG" sz="1200" dirty="0"/>
              <a:t> 1000 0:00 \_ /</a:t>
            </a:r>
            <a:r>
              <a:rPr lang="en-SG" sz="1200" dirty="0" err="1"/>
              <a:t>usr</a:t>
            </a:r>
            <a:r>
              <a:rPr lang="en-SG" sz="1200" dirty="0"/>
              <a:t>/lib/evolution/2.32/</a:t>
            </a:r>
            <a:r>
              <a:rPr lang="en-SG" sz="1200" dirty="0" err="1"/>
              <a:t>evo</a:t>
            </a:r>
            <a:endParaRPr lang="en-SG" sz="1200" dirty="0"/>
          </a:p>
          <a:p>
            <a:pPr marL="0" indent="0">
              <a:buNone/>
            </a:pPr>
            <a:r>
              <a:rPr lang="en-SG" sz="1200" dirty="0"/>
              <a:t>1572 1720 1572 1572 ? -1 </a:t>
            </a:r>
            <a:r>
              <a:rPr lang="en-SG" sz="1200" dirty="0" err="1"/>
              <a:t>Sl</a:t>
            </a:r>
            <a:r>
              <a:rPr lang="en-SG" sz="1200" dirty="0"/>
              <a:t> 1000 2:23 \_ gnome-panel</a:t>
            </a:r>
          </a:p>
          <a:p>
            <a:pPr marL="0" indent="0">
              <a:buNone/>
            </a:pPr>
            <a:r>
              <a:rPr lang="pt-BR" sz="1200" dirty="0"/>
              <a:t>1572 1721 1572 1572 ? -1 SLl 1000 20:58 \_ /usr/lib/vino/vino-server -</a:t>
            </a:r>
          </a:p>
          <a:p>
            <a:pPr marL="0" indent="0">
              <a:buNone/>
            </a:pPr>
            <a:r>
              <a:rPr lang="en-SG" sz="1200" dirty="0"/>
              <a:t>1572 1750 1572 1572 ? -1 </a:t>
            </a:r>
            <a:r>
              <a:rPr lang="en-SG" sz="1200" dirty="0" err="1"/>
              <a:t>Sl</a:t>
            </a:r>
            <a:r>
              <a:rPr lang="en-SG" sz="1200" dirty="0"/>
              <a:t> 1000 0:18 \_ gnome-power-manager</a:t>
            </a:r>
          </a:p>
          <a:p>
            <a:pPr marL="0" indent="0">
              <a:buNone/>
            </a:pPr>
            <a:r>
              <a:rPr lang="en-SG" sz="1200" dirty="0"/>
              <a:t>1572 1902 1572 1572 ? -1 S 1000 0:05 \_ /</a:t>
            </a:r>
            <a:r>
              <a:rPr lang="en-SG" sz="1200" dirty="0" err="1"/>
              <a:t>usr</a:t>
            </a:r>
            <a:r>
              <a:rPr lang="en-SG" sz="1200" dirty="0"/>
              <a:t>/lib/gnome-disk-utility</a:t>
            </a:r>
          </a:p>
          <a:p>
            <a:pPr marL="0" indent="0">
              <a:buNone/>
            </a:pPr>
            <a:r>
              <a:rPr lang="en-SG" sz="1200" dirty="0"/>
              <a:t>1572 2051 1572 1572 ? -1 S 1000 0:23 \_ /</a:t>
            </a:r>
            <a:r>
              <a:rPr lang="en-SG" sz="1200" dirty="0" err="1"/>
              <a:t>usr</a:t>
            </a:r>
            <a:r>
              <a:rPr lang="en-SG" sz="1200" dirty="0"/>
              <a:t>/bin/python /</a:t>
            </a:r>
            <a:r>
              <a:rPr lang="en-SG" sz="1200" dirty="0" err="1"/>
              <a:t>usr</a:t>
            </a:r>
            <a:r>
              <a:rPr lang="en-SG" sz="1200" dirty="0"/>
              <a:t>/share/</a:t>
            </a:r>
          </a:p>
          <a:p>
            <a:pPr marL="0" indent="0">
              <a:buNone/>
            </a:pPr>
            <a:r>
              <a:rPr lang="fr-FR" sz="1200" dirty="0"/>
              <a:t>1572 2201 1572 1572 ? -1 </a:t>
            </a:r>
            <a:r>
              <a:rPr lang="fr-FR" sz="1200" dirty="0" err="1"/>
              <a:t>Sl</a:t>
            </a:r>
            <a:r>
              <a:rPr lang="fr-FR" sz="1200" dirty="0"/>
              <a:t> 1000 0:22 \_ update-notifier</a:t>
            </a:r>
          </a:p>
          <a:p>
            <a:pPr marL="0" indent="0">
              <a:buNone/>
            </a:pPr>
            <a:r>
              <a:rPr lang="fi-FI" sz="1200" dirty="0"/>
              <a:t>1572 11740 1572 1572 ? -1 Sl 1000 39:59 \_ nautilus</a:t>
            </a:r>
          </a:p>
          <a:p>
            <a:pPr marL="0" indent="0">
              <a:buNone/>
            </a:pPr>
            <a:r>
              <a:rPr lang="en-SG" sz="1200" dirty="0"/>
              <a:t>1 13080 1572 1572 ? -1 </a:t>
            </a:r>
            <a:r>
              <a:rPr lang="en-SG" sz="1200" dirty="0" err="1"/>
              <a:t>Sl</a:t>
            </a:r>
            <a:r>
              <a:rPr lang="en-SG" sz="1200" dirty="0"/>
              <a:t> 1000 0:02 gnome-terminal</a:t>
            </a:r>
          </a:p>
          <a:p>
            <a:pPr marL="0" indent="0">
              <a:buNone/>
            </a:pPr>
            <a:r>
              <a:rPr lang="en-SG" sz="1200" dirty="0"/>
              <a:t>13080 13084 1572 1572 ? -1 S 1000 0:00 \_ gnome-</a:t>
            </a:r>
            <a:r>
              <a:rPr lang="en-SG" sz="1200" dirty="0" err="1"/>
              <a:t>pty</a:t>
            </a:r>
            <a:r>
              <a:rPr lang="en-SG" sz="1200" dirty="0"/>
              <a:t>-helper</a:t>
            </a:r>
          </a:p>
          <a:p>
            <a:pPr marL="0" indent="0">
              <a:buNone/>
            </a:pPr>
            <a:r>
              <a:rPr lang="en-SG" sz="1200" dirty="0"/>
              <a:t>13080 13085 13085 13085 </a:t>
            </a:r>
            <a:r>
              <a:rPr lang="en-SG" sz="1200" dirty="0" err="1"/>
              <a:t>pts</a:t>
            </a:r>
            <a:r>
              <a:rPr lang="en-SG" sz="1200" dirty="0"/>
              <a:t>/0 13248 </a:t>
            </a:r>
            <a:r>
              <a:rPr lang="en-SG" sz="1200" dirty="0" err="1"/>
              <a:t>Ss</a:t>
            </a:r>
            <a:r>
              <a:rPr lang="en-SG" sz="1200" dirty="0"/>
              <a:t> 1000 0:00 \_ bash</a:t>
            </a:r>
          </a:p>
          <a:p>
            <a:pPr marL="0" indent="0">
              <a:buNone/>
            </a:pPr>
            <a:r>
              <a:rPr lang="pt-BR" sz="1200" dirty="0"/>
              <a:t>13085 13248 13248 13085 pts/0 13248 R+ 1000 0:00 \_ ps axjf</a:t>
            </a:r>
            <a:endParaRPr lang="en-SG" sz="1200" dirty="0"/>
          </a:p>
        </p:txBody>
      </p:sp>
      <p:sp>
        <p:nvSpPr>
          <p:cNvPr id="4" name="Rectangle 3"/>
          <p:cNvSpPr/>
          <p:nvPr/>
        </p:nvSpPr>
        <p:spPr>
          <a:xfrm>
            <a:off x="467544" y="2348880"/>
            <a:ext cx="998928" cy="369332"/>
          </a:xfrm>
          <a:prstGeom prst="rect">
            <a:avLst/>
          </a:prstGeom>
        </p:spPr>
        <p:txBody>
          <a:bodyPr wrap="none">
            <a:spAutoFit/>
          </a:bodyPr>
          <a:lstStyle/>
          <a:p>
            <a:r>
              <a:rPr lang="en-SG" dirty="0"/>
              <a:t>% </a:t>
            </a:r>
            <a:r>
              <a:rPr lang="en-SG" dirty="0" err="1"/>
              <a:t>ps</a:t>
            </a:r>
            <a:r>
              <a:rPr lang="en-SG" dirty="0"/>
              <a:t> </a:t>
            </a:r>
            <a:r>
              <a:rPr lang="en-SG" dirty="0" err="1"/>
              <a:t>axjf</a:t>
            </a:r>
            <a:endParaRPr lang="en-SG" dirty="0"/>
          </a:p>
        </p:txBody>
      </p:sp>
    </p:spTree>
    <p:extLst>
      <p:ext uri="{BB962C8B-B14F-4D97-AF65-F5344CB8AC3E}">
        <p14:creationId xmlns:p14="http://schemas.microsoft.com/office/powerpoint/2010/main" val="1647755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Single Tasking</a:t>
            </a:r>
          </a:p>
        </p:txBody>
      </p:sp>
      <p:sp>
        <p:nvSpPr>
          <p:cNvPr id="3" name="Content Placeholder 2"/>
          <p:cNvSpPr>
            <a:spLocks noGrp="1"/>
          </p:cNvSpPr>
          <p:nvPr>
            <p:ph idx="1"/>
          </p:nvPr>
        </p:nvSpPr>
        <p:spPr/>
        <p:txBody>
          <a:bodyPr/>
          <a:lstStyle/>
          <a:p>
            <a:r>
              <a:rPr lang="en-SG" dirty="0"/>
              <a:t>Mono programming</a:t>
            </a:r>
          </a:p>
          <a:p>
            <a:r>
              <a:rPr lang="en-SG" dirty="0" smtClean="0"/>
              <a:t>Only </a:t>
            </a:r>
            <a:r>
              <a:rPr lang="en-SG" dirty="0"/>
              <a:t>one process is run at any </a:t>
            </a:r>
            <a:r>
              <a:rPr lang="en-SG" dirty="0" smtClean="0"/>
              <a:t>time (No </a:t>
            </a:r>
            <a:r>
              <a:rPr lang="en-SG" dirty="0"/>
              <a:t>switching!!!)</a:t>
            </a:r>
          </a:p>
          <a:p>
            <a:r>
              <a:rPr lang="en-SG" dirty="0" smtClean="0"/>
              <a:t>E.g</a:t>
            </a:r>
            <a:r>
              <a:rPr lang="en-SG" dirty="0"/>
              <a:t>. MS-DOS, Embedded </a:t>
            </a:r>
            <a:r>
              <a:rPr lang="en-SG" dirty="0" smtClean="0"/>
              <a:t>Software</a:t>
            </a:r>
            <a:endParaRPr lang="en-SG" dirty="0"/>
          </a:p>
        </p:txBody>
      </p:sp>
    </p:spTree>
    <p:extLst>
      <p:ext uri="{BB962C8B-B14F-4D97-AF65-F5344CB8AC3E}">
        <p14:creationId xmlns:p14="http://schemas.microsoft.com/office/powerpoint/2010/main" val="343839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What is a Program?</a:t>
            </a:r>
          </a:p>
        </p:txBody>
      </p:sp>
      <p:sp>
        <p:nvSpPr>
          <p:cNvPr id="3" name="Content Placeholder 2"/>
          <p:cNvSpPr>
            <a:spLocks noGrp="1"/>
          </p:cNvSpPr>
          <p:nvPr>
            <p:ph idx="1"/>
          </p:nvPr>
        </p:nvSpPr>
        <p:spPr/>
        <p:txBody>
          <a:bodyPr/>
          <a:lstStyle/>
          <a:p>
            <a:r>
              <a:rPr lang="en-SG" dirty="0"/>
              <a:t>A sequence of instructions that the </a:t>
            </a:r>
            <a:r>
              <a:rPr lang="en-SG" dirty="0" smtClean="0"/>
              <a:t>computer follows </a:t>
            </a:r>
            <a:r>
              <a:rPr lang="en-SG" dirty="0"/>
              <a:t>to achieve some result.</a:t>
            </a:r>
          </a:p>
          <a:p>
            <a:r>
              <a:rPr lang="en-SG" dirty="0" smtClean="0"/>
              <a:t>Stored </a:t>
            </a:r>
            <a:r>
              <a:rPr lang="en-SG" dirty="0"/>
              <a:t>on secondary storage e.g. Hard disk </a:t>
            </a:r>
            <a:r>
              <a:rPr lang="en-SG" dirty="0" smtClean="0"/>
              <a:t>or CD </a:t>
            </a:r>
            <a:r>
              <a:rPr lang="en-SG" dirty="0"/>
              <a:t>ROM</a:t>
            </a:r>
          </a:p>
          <a:p>
            <a:r>
              <a:rPr lang="en-SG" dirty="0" smtClean="0"/>
              <a:t>Text files that takes </a:t>
            </a:r>
            <a:r>
              <a:rPr lang="en-SG" dirty="0"/>
              <a:t>up hard disk space</a:t>
            </a:r>
          </a:p>
          <a:p>
            <a:r>
              <a:rPr lang="en-SG" dirty="0" smtClean="0"/>
              <a:t>Can </a:t>
            </a:r>
            <a:r>
              <a:rPr lang="en-SG" dirty="0"/>
              <a:t>consist of one or more files.</a:t>
            </a:r>
          </a:p>
        </p:txBody>
      </p:sp>
    </p:spTree>
    <p:extLst>
      <p:ext uri="{BB962C8B-B14F-4D97-AF65-F5344CB8AC3E}">
        <p14:creationId xmlns:p14="http://schemas.microsoft.com/office/powerpoint/2010/main" val="2210238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Multitasking</a:t>
            </a:r>
            <a:endParaRPr lang="en-SG" dirty="0"/>
          </a:p>
        </p:txBody>
      </p:sp>
      <p:sp>
        <p:nvSpPr>
          <p:cNvPr id="3" name="Content Placeholder 2"/>
          <p:cNvSpPr>
            <a:spLocks noGrp="1"/>
          </p:cNvSpPr>
          <p:nvPr>
            <p:ph idx="1"/>
          </p:nvPr>
        </p:nvSpPr>
        <p:spPr>
          <a:xfrm>
            <a:off x="688981" y="1412776"/>
            <a:ext cx="7931224" cy="2016224"/>
          </a:xfrm>
        </p:spPr>
        <p:txBody>
          <a:bodyPr>
            <a:noAutofit/>
          </a:bodyPr>
          <a:lstStyle/>
          <a:p>
            <a:r>
              <a:rPr lang="en-SG" sz="2400" dirty="0"/>
              <a:t>CPU switches back-and-forth from process to process (</a:t>
            </a:r>
            <a:r>
              <a:rPr lang="en-SG" sz="2400" dirty="0" smtClean="0"/>
              <a:t>very fast</a:t>
            </a:r>
            <a:r>
              <a:rPr lang="en-SG" sz="2400" dirty="0"/>
              <a:t>)</a:t>
            </a:r>
          </a:p>
          <a:p>
            <a:r>
              <a:rPr lang="en-SG" sz="2400" dirty="0" smtClean="0"/>
              <a:t>Appearance </a:t>
            </a:r>
            <a:r>
              <a:rPr lang="en-SG" sz="2400" dirty="0"/>
              <a:t>of running multiple programs at the same </a:t>
            </a:r>
            <a:r>
              <a:rPr lang="en-SG" sz="2400" dirty="0" smtClean="0"/>
              <a:t>time (in </a:t>
            </a:r>
            <a:r>
              <a:rPr lang="en-SG" sz="2400" dirty="0"/>
              <a:t>fact, you're not!)</a:t>
            </a:r>
          </a:p>
          <a:p>
            <a:r>
              <a:rPr lang="en-SG" sz="2400" dirty="0" smtClean="0"/>
              <a:t>A </a:t>
            </a:r>
            <a:r>
              <a:rPr lang="en-SG" sz="2400" dirty="0"/>
              <a:t>single processor may be shared with several processes </a:t>
            </a:r>
            <a:r>
              <a:rPr lang="en-SG" sz="2400" dirty="0" smtClean="0"/>
              <a:t>using a </a:t>
            </a:r>
            <a:r>
              <a:rPr lang="en-SG" sz="2400" u="sng" dirty="0"/>
              <a:t>scheduling</a:t>
            </a:r>
            <a:r>
              <a:rPr lang="en-SG" sz="2400" dirty="0"/>
              <a:t> </a:t>
            </a:r>
            <a:r>
              <a:rPr lang="en-SG" sz="2400" dirty="0" smtClean="0"/>
              <a:t>algorithm</a:t>
            </a:r>
            <a:endParaRPr lang="en-SG" sz="2400" dirty="0"/>
          </a:p>
        </p:txBody>
      </p:sp>
      <p:grpSp>
        <p:nvGrpSpPr>
          <p:cNvPr id="4" name="Group 3"/>
          <p:cNvGrpSpPr/>
          <p:nvPr/>
        </p:nvGrpSpPr>
        <p:grpSpPr>
          <a:xfrm>
            <a:off x="1475656" y="3933056"/>
            <a:ext cx="6339439" cy="2401781"/>
            <a:chOff x="1475656" y="3933056"/>
            <a:chExt cx="6339439" cy="2401781"/>
          </a:xfrm>
        </p:grpSpPr>
        <p:cxnSp>
          <p:nvCxnSpPr>
            <p:cNvPr id="5" name="Straight Connector 4"/>
            <p:cNvCxnSpPr/>
            <p:nvPr/>
          </p:nvCxnSpPr>
          <p:spPr>
            <a:xfrm>
              <a:off x="1835696" y="3933056"/>
              <a:ext cx="0" cy="2376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475656" y="5949280"/>
              <a:ext cx="633670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165558" y="5965505"/>
              <a:ext cx="649537" cy="369332"/>
            </a:xfrm>
            <a:prstGeom prst="rect">
              <a:avLst/>
            </a:prstGeom>
          </p:spPr>
          <p:txBody>
            <a:bodyPr wrap="none">
              <a:spAutoFit/>
            </a:bodyPr>
            <a:lstStyle/>
            <a:p>
              <a:r>
                <a:rPr lang="en-SG" dirty="0"/>
                <a:t>Time</a:t>
              </a:r>
            </a:p>
          </p:txBody>
        </p:sp>
        <p:sp>
          <p:nvSpPr>
            <p:cNvPr id="9" name="Pentagon 8"/>
            <p:cNvSpPr/>
            <p:nvPr/>
          </p:nvSpPr>
          <p:spPr>
            <a:xfrm>
              <a:off x="2123728" y="4221088"/>
              <a:ext cx="720080" cy="288032"/>
            </a:xfrm>
            <a:prstGeom prst="homePlat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Pentagon 9"/>
            <p:cNvSpPr/>
            <p:nvPr/>
          </p:nvSpPr>
          <p:spPr>
            <a:xfrm>
              <a:off x="2843808" y="4653136"/>
              <a:ext cx="720080" cy="288032"/>
            </a:xfrm>
            <a:prstGeom prst="homePlat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Pentagon 10"/>
            <p:cNvSpPr/>
            <p:nvPr/>
          </p:nvSpPr>
          <p:spPr>
            <a:xfrm>
              <a:off x="3563888" y="5121188"/>
              <a:ext cx="720080" cy="288032"/>
            </a:xfrm>
            <a:prstGeom prst="homePlat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Pentagon 11"/>
            <p:cNvSpPr/>
            <p:nvPr/>
          </p:nvSpPr>
          <p:spPr>
            <a:xfrm>
              <a:off x="4294553" y="5589240"/>
              <a:ext cx="720080" cy="288032"/>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Pentagon 12"/>
            <p:cNvSpPr/>
            <p:nvPr/>
          </p:nvSpPr>
          <p:spPr>
            <a:xfrm>
              <a:off x="5004048" y="4221088"/>
              <a:ext cx="720080" cy="288032"/>
            </a:xfrm>
            <a:prstGeom prst="homePlat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 name="Straight Connector 14"/>
            <p:cNvCxnSpPr/>
            <p:nvPr/>
          </p:nvCxnSpPr>
          <p:spPr>
            <a:xfrm>
              <a:off x="2123728" y="3933056"/>
              <a:ext cx="0" cy="194421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843808" y="3933056"/>
              <a:ext cx="0" cy="194421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63888" y="3933056"/>
              <a:ext cx="0" cy="194421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83968" y="3969060"/>
              <a:ext cx="0" cy="194421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004048" y="3969060"/>
              <a:ext cx="0" cy="19442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475656" y="4077072"/>
              <a:ext cx="311304" cy="1815882"/>
            </a:xfrm>
            <a:prstGeom prst="rect">
              <a:avLst/>
            </a:prstGeom>
          </p:spPr>
          <p:txBody>
            <a:bodyPr wrap="none">
              <a:spAutoFit/>
            </a:bodyPr>
            <a:lstStyle/>
            <a:p>
              <a:r>
                <a:rPr lang="en-SG" sz="1600" dirty="0" smtClean="0"/>
                <a:t>A</a:t>
              </a:r>
            </a:p>
            <a:p>
              <a:endParaRPr lang="en-SG" sz="1600" dirty="0"/>
            </a:p>
            <a:p>
              <a:r>
                <a:rPr lang="en-SG" sz="1600" dirty="0"/>
                <a:t>B</a:t>
              </a:r>
            </a:p>
            <a:p>
              <a:endParaRPr lang="en-SG" sz="1600" dirty="0" smtClean="0"/>
            </a:p>
            <a:p>
              <a:r>
                <a:rPr lang="en-SG" sz="1600" dirty="0" smtClean="0"/>
                <a:t>C</a:t>
              </a:r>
              <a:endParaRPr lang="en-SG" sz="1600" dirty="0"/>
            </a:p>
            <a:p>
              <a:endParaRPr lang="en-SG" sz="1600" dirty="0" smtClean="0"/>
            </a:p>
            <a:p>
              <a:r>
                <a:rPr lang="en-SG" sz="1600" dirty="0" smtClean="0"/>
                <a:t>D</a:t>
              </a:r>
              <a:endParaRPr lang="en-SG" sz="1600" dirty="0"/>
            </a:p>
          </p:txBody>
        </p:sp>
      </p:grpSp>
    </p:spTree>
    <p:extLst>
      <p:ext uri="{BB962C8B-B14F-4D97-AF65-F5344CB8AC3E}">
        <p14:creationId xmlns:p14="http://schemas.microsoft.com/office/powerpoint/2010/main" val="409169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Multitasking</a:t>
            </a:r>
            <a:endParaRPr lang="en-S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429330"/>
              </p:ext>
            </p:extLst>
          </p:nvPr>
        </p:nvGraphicFramePr>
        <p:xfrm>
          <a:off x="1475656" y="1700808"/>
          <a:ext cx="1440160" cy="3931920"/>
        </p:xfrm>
        <a:graphic>
          <a:graphicData uri="http://schemas.openxmlformats.org/drawingml/2006/table">
            <a:tbl>
              <a:tblPr firstRow="1" bandRow="1">
                <a:tableStyleId>{5C22544A-7EE6-4342-B048-85BDC9FD1C3A}</a:tableStyleId>
              </a:tblPr>
              <a:tblGrid>
                <a:gridCol w="1440160"/>
              </a:tblGrid>
              <a:tr h="450050">
                <a:tc>
                  <a:txBody>
                    <a:bodyPr/>
                    <a:lstStyle/>
                    <a:p>
                      <a:pPr algn="ctr"/>
                      <a:endParaRPr lang="en-GB" dirty="0" smtClean="0"/>
                    </a:p>
                    <a:p>
                      <a:pPr algn="ctr"/>
                      <a:r>
                        <a:rPr lang="en-GB" b="0" dirty="0" smtClean="0">
                          <a:solidFill>
                            <a:schemeClr val="tx1"/>
                          </a:solidFill>
                        </a:rPr>
                        <a:t>A</a:t>
                      </a:r>
                      <a:endParaRPr lang="en-SG" b="0" dirty="0">
                        <a:solidFill>
                          <a:schemeClr val="tx1"/>
                        </a:solidFill>
                      </a:endParaRPr>
                    </a:p>
                  </a:txBody>
                  <a:tcPr>
                    <a:solidFill>
                      <a:schemeClr val="bg1">
                        <a:lumMod val="95000"/>
                      </a:schemeClr>
                    </a:solidFill>
                  </a:tcPr>
                </a:tc>
              </a:tr>
              <a:tr h="450050">
                <a:tc>
                  <a:txBody>
                    <a:bodyPr/>
                    <a:lstStyle/>
                    <a:p>
                      <a:pPr algn="ctr"/>
                      <a:endParaRPr lang="en-GB" dirty="0" smtClean="0"/>
                    </a:p>
                    <a:p>
                      <a:pPr algn="ctr"/>
                      <a:r>
                        <a:rPr lang="en-GB" dirty="0" smtClean="0"/>
                        <a:t>B</a:t>
                      </a:r>
                    </a:p>
                    <a:p>
                      <a:pPr algn="ctr"/>
                      <a:endParaRPr lang="en-SG" dirty="0">
                        <a:solidFill>
                          <a:schemeClr val="tx1"/>
                        </a:solidFill>
                      </a:endParaRPr>
                    </a:p>
                  </a:txBody>
                  <a:tcPr>
                    <a:solidFill>
                      <a:schemeClr val="accent3">
                        <a:lumMod val="40000"/>
                        <a:lumOff val="60000"/>
                      </a:schemeClr>
                    </a:solidFill>
                  </a:tcPr>
                </a:tc>
              </a:tr>
              <a:tr h="450050">
                <a:tc>
                  <a:txBody>
                    <a:bodyPr/>
                    <a:lstStyle/>
                    <a:p>
                      <a:pPr algn="ctr"/>
                      <a:endParaRPr lang="en-GB" dirty="0" smtClean="0"/>
                    </a:p>
                    <a:p>
                      <a:pPr algn="ctr"/>
                      <a:endParaRPr lang="en-GB" dirty="0" smtClean="0"/>
                    </a:p>
                    <a:p>
                      <a:pPr algn="ctr"/>
                      <a:r>
                        <a:rPr lang="en-GB" dirty="0" smtClean="0"/>
                        <a:t>C</a:t>
                      </a:r>
                    </a:p>
                    <a:p>
                      <a:pPr algn="ctr"/>
                      <a:endParaRPr lang="en-GB" dirty="0" smtClean="0"/>
                    </a:p>
                    <a:p>
                      <a:pPr algn="ctr"/>
                      <a:endParaRPr lang="en-SG" dirty="0">
                        <a:solidFill>
                          <a:schemeClr val="tx1"/>
                        </a:solidFill>
                      </a:endParaRPr>
                    </a:p>
                  </a:txBody>
                  <a:tcPr/>
                </a:tc>
              </a:tr>
              <a:tr h="450050">
                <a:tc>
                  <a:txBody>
                    <a:bodyPr/>
                    <a:lstStyle/>
                    <a:p>
                      <a:pPr algn="ctr"/>
                      <a:endParaRPr lang="en-GB" dirty="0" smtClean="0"/>
                    </a:p>
                    <a:p>
                      <a:pPr algn="ctr"/>
                      <a:r>
                        <a:rPr lang="en-GB" dirty="0" smtClean="0"/>
                        <a:t>D</a:t>
                      </a:r>
                    </a:p>
                    <a:p>
                      <a:pPr algn="ctr"/>
                      <a:endParaRPr lang="en-SG" dirty="0">
                        <a:solidFill>
                          <a:schemeClr val="tx1"/>
                        </a:solidFill>
                      </a:endParaRPr>
                    </a:p>
                  </a:txBody>
                  <a:tcPr>
                    <a:solidFill>
                      <a:srgbClr val="FFFF00"/>
                    </a:solidFill>
                  </a:tcPr>
                </a:tc>
              </a:tr>
            </a:tbl>
          </a:graphicData>
        </a:graphic>
      </p:graphicFrame>
      <p:sp>
        <p:nvSpPr>
          <p:cNvPr id="5" name="Flowchart: Connector 4"/>
          <p:cNvSpPr/>
          <p:nvPr/>
        </p:nvSpPr>
        <p:spPr>
          <a:xfrm>
            <a:off x="1619672" y="1844824"/>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p:nvPr/>
        </p:nvSpPr>
        <p:spPr>
          <a:xfrm>
            <a:off x="1619672" y="2132856"/>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Flowchart: Connector 6"/>
          <p:cNvSpPr/>
          <p:nvPr/>
        </p:nvSpPr>
        <p:spPr>
          <a:xfrm>
            <a:off x="1619672" y="2564904"/>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Flowchart: Connector 7"/>
          <p:cNvSpPr/>
          <p:nvPr/>
        </p:nvSpPr>
        <p:spPr>
          <a:xfrm>
            <a:off x="1619672" y="2996952"/>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Flowchart: Connector 8"/>
          <p:cNvSpPr/>
          <p:nvPr/>
        </p:nvSpPr>
        <p:spPr>
          <a:xfrm>
            <a:off x="1619672" y="3501008"/>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lowchart: Connector 9"/>
          <p:cNvSpPr/>
          <p:nvPr/>
        </p:nvSpPr>
        <p:spPr>
          <a:xfrm>
            <a:off x="1619672" y="3933056"/>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p:nvPr/>
        </p:nvSpPr>
        <p:spPr>
          <a:xfrm>
            <a:off x="1619672" y="4869160"/>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p:nvPr/>
        </p:nvSpPr>
        <p:spPr>
          <a:xfrm>
            <a:off x="1619672" y="5157192"/>
            <a:ext cx="72008" cy="720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Curved Connector 15"/>
          <p:cNvCxnSpPr>
            <a:stCxn id="6" idx="1"/>
          </p:cNvCxnSpPr>
          <p:nvPr/>
        </p:nvCxnSpPr>
        <p:spPr>
          <a:xfrm rot="16200000" flipH="1">
            <a:off x="1414192" y="2359425"/>
            <a:ext cx="493511" cy="61463"/>
          </a:xfrm>
          <a:prstGeom prst="curvedConnector5">
            <a:avLst>
              <a:gd name="adj1" fmla="val 4211"/>
              <a:gd name="adj2" fmla="val -722757"/>
              <a:gd name="adj3" fmla="val 9766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22"/>
          <p:cNvCxnSpPr/>
          <p:nvPr/>
        </p:nvCxnSpPr>
        <p:spPr>
          <a:xfrm rot="16200000" flipH="1">
            <a:off x="1372916" y="3223520"/>
            <a:ext cx="493511" cy="61463"/>
          </a:xfrm>
          <a:prstGeom prst="curvedConnector5">
            <a:avLst>
              <a:gd name="adj1" fmla="val 4211"/>
              <a:gd name="adj2" fmla="val -722757"/>
              <a:gd name="adj3" fmla="val 9766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rot="10800000" flipV="1">
            <a:off x="1619672" y="3890125"/>
            <a:ext cx="12700" cy="936104"/>
          </a:xfrm>
          <a:prstGeom prst="curvedConnector3">
            <a:avLst>
              <a:gd name="adj1" fmla="val 3872724"/>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4"/>
            <a:endCxn id="8" idx="0"/>
          </p:cNvCxnSpPr>
          <p:nvPr/>
        </p:nvCxnSpPr>
        <p:spPr>
          <a:xfrm>
            <a:off x="1655676" y="2636912"/>
            <a:ext cx="0" cy="360040"/>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667932" y="3573016"/>
            <a:ext cx="0" cy="360040"/>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680189" y="4869160"/>
            <a:ext cx="11491" cy="288032"/>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32048" y="980728"/>
            <a:ext cx="1853952" cy="646331"/>
          </a:xfrm>
          <a:prstGeom prst="rect">
            <a:avLst/>
          </a:prstGeom>
        </p:spPr>
        <p:txBody>
          <a:bodyPr wrap="square">
            <a:spAutoFit/>
          </a:bodyPr>
          <a:lstStyle/>
          <a:p>
            <a:r>
              <a:rPr lang="en-SG" dirty="0"/>
              <a:t>Single program</a:t>
            </a:r>
          </a:p>
          <a:p>
            <a:r>
              <a:rPr lang="en-SG" dirty="0"/>
              <a:t>counter</a:t>
            </a:r>
          </a:p>
        </p:txBody>
      </p:sp>
      <p:cxnSp>
        <p:nvCxnSpPr>
          <p:cNvPr id="38" name="Curved Connector 37"/>
          <p:cNvCxnSpPr/>
          <p:nvPr/>
        </p:nvCxnSpPr>
        <p:spPr>
          <a:xfrm>
            <a:off x="611560" y="1627059"/>
            <a:ext cx="977380" cy="289773"/>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Flowchart: Terminator 39"/>
          <p:cNvSpPr/>
          <p:nvPr/>
        </p:nvSpPr>
        <p:spPr>
          <a:xfrm>
            <a:off x="5940152" y="1772816"/>
            <a:ext cx="1080120" cy="432048"/>
          </a:xfrm>
          <a:prstGeom prst="flowChartTerminator">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p:cNvSpPr/>
          <p:nvPr/>
        </p:nvSpPr>
        <p:spPr>
          <a:xfrm>
            <a:off x="4355976" y="3356992"/>
            <a:ext cx="936104" cy="6173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A</a:t>
            </a:r>
            <a:endParaRPr lang="en-SG" dirty="0">
              <a:solidFill>
                <a:schemeClr val="tx1"/>
              </a:solidFill>
            </a:endParaRPr>
          </a:p>
        </p:txBody>
      </p:sp>
      <p:sp>
        <p:nvSpPr>
          <p:cNvPr id="42" name="Rectangle 41"/>
          <p:cNvSpPr/>
          <p:nvPr/>
        </p:nvSpPr>
        <p:spPr>
          <a:xfrm>
            <a:off x="5472100" y="3356992"/>
            <a:ext cx="936104" cy="13681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a:t>
            </a:r>
            <a:endParaRPr lang="en-SG" dirty="0">
              <a:solidFill>
                <a:schemeClr val="tx1"/>
              </a:solidFill>
            </a:endParaRPr>
          </a:p>
        </p:txBody>
      </p:sp>
      <p:sp>
        <p:nvSpPr>
          <p:cNvPr id="43" name="Rectangle 42"/>
          <p:cNvSpPr/>
          <p:nvPr/>
        </p:nvSpPr>
        <p:spPr>
          <a:xfrm>
            <a:off x="6588224" y="3356992"/>
            <a:ext cx="936104" cy="2520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a:t>
            </a:r>
            <a:endParaRPr lang="en-SG" dirty="0">
              <a:solidFill>
                <a:schemeClr val="tx1"/>
              </a:solidFill>
            </a:endParaRPr>
          </a:p>
        </p:txBody>
      </p:sp>
      <p:sp>
        <p:nvSpPr>
          <p:cNvPr id="44" name="Rectangle 43"/>
          <p:cNvSpPr/>
          <p:nvPr/>
        </p:nvSpPr>
        <p:spPr>
          <a:xfrm>
            <a:off x="7668344" y="3356992"/>
            <a:ext cx="936104" cy="11161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a:t>
            </a:r>
            <a:endParaRPr lang="en-SG" dirty="0">
              <a:solidFill>
                <a:schemeClr val="tx1"/>
              </a:solidFill>
            </a:endParaRPr>
          </a:p>
        </p:txBody>
      </p:sp>
      <p:sp>
        <p:nvSpPr>
          <p:cNvPr id="46" name="Flowchart: Terminator 45"/>
          <p:cNvSpPr/>
          <p:nvPr/>
        </p:nvSpPr>
        <p:spPr>
          <a:xfrm>
            <a:off x="4824028" y="3429000"/>
            <a:ext cx="360040" cy="144016"/>
          </a:xfrm>
          <a:prstGeom prst="flowChartTerminator">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Flowchart: Terminator 46"/>
          <p:cNvSpPr/>
          <p:nvPr/>
        </p:nvSpPr>
        <p:spPr>
          <a:xfrm>
            <a:off x="5895051" y="3753036"/>
            <a:ext cx="360040" cy="108012"/>
          </a:xfrm>
          <a:prstGeom prst="flowChartTermina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Flowchart: Terminator 47"/>
          <p:cNvSpPr/>
          <p:nvPr/>
        </p:nvSpPr>
        <p:spPr>
          <a:xfrm>
            <a:off x="7002346" y="4045171"/>
            <a:ext cx="360040" cy="108012"/>
          </a:xfrm>
          <a:prstGeom prst="flowChartTermina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Flowchart: Terminator 48"/>
          <p:cNvSpPr/>
          <p:nvPr/>
        </p:nvSpPr>
        <p:spPr>
          <a:xfrm>
            <a:off x="8136396" y="3681028"/>
            <a:ext cx="360040" cy="108012"/>
          </a:xfrm>
          <a:prstGeom prst="flowChartTermina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1" name="Straight Arrow Connector 50"/>
          <p:cNvCxnSpPr>
            <a:stCxn id="40" idx="2"/>
          </p:cNvCxnSpPr>
          <p:nvPr/>
        </p:nvCxnSpPr>
        <p:spPr>
          <a:xfrm flipH="1">
            <a:off x="5004048" y="2204864"/>
            <a:ext cx="1476164"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0" idx="2"/>
          </p:cNvCxnSpPr>
          <p:nvPr/>
        </p:nvCxnSpPr>
        <p:spPr>
          <a:xfrm flipH="1">
            <a:off x="6075071" y="2204864"/>
            <a:ext cx="405141" cy="14761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0" idx="2"/>
            <a:endCxn id="48" idx="0"/>
          </p:cNvCxnSpPr>
          <p:nvPr/>
        </p:nvCxnSpPr>
        <p:spPr>
          <a:xfrm>
            <a:off x="6480212" y="2204864"/>
            <a:ext cx="702154" cy="18403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0" idx="2"/>
          </p:cNvCxnSpPr>
          <p:nvPr/>
        </p:nvCxnSpPr>
        <p:spPr>
          <a:xfrm>
            <a:off x="6480212" y="2204864"/>
            <a:ext cx="1836204" cy="14607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5589014" y="1333972"/>
            <a:ext cx="2695225" cy="369332"/>
          </a:xfrm>
          <a:prstGeom prst="rect">
            <a:avLst/>
          </a:prstGeom>
        </p:spPr>
        <p:txBody>
          <a:bodyPr wrap="none">
            <a:spAutoFit/>
          </a:bodyPr>
          <a:lstStyle/>
          <a:p>
            <a:r>
              <a:rPr lang="en-SG" dirty="0"/>
              <a:t>4 </a:t>
            </a:r>
            <a:r>
              <a:rPr lang="en-SG" dirty="0" smtClean="0"/>
              <a:t>logical Program </a:t>
            </a:r>
            <a:r>
              <a:rPr lang="en-SG" dirty="0"/>
              <a:t>Counters</a:t>
            </a:r>
          </a:p>
        </p:txBody>
      </p:sp>
      <p:cxnSp>
        <p:nvCxnSpPr>
          <p:cNvPr id="59" name="Straight Connector 58"/>
          <p:cNvCxnSpPr/>
          <p:nvPr/>
        </p:nvCxnSpPr>
        <p:spPr>
          <a:xfrm>
            <a:off x="7189351" y="4153183"/>
            <a:ext cx="0" cy="360040"/>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075071" y="3857778"/>
            <a:ext cx="0" cy="360040"/>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316416" y="3789040"/>
            <a:ext cx="0" cy="360040"/>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005760" y="3586069"/>
            <a:ext cx="11491" cy="288032"/>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274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Process Switching</a:t>
            </a:r>
          </a:p>
        </p:txBody>
      </p:sp>
      <p:sp>
        <p:nvSpPr>
          <p:cNvPr id="3" name="Content Placeholder 2"/>
          <p:cNvSpPr>
            <a:spLocks noGrp="1"/>
          </p:cNvSpPr>
          <p:nvPr>
            <p:ph idx="1"/>
          </p:nvPr>
        </p:nvSpPr>
        <p:spPr>
          <a:xfrm>
            <a:off x="422981" y="5115660"/>
            <a:ext cx="8229600" cy="977636"/>
          </a:xfrm>
        </p:spPr>
        <p:txBody>
          <a:bodyPr>
            <a:normAutofit lnSpcReduction="10000"/>
          </a:bodyPr>
          <a:lstStyle/>
          <a:p>
            <a:pPr marL="0" indent="0">
              <a:buNone/>
            </a:pPr>
            <a:r>
              <a:rPr lang="en-SG" dirty="0"/>
              <a:t>It takes time for the CPU to switch </a:t>
            </a:r>
            <a:r>
              <a:rPr lang="en-SG" dirty="0" smtClean="0"/>
              <a:t>from one </a:t>
            </a:r>
            <a:r>
              <a:rPr lang="en-SG" dirty="0"/>
              <a:t>process to the other!</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74" y="1709167"/>
            <a:ext cx="8853414" cy="3087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636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Multitasking </a:t>
            </a:r>
            <a:r>
              <a:rPr lang="en-SG" dirty="0"/>
              <a:t>Systems</a:t>
            </a:r>
          </a:p>
        </p:txBody>
      </p:sp>
      <p:sp>
        <p:nvSpPr>
          <p:cNvPr id="3" name="Content Placeholder 2"/>
          <p:cNvSpPr>
            <a:spLocks noGrp="1"/>
          </p:cNvSpPr>
          <p:nvPr>
            <p:ph idx="1"/>
          </p:nvPr>
        </p:nvSpPr>
        <p:spPr/>
        <p:txBody>
          <a:bodyPr>
            <a:normAutofit fontScale="92500" lnSpcReduction="20000"/>
          </a:bodyPr>
          <a:lstStyle/>
          <a:p>
            <a:r>
              <a:rPr lang="en-SG" dirty="0"/>
              <a:t>Cooperative Multitasking</a:t>
            </a:r>
          </a:p>
          <a:p>
            <a:pPr lvl="1"/>
            <a:r>
              <a:rPr lang="en-SG" dirty="0" smtClean="0"/>
              <a:t>Each </a:t>
            </a:r>
            <a:r>
              <a:rPr lang="en-SG" dirty="0"/>
              <a:t>process is given a timeslot (equal/unequal)</a:t>
            </a:r>
          </a:p>
          <a:p>
            <a:pPr lvl="1"/>
            <a:r>
              <a:rPr lang="en-SG" dirty="0" smtClean="0"/>
              <a:t>Process </a:t>
            </a:r>
            <a:r>
              <a:rPr lang="en-SG" dirty="0"/>
              <a:t>works through timeslot until request to release</a:t>
            </a:r>
          </a:p>
          <a:p>
            <a:pPr lvl="1"/>
            <a:r>
              <a:rPr lang="en-SG" dirty="0" smtClean="0"/>
              <a:t>Process </a:t>
            </a:r>
            <a:r>
              <a:rPr lang="en-SG" dirty="0"/>
              <a:t>may release or continue</a:t>
            </a:r>
          </a:p>
          <a:p>
            <a:r>
              <a:rPr lang="en-SG" dirty="0" err="1" smtClean="0"/>
              <a:t>Preemptive</a:t>
            </a:r>
            <a:r>
              <a:rPr lang="en-SG" dirty="0" smtClean="0"/>
              <a:t> </a:t>
            </a:r>
            <a:r>
              <a:rPr lang="en-SG" dirty="0"/>
              <a:t>Multitasking</a:t>
            </a:r>
          </a:p>
          <a:p>
            <a:pPr lvl="1"/>
            <a:r>
              <a:rPr lang="en-SG" dirty="0" smtClean="0"/>
              <a:t>Each </a:t>
            </a:r>
            <a:r>
              <a:rPr lang="en-SG" dirty="0"/>
              <a:t>process is given a timeslot (equal/unequal)</a:t>
            </a:r>
          </a:p>
          <a:p>
            <a:pPr lvl="1"/>
            <a:r>
              <a:rPr lang="en-SG" dirty="0" smtClean="0"/>
              <a:t>Process </a:t>
            </a:r>
            <a:r>
              <a:rPr lang="en-SG" dirty="0"/>
              <a:t>works through timeslot</a:t>
            </a:r>
          </a:p>
          <a:p>
            <a:pPr lvl="1"/>
            <a:r>
              <a:rPr lang="en-SG" dirty="0" smtClean="0"/>
              <a:t>When </a:t>
            </a:r>
            <a:r>
              <a:rPr lang="en-SG" dirty="0"/>
              <a:t>time is up, process switches</a:t>
            </a:r>
          </a:p>
          <a:p>
            <a:pPr lvl="1"/>
            <a:r>
              <a:rPr lang="en-SG" dirty="0" smtClean="0"/>
              <a:t>If </a:t>
            </a:r>
            <a:r>
              <a:rPr lang="en-SG" dirty="0"/>
              <a:t>infinite loop detected, process switches</a:t>
            </a:r>
          </a:p>
          <a:p>
            <a:pPr lvl="1"/>
            <a:r>
              <a:rPr lang="en-SG" dirty="0" smtClean="0"/>
              <a:t>If </a:t>
            </a:r>
            <a:r>
              <a:rPr lang="en-SG" dirty="0"/>
              <a:t>important task is required, process switches</a:t>
            </a:r>
          </a:p>
        </p:txBody>
      </p:sp>
    </p:spTree>
    <p:extLst>
      <p:ext uri="{BB962C8B-B14F-4D97-AF65-F5344CB8AC3E}">
        <p14:creationId xmlns:p14="http://schemas.microsoft.com/office/powerpoint/2010/main" val="496845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Process States</a:t>
            </a:r>
          </a:p>
        </p:txBody>
      </p:sp>
      <p:sp>
        <p:nvSpPr>
          <p:cNvPr id="3" name="Content Placeholder 2"/>
          <p:cNvSpPr>
            <a:spLocks noGrp="1"/>
          </p:cNvSpPr>
          <p:nvPr>
            <p:ph idx="1"/>
          </p:nvPr>
        </p:nvSpPr>
        <p:spPr/>
        <p:txBody>
          <a:bodyPr>
            <a:normAutofit/>
          </a:bodyPr>
          <a:lstStyle/>
          <a:p>
            <a:r>
              <a:rPr lang="en-SG" dirty="0"/>
              <a:t>A process changes state in its life.</a:t>
            </a:r>
          </a:p>
          <a:p>
            <a:r>
              <a:rPr lang="en-SG" dirty="0" smtClean="0"/>
              <a:t>At </a:t>
            </a:r>
            <a:r>
              <a:rPr lang="en-SG" dirty="0"/>
              <a:t>any one time, a process may be in one </a:t>
            </a:r>
            <a:r>
              <a:rPr lang="en-SG" dirty="0" smtClean="0"/>
              <a:t>of the </a:t>
            </a:r>
            <a:r>
              <a:rPr lang="en-SG" dirty="0"/>
              <a:t>following states:</a:t>
            </a:r>
          </a:p>
          <a:p>
            <a:pPr lvl="1"/>
            <a:r>
              <a:rPr lang="en-SG" sz="2400" dirty="0" smtClean="0"/>
              <a:t>New </a:t>
            </a:r>
            <a:r>
              <a:rPr lang="en-SG" sz="2400" dirty="0"/>
              <a:t>(the process is new)</a:t>
            </a:r>
          </a:p>
          <a:p>
            <a:pPr lvl="1"/>
            <a:r>
              <a:rPr lang="en-SG" sz="2400" dirty="0" smtClean="0"/>
              <a:t>Running </a:t>
            </a:r>
            <a:r>
              <a:rPr lang="en-SG" sz="2400" dirty="0"/>
              <a:t>(the process is running)</a:t>
            </a:r>
          </a:p>
          <a:p>
            <a:pPr lvl="1"/>
            <a:r>
              <a:rPr lang="en-SG" sz="2400" dirty="0" smtClean="0"/>
              <a:t>Waiting </a:t>
            </a:r>
            <a:r>
              <a:rPr lang="en-SG" sz="2400" dirty="0"/>
              <a:t>(the process is waiting for I/O to </a:t>
            </a:r>
            <a:r>
              <a:rPr lang="en-SG" sz="2400" dirty="0" smtClean="0"/>
              <a:t>be completed</a:t>
            </a:r>
            <a:r>
              <a:rPr lang="en-SG" sz="2400" dirty="0"/>
              <a:t>)</a:t>
            </a:r>
          </a:p>
          <a:p>
            <a:pPr lvl="1"/>
            <a:r>
              <a:rPr lang="en-SG" sz="2400" dirty="0" smtClean="0"/>
              <a:t>Ready </a:t>
            </a:r>
            <a:r>
              <a:rPr lang="en-SG" sz="2400" dirty="0"/>
              <a:t>(the process is ready to be executed by CPU)</a:t>
            </a:r>
          </a:p>
          <a:p>
            <a:pPr lvl="1"/>
            <a:r>
              <a:rPr lang="en-SG" sz="2400" dirty="0" smtClean="0"/>
              <a:t>Terminated </a:t>
            </a:r>
            <a:r>
              <a:rPr lang="en-SG" sz="2400" dirty="0"/>
              <a:t>(the process has completed, exit)</a:t>
            </a:r>
          </a:p>
        </p:txBody>
      </p:sp>
    </p:spTree>
    <p:extLst>
      <p:ext uri="{BB962C8B-B14F-4D97-AF65-F5344CB8AC3E}">
        <p14:creationId xmlns:p14="http://schemas.microsoft.com/office/powerpoint/2010/main" val="1275890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Process States</a:t>
            </a:r>
          </a:p>
        </p:txBody>
      </p:sp>
      <p:sp>
        <p:nvSpPr>
          <p:cNvPr id="28" name="Rectangle 27"/>
          <p:cNvSpPr/>
          <p:nvPr/>
        </p:nvSpPr>
        <p:spPr>
          <a:xfrm>
            <a:off x="5540837" y="5157192"/>
            <a:ext cx="3102886" cy="923330"/>
          </a:xfrm>
          <a:prstGeom prst="rect">
            <a:avLst/>
          </a:prstGeom>
        </p:spPr>
        <p:txBody>
          <a:bodyPr wrap="square">
            <a:spAutoFit/>
          </a:bodyPr>
          <a:lstStyle/>
          <a:p>
            <a:r>
              <a:rPr lang="en-SG" dirty="0"/>
              <a:t>Note direction of the arrows</a:t>
            </a:r>
          </a:p>
          <a:p>
            <a:r>
              <a:rPr lang="en-SG" dirty="0"/>
              <a:t>which shows the transitions</a:t>
            </a:r>
          </a:p>
          <a:p>
            <a:r>
              <a:rPr lang="en-SG" dirty="0"/>
              <a:t>Between states</a:t>
            </a:r>
          </a:p>
        </p:txBody>
      </p:sp>
      <p:grpSp>
        <p:nvGrpSpPr>
          <p:cNvPr id="3" name="Group 2"/>
          <p:cNvGrpSpPr/>
          <p:nvPr/>
        </p:nvGrpSpPr>
        <p:grpSpPr>
          <a:xfrm>
            <a:off x="1187624" y="2276872"/>
            <a:ext cx="5904656" cy="2880320"/>
            <a:chOff x="1187624" y="2276872"/>
            <a:chExt cx="5904656" cy="2880320"/>
          </a:xfrm>
        </p:grpSpPr>
        <p:sp>
          <p:nvSpPr>
            <p:cNvPr id="4" name="Flowchart: Terminator 3"/>
            <p:cNvSpPr/>
            <p:nvPr/>
          </p:nvSpPr>
          <p:spPr>
            <a:xfrm>
              <a:off x="1187624" y="2276872"/>
              <a:ext cx="1224136" cy="504056"/>
            </a:xfrm>
            <a:prstGeom prst="flowChartTermina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new</a:t>
              </a:r>
              <a:endParaRPr lang="en-SG" dirty="0">
                <a:solidFill>
                  <a:schemeClr val="tx1"/>
                </a:solidFill>
              </a:endParaRPr>
            </a:p>
          </p:txBody>
        </p:sp>
        <p:sp>
          <p:nvSpPr>
            <p:cNvPr id="5" name="Flowchart: Terminator 4"/>
            <p:cNvSpPr/>
            <p:nvPr/>
          </p:nvSpPr>
          <p:spPr>
            <a:xfrm>
              <a:off x="5868144" y="2276872"/>
              <a:ext cx="1224136" cy="504056"/>
            </a:xfrm>
            <a:prstGeom prst="flowChartTerminator">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dirty="0">
                  <a:solidFill>
                    <a:schemeClr val="tx1"/>
                  </a:solidFill>
                </a:rPr>
                <a:t>terminated</a:t>
              </a:r>
            </a:p>
          </p:txBody>
        </p:sp>
        <p:sp>
          <p:nvSpPr>
            <p:cNvPr id="6" name="Flowchart: Terminator 5"/>
            <p:cNvSpPr/>
            <p:nvPr/>
          </p:nvSpPr>
          <p:spPr>
            <a:xfrm>
              <a:off x="2411760" y="3356992"/>
              <a:ext cx="1224136" cy="504056"/>
            </a:xfrm>
            <a:prstGeom prst="flowChartTerminator">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smtClean="0">
                  <a:solidFill>
                    <a:schemeClr val="tx1"/>
                  </a:solidFill>
                </a:rPr>
                <a:t>ready</a:t>
              </a:r>
              <a:endParaRPr lang="en-SG" sz="1600" dirty="0">
                <a:solidFill>
                  <a:schemeClr val="tx1"/>
                </a:solidFill>
              </a:endParaRPr>
            </a:p>
          </p:txBody>
        </p:sp>
        <p:sp>
          <p:nvSpPr>
            <p:cNvPr id="7" name="Flowchart: Terminator 6"/>
            <p:cNvSpPr/>
            <p:nvPr/>
          </p:nvSpPr>
          <p:spPr>
            <a:xfrm>
              <a:off x="4644008" y="3366476"/>
              <a:ext cx="1224136" cy="504056"/>
            </a:xfrm>
            <a:prstGeom prst="flowChartTerminator">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smtClean="0">
                  <a:solidFill>
                    <a:schemeClr val="tx1"/>
                  </a:solidFill>
                </a:rPr>
                <a:t>running</a:t>
              </a:r>
              <a:endParaRPr lang="en-SG" sz="1600" dirty="0">
                <a:solidFill>
                  <a:schemeClr val="tx1"/>
                </a:solidFill>
              </a:endParaRPr>
            </a:p>
          </p:txBody>
        </p:sp>
        <p:sp>
          <p:nvSpPr>
            <p:cNvPr id="8" name="Flowchart: Terminator 7"/>
            <p:cNvSpPr/>
            <p:nvPr/>
          </p:nvSpPr>
          <p:spPr>
            <a:xfrm>
              <a:off x="3635896" y="4653136"/>
              <a:ext cx="1224136" cy="504056"/>
            </a:xfrm>
            <a:prstGeom prst="flowChartTerminator">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smtClean="0">
                  <a:solidFill>
                    <a:schemeClr val="tx1"/>
                  </a:solidFill>
                </a:rPr>
                <a:t>waiting</a:t>
              </a:r>
              <a:endParaRPr lang="en-SG" sz="1600" dirty="0">
                <a:solidFill>
                  <a:schemeClr val="tx1"/>
                </a:solidFill>
              </a:endParaRPr>
            </a:p>
          </p:txBody>
        </p:sp>
        <p:cxnSp>
          <p:nvCxnSpPr>
            <p:cNvPr id="10" name="Straight Arrow Connector 9"/>
            <p:cNvCxnSpPr>
              <a:stCxn id="4" idx="2"/>
              <a:endCxn id="6" idx="1"/>
            </p:cNvCxnSpPr>
            <p:nvPr/>
          </p:nvCxnSpPr>
          <p:spPr>
            <a:xfrm>
              <a:off x="1799692" y="2780928"/>
              <a:ext cx="612068" cy="828092"/>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635896" y="3456486"/>
              <a:ext cx="1008112"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5" idx="2"/>
            </p:cNvCxnSpPr>
            <p:nvPr/>
          </p:nvCxnSpPr>
          <p:spPr>
            <a:xfrm flipV="1">
              <a:off x="5868144" y="2780928"/>
              <a:ext cx="612068" cy="858135"/>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8" idx="3"/>
            </p:cNvCxnSpPr>
            <p:nvPr/>
          </p:nvCxnSpPr>
          <p:spPr>
            <a:xfrm flipH="1">
              <a:off x="4860032" y="3870533"/>
              <a:ext cx="396044" cy="1034631"/>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635896" y="3690438"/>
              <a:ext cx="1008112" cy="0"/>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6" idx="2"/>
            </p:cNvCxnSpPr>
            <p:nvPr/>
          </p:nvCxnSpPr>
          <p:spPr>
            <a:xfrm flipH="1" flipV="1">
              <a:off x="3023828" y="3861048"/>
              <a:ext cx="612068" cy="1044116"/>
            </a:xfrm>
            <a:prstGeom prst="straightConnector1">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051720" y="2935977"/>
              <a:ext cx="851743" cy="307777"/>
            </a:xfrm>
            <a:prstGeom prst="rect">
              <a:avLst/>
            </a:prstGeom>
          </p:spPr>
          <p:txBody>
            <a:bodyPr wrap="square">
              <a:spAutoFit/>
            </a:bodyPr>
            <a:lstStyle/>
            <a:p>
              <a:r>
                <a:rPr lang="en-SG" sz="1400" dirty="0"/>
                <a:t>admitted</a:t>
              </a:r>
            </a:p>
          </p:txBody>
        </p:sp>
        <p:sp>
          <p:nvSpPr>
            <p:cNvPr id="22" name="Rectangle 21"/>
            <p:cNvSpPr/>
            <p:nvPr/>
          </p:nvSpPr>
          <p:spPr>
            <a:xfrm>
              <a:off x="3714080" y="3174061"/>
              <a:ext cx="851743" cy="307777"/>
            </a:xfrm>
            <a:prstGeom prst="rect">
              <a:avLst/>
            </a:prstGeom>
          </p:spPr>
          <p:txBody>
            <a:bodyPr wrap="square">
              <a:spAutoFit/>
            </a:bodyPr>
            <a:lstStyle/>
            <a:p>
              <a:r>
                <a:rPr lang="en-SG" sz="1400" dirty="0"/>
                <a:t>dispatch</a:t>
              </a:r>
            </a:p>
          </p:txBody>
        </p:sp>
        <p:sp>
          <p:nvSpPr>
            <p:cNvPr id="23" name="Rectangle 22"/>
            <p:cNvSpPr/>
            <p:nvPr/>
          </p:nvSpPr>
          <p:spPr>
            <a:xfrm>
              <a:off x="3714079" y="3690438"/>
              <a:ext cx="851743" cy="307777"/>
            </a:xfrm>
            <a:prstGeom prst="rect">
              <a:avLst/>
            </a:prstGeom>
          </p:spPr>
          <p:txBody>
            <a:bodyPr wrap="square">
              <a:spAutoFit/>
            </a:bodyPr>
            <a:lstStyle/>
            <a:p>
              <a:r>
                <a:rPr lang="en-SG" sz="1400" dirty="0"/>
                <a:t>interrupt</a:t>
              </a:r>
            </a:p>
          </p:txBody>
        </p:sp>
        <p:sp>
          <p:nvSpPr>
            <p:cNvPr id="24" name="Rectangle 23"/>
            <p:cNvSpPr/>
            <p:nvPr/>
          </p:nvSpPr>
          <p:spPr>
            <a:xfrm>
              <a:off x="6240537" y="3174060"/>
              <a:ext cx="563711" cy="307777"/>
            </a:xfrm>
            <a:prstGeom prst="rect">
              <a:avLst/>
            </a:prstGeom>
          </p:spPr>
          <p:txBody>
            <a:bodyPr wrap="square">
              <a:spAutoFit/>
            </a:bodyPr>
            <a:lstStyle/>
            <a:p>
              <a:r>
                <a:rPr lang="en-SG" sz="1400" dirty="0" smtClean="0"/>
                <a:t>exit</a:t>
              </a:r>
              <a:endParaRPr lang="en-SG" sz="1400" dirty="0"/>
            </a:p>
          </p:txBody>
        </p:sp>
        <p:sp>
          <p:nvSpPr>
            <p:cNvPr id="25" name="Rectangle 24"/>
            <p:cNvSpPr/>
            <p:nvPr/>
          </p:nvSpPr>
          <p:spPr>
            <a:xfrm>
              <a:off x="2267744" y="4376137"/>
              <a:ext cx="1181956" cy="523220"/>
            </a:xfrm>
            <a:prstGeom prst="rect">
              <a:avLst/>
            </a:prstGeom>
          </p:spPr>
          <p:txBody>
            <a:bodyPr wrap="square">
              <a:spAutoFit/>
            </a:bodyPr>
            <a:lstStyle/>
            <a:p>
              <a:r>
                <a:rPr lang="en-SG" sz="1400" dirty="0"/>
                <a:t>I/O </a:t>
              </a:r>
              <a:r>
                <a:rPr lang="en-SG" sz="1400" dirty="0" smtClean="0"/>
                <a:t>or Event </a:t>
              </a:r>
              <a:r>
                <a:rPr lang="en-SG" sz="1400" dirty="0"/>
                <a:t>completion</a:t>
              </a:r>
            </a:p>
          </p:txBody>
        </p:sp>
        <p:sp>
          <p:nvSpPr>
            <p:cNvPr id="26" name="Rectangle 25"/>
            <p:cNvSpPr/>
            <p:nvPr/>
          </p:nvSpPr>
          <p:spPr>
            <a:xfrm>
              <a:off x="5058581" y="4129916"/>
              <a:ext cx="1181956" cy="523220"/>
            </a:xfrm>
            <a:prstGeom prst="rect">
              <a:avLst/>
            </a:prstGeom>
          </p:spPr>
          <p:txBody>
            <a:bodyPr wrap="square">
              <a:spAutoFit/>
            </a:bodyPr>
            <a:lstStyle/>
            <a:p>
              <a:r>
                <a:rPr lang="en-SG" sz="1400" dirty="0"/>
                <a:t>I/O </a:t>
              </a:r>
              <a:r>
                <a:rPr lang="en-SG" sz="1400" dirty="0" smtClean="0"/>
                <a:t>or Event wait</a:t>
              </a:r>
              <a:endParaRPr lang="en-SG" sz="1400" dirty="0"/>
            </a:p>
          </p:txBody>
        </p:sp>
        <p:sp>
          <p:nvSpPr>
            <p:cNvPr id="27" name="Rectangle 26"/>
            <p:cNvSpPr/>
            <p:nvPr/>
          </p:nvSpPr>
          <p:spPr>
            <a:xfrm>
              <a:off x="5586289" y="4483858"/>
              <a:ext cx="281856" cy="307777"/>
            </a:xfrm>
            <a:prstGeom prst="rect">
              <a:avLst/>
            </a:prstGeom>
          </p:spPr>
          <p:txBody>
            <a:bodyPr wrap="square">
              <a:spAutoFit/>
            </a:bodyPr>
            <a:lstStyle/>
            <a:p>
              <a:r>
                <a:rPr lang="en-SG" sz="1400" dirty="0" smtClean="0"/>
                <a:t>1</a:t>
              </a:r>
              <a:endParaRPr lang="en-SG" sz="1400" dirty="0"/>
            </a:p>
          </p:txBody>
        </p:sp>
        <p:sp>
          <p:nvSpPr>
            <p:cNvPr id="29" name="Rectangle 28"/>
            <p:cNvSpPr/>
            <p:nvPr/>
          </p:nvSpPr>
          <p:spPr>
            <a:xfrm>
              <a:off x="3889363" y="2811223"/>
              <a:ext cx="281856" cy="307777"/>
            </a:xfrm>
            <a:prstGeom prst="rect">
              <a:avLst/>
            </a:prstGeom>
          </p:spPr>
          <p:txBody>
            <a:bodyPr wrap="square">
              <a:spAutoFit/>
            </a:bodyPr>
            <a:lstStyle/>
            <a:p>
              <a:r>
                <a:rPr lang="en-SG" sz="1400" dirty="0" smtClean="0"/>
                <a:t>2</a:t>
              </a:r>
              <a:endParaRPr lang="en-SG" sz="1400" dirty="0"/>
            </a:p>
          </p:txBody>
        </p:sp>
        <p:sp>
          <p:nvSpPr>
            <p:cNvPr id="30" name="Rectangle 29"/>
            <p:cNvSpPr/>
            <p:nvPr/>
          </p:nvSpPr>
          <p:spPr>
            <a:xfrm>
              <a:off x="2621607" y="4089179"/>
              <a:ext cx="281856" cy="307777"/>
            </a:xfrm>
            <a:prstGeom prst="rect">
              <a:avLst/>
            </a:prstGeom>
          </p:spPr>
          <p:txBody>
            <a:bodyPr wrap="square">
              <a:spAutoFit/>
            </a:bodyPr>
            <a:lstStyle/>
            <a:p>
              <a:r>
                <a:rPr lang="en-SG" sz="1400" dirty="0" smtClean="0"/>
                <a:t>3</a:t>
              </a:r>
              <a:endParaRPr lang="en-SG" sz="1400" dirty="0"/>
            </a:p>
          </p:txBody>
        </p:sp>
        <p:sp>
          <p:nvSpPr>
            <p:cNvPr id="31" name="Rectangle 30"/>
            <p:cNvSpPr/>
            <p:nvPr/>
          </p:nvSpPr>
          <p:spPr>
            <a:xfrm>
              <a:off x="3999024" y="3934918"/>
              <a:ext cx="281856" cy="307777"/>
            </a:xfrm>
            <a:prstGeom prst="rect">
              <a:avLst/>
            </a:prstGeom>
          </p:spPr>
          <p:txBody>
            <a:bodyPr wrap="square">
              <a:spAutoFit/>
            </a:bodyPr>
            <a:lstStyle/>
            <a:p>
              <a:r>
                <a:rPr lang="en-SG" sz="1400" dirty="0" smtClean="0"/>
                <a:t>4</a:t>
              </a:r>
              <a:endParaRPr lang="en-SG" sz="1400" dirty="0"/>
            </a:p>
          </p:txBody>
        </p:sp>
      </p:grpSp>
    </p:spTree>
    <p:extLst>
      <p:ext uri="{BB962C8B-B14F-4D97-AF65-F5344CB8AC3E}">
        <p14:creationId xmlns:p14="http://schemas.microsoft.com/office/powerpoint/2010/main" val="3746730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Process Scheduling</a:t>
            </a:r>
          </a:p>
        </p:txBody>
      </p:sp>
      <p:sp>
        <p:nvSpPr>
          <p:cNvPr id="3" name="Content Placeholder 2"/>
          <p:cNvSpPr>
            <a:spLocks noGrp="1"/>
          </p:cNvSpPr>
          <p:nvPr>
            <p:ph idx="1"/>
          </p:nvPr>
        </p:nvSpPr>
        <p:spPr/>
        <p:txBody>
          <a:bodyPr>
            <a:normAutofit fontScale="92500" lnSpcReduction="10000"/>
          </a:bodyPr>
          <a:lstStyle/>
          <a:p>
            <a:r>
              <a:rPr lang="en-SG" dirty="0"/>
              <a:t>CPU switches from Process-to-process</a:t>
            </a:r>
          </a:p>
          <a:p>
            <a:r>
              <a:rPr lang="en-SG" dirty="0" smtClean="0"/>
              <a:t>Only </a:t>
            </a:r>
            <a:r>
              <a:rPr lang="en-SG" dirty="0"/>
              <a:t>one process can be truly active at a time.</a:t>
            </a:r>
          </a:p>
          <a:p>
            <a:r>
              <a:rPr lang="en-SG" dirty="0" smtClean="0"/>
              <a:t>CPU </a:t>
            </a:r>
            <a:r>
              <a:rPr lang="en-SG" dirty="0"/>
              <a:t>must share its time between executions </a:t>
            </a:r>
            <a:r>
              <a:rPr lang="en-SG" dirty="0" smtClean="0"/>
              <a:t>of many </a:t>
            </a:r>
            <a:r>
              <a:rPr lang="en-SG" dirty="0"/>
              <a:t>processes</a:t>
            </a:r>
          </a:p>
          <a:p>
            <a:r>
              <a:rPr lang="en-SG" dirty="0" smtClean="0"/>
              <a:t>Scheduling </a:t>
            </a:r>
            <a:r>
              <a:rPr lang="en-SG" dirty="0"/>
              <a:t>– the process of sharing time</a:t>
            </a:r>
          </a:p>
          <a:p>
            <a:r>
              <a:rPr lang="en-SG" dirty="0" smtClean="0"/>
              <a:t>Purpose</a:t>
            </a:r>
            <a:r>
              <a:rPr lang="en-SG" dirty="0"/>
              <a:t>: to maximize CPU utilization </a:t>
            </a:r>
            <a:r>
              <a:rPr lang="en-SG" dirty="0" smtClean="0"/>
              <a:t>in multiprogramming </a:t>
            </a:r>
            <a:r>
              <a:rPr lang="en-SG" dirty="0"/>
              <a:t>environment</a:t>
            </a:r>
          </a:p>
          <a:p>
            <a:r>
              <a:rPr lang="en-SG" dirty="0" smtClean="0"/>
              <a:t>Provides </a:t>
            </a:r>
            <a:r>
              <a:rPr lang="en-SG" dirty="0"/>
              <a:t>illusion that CPU is always with </a:t>
            </a:r>
            <a:r>
              <a:rPr lang="en-SG" dirty="0" smtClean="0"/>
              <a:t>the user/task</a:t>
            </a:r>
            <a:r>
              <a:rPr lang="en-SG" dirty="0"/>
              <a:t>.</a:t>
            </a:r>
          </a:p>
        </p:txBody>
      </p:sp>
    </p:spTree>
    <p:extLst>
      <p:ext uri="{BB962C8B-B14F-4D97-AF65-F5344CB8AC3E}">
        <p14:creationId xmlns:p14="http://schemas.microsoft.com/office/powerpoint/2010/main" val="3434625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Scheduling 2 processes</a:t>
            </a:r>
          </a:p>
        </p:txBody>
      </p:sp>
      <p:sp>
        <p:nvSpPr>
          <p:cNvPr id="4" name="Rectangle 3"/>
          <p:cNvSpPr/>
          <p:nvPr/>
        </p:nvSpPr>
        <p:spPr>
          <a:xfrm>
            <a:off x="1187624" y="1628800"/>
            <a:ext cx="1008112" cy="307777"/>
          </a:xfrm>
          <a:prstGeom prst="rect">
            <a:avLst/>
          </a:prstGeom>
        </p:spPr>
        <p:txBody>
          <a:bodyPr wrap="square">
            <a:spAutoFit/>
          </a:bodyPr>
          <a:lstStyle/>
          <a:p>
            <a:r>
              <a:rPr lang="en-SG" sz="1400" dirty="0"/>
              <a:t>Process P1</a:t>
            </a:r>
          </a:p>
        </p:txBody>
      </p:sp>
      <p:sp>
        <p:nvSpPr>
          <p:cNvPr id="5" name="Rectangle 4"/>
          <p:cNvSpPr/>
          <p:nvPr/>
        </p:nvSpPr>
        <p:spPr>
          <a:xfrm>
            <a:off x="6012160" y="1639595"/>
            <a:ext cx="1008112" cy="307777"/>
          </a:xfrm>
          <a:prstGeom prst="rect">
            <a:avLst/>
          </a:prstGeom>
        </p:spPr>
        <p:txBody>
          <a:bodyPr wrap="square">
            <a:spAutoFit/>
          </a:bodyPr>
          <a:lstStyle/>
          <a:p>
            <a:r>
              <a:rPr lang="en-SG" sz="1400" dirty="0"/>
              <a:t>Process </a:t>
            </a:r>
            <a:r>
              <a:rPr lang="en-SG" sz="1400" dirty="0" smtClean="0"/>
              <a:t>P2</a:t>
            </a:r>
            <a:endParaRPr lang="en-SG" sz="1400" dirty="0"/>
          </a:p>
        </p:txBody>
      </p:sp>
      <p:cxnSp>
        <p:nvCxnSpPr>
          <p:cNvPr id="7" name="Straight Arrow Connector 6"/>
          <p:cNvCxnSpPr>
            <a:stCxn id="4" idx="2"/>
          </p:cNvCxnSpPr>
          <p:nvPr/>
        </p:nvCxnSpPr>
        <p:spPr>
          <a:xfrm>
            <a:off x="1691680" y="1936577"/>
            <a:ext cx="0" cy="700335"/>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91680" y="2780928"/>
            <a:ext cx="0" cy="15627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691680" y="4437112"/>
            <a:ext cx="0" cy="1152128"/>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691680" y="2060848"/>
            <a:ext cx="1944216" cy="576064"/>
          </a:xfrm>
          <a:prstGeom prst="line">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635896" y="2060848"/>
            <a:ext cx="0" cy="22589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Flowchart: Terminator 23"/>
          <p:cNvSpPr/>
          <p:nvPr/>
        </p:nvSpPr>
        <p:spPr>
          <a:xfrm>
            <a:off x="2987824" y="2348880"/>
            <a:ext cx="1728192" cy="288032"/>
          </a:xfrm>
          <a:prstGeom prst="flowChartTermina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Save state to PCB1</a:t>
            </a:r>
          </a:p>
        </p:txBody>
      </p:sp>
      <p:sp>
        <p:nvSpPr>
          <p:cNvPr id="25" name="Flowchart: Terminator 24"/>
          <p:cNvSpPr/>
          <p:nvPr/>
        </p:nvSpPr>
        <p:spPr>
          <a:xfrm>
            <a:off x="2960293" y="2780928"/>
            <a:ext cx="1728192" cy="288032"/>
          </a:xfrm>
          <a:prstGeom prst="flowChartTermina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Release state to PCB2</a:t>
            </a:r>
          </a:p>
        </p:txBody>
      </p:sp>
      <p:cxnSp>
        <p:nvCxnSpPr>
          <p:cNvPr id="26" name="Straight Connector 25"/>
          <p:cNvCxnSpPr/>
          <p:nvPr/>
        </p:nvCxnSpPr>
        <p:spPr>
          <a:xfrm>
            <a:off x="4688485" y="2924944"/>
            <a:ext cx="1611707" cy="0"/>
          </a:xfrm>
          <a:prstGeom prst="line">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372200" y="1988840"/>
            <a:ext cx="0" cy="9001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372200" y="2975547"/>
            <a:ext cx="0" cy="864096"/>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635896" y="3501008"/>
            <a:ext cx="0" cy="22589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Flowchart: Terminator 31"/>
          <p:cNvSpPr/>
          <p:nvPr/>
        </p:nvSpPr>
        <p:spPr>
          <a:xfrm>
            <a:off x="2960293" y="3767635"/>
            <a:ext cx="1728192" cy="288032"/>
          </a:xfrm>
          <a:prstGeom prst="flowChartTermina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Save state to </a:t>
            </a:r>
            <a:r>
              <a:rPr lang="en-SG" sz="1200" dirty="0" smtClean="0">
                <a:solidFill>
                  <a:schemeClr val="tx1"/>
                </a:solidFill>
              </a:rPr>
              <a:t>PCB2</a:t>
            </a:r>
            <a:endParaRPr lang="en-SG" sz="1200" dirty="0">
              <a:solidFill>
                <a:schemeClr val="tx1"/>
              </a:solidFill>
            </a:endParaRPr>
          </a:p>
        </p:txBody>
      </p:sp>
      <p:sp>
        <p:nvSpPr>
          <p:cNvPr id="33" name="Flowchart: Terminator 32"/>
          <p:cNvSpPr/>
          <p:nvPr/>
        </p:nvSpPr>
        <p:spPr>
          <a:xfrm>
            <a:off x="2932762" y="4199683"/>
            <a:ext cx="1728192" cy="288032"/>
          </a:xfrm>
          <a:prstGeom prst="flowChartTermina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Release state to </a:t>
            </a:r>
            <a:r>
              <a:rPr lang="en-SG" sz="1200" dirty="0" smtClean="0">
                <a:solidFill>
                  <a:schemeClr val="tx1"/>
                </a:solidFill>
              </a:rPr>
              <a:t>PCB1</a:t>
            </a:r>
            <a:endParaRPr lang="en-SG" sz="1200" dirty="0">
              <a:solidFill>
                <a:schemeClr val="tx1"/>
              </a:solidFill>
            </a:endParaRPr>
          </a:p>
        </p:txBody>
      </p:sp>
      <p:cxnSp>
        <p:nvCxnSpPr>
          <p:cNvPr id="34" name="Straight Connector 33"/>
          <p:cNvCxnSpPr/>
          <p:nvPr/>
        </p:nvCxnSpPr>
        <p:spPr>
          <a:xfrm flipH="1" flipV="1">
            <a:off x="3635896" y="3501008"/>
            <a:ext cx="2736306" cy="360040"/>
          </a:xfrm>
          <a:prstGeom prst="line">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372201" y="4005064"/>
            <a:ext cx="0" cy="12241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06062" y="4684494"/>
            <a:ext cx="982513" cy="338554"/>
          </a:xfrm>
          <a:prstGeom prst="rect">
            <a:avLst/>
          </a:prstGeom>
        </p:spPr>
        <p:txBody>
          <a:bodyPr wrap="none">
            <a:spAutoFit/>
          </a:bodyPr>
          <a:lstStyle/>
          <a:p>
            <a:r>
              <a:rPr lang="en-SG" sz="1600" dirty="0"/>
              <a:t>executing</a:t>
            </a:r>
          </a:p>
        </p:txBody>
      </p:sp>
      <p:cxnSp>
        <p:nvCxnSpPr>
          <p:cNvPr id="40" name="Straight Connector 39"/>
          <p:cNvCxnSpPr/>
          <p:nvPr/>
        </p:nvCxnSpPr>
        <p:spPr>
          <a:xfrm flipH="1">
            <a:off x="1691680" y="4345334"/>
            <a:ext cx="1268613" cy="0"/>
          </a:xfrm>
          <a:prstGeom prst="line">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1691680" y="5023048"/>
            <a:ext cx="1944216" cy="576064"/>
          </a:xfrm>
          <a:prstGeom prst="line">
            <a:avLst/>
          </a:prstGeom>
          <a:ln w="1905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635896" y="5023048"/>
            <a:ext cx="0" cy="22589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Flowchart: Terminator 45"/>
          <p:cNvSpPr/>
          <p:nvPr/>
        </p:nvSpPr>
        <p:spPr>
          <a:xfrm>
            <a:off x="2987824" y="5311080"/>
            <a:ext cx="1728192" cy="288032"/>
          </a:xfrm>
          <a:prstGeom prst="flowChartTermina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Save state to PCB1</a:t>
            </a:r>
          </a:p>
        </p:txBody>
      </p:sp>
      <p:sp>
        <p:nvSpPr>
          <p:cNvPr id="47" name="Rectangle 46"/>
          <p:cNvSpPr/>
          <p:nvPr/>
        </p:nvSpPr>
        <p:spPr>
          <a:xfrm>
            <a:off x="1704479" y="3331731"/>
            <a:ext cx="487634" cy="338554"/>
          </a:xfrm>
          <a:prstGeom prst="rect">
            <a:avLst/>
          </a:prstGeom>
        </p:spPr>
        <p:txBody>
          <a:bodyPr wrap="none">
            <a:spAutoFit/>
          </a:bodyPr>
          <a:lstStyle/>
          <a:p>
            <a:r>
              <a:rPr lang="en-SG" sz="1600" dirty="0" smtClean="0"/>
              <a:t>idle</a:t>
            </a:r>
            <a:endParaRPr lang="en-SG" sz="1600" dirty="0"/>
          </a:p>
        </p:txBody>
      </p:sp>
      <p:sp>
        <p:nvSpPr>
          <p:cNvPr id="48" name="Rectangle 47"/>
          <p:cNvSpPr/>
          <p:nvPr/>
        </p:nvSpPr>
        <p:spPr>
          <a:xfrm>
            <a:off x="6372200" y="4437112"/>
            <a:ext cx="487634" cy="338554"/>
          </a:xfrm>
          <a:prstGeom prst="rect">
            <a:avLst/>
          </a:prstGeom>
        </p:spPr>
        <p:txBody>
          <a:bodyPr wrap="none">
            <a:spAutoFit/>
          </a:bodyPr>
          <a:lstStyle/>
          <a:p>
            <a:r>
              <a:rPr lang="en-SG" sz="1600" dirty="0" smtClean="0"/>
              <a:t>idle</a:t>
            </a:r>
            <a:endParaRPr lang="en-SG" sz="1600" dirty="0"/>
          </a:p>
        </p:txBody>
      </p:sp>
      <p:sp>
        <p:nvSpPr>
          <p:cNvPr id="49" name="Rectangle 48"/>
          <p:cNvSpPr/>
          <p:nvPr/>
        </p:nvSpPr>
        <p:spPr>
          <a:xfrm>
            <a:off x="6387660" y="3162454"/>
            <a:ext cx="982513" cy="338554"/>
          </a:xfrm>
          <a:prstGeom prst="rect">
            <a:avLst/>
          </a:prstGeom>
        </p:spPr>
        <p:txBody>
          <a:bodyPr wrap="none">
            <a:spAutoFit/>
          </a:bodyPr>
          <a:lstStyle/>
          <a:p>
            <a:r>
              <a:rPr lang="en-SG" sz="1600" dirty="0"/>
              <a:t>executing</a:t>
            </a:r>
          </a:p>
        </p:txBody>
      </p:sp>
      <p:cxnSp>
        <p:nvCxnSpPr>
          <p:cNvPr id="6" name="Straight Connector 5"/>
          <p:cNvCxnSpPr/>
          <p:nvPr/>
        </p:nvCxnSpPr>
        <p:spPr>
          <a:xfrm>
            <a:off x="606062" y="2636912"/>
            <a:ext cx="79263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06062" y="2996952"/>
            <a:ext cx="7924201" cy="36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35461" y="3861048"/>
            <a:ext cx="78948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35461" y="4487715"/>
            <a:ext cx="792637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6822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Process Queues</a:t>
            </a:r>
          </a:p>
        </p:txBody>
      </p:sp>
      <p:sp>
        <p:nvSpPr>
          <p:cNvPr id="4" name="Rectangle 3"/>
          <p:cNvSpPr/>
          <p:nvPr/>
        </p:nvSpPr>
        <p:spPr>
          <a:xfrm>
            <a:off x="1259632" y="1506270"/>
            <a:ext cx="1378904" cy="338554"/>
          </a:xfrm>
          <a:prstGeom prst="rect">
            <a:avLst/>
          </a:prstGeom>
        </p:spPr>
        <p:txBody>
          <a:bodyPr wrap="none">
            <a:spAutoFit/>
          </a:bodyPr>
          <a:lstStyle/>
          <a:p>
            <a:r>
              <a:rPr lang="en-SG" sz="1600" dirty="0"/>
              <a:t>Queue header</a:t>
            </a:r>
          </a:p>
        </p:txBody>
      </p:sp>
      <p:sp>
        <p:nvSpPr>
          <p:cNvPr id="5" name="Flowchart: Process 4"/>
          <p:cNvSpPr/>
          <p:nvPr/>
        </p:nvSpPr>
        <p:spPr>
          <a:xfrm>
            <a:off x="1244111" y="1916832"/>
            <a:ext cx="1378904"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Job#1</a:t>
            </a:r>
          </a:p>
        </p:txBody>
      </p:sp>
      <p:sp>
        <p:nvSpPr>
          <p:cNvPr id="6" name="Flowchart: Process 5"/>
          <p:cNvSpPr/>
          <p:nvPr/>
        </p:nvSpPr>
        <p:spPr>
          <a:xfrm>
            <a:off x="1244111" y="2690918"/>
            <a:ext cx="1378904"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Tape Unit</a:t>
            </a:r>
          </a:p>
        </p:txBody>
      </p:sp>
      <p:sp>
        <p:nvSpPr>
          <p:cNvPr id="7" name="Flowchart: Process 6"/>
          <p:cNvSpPr/>
          <p:nvPr/>
        </p:nvSpPr>
        <p:spPr>
          <a:xfrm>
            <a:off x="1244111" y="3465004"/>
            <a:ext cx="1378904"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Backup</a:t>
            </a:r>
          </a:p>
        </p:txBody>
      </p:sp>
      <p:sp>
        <p:nvSpPr>
          <p:cNvPr id="8" name="Flowchart: Process 7"/>
          <p:cNvSpPr/>
          <p:nvPr/>
        </p:nvSpPr>
        <p:spPr>
          <a:xfrm>
            <a:off x="1244111" y="4239090"/>
            <a:ext cx="1378904"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Disk #1</a:t>
            </a:r>
          </a:p>
        </p:txBody>
      </p:sp>
      <p:sp>
        <p:nvSpPr>
          <p:cNvPr id="9" name="Flowchart: Process 8"/>
          <p:cNvSpPr/>
          <p:nvPr/>
        </p:nvSpPr>
        <p:spPr>
          <a:xfrm>
            <a:off x="1244111" y="5013176"/>
            <a:ext cx="1378904"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t>Output</a:t>
            </a:r>
          </a:p>
        </p:txBody>
      </p:sp>
      <p:cxnSp>
        <p:nvCxnSpPr>
          <p:cNvPr id="11" name="Straight Connector 10"/>
          <p:cNvCxnSpPr>
            <a:stCxn id="6" idx="3"/>
          </p:cNvCxnSpPr>
          <p:nvPr/>
        </p:nvCxnSpPr>
        <p:spPr>
          <a:xfrm>
            <a:off x="2623015" y="2942946"/>
            <a:ext cx="4368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15816" y="3068960"/>
            <a:ext cx="218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34400" y="3140968"/>
            <a:ext cx="1254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43808" y="2996952"/>
            <a:ext cx="3345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059832" y="2942946"/>
            <a:ext cx="0" cy="54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609063" y="3708960"/>
            <a:ext cx="4368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01864" y="3834974"/>
            <a:ext cx="218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920448" y="3906982"/>
            <a:ext cx="1254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29856" y="3762966"/>
            <a:ext cx="3345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45880" y="3708960"/>
            <a:ext cx="0" cy="54006"/>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779912" y="1547500"/>
            <a:ext cx="562975" cy="307777"/>
          </a:xfrm>
          <a:prstGeom prst="rect">
            <a:avLst/>
          </a:prstGeom>
        </p:spPr>
        <p:txBody>
          <a:bodyPr wrap="none">
            <a:spAutoFit/>
          </a:bodyPr>
          <a:lstStyle/>
          <a:p>
            <a:r>
              <a:rPr lang="en-SG" sz="1400" dirty="0"/>
              <a:t>PCB1</a:t>
            </a:r>
          </a:p>
        </p:txBody>
      </p:sp>
      <p:graphicFrame>
        <p:nvGraphicFramePr>
          <p:cNvPr id="27" name="Table 26"/>
          <p:cNvGraphicFramePr>
            <a:graphicFrameLocks noGrp="1"/>
          </p:cNvGraphicFramePr>
          <p:nvPr>
            <p:extLst>
              <p:ext uri="{D42A27DB-BD31-4B8C-83A1-F6EECF244321}">
                <p14:modId xmlns:p14="http://schemas.microsoft.com/office/powerpoint/2010/main" val="2842688509"/>
              </p:ext>
            </p:extLst>
          </p:nvPr>
        </p:nvGraphicFramePr>
        <p:xfrm>
          <a:off x="3707904" y="1817538"/>
          <a:ext cx="936104" cy="747366"/>
        </p:xfrm>
        <a:graphic>
          <a:graphicData uri="http://schemas.openxmlformats.org/drawingml/2006/table">
            <a:tbl>
              <a:tblPr firstRow="1" bandRow="1">
                <a:tableStyleId>{5C22544A-7EE6-4342-B048-85BDC9FD1C3A}</a:tableStyleId>
              </a:tblPr>
              <a:tblGrid>
                <a:gridCol w="936104"/>
              </a:tblGrid>
              <a:tr h="221283">
                <a:tc>
                  <a:txBody>
                    <a:bodyPr/>
                    <a:lstStyle/>
                    <a:p>
                      <a:endParaRPr lang="en-SG"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283">
                <a:tc>
                  <a:txBody>
                    <a:bodyPr/>
                    <a:lstStyle/>
                    <a:p>
                      <a:r>
                        <a:rPr lang="en-SG" sz="1400" b="0" i="0" u="none" strike="noStrike" kern="1200" baseline="0" dirty="0" smtClean="0">
                          <a:solidFill>
                            <a:schemeClr val="dk1"/>
                          </a:solidFill>
                          <a:latin typeface="+mn-lt"/>
                          <a:ea typeface="+mn-ea"/>
                          <a:cs typeface="+mn-cs"/>
                        </a:rPr>
                        <a:t>Registers</a:t>
                      </a:r>
                      <a:endParaRPr lang="en-SG"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283">
                <a:tc>
                  <a:txBody>
                    <a:bodyPr/>
                    <a:lstStyle/>
                    <a:p>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014149509"/>
              </p:ext>
            </p:extLst>
          </p:nvPr>
        </p:nvGraphicFramePr>
        <p:xfrm>
          <a:off x="5724128" y="1795177"/>
          <a:ext cx="936104" cy="747366"/>
        </p:xfrm>
        <a:graphic>
          <a:graphicData uri="http://schemas.openxmlformats.org/drawingml/2006/table">
            <a:tbl>
              <a:tblPr firstRow="1" bandRow="1">
                <a:tableStyleId>{5C22544A-7EE6-4342-B048-85BDC9FD1C3A}</a:tableStyleId>
              </a:tblPr>
              <a:tblGrid>
                <a:gridCol w="936104"/>
              </a:tblGrid>
              <a:tr h="221283">
                <a:tc>
                  <a:txBody>
                    <a:bodyPr/>
                    <a:lstStyle/>
                    <a:p>
                      <a:endParaRPr lang="en-SG"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283">
                <a:tc>
                  <a:txBody>
                    <a:bodyPr/>
                    <a:lstStyle/>
                    <a:p>
                      <a:r>
                        <a:rPr lang="en-SG" sz="1400" b="0" i="0" u="none" strike="noStrike" kern="1200" baseline="0" dirty="0" smtClean="0">
                          <a:solidFill>
                            <a:schemeClr val="dk1"/>
                          </a:solidFill>
                          <a:latin typeface="+mn-lt"/>
                          <a:ea typeface="+mn-ea"/>
                          <a:cs typeface="+mn-cs"/>
                        </a:rPr>
                        <a:t>Registers</a:t>
                      </a:r>
                      <a:endParaRPr lang="en-SG"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283">
                <a:tc>
                  <a:txBody>
                    <a:bodyPr/>
                    <a:lstStyle/>
                    <a:p>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9" name="Rectangle 28"/>
          <p:cNvSpPr/>
          <p:nvPr/>
        </p:nvSpPr>
        <p:spPr>
          <a:xfrm>
            <a:off x="5652120" y="1539061"/>
            <a:ext cx="562975" cy="307777"/>
          </a:xfrm>
          <a:prstGeom prst="rect">
            <a:avLst/>
          </a:prstGeom>
        </p:spPr>
        <p:txBody>
          <a:bodyPr wrap="none">
            <a:spAutoFit/>
          </a:bodyPr>
          <a:lstStyle/>
          <a:p>
            <a:r>
              <a:rPr lang="en-SG" sz="1400" dirty="0" smtClean="0"/>
              <a:t>PCB2</a:t>
            </a:r>
            <a:endParaRPr lang="en-SG" sz="1400" dirty="0"/>
          </a:p>
        </p:txBody>
      </p:sp>
      <p:cxnSp>
        <p:nvCxnSpPr>
          <p:cNvPr id="31" name="Straight Arrow Connector 30"/>
          <p:cNvCxnSpPr>
            <a:stCxn id="5" idx="3"/>
            <a:endCxn id="27" idx="1"/>
          </p:cNvCxnSpPr>
          <p:nvPr/>
        </p:nvCxnSpPr>
        <p:spPr>
          <a:xfrm>
            <a:off x="2623015" y="2168860"/>
            <a:ext cx="1084889" cy="223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644008" y="2193424"/>
            <a:ext cx="108488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55463" y="2185352"/>
            <a:ext cx="4368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948264" y="2311366"/>
            <a:ext cx="218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966848" y="2383374"/>
            <a:ext cx="1254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876256" y="2239358"/>
            <a:ext cx="3345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092280" y="2185352"/>
            <a:ext cx="0" cy="54006"/>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750169" y="3636944"/>
            <a:ext cx="562975" cy="307777"/>
          </a:xfrm>
          <a:prstGeom prst="rect">
            <a:avLst/>
          </a:prstGeom>
        </p:spPr>
        <p:txBody>
          <a:bodyPr wrap="none">
            <a:spAutoFit/>
          </a:bodyPr>
          <a:lstStyle/>
          <a:p>
            <a:r>
              <a:rPr lang="en-SG" sz="1400" dirty="0" smtClean="0"/>
              <a:t>PCB3</a:t>
            </a:r>
            <a:endParaRPr lang="en-SG" sz="1400" dirty="0"/>
          </a:p>
        </p:txBody>
      </p:sp>
      <p:graphicFrame>
        <p:nvGraphicFramePr>
          <p:cNvPr id="41" name="Table 40"/>
          <p:cNvGraphicFramePr>
            <a:graphicFrameLocks noGrp="1"/>
          </p:cNvGraphicFramePr>
          <p:nvPr>
            <p:extLst>
              <p:ext uri="{D42A27DB-BD31-4B8C-83A1-F6EECF244321}">
                <p14:modId xmlns:p14="http://schemas.microsoft.com/office/powerpoint/2010/main" val="1681162797"/>
              </p:ext>
            </p:extLst>
          </p:nvPr>
        </p:nvGraphicFramePr>
        <p:xfrm>
          <a:off x="3678161" y="3906982"/>
          <a:ext cx="936104" cy="747366"/>
        </p:xfrm>
        <a:graphic>
          <a:graphicData uri="http://schemas.openxmlformats.org/drawingml/2006/table">
            <a:tbl>
              <a:tblPr firstRow="1" bandRow="1">
                <a:tableStyleId>{5C22544A-7EE6-4342-B048-85BDC9FD1C3A}</a:tableStyleId>
              </a:tblPr>
              <a:tblGrid>
                <a:gridCol w="936104"/>
              </a:tblGrid>
              <a:tr h="221283">
                <a:tc>
                  <a:txBody>
                    <a:bodyPr/>
                    <a:lstStyle/>
                    <a:p>
                      <a:endParaRPr lang="en-SG"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283">
                <a:tc>
                  <a:txBody>
                    <a:bodyPr/>
                    <a:lstStyle/>
                    <a:p>
                      <a:r>
                        <a:rPr lang="en-SG" sz="1400" b="0" i="0" u="none" strike="noStrike" kern="1200" baseline="0" dirty="0" smtClean="0">
                          <a:solidFill>
                            <a:schemeClr val="dk1"/>
                          </a:solidFill>
                          <a:latin typeface="+mn-lt"/>
                          <a:ea typeface="+mn-ea"/>
                          <a:cs typeface="+mn-cs"/>
                        </a:rPr>
                        <a:t>Registers</a:t>
                      </a:r>
                      <a:endParaRPr lang="en-SG"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283">
                <a:tc>
                  <a:txBody>
                    <a:bodyPr/>
                    <a:lstStyle/>
                    <a:p>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1376748474"/>
              </p:ext>
            </p:extLst>
          </p:nvPr>
        </p:nvGraphicFramePr>
        <p:xfrm>
          <a:off x="6761983" y="3884621"/>
          <a:ext cx="936104" cy="747366"/>
        </p:xfrm>
        <a:graphic>
          <a:graphicData uri="http://schemas.openxmlformats.org/drawingml/2006/table">
            <a:tbl>
              <a:tblPr firstRow="1" bandRow="1">
                <a:tableStyleId>{5C22544A-7EE6-4342-B048-85BDC9FD1C3A}</a:tableStyleId>
              </a:tblPr>
              <a:tblGrid>
                <a:gridCol w="936104"/>
              </a:tblGrid>
              <a:tr h="221283">
                <a:tc>
                  <a:txBody>
                    <a:bodyPr/>
                    <a:lstStyle/>
                    <a:p>
                      <a:endParaRPr lang="en-SG"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283">
                <a:tc>
                  <a:txBody>
                    <a:bodyPr/>
                    <a:lstStyle/>
                    <a:p>
                      <a:r>
                        <a:rPr lang="en-SG" sz="1400" b="0" i="0" u="none" strike="noStrike" kern="1200" baseline="0" dirty="0" smtClean="0">
                          <a:solidFill>
                            <a:schemeClr val="dk1"/>
                          </a:solidFill>
                          <a:latin typeface="+mn-lt"/>
                          <a:ea typeface="+mn-ea"/>
                          <a:cs typeface="+mn-cs"/>
                        </a:rPr>
                        <a:t>Registers</a:t>
                      </a:r>
                      <a:endParaRPr lang="en-SG"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283">
                <a:tc>
                  <a:txBody>
                    <a:bodyPr/>
                    <a:lstStyle/>
                    <a:p>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3" name="Rectangle 42"/>
          <p:cNvSpPr/>
          <p:nvPr/>
        </p:nvSpPr>
        <p:spPr>
          <a:xfrm>
            <a:off x="6817337" y="3628505"/>
            <a:ext cx="562975" cy="307777"/>
          </a:xfrm>
          <a:prstGeom prst="rect">
            <a:avLst/>
          </a:prstGeom>
        </p:spPr>
        <p:txBody>
          <a:bodyPr wrap="none">
            <a:spAutoFit/>
          </a:bodyPr>
          <a:lstStyle/>
          <a:p>
            <a:r>
              <a:rPr lang="en-SG" sz="1400" dirty="0" smtClean="0"/>
              <a:t>PCB5</a:t>
            </a:r>
            <a:endParaRPr lang="en-SG" sz="1400" dirty="0"/>
          </a:p>
        </p:txBody>
      </p:sp>
      <p:cxnSp>
        <p:nvCxnSpPr>
          <p:cNvPr id="44" name="Straight Arrow Connector 43"/>
          <p:cNvCxnSpPr>
            <a:stCxn id="8" idx="3"/>
            <a:endCxn id="41" idx="1"/>
          </p:cNvCxnSpPr>
          <p:nvPr/>
        </p:nvCxnSpPr>
        <p:spPr>
          <a:xfrm flipV="1">
            <a:off x="2623015" y="4280665"/>
            <a:ext cx="1055146" cy="2104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724128" y="4282868"/>
            <a:ext cx="108488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693318" y="4274796"/>
            <a:ext cx="4368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986119" y="4400810"/>
            <a:ext cx="2184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004703" y="4472818"/>
            <a:ext cx="1254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914111" y="4328802"/>
            <a:ext cx="3345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130135" y="4274796"/>
            <a:ext cx="0" cy="54006"/>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79912" y="4743138"/>
            <a:ext cx="562975" cy="307777"/>
          </a:xfrm>
          <a:prstGeom prst="rect">
            <a:avLst/>
          </a:prstGeom>
        </p:spPr>
        <p:txBody>
          <a:bodyPr wrap="none">
            <a:spAutoFit/>
          </a:bodyPr>
          <a:lstStyle/>
          <a:p>
            <a:r>
              <a:rPr lang="en-SG" sz="1400" dirty="0" smtClean="0"/>
              <a:t>PCB6</a:t>
            </a:r>
            <a:endParaRPr lang="en-SG" sz="1400" dirty="0"/>
          </a:p>
        </p:txBody>
      </p:sp>
      <p:graphicFrame>
        <p:nvGraphicFramePr>
          <p:cNvPr id="53" name="Table 52"/>
          <p:cNvGraphicFramePr>
            <a:graphicFrameLocks noGrp="1"/>
          </p:cNvGraphicFramePr>
          <p:nvPr>
            <p:extLst>
              <p:ext uri="{D42A27DB-BD31-4B8C-83A1-F6EECF244321}">
                <p14:modId xmlns:p14="http://schemas.microsoft.com/office/powerpoint/2010/main" val="444393262"/>
              </p:ext>
            </p:extLst>
          </p:nvPr>
        </p:nvGraphicFramePr>
        <p:xfrm>
          <a:off x="3707904" y="5013176"/>
          <a:ext cx="936104" cy="747366"/>
        </p:xfrm>
        <a:graphic>
          <a:graphicData uri="http://schemas.openxmlformats.org/drawingml/2006/table">
            <a:tbl>
              <a:tblPr firstRow="1" bandRow="1">
                <a:tableStyleId>{5C22544A-7EE6-4342-B048-85BDC9FD1C3A}</a:tableStyleId>
              </a:tblPr>
              <a:tblGrid>
                <a:gridCol w="936104"/>
              </a:tblGrid>
              <a:tr h="221283">
                <a:tc>
                  <a:txBody>
                    <a:bodyPr/>
                    <a:lstStyle/>
                    <a:p>
                      <a:endParaRPr lang="en-SG"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283">
                <a:tc>
                  <a:txBody>
                    <a:bodyPr/>
                    <a:lstStyle/>
                    <a:p>
                      <a:r>
                        <a:rPr lang="en-SG" sz="1400" b="0" i="0" u="none" strike="noStrike" kern="1200" baseline="0" dirty="0" smtClean="0">
                          <a:solidFill>
                            <a:schemeClr val="dk1"/>
                          </a:solidFill>
                          <a:latin typeface="+mn-lt"/>
                          <a:ea typeface="+mn-ea"/>
                          <a:cs typeface="+mn-cs"/>
                        </a:rPr>
                        <a:t>Registers</a:t>
                      </a:r>
                      <a:endParaRPr lang="en-SG"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283">
                <a:tc>
                  <a:txBody>
                    <a:bodyPr/>
                    <a:lstStyle/>
                    <a:p>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54" name="Straight Arrow Connector 53"/>
          <p:cNvCxnSpPr>
            <a:stCxn id="9" idx="3"/>
            <a:endCxn id="53" idx="1"/>
          </p:cNvCxnSpPr>
          <p:nvPr/>
        </p:nvCxnSpPr>
        <p:spPr>
          <a:xfrm>
            <a:off x="2623015" y="5265204"/>
            <a:ext cx="1084889" cy="1216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328084" y="3635732"/>
            <a:ext cx="562975" cy="307777"/>
          </a:xfrm>
          <a:prstGeom prst="rect">
            <a:avLst/>
          </a:prstGeom>
        </p:spPr>
        <p:txBody>
          <a:bodyPr wrap="none">
            <a:spAutoFit/>
          </a:bodyPr>
          <a:lstStyle/>
          <a:p>
            <a:r>
              <a:rPr lang="en-SG" sz="1400" dirty="0" smtClean="0"/>
              <a:t>PCB4</a:t>
            </a:r>
            <a:endParaRPr lang="en-SG" sz="1400" dirty="0"/>
          </a:p>
        </p:txBody>
      </p:sp>
      <p:graphicFrame>
        <p:nvGraphicFramePr>
          <p:cNvPr id="57" name="Table 56"/>
          <p:cNvGraphicFramePr>
            <a:graphicFrameLocks noGrp="1"/>
          </p:cNvGraphicFramePr>
          <p:nvPr>
            <p:extLst>
              <p:ext uri="{D42A27DB-BD31-4B8C-83A1-F6EECF244321}">
                <p14:modId xmlns:p14="http://schemas.microsoft.com/office/powerpoint/2010/main" val="1186080675"/>
              </p:ext>
            </p:extLst>
          </p:nvPr>
        </p:nvGraphicFramePr>
        <p:xfrm>
          <a:off x="5256076" y="3905770"/>
          <a:ext cx="936104" cy="747366"/>
        </p:xfrm>
        <a:graphic>
          <a:graphicData uri="http://schemas.openxmlformats.org/drawingml/2006/table">
            <a:tbl>
              <a:tblPr firstRow="1" bandRow="1">
                <a:tableStyleId>{5C22544A-7EE6-4342-B048-85BDC9FD1C3A}</a:tableStyleId>
              </a:tblPr>
              <a:tblGrid>
                <a:gridCol w="936104"/>
              </a:tblGrid>
              <a:tr h="221283">
                <a:tc>
                  <a:txBody>
                    <a:bodyPr/>
                    <a:lstStyle/>
                    <a:p>
                      <a:endParaRPr lang="en-SG"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283">
                <a:tc>
                  <a:txBody>
                    <a:bodyPr/>
                    <a:lstStyle/>
                    <a:p>
                      <a:r>
                        <a:rPr lang="en-SG" sz="1400" b="0" i="0" u="none" strike="noStrike" kern="1200" baseline="0" dirty="0" smtClean="0">
                          <a:solidFill>
                            <a:schemeClr val="dk1"/>
                          </a:solidFill>
                          <a:latin typeface="+mn-lt"/>
                          <a:ea typeface="+mn-ea"/>
                          <a:cs typeface="+mn-cs"/>
                        </a:rPr>
                        <a:t>Registers</a:t>
                      </a:r>
                      <a:endParaRPr lang="en-SG"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283">
                <a:tc>
                  <a:txBody>
                    <a:bodyPr/>
                    <a:lstStyle/>
                    <a:p>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58" name="Straight Arrow Connector 57"/>
          <p:cNvCxnSpPr>
            <a:stCxn id="41" idx="3"/>
            <a:endCxn id="57" idx="1"/>
          </p:cNvCxnSpPr>
          <p:nvPr/>
        </p:nvCxnSpPr>
        <p:spPr>
          <a:xfrm flipV="1">
            <a:off x="4614265" y="4279453"/>
            <a:ext cx="641811" cy="12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211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OS Process Queues</a:t>
            </a:r>
          </a:p>
        </p:txBody>
      </p:sp>
      <p:sp>
        <p:nvSpPr>
          <p:cNvPr id="3" name="Content Placeholder 2"/>
          <p:cNvSpPr>
            <a:spLocks noGrp="1"/>
          </p:cNvSpPr>
          <p:nvPr>
            <p:ph idx="1"/>
          </p:nvPr>
        </p:nvSpPr>
        <p:spPr/>
        <p:txBody>
          <a:bodyPr>
            <a:normAutofit lnSpcReduction="10000"/>
          </a:bodyPr>
          <a:lstStyle/>
          <a:p>
            <a:r>
              <a:rPr lang="en-SG" dirty="0"/>
              <a:t>Not very useful for multitasking but </a:t>
            </a:r>
            <a:r>
              <a:rPr lang="en-SG" dirty="0" smtClean="0"/>
              <a:t>for scheduling </a:t>
            </a:r>
            <a:r>
              <a:rPr lang="en-SG" dirty="0"/>
              <a:t>devices.</a:t>
            </a:r>
          </a:p>
          <a:p>
            <a:r>
              <a:rPr lang="en-SG" dirty="0" smtClean="0"/>
              <a:t>Processes </a:t>
            </a:r>
            <a:r>
              <a:rPr lang="en-SG" dirty="0"/>
              <a:t>are placed on the ready queue.</a:t>
            </a:r>
          </a:p>
          <a:p>
            <a:r>
              <a:rPr lang="en-SG" dirty="0" smtClean="0"/>
              <a:t>Process </a:t>
            </a:r>
            <a:r>
              <a:rPr lang="en-SG" dirty="0"/>
              <a:t>is loaded onto ready queue</a:t>
            </a:r>
          </a:p>
          <a:p>
            <a:pPr lvl="1"/>
            <a:r>
              <a:rPr lang="en-SG" dirty="0" smtClean="0"/>
              <a:t>Process </a:t>
            </a:r>
            <a:r>
              <a:rPr lang="en-SG" dirty="0"/>
              <a:t>starts executing</a:t>
            </a:r>
          </a:p>
          <a:p>
            <a:pPr lvl="1"/>
            <a:r>
              <a:rPr lang="en-SG" dirty="0" smtClean="0"/>
              <a:t>I/o </a:t>
            </a:r>
            <a:r>
              <a:rPr lang="en-SG" dirty="0"/>
              <a:t>required, placed on I/O queue</a:t>
            </a:r>
          </a:p>
          <a:p>
            <a:pPr lvl="1"/>
            <a:r>
              <a:rPr lang="en-SG" dirty="0" smtClean="0"/>
              <a:t>Time </a:t>
            </a:r>
            <a:r>
              <a:rPr lang="en-SG" dirty="0"/>
              <a:t>slice expires, state is saved</a:t>
            </a:r>
          </a:p>
          <a:p>
            <a:pPr lvl="1"/>
            <a:r>
              <a:rPr lang="en-SG" dirty="0" smtClean="0"/>
              <a:t>Process </a:t>
            </a:r>
            <a:r>
              <a:rPr lang="en-SG" dirty="0"/>
              <a:t>keeps executing until </a:t>
            </a:r>
            <a:r>
              <a:rPr lang="en-SG" dirty="0" smtClean="0"/>
              <a:t>complete Process </a:t>
            </a:r>
            <a:r>
              <a:rPr lang="en-SG" dirty="0"/>
              <a:t>Queues</a:t>
            </a:r>
          </a:p>
        </p:txBody>
      </p:sp>
    </p:spTree>
    <p:extLst>
      <p:ext uri="{BB962C8B-B14F-4D97-AF65-F5344CB8AC3E}">
        <p14:creationId xmlns:p14="http://schemas.microsoft.com/office/powerpoint/2010/main" val="4115066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536" y="274638"/>
            <a:ext cx="4100264" cy="1143000"/>
          </a:xfrm>
        </p:spPr>
        <p:txBody>
          <a:bodyPr>
            <a:normAutofit fontScale="90000"/>
          </a:bodyPr>
          <a:lstStyle/>
          <a:p>
            <a:r>
              <a:rPr lang="en-SG" dirty="0"/>
              <a:t>Program Creation</a:t>
            </a:r>
          </a:p>
        </p:txBody>
      </p:sp>
      <p:sp>
        <p:nvSpPr>
          <p:cNvPr id="3" name="Content Placeholder 2"/>
          <p:cNvSpPr>
            <a:spLocks noGrp="1"/>
          </p:cNvSpPr>
          <p:nvPr>
            <p:ph idx="1"/>
          </p:nvPr>
        </p:nvSpPr>
        <p:spPr>
          <a:xfrm>
            <a:off x="4586536" y="1600200"/>
            <a:ext cx="4100264" cy="4525963"/>
          </a:xfrm>
        </p:spPr>
        <p:txBody>
          <a:bodyPr/>
          <a:lstStyle/>
          <a:p>
            <a:r>
              <a:rPr lang="en-SG" dirty="0"/>
              <a:t>Created by </a:t>
            </a:r>
            <a:r>
              <a:rPr lang="en-SG" dirty="0" smtClean="0"/>
              <a:t>software programmers</a:t>
            </a:r>
            <a:endParaRPr lang="en-SG" dirty="0"/>
          </a:p>
          <a:p>
            <a:r>
              <a:rPr lang="en-SG" dirty="0" smtClean="0"/>
              <a:t>Usually </a:t>
            </a:r>
            <a:r>
              <a:rPr lang="en-SG" dirty="0"/>
              <a:t>in "</a:t>
            </a:r>
            <a:r>
              <a:rPr lang="en-SG" dirty="0" smtClean="0"/>
              <a:t>English-like“ syntax</a:t>
            </a:r>
            <a:endParaRPr lang="en-SG" dirty="0"/>
          </a:p>
          <a:p>
            <a:r>
              <a:rPr lang="en-SG" dirty="0" smtClean="0"/>
              <a:t>Converted </a:t>
            </a:r>
            <a:r>
              <a:rPr lang="en-SG" dirty="0"/>
              <a:t>to </a:t>
            </a:r>
            <a:r>
              <a:rPr lang="en-SG" dirty="0" smtClean="0"/>
              <a:t>binary codes</a:t>
            </a:r>
            <a:endParaRPr lang="en-SG"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518120"/>
            <a:ext cx="419100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97627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Process Queues</a:t>
            </a:r>
          </a:p>
        </p:txBody>
      </p:sp>
      <p:sp>
        <p:nvSpPr>
          <p:cNvPr id="4" name="Flowchart: Preparation 3"/>
          <p:cNvSpPr/>
          <p:nvPr/>
        </p:nvSpPr>
        <p:spPr>
          <a:xfrm>
            <a:off x="2339752" y="2276872"/>
            <a:ext cx="1224136" cy="504056"/>
          </a:xfrm>
          <a:prstGeom prst="flowChartPreparatio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400" dirty="0">
                <a:solidFill>
                  <a:schemeClr val="tx1"/>
                </a:solidFill>
              </a:rPr>
              <a:t>Ready</a:t>
            </a:r>
          </a:p>
          <a:p>
            <a:r>
              <a:rPr lang="en-SG" sz="1400" dirty="0">
                <a:solidFill>
                  <a:schemeClr val="tx1"/>
                </a:solidFill>
              </a:rPr>
              <a:t>Queue</a:t>
            </a:r>
          </a:p>
        </p:txBody>
      </p:sp>
      <p:sp>
        <p:nvSpPr>
          <p:cNvPr id="5" name="Flowchart: Process 4"/>
          <p:cNvSpPr/>
          <p:nvPr/>
        </p:nvSpPr>
        <p:spPr>
          <a:xfrm>
            <a:off x="5652120" y="2276872"/>
            <a:ext cx="936104" cy="5760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CPU</a:t>
            </a:r>
            <a:endParaRPr lang="en-SG" sz="1600" dirty="0">
              <a:solidFill>
                <a:schemeClr val="tx1"/>
              </a:solidFill>
            </a:endParaRPr>
          </a:p>
        </p:txBody>
      </p:sp>
      <p:cxnSp>
        <p:nvCxnSpPr>
          <p:cNvPr id="7" name="Straight Arrow Connector 6"/>
          <p:cNvCxnSpPr>
            <a:stCxn id="4" idx="3"/>
            <a:endCxn id="5" idx="1"/>
          </p:cNvCxnSpPr>
          <p:nvPr/>
        </p:nvCxnSpPr>
        <p:spPr>
          <a:xfrm>
            <a:off x="3563888" y="2528900"/>
            <a:ext cx="2088232" cy="36004"/>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Flowchart: Terminator 7"/>
          <p:cNvSpPr/>
          <p:nvPr/>
        </p:nvSpPr>
        <p:spPr>
          <a:xfrm>
            <a:off x="2051720" y="3429000"/>
            <a:ext cx="1152128" cy="360040"/>
          </a:xfrm>
          <a:prstGeom prst="flowChartTermina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I/O</a:t>
            </a:r>
            <a:r>
              <a:rPr lang="en-GB" dirty="0" smtClean="0"/>
              <a:t> </a:t>
            </a:r>
            <a:endParaRPr lang="en-SG" dirty="0"/>
          </a:p>
        </p:txBody>
      </p:sp>
      <p:sp>
        <p:nvSpPr>
          <p:cNvPr id="9" name="Flowchart: Terminator 8"/>
          <p:cNvSpPr/>
          <p:nvPr/>
        </p:nvSpPr>
        <p:spPr>
          <a:xfrm>
            <a:off x="3779912" y="3429000"/>
            <a:ext cx="1296144" cy="360040"/>
          </a:xfrm>
          <a:prstGeom prst="flowChartTermina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I/O  queue</a:t>
            </a:r>
            <a:endParaRPr lang="en-SG" sz="1600" dirty="0">
              <a:solidFill>
                <a:schemeClr val="tx1"/>
              </a:solidFill>
            </a:endParaRPr>
          </a:p>
        </p:txBody>
      </p:sp>
      <p:sp>
        <p:nvSpPr>
          <p:cNvPr id="11" name="Flowchart: Terminator 10"/>
          <p:cNvSpPr/>
          <p:nvPr/>
        </p:nvSpPr>
        <p:spPr>
          <a:xfrm>
            <a:off x="5652120" y="3429000"/>
            <a:ext cx="1296144" cy="360040"/>
          </a:xfrm>
          <a:prstGeom prst="flowChartTermina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I/O  request</a:t>
            </a:r>
            <a:endParaRPr lang="en-SG" sz="1600" dirty="0">
              <a:solidFill>
                <a:schemeClr val="tx1"/>
              </a:solidFill>
            </a:endParaRPr>
          </a:p>
        </p:txBody>
      </p:sp>
      <p:cxnSp>
        <p:nvCxnSpPr>
          <p:cNvPr id="13" name="Straight Arrow Connector 12"/>
          <p:cNvCxnSpPr/>
          <p:nvPr/>
        </p:nvCxnSpPr>
        <p:spPr>
          <a:xfrm flipH="1">
            <a:off x="6948264" y="3609020"/>
            <a:ext cx="5760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4" idx="1"/>
          </p:cNvCxnSpPr>
          <p:nvPr/>
        </p:nvCxnSpPr>
        <p:spPr>
          <a:xfrm>
            <a:off x="1367644" y="2528900"/>
            <a:ext cx="972108"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588224" y="2586131"/>
            <a:ext cx="93610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Flowchart: Terminator 20"/>
          <p:cNvSpPr/>
          <p:nvPr/>
        </p:nvSpPr>
        <p:spPr>
          <a:xfrm>
            <a:off x="5436096" y="4365104"/>
            <a:ext cx="1440160" cy="360040"/>
          </a:xfrm>
          <a:prstGeom prst="flowChartTermina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Create Child </a:t>
            </a:r>
            <a:endParaRPr lang="en-SG" sz="1600" dirty="0">
              <a:solidFill>
                <a:schemeClr val="tx1"/>
              </a:solidFill>
            </a:endParaRPr>
          </a:p>
        </p:txBody>
      </p:sp>
      <p:sp>
        <p:nvSpPr>
          <p:cNvPr id="23" name="Flowchart: Terminator 22"/>
          <p:cNvSpPr/>
          <p:nvPr/>
        </p:nvSpPr>
        <p:spPr>
          <a:xfrm>
            <a:off x="3203848" y="4393557"/>
            <a:ext cx="1656184" cy="360040"/>
          </a:xfrm>
          <a:prstGeom prst="flowChartTermina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Child  Executes</a:t>
            </a:r>
            <a:endParaRPr lang="en-SG" sz="1600" dirty="0">
              <a:solidFill>
                <a:schemeClr val="tx1"/>
              </a:solidFill>
            </a:endParaRPr>
          </a:p>
        </p:txBody>
      </p:sp>
      <p:sp>
        <p:nvSpPr>
          <p:cNvPr id="24" name="Flowchart: Terminator 23"/>
          <p:cNvSpPr/>
          <p:nvPr/>
        </p:nvSpPr>
        <p:spPr>
          <a:xfrm>
            <a:off x="4572000" y="5229200"/>
            <a:ext cx="2340260" cy="432048"/>
          </a:xfrm>
          <a:prstGeom prst="flowChartTerminator">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rPr>
              <a:t>Time slice expired</a:t>
            </a:r>
            <a:endParaRPr lang="en-SG" sz="1600" dirty="0">
              <a:solidFill>
                <a:schemeClr val="tx1"/>
              </a:solidFill>
            </a:endParaRPr>
          </a:p>
        </p:txBody>
      </p:sp>
      <p:cxnSp>
        <p:nvCxnSpPr>
          <p:cNvPr id="29" name="Straight Connector 28"/>
          <p:cNvCxnSpPr/>
          <p:nvPr/>
        </p:nvCxnSpPr>
        <p:spPr>
          <a:xfrm flipH="1">
            <a:off x="1331640" y="2533760"/>
            <a:ext cx="36004" cy="29704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6876256" y="4545124"/>
            <a:ext cx="5760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6876256" y="5482061"/>
            <a:ext cx="630070" cy="2210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5076056" y="3629713"/>
            <a:ext cx="5760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3203848" y="3629713"/>
            <a:ext cx="5760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860032" y="4573399"/>
            <a:ext cx="57606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349642" y="4581128"/>
            <a:ext cx="1854206"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1349642" y="3629713"/>
            <a:ext cx="702078"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51720" y="1916832"/>
            <a:ext cx="288032" cy="3600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438026" y="1547500"/>
            <a:ext cx="613694" cy="369332"/>
          </a:xfrm>
          <a:prstGeom prst="rect">
            <a:avLst/>
          </a:prstGeom>
        </p:spPr>
        <p:txBody>
          <a:bodyPr wrap="none">
            <a:spAutoFit/>
          </a:bodyPr>
          <a:lstStyle/>
          <a:p>
            <a:r>
              <a:rPr lang="en-SG" dirty="0"/>
              <a:t>start</a:t>
            </a:r>
          </a:p>
        </p:txBody>
      </p:sp>
      <p:cxnSp>
        <p:nvCxnSpPr>
          <p:cNvPr id="44" name="Straight Arrow Connector 43"/>
          <p:cNvCxnSpPr/>
          <p:nvPr/>
        </p:nvCxnSpPr>
        <p:spPr>
          <a:xfrm flipV="1">
            <a:off x="6694610" y="1916832"/>
            <a:ext cx="253654" cy="46805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694610" y="1547500"/>
            <a:ext cx="525850" cy="369332"/>
          </a:xfrm>
          <a:prstGeom prst="rect">
            <a:avLst/>
          </a:prstGeom>
        </p:spPr>
        <p:txBody>
          <a:bodyPr wrap="none">
            <a:spAutoFit/>
          </a:bodyPr>
          <a:lstStyle/>
          <a:p>
            <a:r>
              <a:rPr lang="en-SG" dirty="0" smtClean="0"/>
              <a:t>exit</a:t>
            </a:r>
            <a:endParaRPr lang="en-SG" dirty="0"/>
          </a:p>
        </p:txBody>
      </p:sp>
      <p:cxnSp>
        <p:nvCxnSpPr>
          <p:cNvPr id="51" name="Straight Arrow Connector 50"/>
          <p:cNvCxnSpPr/>
          <p:nvPr/>
        </p:nvCxnSpPr>
        <p:spPr>
          <a:xfrm flipH="1">
            <a:off x="1331640" y="5482061"/>
            <a:ext cx="3240360" cy="2210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7488324" y="2592702"/>
            <a:ext cx="36004" cy="29114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80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p>
        </p:txBody>
      </p:sp>
      <p:sp>
        <p:nvSpPr>
          <p:cNvPr id="3" name="Content Placeholder 2"/>
          <p:cNvSpPr>
            <a:spLocks noGrp="1"/>
          </p:cNvSpPr>
          <p:nvPr>
            <p:ph idx="1"/>
          </p:nvPr>
        </p:nvSpPr>
        <p:spPr/>
        <p:txBody>
          <a:bodyPr/>
          <a:lstStyle/>
          <a:p>
            <a:pPr marL="0" indent="0">
              <a:buNone/>
            </a:pPr>
            <a:r>
              <a:rPr lang="en-SG" dirty="0"/>
              <a:t>Questions?</a:t>
            </a:r>
          </a:p>
        </p:txBody>
      </p:sp>
    </p:spTree>
    <p:extLst>
      <p:ext uri="{BB962C8B-B14F-4D97-AF65-F5344CB8AC3E}">
        <p14:creationId xmlns:p14="http://schemas.microsoft.com/office/powerpoint/2010/main" val="292951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What is a Process</a:t>
            </a:r>
          </a:p>
        </p:txBody>
      </p:sp>
      <p:sp>
        <p:nvSpPr>
          <p:cNvPr id="3" name="Content Placeholder 2"/>
          <p:cNvSpPr>
            <a:spLocks noGrp="1"/>
          </p:cNvSpPr>
          <p:nvPr>
            <p:ph idx="1"/>
          </p:nvPr>
        </p:nvSpPr>
        <p:spPr/>
        <p:txBody>
          <a:bodyPr/>
          <a:lstStyle/>
          <a:p>
            <a:r>
              <a:rPr lang="en-SG" dirty="0"/>
              <a:t>An instance of a running program.</a:t>
            </a:r>
          </a:p>
          <a:p>
            <a:r>
              <a:rPr lang="en-SG" dirty="0" smtClean="0"/>
              <a:t>Consists </a:t>
            </a:r>
            <a:r>
              <a:rPr lang="en-SG" dirty="0"/>
              <a:t>of machine instructions, data </a:t>
            </a:r>
            <a:r>
              <a:rPr lang="en-SG" dirty="0" smtClean="0"/>
              <a:t>area, stack </a:t>
            </a:r>
            <a:r>
              <a:rPr lang="en-SG" dirty="0"/>
              <a:t>and the machine registers it is using.</a:t>
            </a:r>
          </a:p>
          <a:p>
            <a:r>
              <a:rPr lang="en-SG" dirty="0" smtClean="0"/>
              <a:t>Processes </a:t>
            </a:r>
            <a:r>
              <a:rPr lang="en-SG" dirty="0"/>
              <a:t>are created when a user runs </a:t>
            </a:r>
            <a:r>
              <a:rPr lang="en-SG" dirty="0" smtClean="0"/>
              <a:t>a program</a:t>
            </a:r>
            <a:r>
              <a:rPr lang="en-SG" dirty="0"/>
              <a:t>.</a:t>
            </a:r>
          </a:p>
          <a:p>
            <a:r>
              <a:rPr lang="en-SG" dirty="0" smtClean="0"/>
              <a:t>A </a:t>
            </a:r>
            <a:r>
              <a:rPr lang="en-SG" dirty="0"/>
              <a:t>process is a program in execution.</a:t>
            </a:r>
          </a:p>
        </p:txBody>
      </p:sp>
    </p:spTree>
    <p:extLst>
      <p:ext uri="{BB962C8B-B14F-4D97-AF65-F5344CB8AC3E}">
        <p14:creationId xmlns:p14="http://schemas.microsoft.com/office/powerpoint/2010/main" val="1282476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Processes</a:t>
            </a:r>
          </a:p>
        </p:txBody>
      </p:sp>
      <p:sp>
        <p:nvSpPr>
          <p:cNvPr id="3" name="Content Placeholder 2"/>
          <p:cNvSpPr>
            <a:spLocks noGrp="1"/>
          </p:cNvSpPr>
          <p:nvPr>
            <p:ph idx="1"/>
          </p:nvPr>
        </p:nvSpPr>
        <p:spPr/>
        <p:txBody>
          <a:bodyPr>
            <a:normAutofit/>
          </a:bodyPr>
          <a:lstStyle/>
          <a:p>
            <a:r>
              <a:rPr lang="en-SG" dirty="0"/>
              <a:t>The OS will load the program (using a </a:t>
            </a:r>
            <a:r>
              <a:rPr lang="en-SG" dirty="0" smtClean="0"/>
              <a:t>loader) into </a:t>
            </a:r>
            <a:r>
              <a:rPr lang="en-SG" dirty="0"/>
              <a:t>memory.</a:t>
            </a:r>
          </a:p>
          <a:p>
            <a:r>
              <a:rPr lang="en-SG" dirty="0" smtClean="0"/>
              <a:t>The </a:t>
            </a:r>
            <a:r>
              <a:rPr lang="en-SG" dirty="0"/>
              <a:t>OS will then let the process run on </a:t>
            </a:r>
            <a:r>
              <a:rPr lang="en-SG" dirty="0" smtClean="0"/>
              <a:t>the CPU</a:t>
            </a:r>
            <a:endParaRPr lang="en-SG" dirty="0"/>
          </a:p>
          <a:p>
            <a:r>
              <a:rPr lang="en-SG" dirty="0" smtClean="0"/>
              <a:t>Processes </a:t>
            </a:r>
            <a:r>
              <a:rPr lang="en-SG" dirty="0"/>
              <a:t>will take up memory, CPU time </a:t>
            </a:r>
            <a:r>
              <a:rPr lang="en-SG" dirty="0" smtClean="0"/>
              <a:t>and other </a:t>
            </a:r>
            <a:r>
              <a:rPr lang="en-SG" dirty="0"/>
              <a:t>hardware resources.</a:t>
            </a:r>
          </a:p>
          <a:p>
            <a:r>
              <a:rPr lang="en-SG" dirty="0" smtClean="0"/>
              <a:t>Each </a:t>
            </a:r>
            <a:r>
              <a:rPr lang="en-SG" dirty="0"/>
              <a:t>process will take up address </a:t>
            </a:r>
            <a:r>
              <a:rPr lang="en-SG" dirty="0" smtClean="0"/>
              <a:t>space, registers </a:t>
            </a:r>
            <a:r>
              <a:rPr lang="en-SG" dirty="0"/>
              <a:t>and memory </a:t>
            </a:r>
            <a:r>
              <a:rPr lang="en-SG" dirty="0" smtClean="0"/>
              <a:t>locations. </a:t>
            </a:r>
            <a:endParaRPr lang="en-SG" dirty="0"/>
          </a:p>
        </p:txBody>
      </p:sp>
    </p:spTree>
    <p:extLst>
      <p:ext uri="{BB962C8B-B14F-4D97-AF65-F5344CB8AC3E}">
        <p14:creationId xmlns:p14="http://schemas.microsoft.com/office/powerpoint/2010/main" val="163900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Processes</a:t>
            </a:r>
          </a:p>
        </p:txBody>
      </p:sp>
      <p:sp>
        <p:nvSpPr>
          <p:cNvPr id="3" name="Content Placeholder 2"/>
          <p:cNvSpPr>
            <a:spLocks noGrp="1"/>
          </p:cNvSpPr>
          <p:nvPr>
            <p:ph idx="1"/>
          </p:nvPr>
        </p:nvSpPr>
        <p:spPr>
          <a:xfrm>
            <a:off x="4427984" y="1600200"/>
            <a:ext cx="4258816" cy="4525963"/>
          </a:xfrm>
        </p:spPr>
        <p:txBody>
          <a:bodyPr/>
          <a:lstStyle/>
          <a:p>
            <a:r>
              <a:rPr lang="en-SG" dirty="0"/>
              <a:t>Associated with </a:t>
            </a:r>
            <a:r>
              <a:rPr lang="en-SG" dirty="0" smtClean="0"/>
              <a:t>the process</a:t>
            </a:r>
            <a:endParaRPr lang="en-SG" dirty="0"/>
          </a:p>
          <a:p>
            <a:pPr lvl="1"/>
            <a:r>
              <a:rPr lang="en-SG" dirty="0" smtClean="0"/>
              <a:t>Address </a:t>
            </a:r>
            <a:r>
              <a:rPr lang="en-SG" dirty="0"/>
              <a:t>space</a:t>
            </a:r>
          </a:p>
          <a:p>
            <a:pPr lvl="1"/>
            <a:r>
              <a:rPr lang="en-SG" dirty="0" smtClean="0"/>
              <a:t>Memory </a:t>
            </a:r>
            <a:r>
              <a:rPr lang="en-SG" dirty="0"/>
              <a:t>locations</a:t>
            </a:r>
          </a:p>
          <a:p>
            <a:pPr lvl="1"/>
            <a:r>
              <a:rPr lang="en-SG" dirty="0" smtClean="0"/>
              <a:t>Set </a:t>
            </a:r>
            <a:r>
              <a:rPr lang="en-SG" dirty="0"/>
              <a:t>of registers</a:t>
            </a:r>
          </a:p>
          <a:p>
            <a:pPr lvl="1"/>
            <a:r>
              <a:rPr lang="en-SG" dirty="0" smtClean="0"/>
              <a:t>Other </a:t>
            </a:r>
            <a:r>
              <a:rPr lang="en-SG" dirty="0"/>
              <a:t>information </a:t>
            </a:r>
            <a:r>
              <a:rPr lang="en-SG" dirty="0" smtClean="0"/>
              <a:t>to run </a:t>
            </a:r>
            <a:r>
              <a:rPr lang="en-SG" dirty="0"/>
              <a:t>the program</a:t>
            </a:r>
          </a:p>
        </p:txBody>
      </p:sp>
      <p:graphicFrame>
        <p:nvGraphicFramePr>
          <p:cNvPr id="4" name="Table 3"/>
          <p:cNvGraphicFramePr>
            <a:graphicFrameLocks noGrp="1"/>
          </p:cNvGraphicFramePr>
          <p:nvPr>
            <p:extLst>
              <p:ext uri="{D42A27DB-BD31-4B8C-83A1-F6EECF244321}">
                <p14:modId xmlns:p14="http://schemas.microsoft.com/office/powerpoint/2010/main" val="1961793028"/>
              </p:ext>
            </p:extLst>
          </p:nvPr>
        </p:nvGraphicFramePr>
        <p:xfrm>
          <a:off x="467544" y="1657608"/>
          <a:ext cx="3768080" cy="4480560"/>
        </p:xfrm>
        <a:graphic>
          <a:graphicData uri="http://schemas.openxmlformats.org/drawingml/2006/table">
            <a:tbl>
              <a:tblPr firstRow="1" bandRow="1">
                <a:tableStyleId>{5C22544A-7EE6-4342-B048-85BDC9FD1C3A}</a:tableStyleId>
              </a:tblPr>
              <a:tblGrid>
                <a:gridCol w="3768080"/>
              </a:tblGrid>
              <a:tr h="370840">
                <a:tc>
                  <a:txBody>
                    <a:bodyPr/>
                    <a:lstStyle/>
                    <a:p>
                      <a:endParaRPr lang="en-SG" sz="1800" b="0" i="0" u="none" strike="noStrike" kern="1200" baseline="0" dirty="0" smtClean="0">
                        <a:solidFill>
                          <a:schemeClr val="tx1"/>
                        </a:solidFill>
                        <a:latin typeface="+mn-lt"/>
                        <a:ea typeface="+mn-ea"/>
                        <a:cs typeface="+mn-cs"/>
                      </a:endParaRPr>
                    </a:p>
                    <a:p>
                      <a:r>
                        <a:rPr lang="en-SG" sz="1800" b="0" i="0" u="none" strike="noStrike" kern="1200" baseline="0" dirty="0" smtClean="0">
                          <a:solidFill>
                            <a:schemeClr val="tx1"/>
                          </a:solidFill>
                          <a:latin typeface="+mn-lt"/>
                          <a:ea typeface="+mn-ea"/>
                          <a:cs typeface="+mn-cs"/>
                        </a:rPr>
                        <a:t>Stack</a:t>
                      </a:r>
                      <a:endParaRPr lang="en-GB" sz="1800" b="0" i="0" u="none" strike="noStrike" kern="1200" baseline="0" dirty="0" smtClean="0">
                        <a:solidFill>
                          <a:schemeClr val="lt1"/>
                        </a:solidFill>
                        <a:latin typeface="+mn-lt"/>
                        <a:ea typeface="+mn-ea"/>
                        <a:cs typeface="+mn-cs"/>
                      </a:endParaRPr>
                    </a:p>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0840">
                <a:tc>
                  <a:txBody>
                    <a:bodyPr/>
                    <a:lstStyle/>
                    <a:p>
                      <a:endParaRPr lang="en-GB" dirty="0" smtClean="0"/>
                    </a:p>
                    <a:p>
                      <a:endParaRPr lang="en-GB" dirty="0" smtClean="0"/>
                    </a:p>
                    <a:p>
                      <a:endParaRPr lang="en-GB" dirty="0" smtClean="0"/>
                    </a:p>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SG" sz="1800" b="0" i="0" u="none" strike="noStrike" kern="1200" baseline="0" dirty="0" smtClean="0">
                          <a:solidFill>
                            <a:schemeClr val="dk1"/>
                          </a:solidFill>
                          <a:latin typeface="+mn-lt"/>
                          <a:ea typeface="+mn-ea"/>
                          <a:cs typeface="+mn-cs"/>
                        </a:rPr>
                        <a:t>(heap)</a:t>
                      </a:r>
                    </a:p>
                    <a:p>
                      <a:pPr algn="r"/>
                      <a:r>
                        <a:rPr lang="en-SG" sz="1800" b="0" i="0" u="none" strike="noStrike" kern="1200" baseline="0" dirty="0" smtClean="0">
                          <a:solidFill>
                            <a:schemeClr val="dk1"/>
                          </a:solidFill>
                          <a:latin typeface="+mn-lt"/>
                          <a:ea typeface="+mn-ea"/>
                          <a:cs typeface="+mn-cs"/>
                        </a:rPr>
                        <a:t>Data Area </a:t>
                      </a:r>
                      <a:endParaRPr lang="en-GB" sz="1800" b="0" i="0" u="none" strike="noStrike" kern="1200" baseline="0" dirty="0" smtClean="0">
                        <a:solidFill>
                          <a:schemeClr val="dk1"/>
                        </a:solidFill>
                        <a:latin typeface="+mn-lt"/>
                        <a:ea typeface="+mn-ea"/>
                        <a:cs typeface="+mn-cs"/>
                      </a:endParaRPr>
                    </a:p>
                    <a:p>
                      <a:pPr algn="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endParaRPr lang="en-SG" sz="1800" b="0" i="0" u="none" strike="noStrike" kern="1200" baseline="0" dirty="0" smtClean="0">
                        <a:solidFill>
                          <a:schemeClr val="dk1"/>
                        </a:solidFill>
                        <a:latin typeface="+mn-lt"/>
                        <a:ea typeface="+mn-ea"/>
                        <a:cs typeface="+mn-cs"/>
                      </a:endParaRPr>
                    </a:p>
                    <a:p>
                      <a:pPr algn="ctr"/>
                      <a:endParaRPr lang="en-SG" sz="1800" b="0" i="0" u="none" strike="noStrike" kern="1200" baseline="0" dirty="0" smtClean="0">
                        <a:solidFill>
                          <a:schemeClr val="dk1"/>
                        </a:solidFill>
                        <a:latin typeface="+mn-lt"/>
                        <a:ea typeface="+mn-ea"/>
                        <a:cs typeface="+mn-cs"/>
                      </a:endParaRPr>
                    </a:p>
                    <a:p>
                      <a:pPr algn="ctr"/>
                      <a:r>
                        <a:rPr lang="en-SG" sz="1800" b="0" i="0" u="none" strike="noStrike" kern="1200" baseline="0" dirty="0" smtClean="0">
                          <a:solidFill>
                            <a:schemeClr val="dk1"/>
                          </a:solidFill>
                          <a:latin typeface="+mn-lt"/>
                          <a:ea typeface="+mn-ea"/>
                          <a:cs typeface="+mn-cs"/>
                        </a:rPr>
                        <a:t>Code / Constants</a:t>
                      </a:r>
                    </a:p>
                    <a:p>
                      <a:pPr algn="ctr"/>
                      <a:endParaRPr lang="en-GB" sz="1800" b="0" i="0" u="none" strike="noStrike" kern="1200" baseline="0" dirty="0" smtClean="0">
                        <a:solidFill>
                          <a:schemeClr val="dk1"/>
                        </a:solidFill>
                        <a:latin typeface="+mn-lt"/>
                        <a:ea typeface="+mn-ea"/>
                        <a:cs typeface="+mn-cs"/>
                      </a:endParaRPr>
                    </a:p>
                    <a:p>
                      <a:pPr algn="ct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Down Arrow 4"/>
          <p:cNvSpPr/>
          <p:nvPr/>
        </p:nvSpPr>
        <p:spPr>
          <a:xfrm>
            <a:off x="827584" y="2348880"/>
            <a:ext cx="36004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Up Arrow 6"/>
          <p:cNvSpPr/>
          <p:nvPr/>
        </p:nvSpPr>
        <p:spPr>
          <a:xfrm>
            <a:off x="3635896" y="3356992"/>
            <a:ext cx="360040" cy="432048"/>
          </a:xfrm>
          <a:prstGeom prst="up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01950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Programs &amp; Processes</a:t>
            </a:r>
          </a:p>
        </p:txBody>
      </p:sp>
      <p:sp>
        <p:nvSpPr>
          <p:cNvPr id="3" name="Content Placeholder 2"/>
          <p:cNvSpPr>
            <a:spLocks noGrp="1"/>
          </p:cNvSpPr>
          <p:nvPr>
            <p:ph idx="1"/>
          </p:nvPr>
        </p:nvSpPr>
        <p:spPr/>
        <p:txBody>
          <a:bodyPr>
            <a:normAutofit fontScale="92500"/>
          </a:bodyPr>
          <a:lstStyle/>
          <a:p>
            <a:r>
              <a:rPr lang="en-SG" dirty="0"/>
              <a:t>Several users can run the same program at the </a:t>
            </a:r>
            <a:r>
              <a:rPr lang="en-SG" dirty="0" smtClean="0"/>
              <a:t>same time </a:t>
            </a:r>
            <a:r>
              <a:rPr lang="en-SG" dirty="0"/>
              <a:t>(each run is a separate process)</a:t>
            </a:r>
          </a:p>
          <a:p>
            <a:r>
              <a:rPr lang="en-SG" dirty="0" smtClean="0"/>
              <a:t>A </a:t>
            </a:r>
            <a:r>
              <a:rPr lang="en-SG" dirty="0"/>
              <a:t>program can be made up of several processes.</a:t>
            </a:r>
          </a:p>
          <a:p>
            <a:r>
              <a:rPr lang="en-SG" dirty="0" smtClean="0"/>
              <a:t>On </a:t>
            </a:r>
            <a:r>
              <a:rPr lang="en-SG" dirty="0"/>
              <a:t>a single processor system, the processor can </a:t>
            </a:r>
            <a:r>
              <a:rPr lang="en-SG" dirty="0" smtClean="0"/>
              <a:t>only execute </a:t>
            </a:r>
            <a:r>
              <a:rPr lang="en-SG" dirty="0"/>
              <a:t>one process at any given instant.</a:t>
            </a:r>
          </a:p>
          <a:p>
            <a:r>
              <a:rPr lang="en-SG" dirty="0" smtClean="0"/>
              <a:t>The </a:t>
            </a:r>
            <a:r>
              <a:rPr lang="en-SG" dirty="0"/>
              <a:t>OS can be maintaining several active </a:t>
            </a:r>
            <a:r>
              <a:rPr lang="en-SG" dirty="0" smtClean="0"/>
              <a:t>processes but </a:t>
            </a:r>
            <a:r>
              <a:rPr lang="en-SG" dirty="0"/>
              <a:t>apply the processor to each one in turn</a:t>
            </a:r>
            <a:r>
              <a:rPr lang="en-SG" dirty="0" smtClean="0"/>
              <a:t>. (</a:t>
            </a:r>
            <a:r>
              <a:rPr lang="en-SG" dirty="0"/>
              <a:t>time-sharing or multitasking</a:t>
            </a:r>
            <a:r>
              <a:rPr lang="en-SG" dirty="0" smtClean="0"/>
              <a:t>)</a:t>
            </a:r>
            <a:endParaRPr lang="en-SG" dirty="0"/>
          </a:p>
        </p:txBody>
      </p:sp>
    </p:spTree>
    <p:extLst>
      <p:ext uri="{BB962C8B-B14F-4D97-AF65-F5344CB8AC3E}">
        <p14:creationId xmlns:p14="http://schemas.microsoft.com/office/powerpoint/2010/main" val="4162550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Role of OS</a:t>
            </a:r>
          </a:p>
        </p:txBody>
      </p:sp>
      <p:sp>
        <p:nvSpPr>
          <p:cNvPr id="3" name="Content Placeholder 2"/>
          <p:cNvSpPr>
            <a:spLocks noGrp="1"/>
          </p:cNvSpPr>
          <p:nvPr>
            <p:ph idx="1"/>
          </p:nvPr>
        </p:nvSpPr>
        <p:spPr/>
        <p:txBody>
          <a:bodyPr/>
          <a:lstStyle/>
          <a:p>
            <a:r>
              <a:rPr lang="en-SG" dirty="0"/>
              <a:t>Process Management</a:t>
            </a:r>
          </a:p>
          <a:p>
            <a:pPr lvl="1"/>
            <a:r>
              <a:rPr lang="en-SG" dirty="0" smtClean="0"/>
              <a:t>Creation </a:t>
            </a:r>
            <a:r>
              <a:rPr lang="en-SG" dirty="0"/>
              <a:t>of the process</a:t>
            </a:r>
          </a:p>
          <a:p>
            <a:pPr lvl="1"/>
            <a:r>
              <a:rPr lang="en-SG" dirty="0" smtClean="0"/>
              <a:t>Suspension </a:t>
            </a:r>
            <a:r>
              <a:rPr lang="en-SG" dirty="0"/>
              <a:t>and restart of the process</a:t>
            </a:r>
          </a:p>
          <a:p>
            <a:pPr lvl="1"/>
            <a:r>
              <a:rPr lang="en-SG" dirty="0" smtClean="0"/>
              <a:t>Establish </a:t>
            </a:r>
            <a:r>
              <a:rPr lang="en-SG" dirty="0"/>
              <a:t>mechanisms for </a:t>
            </a:r>
            <a:r>
              <a:rPr lang="en-SG" dirty="0" smtClean="0"/>
              <a:t>process communications</a:t>
            </a:r>
            <a:r>
              <a:rPr lang="en-SG" dirty="0"/>
              <a:t>, process synchronization</a:t>
            </a:r>
          </a:p>
          <a:p>
            <a:pPr lvl="1"/>
            <a:r>
              <a:rPr lang="en-SG" dirty="0" smtClean="0"/>
              <a:t>Termination </a:t>
            </a:r>
            <a:r>
              <a:rPr lang="en-SG" dirty="0"/>
              <a:t>of the process</a:t>
            </a:r>
          </a:p>
        </p:txBody>
      </p:sp>
    </p:spTree>
    <p:extLst>
      <p:ext uri="{BB962C8B-B14F-4D97-AF65-F5344CB8AC3E}">
        <p14:creationId xmlns:p14="http://schemas.microsoft.com/office/powerpoint/2010/main" val="2797163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Process Execution</a:t>
            </a:r>
          </a:p>
        </p:txBody>
      </p:sp>
      <p:sp>
        <p:nvSpPr>
          <p:cNvPr id="3" name="Content Placeholder 2"/>
          <p:cNvSpPr>
            <a:spLocks noGrp="1"/>
          </p:cNvSpPr>
          <p:nvPr>
            <p:ph idx="1"/>
          </p:nvPr>
        </p:nvSpPr>
        <p:spPr/>
        <p:txBody>
          <a:bodyPr>
            <a:normAutofit fontScale="92500" lnSpcReduction="20000"/>
          </a:bodyPr>
          <a:lstStyle/>
          <a:p>
            <a:r>
              <a:rPr lang="en-SG" dirty="0"/>
              <a:t>A process is a program executing in an </a:t>
            </a:r>
            <a:r>
              <a:rPr lang="en-SG" dirty="0" smtClean="0"/>
              <a:t>address space</a:t>
            </a:r>
            <a:r>
              <a:rPr lang="en-SG" dirty="0"/>
              <a:t>.</a:t>
            </a:r>
          </a:p>
          <a:p>
            <a:r>
              <a:rPr lang="en-SG" dirty="0" smtClean="0"/>
              <a:t>During </a:t>
            </a:r>
            <a:r>
              <a:rPr lang="en-SG" dirty="0"/>
              <a:t>its execution, the process resides </a:t>
            </a:r>
            <a:r>
              <a:rPr lang="en-SG" dirty="0" smtClean="0"/>
              <a:t>in memory</a:t>
            </a:r>
            <a:r>
              <a:rPr lang="en-SG" dirty="0"/>
              <a:t>, taking input, producing output.</a:t>
            </a:r>
          </a:p>
          <a:p>
            <a:r>
              <a:rPr lang="en-SG" dirty="0" smtClean="0"/>
              <a:t>Has </a:t>
            </a:r>
            <a:r>
              <a:rPr lang="en-SG" dirty="0"/>
              <a:t>access to</a:t>
            </a:r>
          </a:p>
          <a:p>
            <a:pPr lvl="1"/>
            <a:r>
              <a:rPr lang="en-SG" dirty="0" smtClean="0"/>
              <a:t>The </a:t>
            </a:r>
            <a:r>
              <a:rPr lang="en-SG" dirty="0"/>
              <a:t>CPU, so that instructions can be executed</a:t>
            </a:r>
          </a:p>
          <a:p>
            <a:pPr lvl="1"/>
            <a:r>
              <a:rPr lang="en-SG" dirty="0" smtClean="0"/>
              <a:t>The </a:t>
            </a:r>
            <a:r>
              <a:rPr lang="en-SG" dirty="0"/>
              <a:t>registers of the CPU</a:t>
            </a:r>
          </a:p>
          <a:p>
            <a:pPr lvl="1"/>
            <a:r>
              <a:rPr lang="en-SG" dirty="0" smtClean="0"/>
              <a:t>Memory </a:t>
            </a:r>
            <a:r>
              <a:rPr lang="en-SG" dirty="0"/>
              <a:t>areas where process instructions, data </a:t>
            </a:r>
            <a:r>
              <a:rPr lang="en-SG" dirty="0" smtClean="0"/>
              <a:t>are stored</a:t>
            </a:r>
            <a:endParaRPr lang="en-SG" dirty="0"/>
          </a:p>
          <a:p>
            <a:pPr lvl="1"/>
            <a:r>
              <a:rPr lang="en-SG" dirty="0" smtClean="0"/>
              <a:t>The </a:t>
            </a:r>
            <a:r>
              <a:rPr lang="en-SG" dirty="0"/>
              <a:t>CPU Stack</a:t>
            </a:r>
          </a:p>
          <a:p>
            <a:pPr lvl="1"/>
            <a:r>
              <a:rPr lang="en-SG" dirty="0" smtClean="0"/>
              <a:t>Services </a:t>
            </a:r>
            <a:r>
              <a:rPr lang="en-SG" dirty="0"/>
              <a:t>provided by the OS</a:t>
            </a:r>
          </a:p>
        </p:txBody>
      </p:sp>
    </p:spTree>
    <p:extLst>
      <p:ext uri="{BB962C8B-B14F-4D97-AF65-F5344CB8AC3E}">
        <p14:creationId xmlns:p14="http://schemas.microsoft.com/office/powerpoint/2010/main" val="1010928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1164</TotalTime>
  <Words>2589</Words>
  <Application>Microsoft Office PowerPoint</Application>
  <PresentationFormat>On-screen Show (4:3)</PresentationFormat>
  <Paragraphs>385</Paragraphs>
  <Slides>31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ET0023 Operating Systems</vt:lpstr>
      <vt:lpstr>What is a Program?</vt:lpstr>
      <vt:lpstr>Program Creation</vt:lpstr>
      <vt:lpstr>What is a Process</vt:lpstr>
      <vt:lpstr>Processes</vt:lpstr>
      <vt:lpstr>Processes</vt:lpstr>
      <vt:lpstr>Programs &amp; Processes</vt:lpstr>
      <vt:lpstr>Role of OS</vt:lpstr>
      <vt:lpstr>Process Execution</vt:lpstr>
      <vt:lpstr>Process Execution</vt:lpstr>
      <vt:lpstr>Process Table</vt:lpstr>
      <vt:lpstr>A Process Table Entry</vt:lpstr>
      <vt:lpstr>Process Control Block</vt:lpstr>
      <vt:lpstr>Parent-Child Processes</vt:lpstr>
      <vt:lpstr>Process Tree/Hierarchy</vt:lpstr>
      <vt:lpstr>Parent-Child Processes</vt:lpstr>
      <vt:lpstr>Parent-Child Processes</vt:lpstr>
      <vt:lpstr>Parent-Child Processes</vt:lpstr>
      <vt:lpstr>Single Tasking</vt:lpstr>
      <vt:lpstr>Multitasking</vt:lpstr>
      <vt:lpstr>Multitasking</vt:lpstr>
      <vt:lpstr>Process Switching</vt:lpstr>
      <vt:lpstr>Multitasking Systems</vt:lpstr>
      <vt:lpstr>Process States</vt:lpstr>
      <vt:lpstr>Process States</vt:lpstr>
      <vt:lpstr>Process Scheduling</vt:lpstr>
      <vt:lpstr>Scheduling 2 processes</vt:lpstr>
      <vt:lpstr>Process Queues</vt:lpstr>
      <vt:lpstr>OS Process Queues</vt:lpstr>
      <vt:lpstr>Process Queues</vt:lpstr>
      <vt:lpstr>PowerPoint Presentation</vt:lpstr>
    </vt:vector>
  </TitlesOfParts>
  <Company>Singapore Polytechnic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ET0023 Operating Systems</dc:title>
  <dc:creator>Staff</dc:creator>
  <cp:lastModifiedBy>Leong Kin Seng</cp:lastModifiedBy>
  <cp:revision>61</cp:revision>
  <dcterms:created xsi:type="dcterms:W3CDTF">2013-04-23T06:36:22Z</dcterms:created>
  <dcterms:modified xsi:type="dcterms:W3CDTF">2016-10-31T06:43:37Z</dcterms:modified>
</cp:coreProperties>
</file>