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44" autoAdjust="0"/>
  </p:normalViewPr>
  <p:slideViewPr>
    <p:cSldViewPr>
      <p:cViewPr varScale="1">
        <p:scale>
          <a:sx n="47" d="100"/>
          <a:sy n="47" d="100"/>
        </p:scale>
        <p:origin x="66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9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28158-7633-4519-8DF3-B7C017F49C17}" type="datetimeFigureOut">
              <a:rPr lang="en-SG" smtClean="0"/>
              <a:t>21/5/2015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9F645-089F-4C92-B613-9B290F8DCE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1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time 0 to 10 min, there are only 1 process running, CPU time allocated to each process = 0.2 * 10 = 2 min.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From time 10 to 15 min, there are 2 processes running, CPU time allocated to each process = 0.18 * 5 = 0.9 min.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From time 15 to 20 min, there are 3 processes running, CPU time allocated to each process = 0.16 * 5 = 0.8 min.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From time 20 to 22 min, there are 4 processes running, CPU time allocated to each process = 0.15 * 2 = 0.3 min.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0000"/>
                </a:solidFill>
              </a:rPr>
              <a:t>Note</a:t>
            </a:r>
            <a:r>
              <a:rPr lang="en-GB" dirty="0" smtClean="0"/>
              <a:t>:  Process 1 completes at time 22 min. Process</a:t>
            </a:r>
            <a:r>
              <a:rPr lang="en-GB" baseline="0" dirty="0" smtClean="0"/>
              <a:t> 1 has its shares of the </a:t>
            </a:r>
            <a:r>
              <a:rPr lang="en-GB" dirty="0" smtClean="0"/>
              <a:t>required 4 min of CPU time.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From time 22 to 27.6 min, there are 3 processes running, CPU time allocated to each process = 0.16 * 5.6 = 0.9 min.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0000"/>
                </a:solidFill>
              </a:rPr>
              <a:t>Note</a:t>
            </a:r>
            <a:r>
              <a:rPr lang="en-GB" dirty="0" smtClean="0"/>
              <a:t>:  Process 3 completes at time 27.6 min. Process</a:t>
            </a:r>
            <a:r>
              <a:rPr lang="en-GB" baseline="0" dirty="0" smtClean="0"/>
              <a:t> 3 has its shares of the </a:t>
            </a:r>
            <a:r>
              <a:rPr lang="en-GB" dirty="0" smtClean="0"/>
              <a:t>required 2 min of CPU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From time 27.6 to 28.2 min, there are 2 processes running, CPU time allocated to each process = 0.18 * 0.56 = 0.1 min.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0000"/>
                </a:solidFill>
              </a:rPr>
              <a:t>Note</a:t>
            </a:r>
            <a:r>
              <a:rPr lang="en-GB" dirty="0" smtClean="0"/>
              <a:t>:  Process 2 completes at time 28.2 min. Process</a:t>
            </a:r>
            <a:r>
              <a:rPr lang="en-GB" baseline="0" dirty="0" smtClean="0"/>
              <a:t> 2 has its shares of the </a:t>
            </a:r>
            <a:r>
              <a:rPr lang="en-GB" dirty="0" smtClean="0"/>
              <a:t>required 3 min of CPU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From time 28.2 to 31.7 min, there is only 1 process running, CPU time allocated to each process = 0.2 * 0.35 = 0.7 min.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0000"/>
                </a:solidFill>
              </a:rPr>
              <a:t>Note</a:t>
            </a:r>
            <a:r>
              <a:rPr lang="en-GB" dirty="0" smtClean="0"/>
              <a:t>:  Process 4 completes at time 31.7 min. Process</a:t>
            </a:r>
            <a:r>
              <a:rPr lang="en-GB" baseline="0" dirty="0" smtClean="0"/>
              <a:t> 4 has its shares of the </a:t>
            </a:r>
            <a:r>
              <a:rPr lang="en-GB" dirty="0" smtClean="0"/>
              <a:t>required 2 min of CPU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9F645-089F-4C92-B613-9B290F8DCEC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20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Case I:  Average turnaround</a:t>
            </a:r>
            <a:r>
              <a:rPr lang="en-GB" baseline="0" dirty="0" smtClean="0"/>
              <a:t> time = (16 + 20 + 25 + 30)/4  =  22.75  (min)</a:t>
            </a:r>
          </a:p>
          <a:p>
            <a:r>
              <a:rPr lang="en-GB" baseline="0" dirty="0" smtClean="0"/>
              <a:t>            Average waiting time = (0 + 16 + 20 + 25 ) / 4 =  15.25 </a:t>
            </a:r>
          </a:p>
          <a:p>
            <a:r>
              <a:rPr lang="en-GB" baseline="0" dirty="0" smtClean="0"/>
              <a:t> </a:t>
            </a: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Case II: Average turnaround</a:t>
            </a:r>
            <a:r>
              <a:rPr lang="en-GB" baseline="0" dirty="0" smtClean="0"/>
              <a:t> time = (5 + 10 + 14 + 30)/4  =  14.75  (min)</a:t>
            </a:r>
            <a:endParaRPr lang="en-SG" dirty="0" smtClean="0"/>
          </a:p>
          <a:p>
            <a:r>
              <a:rPr lang="en-GB" baseline="0" dirty="0" smtClean="0"/>
              <a:t>	 Average waiting time = (0 + 5 + 10 + 14 ) / 4 =  7.25</a:t>
            </a:r>
          </a:p>
          <a:p>
            <a:r>
              <a:rPr lang="en-GB" baseline="0" dirty="0" smtClean="0"/>
              <a:t> </a:t>
            </a:r>
            <a:endParaRPr lang="en-GB" dirty="0" smtClean="0"/>
          </a:p>
          <a:p>
            <a:r>
              <a:rPr lang="en-GB" dirty="0" smtClean="0"/>
              <a:t>In FCFS, the average turnaround time is dependent upon the arrival order of processes.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9F645-089F-4C92-B613-9B290F8DCEC4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09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Average turnaround</a:t>
            </a:r>
            <a:r>
              <a:rPr lang="en-GB" baseline="0" dirty="0" smtClean="0"/>
              <a:t> time = (P1 + P2 + P3 + P4 completion time) = (134 + 37 + 162 + 121)/4  =  454/4 = 113.5  sec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9F645-089F-4C92-B613-9B290F8DCEC4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04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Case FCFS:  Average turnaround</a:t>
            </a:r>
            <a:r>
              <a:rPr lang="en-GB" baseline="0" dirty="0" smtClean="0"/>
              <a:t> time = (16 + 20 + 25 + 30)/4  =  22.75  (min)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Case SJF:  Average turnaround</a:t>
            </a:r>
            <a:r>
              <a:rPr lang="en-GB" baseline="0" dirty="0" smtClean="0"/>
              <a:t> time = (4 + 9 + 14 + 30)/4  =  14.25  (min)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9F645-089F-4C92-B613-9B290F8DCEC4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90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64D4-ACEE-482F-97E6-0A8D1CEC15DE}" type="datetime1">
              <a:rPr lang="en-SG" smtClean="0"/>
              <a:t>21/5/2015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3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8F0C-65CE-4611-8E94-0040A497171B}" type="datetime1">
              <a:rPr lang="en-SG" smtClean="0"/>
              <a:t>21/5/2015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36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902-1EB7-4E94-88B0-29C928A32365}" type="datetime1">
              <a:rPr lang="en-SG" smtClean="0"/>
              <a:t>21/5/2015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602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63F-4736-4A41-A236-0F3EAF309841}" type="datetime1">
              <a:rPr lang="en-SG" smtClean="0"/>
              <a:t>21/5/2015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54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662-8589-4CFE-A365-5B71938947F4}" type="datetime1">
              <a:rPr lang="en-SG" smtClean="0"/>
              <a:t>21/5/2015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96FC-6CDE-4264-8E3B-042AE46D4C9C}" type="datetime1">
              <a:rPr lang="en-SG" smtClean="0"/>
              <a:t>21/5/2015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00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8311-B7B6-4C65-AD29-ECAA12F29CAB}" type="datetime1">
              <a:rPr lang="en-SG" smtClean="0"/>
              <a:t>21/5/2015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2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BF07-7379-461D-8C96-05243CECEA9B}" type="datetime1">
              <a:rPr lang="en-SG" smtClean="0"/>
              <a:t>21/5/2015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1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3428-E889-4F20-80C6-5735B09FB1B8}" type="datetime1">
              <a:rPr lang="en-SG" smtClean="0"/>
              <a:t>21/5/2015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6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937D-05BE-46B6-8D14-CD663D318282}" type="datetime1">
              <a:rPr lang="en-SG" smtClean="0"/>
              <a:t>21/5/2015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E08B-FE1D-43F5-AA8F-728229117B93}" type="datetime1">
              <a:rPr lang="en-SG" smtClean="0"/>
              <a:t>21/5/2015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37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1893-E75B-4551-9D27-7FFD57A054EC}" type="datetime1">
              <a:rPr lang="en-SG" smtClean="0"/>
              <a:t>21/5/2015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0ED0-26BF-4ACD-ABD1-E0CEFE538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4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ET0023 Operating Systems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5. Process Management &amp;</a:t>
            </a:r>
          </a:p>
          <a:p>
            <a:r>
              <a:rPr lang="en-SG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835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404279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 err="1"/>
              <a:t>cout</a:t>
            </a:r>
            <a:r>
              <a:rPr lang="en-SG" dirty="0"/>
              <a:t> &lt;&lt; "Enter sides: ";</a:t>
            </a:r>
          </a:p>
          <a:p>
            <a:pPr marL="0" indent="0">
              <a:buNone/>
            </a:pPr>
            <a:r>
              <a:rPr lang="en-SG" dirty="0" err="1" smtClean="0"/>
              <a:t>cin</a:t>
            </a:r>
            <a:r>
              <a:rPr lang="en-SG" dirty="0" smtClean="0"/>
              <a:t> </a:t>
            </a:r>
            <a:r>
              <a:rPr lang="en-SG" dirty="0"/>
              <a:t>&gt;&gt; a &gt;&gt; b &gt;&gt; c;</a:t>
            </a:r>
          </a:p>
          <a:p>
            <a:pPr marL="0" indent="0">
              <a:buNone/>
            </a:pPr>
            <a:r>
              <a:rPr lang="en-SG" dirty="0"/>
              <a:t>if (a == 0) {</a:t>
            </a:r>
          </a:p>
          <a:p>
            <a:pPr marL="0" indent="0">
              <a:buNone/>
            </a:pPr>
            <a:r>
              <a:rPr lang="en-SG" dirty="0" err="1"/>
              <a:t>cout</a:t>
            </a:r>
            <a:r>
              <a:rPr lang="en-SG" dirty="0"/>
              <a:t> &lt;&lt; "Error!";</a:t>
            </a:r>
          </a:p>
          <a:p>
            <a:pPr marL="0" indent="0">
              <a:buNone/>
            </a:pPr>
            <a:r>
              <a:rPr lang="en-SG" dirty="0"/>
              <a:t>return -1;</a:t>
            </a:r>
          </a:p>
          <a:p>
            <a:pPr marL="0" indent="0">
              <a:buNone/>
            </a:pPr>
            <a:r>
              <a:rPr lang="en-SG" dirty="0" smtClean="0"/>
              <a:t>}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sqrv</a:t>
            </a:r>
            <a:r>
              <a:rPr lang="en-SG" dirty="0"/>
              <a:t> = b*b - 4*a*c;</a:t>
            </a:r>
          </a:p>
          <a:p>
            <a:pPr marL="0" indent="0">
              <a:buNone/>
            </a:pPr>
            <a:r>
              <a:rPr lang="en-SG" dirty="0"/>
              <a:t>root1 = (-b + </a:t>
            </a:r>
            <a:r>
              <a:rPr lang="en-SG" dirty="0" err="1"/>
              <a:t>sqrv</a:t>
            </a:r>
            <a:r>
              <a:rPr lang="en-SG" dirty="0"/>
              <a:t>) / 2*a;</a:t>
            </a:r>
          </a:p>
          <a:p>
            <a:pPr marL="0" indent="0">
              <a:buNone/>
            </a:pPr>
            <a:r>
              <a:rPr lang="en-SG" dirty="0"/>
              <a:t>root2 = (-b - </a:t>
            </a:r>
            <a:r>
              <a:rPr lang="en-SG" dirty="0" err="1"/>
              <a:t>sqrv</a:t>
            </a:r>
            <a:r>
              <a:rPr lang="en-SG" dirty="0"/>
              <a:t>) / 2*a;</a:t>
            </a:r>
          </a:p>
          <a:p>
            <a:pPr marL="0" indent="0">
              <a:buNone/>
            </a:pPr>
            <a:r>
              <a:rPr lang="en-SG" dirty="0" err="1"/>
              <a:t>cout</a:t>
            </a:r>
            <a:r>
              <a:rPr lang="en-SG" dirty="0"/>
              <a:t> &lt;&lt; "Root1 = " &lt;&lt; root1;</a:t>
            </a:r>
          </a:p>
          <a:p>
            <a:pPr marL="0" indent="0">
              <a:buNone/>
            </a:pPr>
            <a:r>
              <a:rPr lang="en-SG" dirty="0" err="1"/>
              <a:t>cout</a:t>
            </a:r>
            <a:r>
              <a:rPr lang="en-SG" dirty="0"/>
              <a:t> &lt;&lt; "Root2 = " &lt;&lt; root2;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48903"/>
              </p:ext>
            </p:extLst>
          </p:nvPr>
        </p:nvGraphicFramePr>
        <p:xfrm>
          <a:off x="6444208" y="1679208"/>
          <a:ext cx="1031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84622"/>
              </p:ext>
            </p:extLst>
          </p:nvPr>
        </p:nvGraphicFramePr>
        <p:xfrm>
          <a:off x="5148064" y="2420888"/>
          <a:ext cx="11521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5536" y="170080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8064" y="12687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CPU Burst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200" y="12774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I/O </a:t>
            </a:r>
            <a:r>
              <a:rPr lang="en-SG" dirty="0"/>
              <a:t>Burst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8224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CPU </a:t>
            </a:r>
            <a:r>
              <a:rPr lang="en-SG" dirty="0" smtClean="0"/>
              <a:t>Cycle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7567201" y="18448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I/O Cycle</a:t>
            </a:r>
            <a:endParaRPr lang="en-SG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48903"/>
              </p:ext>
            </p:extLst>
          </p:nvPr>
        </p:nvGraphicFramePr>
        <p:xfrm>
          <a:off x="6468380" y="5013176"/>
          <a:ext cx="1031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91373" y="51787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I/O Cycle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4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904" y="5794121"/>
            <a:ext cx="7581528" cy="5395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 smtClean="0"/>
              <a:t>CPU utilization as a function of number of processes in memory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6" y="1628800"/>
            <a:ext cx="7350267" cy="39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48629" y="544522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Degree of multi-tasking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4434" y="1547500"/>
            <a:ext cx="218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/>
              <a:t>(CPU-bound process)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3762696" y="3501008"/>
            <a:ext cx="21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(I/O-bound process)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7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Analysis of Multi-Tasking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9086"/>
            <a:ext cx="8136904" cy="52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2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An algorithm the Policy Scheduler uses </a:t>
            </a:r>
            <a:r>
              <a:rPr lang="en-SG" sz="3600" dirty="0" smtClean="0"/>
              <a:t>to determine</a:t>
            </a:r>
          </a:p>
          <a:p>
            <a:pPr lvl="1"/>
            <a:r>
              <a:rPr lang="en-SG" sz="3200" dirty="0" smtClean="0"/>
              <a:t>How much CPU time does a process get</a:t>
            </a:r>
          </a:p>
          <a:p>
            <a:pPr lvl="1"/>
            <a:r>
              <a:rPr lang="en-SG" sz="3200" dirty="0" smtClean="0"/>
              <a:t>Who gets the process next (Priority)</a:t>
            </a:r>
          </a:p>
          <a:p>
            <a:pPr lvl="1"/>
            <a:r>
              <a:rPr lang="en-SG" sz="3200" dirty="0" smtClean="0"/>
              <a:t>When the process will be interrupted</a:t>
            </a:r>
            <a:endParaRPr lang="en-SG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Scheduling Criterion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>
                <a:solidFill>
                  <a:srgbClr val="FF0000"/>
                </a:solidFill>
              </a:rPr>
              <a:t>CPU Utilization</a:t>
            </a:r>
            <a:r>
              <a:rPr lang="en-SG" dirty="0"/>
              <a:t>: Objective to keep CPU as busy </a:t>
            </a:r>
            <a:r>
              <a:rPr lang="en-SG" dirty="0" smtClean="0"/>
              <a:t>as possible</a:t>
            </a:r>
            <a:endParaRPr lang="en-SG" dirty="0"/>
          </a:p>
          <a:p>
            <a:r>
              <a:rPr lang="en-SG" dirty="0" smtClean="0">
                <a:solidFill>
                  <a:srgbClr val="FF0000"/>
                </a:solidFill>
              </a:rPr>
              <a:t>Throughput</a:t>
            </a:r>
            <a:r>
              <a:rPr lang="en-SG" dirty="0"/>
              <a:t>: How many processes are </a:t>
            </a:r>
            <a:r>
              <a:rPr lang="en-SG" dirty="0" smtClean="0"/>
              <a:t>completed per </a:t>
            </a:r>
            <a:r>
              <a:rPr lang="en-SG" dirty="0"/>
              <a:t>time unit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Turnaround </a:t>
            </a:r>
            <a:r>
              <a:rPr lang="en-SG" dirty="0">
                <a:solidFill>
                  <a:srgbClr val="FF0000"/>
                </a:solidFill>
              </a:rPr>
              <a:t>time</a:t>
            </a:r>
            <a:r>
              <a:rPr lang="en-SG" dirty="0"/>
              <a:t>: How long it takes to execute </a:t>
            </a:r>
            <a:r>
              <a:rPr lang="en-SG" dirty="0" smtClean="0"/>
              <a:t>a process </a:t>
            </a:r>
            <a:r>
              <a:rPr lang="en-SG" dirty="0"/>
              <a:t>(from submission to completion)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Waiting </a:t>
            </a:r>
            <a:r>
              <a:rPr lang="en-SG" dirty="0">
                <a:solidFill>
                  <a:srgbClr val="FF0000"/>
                </a:solidFill>
              </a:rPr>
              <a:t>time</a:t>
            </a:r>
            <a:r>
              <a:rPr lang="en-SG" dirty="0"/>
              <a:t>: The time a process has to </a:t>
            </a:r>
            <a:r>
              <a:rPr lang="en-SG" dirty="0" smtClean="0"/>
              <a:t>wait before </a:t>
            </a:r>
            <a:r>
              <a:rPr lang="en-SG" dirty="0"/>
              <a:t>execution starts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Response </a:t>
            </a:r>
            <a:r>
              <a:rPr lang="en-SG" dirty="0">
                <a:solidFill>
                  <a:srgbClr val="FF0000"/>
                </a:solidFill>
              </a:rPr>
              <a:t>time</a:t>
            </a:r>
            <a:r>
              <a:rPr lang="en-SG" dirty="0"/>
              <a:t>: Time from submission </a:t>
            </a:r>
            <a:r>
              <a:rPr lang="en-SG" dirty="0" smtClean="0"/>
              <a:t>to obtaining </a:t>
            </a:r>
            <a:r>
              <a:rPr lang="en-SG" dirty="0"/>
              <a:t>the first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62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73996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Four processes are submitted at time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037"/>
              </p:ext>
            </p:extLst>
          </p:nvPr>
        </p:nvGraphicFramePr>
        <p:xfrm>
          <a:off x="827584" y="2122056"/>
          <a:ext cx="7560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7584" y="177281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1840" y="177281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3851920" y="177281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P3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572000" y="177281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P4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156176" y="177281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596336" y="1788662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P3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755576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5656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267744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3056609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3775845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4508579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5292080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6084168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7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6804248" y="24591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8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7554882" y="2463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9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8316416" y="245917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10</a:t>
            </a:r>
            <a:endParaRPr lang="en-SG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60537"/>
              </p:ext>
            </p:extLst>
          </p:nvPr>
        </p:nvGraphicFramePr>
        <p:xfrm>
          <a:off x="1524000" y="2828511"/>
          <a:ext cx="64926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15"/>
                <a:gridCol w="2164215"/>
                <a:gridCol w="2164215"/>
              </a:tblGrid>
              <a:tr h="300086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Waiting time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0086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Turnaround time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0086"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Waiting time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 + 3 = 6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08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Turnaround time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086">
                <a:tc>
                  <a:txBody>
                    <a:bodyPr/>
                    <a:lstStyle/>
                    <a:p>
                      <a:r>
                        <a:rPr lang="en-GB" dirty="0" smtClean="0"/>
                        <a:t>P3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Waiting time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 + 4 = 8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08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Turnaround time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S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086"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Waiting time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008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Turnaround time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5507"/>
              </p:ext>
            </p:extLst>
          </p:nvPr>
        </p:nvGraphicFramePr>
        <p:xfrm>
          <a:off x="1518948" y="5733256"/>
          <a:ext cx="64976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774"/>
                <a:gridCol w="2168922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waiting time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(0+6+8+5)/4 = 4.75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turnaround time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(3+9+10+7)/4 = 7.25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9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good algorithm should</a:t>
            </a:r>
          </a:p>
          <a:p>
            <a:pPr lvl="1"/>
            <a:r>
              <a:rPr lang="en-SG" dirty="0" smtClean="0"/>
              <a:t>Maximize </a:t>
            </a:r>
            <a:r>
              <a:rPr lang="en-SG" dirty="0"/>
              <a:t>throughput</a:t>
            </a:r>
          </a:p>
          <a:p>
            <a:pPr lvl="1"/>
            <a:r>
              <a:rPr lang="en-SG" dirty="0" smtClean="0"/>
              <a:t>Minimize </a:t>
            </a:r>
            <a:r>
              <a:rPr lang="en-SG" dirty="0"/>
              <a:t>response time</a:t>
            </a:r>
          </a:p>
          <a:p>
            <a:pPr lvl="1"/>
            <a:r>
              <a:rPr lang="en-SG" dirty="0" smtClean="0"/>
              <a:t>Minimize </a:t>
            </a:r>
            <a:r>
              <a:rPr lang="en-SG" dirty="0"/>
              <a:t>turnaround time</a:t>
            </a:r>
          </a:p>
          <a:p>
            <a:pPr lvl="1"/>
            <a:r>
              <a:rPr lang="en-SG" dirty="0" smtClean="0"/>
              <a:t>Minimize </a:t>
            </a:r>
            <a:r>
              <a:rPr lang="en-SG" dirty="0"/>
              <a:t>waiting time</a:t>
            </a:r>
          </a:p>
          <a:p>
            <a:pPr lvl="1"/>
            <a:r>
              <a:rPr lang="en-SG" dirty="0" smtClean="0"/>
              <a:t>Maximize </a:t>
            </a:r>
            <a:r>
              <a:rPr lang="en-SG" dirty="0"/>
              <a:t>CPU efficiency</a:t>
            </a:r>
          </a:p>
          <a:p>
            <a:pPr lvl="1"/>
            <a:r>
              <a:rPr lang="en-SG" dirty="0" smtClean="0"/>
              <a:t>Ensure </a:t>
            </a:r>
            <a:r>
              <a:rPr lang="en-SG" dirty="0"/>
              <a:t>fairness for all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4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States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38865" y="5304110"/>
            <a:ext cx="3417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1 Scheduler picks this process</a:t>
            </a:r>
          </a:p>
          <a:p>
            <a:r>
              <a:rPr lang="en-SG" sz="1600" dirty="0"/>
              <a:t>2 Scheduler picks another process</a:t>
            </a:r>
          </a:p>
          <a:p>
            <a:r>
              <a:rPr lang="en-SG" sz="1600" dirty="0"/>
              <a:t>3 Process blocks for input</a:t>
            </a:r>
          </a:p>
          <a:p>
            <a:r>
              <a:rPr lang="en-SG" sz="1600" dirty="0"/>
              <a:t>4 Input becomes available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187624" y="2276872"/>
            <a:ext cx="5904656" cy="3024336"/>
            <a:chOff x="1187624" y="2276872"/>
            <a:chExt cx="5904656" cy="3024336"/>
          </a:xfrm>
        </p:grpSpPr>
        <p:sp>
          <p:nvSpPr>
            <p:cNvPr id="4" name="Flowchart: Terminator 3"/>
            <p:cNvSpPr/>
            <p:nvPr/>
          </p:nvSpPr>
          <p:spPr>
            <a:xfrm>
              <a:off x="1187624" y="2276872"/>
              <a:ext cx="1224136" cy="504056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new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Terminator 4"/>
            <p:cNvSpPr/>
            <p:nvPr/>
          </p:nvSpPr>
          <p:spPr>
            <a:xfrm>
              <a:off x="5868144" y="2276872"/>
              <a:ext cx="1224136" cy="504056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600" dirty="0">
                  <a:solidFill>
                    <a:schemeClr val="tx1"/>
                  </a:solidFill>
                </a:rPr>
                <a:t>terminated</a:t>
              </a:r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2411760" y="3356992"/>
              <a:ext cx="1224136" cy="504056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tx1"/>
                  </a:solidFill>
                </a:rPr>
                <a:t>ready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4644008" y="3366476"/>
              <a:ext cx="1224136" cy="504056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tx1"/>
                  </a:solidFill>
                </a:rPr>
                <a:t>running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3635896" y="4653136"/>
              <a:ext cx="1224136" cy="504056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tx1"/>
                  </a:solidFill>
                </a:rPr>
                <a:t>waiting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2"/>
              <a:endCxn id="6" idx="1"/>
            </p:cNvCxnSpPr>
            <p:nvPr/>
          </p:nvCxnSpPr>
          <p:spPr>
            <a:xfrm>
              <a:off x="1799692" y="2780928"/>
              <a:ext cx="612068" cy="828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35896" y="3456486"/>
              <a:ext cx="1008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2"/>
            </p:cNvCxnSpPr>
            <p:nvPr/>
          </p:nvCxnSpPr>
          <p:spPr>
            <a:xfrm flipV="1">
              <a:off x="5868144" y="2780928"/>
              <a:ext cx="612068" cy="8581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3"/>
            </p:cNvCxnSpPr>
            <p:nvPr/>
          </p:nvCxnSpPr>
          <p:spPr>
            <a:xfrm flipH="1">
              <a:off x="4860032" y="3870533"/>
              <a:ext cx="396044" cy="10346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635896" y="3690438"/>
              <a:ext cx="1008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2"/>
            </p:cNvCxnSpPr>
            <p:nvPr/>
          </p:nvCxnSpPr>
          <p:spPr>
            <a:xfrm flipH="1" flipV="1">
              <a:off x="3023828" y="3861048"/>
              <a:ext cx="612068" cy="10441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051720" y="2852936"/>
              <a:ext cx="8517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/>
                <a:t>admitted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14080" y="3174061"/>
              <a:ext cx="8517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/>
                <a:t>dispatch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14079" y="3690438"/>
              <a:ext cx="8517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/>
                <a:t>interrupt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12545" y="2924944"/>
              <a:ext cx="5637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 smtClean="0"/>
                <a:t>exit</a:t>
              </a:r>
              <a:endParaRPr lang="en-SG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4376137"/>
              <a:ext cx="1181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/>
                <a:t>I/O </a:t>
              </a:r>
              <a:r>
                <a:rPr lang="en-SG" sz="1400" dirty="0" smtClean="0"/>
                <a:t>or Event </a:t>
              </a:r>
              <a:r>
                <a:rPr lang="en-SG" sz="1400" dirty="0"/>
                <a:t>completion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58581" y="4129916"/>
              <a:ext cx="1181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/>
                <a:t>I/O </a:t>
              </a:r>
              <a:r>
                <a:rPr lang="en-SG" sz="1400" dirty="0" smtClean="0"/>
                <a:t>or Event wait</a:t>
              </a:r>
              <a:endParaRPr lang="en-SG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86289" y="4483858"/>
              <a:ext cx="2818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 smtClean="0"/>
                <a:t>3</a:t>
              </a:r>
              <a:endParaRPr lang="en-SG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89363" y="2852936"/>
              <a:ext cx="2818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 smtClean="0"/>
                <a:t>1</a:t>
              </a:r>
              <a:endParaRPr lang="en-SG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21607" y="4089179"/>
              <a:ext cx="2818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 smtClean="0"/>
                <a:t>4</a:t>
              </a:r>
              <a:endParaRPr lang="en-SG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99024" y="3934918"/>
              <a:ext cx="2818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400" dirty="0" smtClean="0"/>
                <a:t>2</a:t>
              </a:r>
              <a:endParaRPr lang="en-SG" sz="1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679327" y="3138066"/>
              <a:ext cx="4908897" cy="216314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3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A non-</a:t>
            </a:r>
            <a:r>
              <a:rPr lang="en-SG" dirty="0" err="1"/>
              <a:t>preemptive</a:t>
            </a:r>
            <a:r>
              <a:rPr lang="en-SG" dirty="0"/>
              <a:t> scheduling algorithm picks </a:t>
            </a:r>
            <a:r>
              <a:rPr lang="en-SG" dirty="0" smtClean="0"/>
              <a:t>a process </a:t>
            </a:r>
            <a:r>
              <a:rPr lang="en-SG" dirty="0"/>
              <a:t>to run and then just lets it run until it </a:t>
            </a:r>
            <a:r>
              <a:rPr lang="en-SG" dirty="0" smtClean="0"/>
              <a:t>blocks (either </a:t>
            </a:r>
            <a:r>
              <a:rPr lang="en-SG" dirty="0"/>
              <a:t>on IO or waiting for another process) or </a:t>
            </a:r>
            <a:r>
              <a:rPr lang="en-SG" dirty="0" smtClean="0"/>
              <a:t>until it </a:t>
            </a:r>
            <a:r>
              <a:rPr lang="en-SG" dirty="0"/>
              <a:t>voluntarily releases the CPU.</a:t>
            </a:r>
          </a:p>
          <a:p>
            <a:pPr lvl="1"/>
            <a:r>
              <a:rPr lang="en-SG" dirty="0" smtClean="0">
                <a:solidFill>
                  <a:srgbClr val="FF0000"/>
                </a:solidFill>
              </a:rPr>
              <a:t>Does </a:t>
            </a:r>
            <a:r>
              <a:rPr lang="en-SG" dirty="0">
                <a:solidFill>
                  <a:srgbClr val="FF0000"/>
                </a:solidFill>
              </a:rPr>
              <a:t>not require a clock.</a:t>
            </a:r>
          </a:p>
          <a:p>
            <a:r>
              <a:rPr lang="en-SG" dirty="0" smtClean="0"/>
              <a:t>A </a:t>
            </a:r>
            <a:r>
              <a:rPr lang="en-SG" dirty="0" err="1"/>
              <a:t>preemptive</a:t>
            </a:r>
            <a:r>
              <a:rPr lang="en-SG" dirty="0"/>
              <a:t> scheduling algorithm picks a </a:t>
            </a:r>
            <a:r>
              <a:rPr lang="en-SG" dirty="0" smtClean="0"/>
              <a:t>process and </a:t>
            </a:r>
            <a:r>
              <a:rPr lang="en-SG" dirty="0"/>
              <a:t>lets it run for a maximum of some fixed time. If </a:t>
            </a:r>
            <a:r>
              <a:rPr lang="en-SG" dirty="0" smtClean="0"/>
              <a:t>it is </a:t>
            </a:r>
            <a:r>
              <a:rPr lang="en-SG" dirty="0"/>
              <a:t>still running at the end of time interval, it </a:t>
            </a:r>
            <a:r>
              <a:rPr lang="en-SG" dirty="0" smtClean="0"/>
              <a:t>is suspended </a:t>
            </a:r>
            <a:r>
              <a:rPr lang="en-SG" dirty="0"/>
              <a:t>and the scheduler picks another </a:t>
            </a:r>
            <a:r>
              <a:rPr lang="en-SG" dirty="0" smtClean="0"/>
              <a:t>process to </a:t>
            </a:r>
            <a:r>
              <a:rPr lang="en-SG" dirty="0"/>
              <a:t>run (if one is available).</a:t>
            </a:r>
          </a:p>
          <a:p>
            <a:pPr lvl="1"/>
            <a:r>
              <a:rPr lang="en-SG" dirty="0" smtClean="0">
                <a:solidFill>
                  <a:srgbClr val="FF0000"/>
                </a:solidFill>
              </a:rPr>
              <a:t>Requires </a:t>
            </a:r>
            <a:r>
              <a:rPr lang="en-SG" dirty="0">
                <a:solidFill>
                  <a:srgbClr val="FF0000"/>
                </a:solidFill>
              </a:rPr>
              <a:t>a clock.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8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Different environments require </a:t>
            </a:r>
            <a:r>
              <a:rPr lang="en-SG" dirty="0" smtClean="0"/>
              <a:t>different scheduling </a:t>
            </a:r>
            <a:r>
              <a:rPr lang="en-SG" dirty="0"/>
              <a:t>algorithms</a:t>
            </a:r>
          </a:p>
          <a:p>
            <a:pPr lvl="1"/>
            <a:r>
              <a:rPr lang="en-SG" dirty="0" smtClean="0"/>
              <a:t>Batch		 </a:t>
            </a:r>
            <a:r>
              <a:rPr lang="en-SG" dirty="0"/>
              <a:t>Background</a:t>
            </a:r>
          </a:p>
          <a:p>
            <a:pPr lvl="1"/>
            <a:r>
              <a:rPr lang="en-SG" dirty="0" smtClean="0"/>
              <a:t>Interactive		Foreground</a:t>
            </a:r>
            <a:endParaRPr lang="en-SG" dirty="0"/>
          </a:p>
          <a:p>
            <a:pPr lvl="1"/>
            <a:r>
              <a:rPr lang="en-SG" dirty="0" err="1" smtClean="0"/>
              <a:t>Realtime</a:t>
            </a:r>
            <a:r>
              <a:rPr lang="en-SG" dirty="0" smtClean="0"/>
              <a:t>		Multimedia</a:t>
            </a:r>
            <a:endParaRPr lang="en-SG" dirty="0"/>
          </a:p>
          <a:p>
            <a:r>
              <a:rPr lang="en-SG" dirty="0" smtClean="0"/>
              <a:t>There </a:t>
            </a:r>
            <a:r>
              <a:rPr lang="en-SG" dirty="0"/>
              <a:t>is no one size fits all</a:t>
            </a:r>
            <a:r>
              <a:rPr lang="en-SG" dirty="0" smtClean="0"/>
              <a:t>!</a:t>
            </a:r>
            <a:endParaRPr lang="en-SG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0025" y="2940433"/>
            <a:ext cx="43204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5856" y="3501008"/>
            <a:ext cx="43204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5856" y="4005064"/>
            <a:ext cx="43204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9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Management &amp;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 a multiprogramming or multitasking </a:t>
            </a:r>
            <a:r>
              <a:rPr lang="en-SG" dirty="0" smtClean="0"/>
              <a:t>system processes </a:t>
            </a:r>
            <a:r>
              <a:rPr lang="en-SG" dirty="0"/>
              <a:t>will be competing for</a:t>
            </a:r>
          </a:p>
          <a:p>
            <a:pPr lvl="1"/>
            <a:r>
              <a:rPr lang="en-SG" dirty="0" smtClean="0"/>
              <a:t>System </a:t>
            </a:r>
            <a:r>
              <a:rPr lang="en-SG" dirty="0"/>
              <a:t>resources</a:t>
            </a:r>
          </a:p>
          <a:p>
            <a:pPr lvl="1"/>
            <a:r>
              <a:rPr lang="en-SG" dirty="0" smtClean="0"/>
              <a:t>Memory</a:t>
            </a:r>
            <a:endParaRPr lang="en-SG" dirty="0"/>
          </a:p>
          <a:p>
            <a:pPr lvl="1"/>
            <a:r>
              <a:rPr lang="en-SG" dirty="0" smtClean="0"/>
              <a:t>Files </a:t>
            </a:r>
            <a:r>
              <a:rPr lang="en-SG" dirty="0"/>
              <a:t>(I/O devices)</a:t>
            </a:r>
          </a:p>
          <a:p>
            <a:r>
              <a:rPr lang="en-SG" dirty="0" smtClean="0"/>
              <a:t>OS </a:t>
            </a:r>
            <a:r>
              <a:rPr lang="en-SG" dirty="0"/>
              <a:t>has to manage these resources in a fair </a:t>
            </a:r>
            <a:r>
              <a:rPr lang="en-SG" dirty="0" smtClean="0"/>
              <a:t>and efficient </a:t>
            </a:r>
            <a:r>
              <a:rPr lang="en-SG" dirty="0"/>
              <a:t>manner</a:t>
            </a:r>
          </a:p>
          <a:p>
            <a:r>
              <a:rPr lang="en-SG" dirty="0" smtClean="0"/>
              <a:t>OS </a:t>
            </a:r>
            <a:r>
              <a:rPr lang="en-SG" dirty="0"/>
              <a:t>has to provide for Process Management </a:t>
            </a:r>
            <a:r>
              <a:rPr lang="en-SG" dirty="0" smtClean="0"/>
              <a:t>&amp; Scheduling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9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Scheduling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>
                <a:solidFill>
                  <a:srgbClr val="FF0000"/>
                </a:solidFill>
              </a:rPr>
              <a:t>All systems</a:t>
            </a:r>
          </a:p>
          <a:p>
            <a:pPr lvl="1"/>
            <a:r>
              <a:rPr lang="en-SG" dirty="0" smtClean="0"/>
              <a:t>Fairness </a:t>
            </a:r>
            <a:r>
              <a:rPr lang="en-SG" dirty="0"/>
              <a:t>– giving each process a fair share of the CPU</a:t>
            </a:r>
          </a:p>
          <a:p>
            <a:pPr lvl="1"/>
            <a:r>
              <a:rPr lang="en-SG" dirty="0" smtClean="0"/>
              <a:t>Policy </a:t>
            </a:r>
            <a:r>
              <a:rPr lang="en-SG" dirty="0"/>
              <a:t>enforcement – seeing that stated policy is carried out</a:t>
            </a:r>
          </a:p>
          <a:p>
            <a:pPr lvl="1"/>
            <a:r>
              <a:rPr lang="en-SG" dirty="0" smtClean="0"/>
              <a:t>Balance </a:t>
            </a:r>
            <a:r>
              <a:rPr lang="en-SG" dirty="0"/>
              <a:t>– keeping all parts of the system busy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Batch </a:t>
            </a:r>
            <a:r>
              <a:rPr lang="en-SG" dirty="0">
                <a:solidFill>
                  <a:srgbClr val="FF0000"/>
                </a:solidFill>
              </a:rPr>
              <a:t>systems</a:t>
            </a:r>
          </a:p>
          <a:p>
            <a:pPr lvl="1"/>
            <a:r>
              <a:rPr lang="en-SG" dirty="0" smtClean="0"/>
              <a:t>Throughput </a:t>
            </a:r>
            <a:r>
              <a:rPr lang="en-SG" dirty="0"/>
              <a:t>– maximize jobs per hour</a:t>
            </a:r>
          </a:p>
          <a:p>
            <a:pPr lvl="1"/>
            <a:r>
              <a:rPr lang="en-SG" dirty="0" smtClean="0"/>
              <a:t>Turnaround </a:t>
            </a:r>
            <a:r>
              <a:rPr lang="en-SG" dirty="0"/>
              <a:t>time – minimize time between submission and termination</a:t>
            </a:r>
          </a:p>
          <a:p>
            <a:pPr lvl="1"/>
            <a:r>
              <a:rPr lang="en-SG" dirty="0" smtClean="0"/>
              <a:t>CPU </a:t>
            </a:r>
            <a:r>
              <a:rPr lang="en-SG" dirty="0"/>
              <a:t>utilization – keep the CPU busy all the time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Interactive </a:t>
            </a:r>
            <a:r>
              <a:rPr lang="en-SG" dirty="0">
                <a:solidFill>
                  <a:srgbClr val="FF0000"/>
                </a:solidFill>
              </a:rPr>
              <a:t>systems</a:t>
            </a:r>
          </a:p>
          <a:p>
            <a:pPr lvl="1"/>
            <a:r>
              <a:rPr lang="en-SG" dirty="0" smtClean="0"/>
              <a:t>Response </a:t>
            </a:r>
            <a:r>
              <a:rPr lang="en-SG" dirty="0"/>
              <a:t>time – respond to requests quickly</a:t>
            </a:r>
          </a:p>
          <a:p>
            <a:pPr lvl="1"/>
            <a:r>
              <a:rPr lang="en-SG" dirty="0" smtClean="0"/>
              <a:t>Proportionality </a:t>
            </a:r>
            <a:r>
              <a:rPr lang="en-SG" dirty="0"/>
              <a:t>– meet user’s expectations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Real-time </a:t>
            </a:r>
            <a:r>
              <a:rPr lang="en-SG" dirty="0">
                <a:solidFill>
                  <a:srgbClr val="FF0000"/>
                </a:solidFill>
              </a:rPr>
              <a:t>systems</a:t>
            </a:r>
          </a:p>
          <a:p>
            <a:pPr lvl="1"/>
            <a:r>
              <a:rPr lang="en-SG" dirty="0" smtClean="0"/>
              <a:t>Meeting </a:t>
            </a:r>
            <a:r>
              <a:rPr lang="en-SG" dirty="0"/>
              <a:t>deadlines – avoid losing data</a:t>
            </a:r>
          </a:p>
          <a:p>
            <a:pPr lvl="1"/>
            <a:r>
              <a:rPr lang="en-SG" dirty="0" smtClean="0"/>
              <a:t>Predictability </a:t>
            </a:r>
            <a:r>
              <a:rPr lang="en-SG" dirty="0"/>
              <a:t>– avoid quality degradation in multimedia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“Perfect”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Minimize </a:t>
            </a:r>
            <a:r>
              <a:rPr lang="en-SG" dirty="0" smtClean="0">
                <a:solidFill>
                  <a:srgbClr val="FF0000"/>
                </a:solidFill>
              </a:rPr>
              <a:t>Latency</a:t>
            </a:r>
          </a:p>
          <a:p>
            <a:pPr lvl="1"/>
            <a:r>
              <a:rPr lang="en-SG" dirty="0" smtClean="0"/>
              <a:t>Response/Job </a:t>
            </a:r>
            <a:r>
              <a:rPr lang="en-SG" dirty="0"/>
              <a:t>completion time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Maximize </a:t>
            </a:r>
            <a:r>
              <a:rPr lang="en-SG" dirty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SG" dirty="0"/>
              <a:t>Maximize job/time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Maximize </a:t>
            </a:r>
            <a:r>
              <a:rPr lang="en-SG" dirty="0">
                <a:solidFill>
                  <a:srgbClr val="FF0000"/>
                </a:solidFill>
              </a:rPr>
              <a:t>Utilization</a:t>
            </a:r>
          </a:p>
          <a:p>
            <a:pPr lvl="1"/>
            <a:r>
              <a:rPr lang="en-SG" dirty="0"/>
              <a:t>Keep all devices busy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Fairness</a:t>
            </a:r>
            <a:endParaRPr lang="en-SG" dirty="0">
              <a:solidFill>
                <a:srgbClr val="FF0000"/>
              </a:solidFill>
            </a:endParaRPr>
          </a:p>
          <a:p>
            <a:pPr lvl="1"/>
            <a:r>
              <a:rPr lang="en-SG" dirty="0"/>
              <a:t>Every job makes progress, no job starves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0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</a:t>
            </a:r>
            <a:r>
              <a:rPr lang="en-SG" dirty="0" smtClean="0"/>
              <a:t>Analogy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Imagine you are the cook at a “Chi Char” stall</a:t>
            </a:r>
          </a:p>
          <a:p>
            <a:pPr lvl="1"/>
            <a:r>
              <a:rPr lang="en-SG" dirty="0" smtClean="0"/>
              <a:t>Customers </a:t>
            </a:r>
            <a:r>
              <a:rPr lang="en-SG" dirty="0"/>
              <a:t>continually enter and place </a:t>
            </a:r>
            <a:r>
              <a:rPr lang="en-SG" dirty="0" smtClean="0"/>
              <a:t>their orders</a:t>
            </a:r>
            <a:endParaRPr lang="en-SG" dirty="0"/>
          </a:p>
          <a:p>
            <a:pPr lvl="1"/>
            <a:r>
              <a:rPr lang="en-SG" dirty="0" smtClean="0"/>
              <a:t>Dishes </a:t>
            </a:r>
            <a:r>
              <a:rPr lang="en-SG" dirty="0"/>
              <a:t>take varying amounts of time to prepare</a:t>
            </a:r>
          </a:p>
          <a:p>
            <a:endParaRPr lang="en-SG" dirty="0" smtClean="0"/>
          </a:p>
          <a:p>
            <a:r>
              <a:rPr lang="en-SG" dirty="0" smtClean="0"/>
              <a:t>What </a:t>
            </a:r>
            <a:r>
              <a:rPr lang="en-SG" dirty="0"/>
              <a:t>is your goal?</a:t>
            </a:r>
          </a:p>
          <a:p>
            <a:r>
              <a:rPr lang="en-SG" dirty="0" smtClean="0"/>
              <a:t>What </a:t>
            </a:r>
            <a:r>
              <a:rPr lang="en-SG" dirty="0"/>
              <a:t>strategy achieves your goal?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“Chi Char Stall” </a:t>
            </a:r>
            <a:r>
              <a:rPr lang="en-SG" dirty="0" err="1"/>
              <a:t>vs</a:t>
            </a:r>
            <a:r>
              <a:rPr lang="en-SG" dirty="0"/>
              <a:t> </a:t>
            </a:r>
            <a:r>
              <a:rPr lang="en-SG" dirty="0" smtClean="0"/>
              <a:t>Multitasking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Chi Char Stall</a:t>
            </a:r>
          </a:p>
          <a:p>
            <a:r>
              <a:rPr lang="en-SG" dirty="0" smtClean="0"/>
              <a:t>Waitress</a:t>
            </a:r>
            <a:endParaRPr lang="en-SG" dirty="0"/>
          </a:p>
          <a:p>
            <a:r>
              <a:rPr lang="en-SG" dirty="0" smtClean="0"/>
              <a:t>Cook</a:t>
            </a:r>
            <a:endParaRPr lang="en-SG" dirty="0"/>
          </a:p>
          <a:p>
            <a:r>
              <a:rPr lang="en-SG" dirty="0" smtClean="0"/>
              <a:t>Client</a:t>
            </a:r>
            <a:endParaRPr lang="en-SG" dirty="0"/>
          </a:p>
          <a:p>
            <a:r>
              <a:rPr lang="en-SG" dirty="0" smtClean="0"/>
              <a:t>Order</a:t>
            </a:r>
            <a:endParaRPr lang="en-SG" dirty="0"/>
          </a:p>
          <a:p>
            <a:r>
              <a:rPr lang="en-SG" dirty="0" smtClean="0"/>
              <a:t>Dish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076056" y="1678156"/>
            <a:ext cx="3456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/>
              <a:t>Multi-tasking 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3200" dirty="0" smtClean="0"/>
              <a:t>CPU </a:t>
            </a:r>
            <a:r>
              <a:rPr lang="en-SG" sz="3200" dirty="0"/>
              <a:t>Scheduler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3200" dirty="0" smtClean="0"/>
              <a:t>CPU</a:t>
            </a:r>
            <a:endParaRPr lang="en-SG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SG" sz="3200" dirty="0" smtClean="0"/>
              <a:t>User</a:t>
            </a:r>
            <a:endParaRPr lang="en-SG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SG" sz="3200" dirty="0" smtClean="0"/>
              <a:t>Process</a:t>
            </a:r>
            <a:endParaRPr lang="en-SG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SG" sz="3200" dirty="0" smtClean="0"/>
              <a:t>CPU </a:t>
            </a:r>
            <a:r>
              <a:rPr lang="en-SG" sz="3200" dirty="0"/>
              <a:t>or I/O Burst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3059832" y="3201650"/>
            <a:ext cx="1728192" cy="80341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CPU / I-O Burst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SG" dirty="0"/>
              <a:t>A Process alternates between CPU and </a:t>
            </a:r>
            <a:r>
              <a:rPr lang="en-SG" dirty="0" smtClean="0"/>
              <a:t>I/O Bursts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259632" y="2708920"/>
            <a:ext cx="287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CPU bound: Long CPU bursts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3212976"/>
            <a:ext cx="5832648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Matrix Multiply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4077072"/>
            <a:ext cx="281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I-O bound: Short CPU bursts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191" y="4581128"/>
            <a:ext cx="5832648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Word Processor software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192" y="5229200"/>
            <a:ext cx="6013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During an I/O burst = process is idle, switch to another “for free”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2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CPU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Processes and Threads migrate among </a:t>
            </a:r>
            <a:r>
              <a:rPr lang="en-SG" dirty="0" smtClean="0"/>
              <a:t>queues (Ready</a:t>
            </a:r>
            <a:r>
              <a:rPr lang="en-SG" dirty="0"/>
              <a:t>, Device Wait, Run)</a:t>
            </a:r>
          </a:p>
          <a:p>
            <a:r>
              <a:rPr lang="en-SG" dirty="0" smtClean="0"/>
              <a:t>Scheduler </a:t>
            </a:r>
            <a:r>
              <a:rPr lang="en-SG" dirty="0"/>
              <a:t>selects one from the ready </a:t>
            </a:r>
            <a:r>
              <a:rPr lang="en-SG" dirty="0" smtClean="0"/>
              <a:t>queue to </a:t>
            </a:r>
            <a:r>
              <a:rPr lang="en-SG" dirty="0"/>
              <a:t>run</a:t>
            </a:r>
          </a:p>
          <a:p>
            <a:pPr lvl="1"/>
            <a:r>
              <a:rPr lang="en-SG" dirty="0" smtClean="0"/>
              <a:t>Which </a:t>
            </a:r>
            <a:r>
              <a:rPr lang="en-SG" dirty="0"/>
              <a:t>one?</a:t>
            </a:r>
          </a:p>
          <a:p>
            <a:pPr lvl="1"/>
            <a:r>
              <a:rPr lang="en-SG" dirty="0" smtClean="0"/>
              <a:t>When</a:t>
            </a:r>
            <a:r>
              <a:rPr lang="en-SG" dirty="0"/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35896" y="3658068"/>
            <a:ext cx="4856149" cy="2291212"/>
            <a:chOff x="1187624" y="2276872"/>
            <a:chExt cx="5904656" cy="3024336"/>
          </a:xfrm>
        </p:grpSpPr>
        <p:sp>
          <p:nvSpPr>
            <p:cNvPr id="5" name="Flowchart: Terminator 4"/>
            <p:cNvSpPr/>
            <p:nvPr/>
          </p:nvSpPr>
          <p:spPr>
            <a:xfrm>
              <a:off x="1187624" y="2276872"/>
              <a:ext cx="1224136" cy="504056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new</a:t>
              </a:r>
              <a:endParaRPr lang="en-SG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5868144" y="2276872"/>
              <a:ext cx="1224136" cy="504056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000" dirty="0">
                  <a:solidFill>
                    <a:schemeClr val="tx1"/>
                  </a:solidFill>
                </a:rPr>
                <a:t>terminated</a:t>
              </a: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2411760" y="3356992"/>
              <a:ext cx="1224136" cy="504056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 smtClean="0">
                  <a:solidFill>
                    <a:schemeClr val="tx1"/>
                  </a:solidFill>
                </a:rPr>
                <a:t>ready</a:t>
              </a:r>
              <a:endParaRPr lang="en-SG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4644008" y="3366476"/>
              <a:ext cx="1224136" cy="504056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 smtClean="0">
                  <a:solidFill>
                    <a:schemeClr val="tx1"/>
                  </a:solidFill>
                </a:rPr>
                <a:t>running</a:t>
              </a:r>
              <a:endParaRPr lang="en-SG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3635896" y="4653136"/>
              <a:ext cx="1224136" cy="504056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 smtClean="0">
                  <a:solidFill>
                    <a:schemeClr val="tx1"/>
                  </a:solidFill>
                </a:rPr>
                <a:t>waiting</a:t>
              </a:r>
              <a:endParaRPr lang="en-SG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2"/>
              <a:endCxn id="7" idx="1"/>
            </p:cNvCxnSpPr>
            <p:nvPr/>
          </p:nvCxnSpPr>
          <p:spPr>
            <a:xfrm>
              <a:off x="1799692" y="2780928"/>
              <a:ext cx="612068" cy="828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635896" y="3456486"/>
              <a:ext cx="1008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 flipV="1">
              <a:off x="5868144" y="2780928"/>
              <a:ext cx="612068" cy="8581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3"/>
            </p:cNvCxnSpPr>
            <p:nvPr/>
          </p:nvCxnSpPr>
          <p:spPr>
            <a:xfrm flipH="1">
              <a:off x="4860032" y="3870533"/>
              <a:ext cx="396044" cy="10346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635896" y="3690438"/>
              <a:ext cx="1008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7" idx="2"/>
            </p:cNvCxnSpPr>
            <p:nvPr/>
          </p:nvCxnSpPr>
          <p:spPr>
            <a:xfrm flipH="1" flipV="1">
              <a:off x="3023828" y="3861048"/>
              <a:ext cx="612068" cy="10441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051721" y="2852934"/>
              <a:ext cx="851743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/>
                <a:t>admitted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14079" y="3174061"/>
              <a:ext cx="851743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/>
                <a:t>dispatch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14079" y="3690438"/>
              <a:ext cx="851743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/>
                <a:t>interrupt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12544" y="2924944"/>
              <a:ext cx="563711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 smtClean="0"/>
                <a:t>exit</a:t>
              </a:r>
              <a:endParaRPr lang="en-SG" sz="1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67744" y="4376138"/>
              <a:ext cx="1181956" cy="528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/>
                <a:t>I/O </a:t>
              </a:r>
              <a:r>
                <a:rPr lang="en-SG" sz="1000" dirty="0" smtClean="0"/>
                <a:t>or Event </a:t>
              </a:r>
              <a:r>
                <a:rPr lang="en-SG" sz="1000" dirty="0"/>
                <a:t>completion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58581" y="4129916"/>
              <a:ext cx="1181956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/>
                <a:t>I/O </a:t>
              </a:r>
              <a:r>
                <a:rPr lang="en-SG" sz="1000" dirty="0" smtClean="0"/>
                <a:t>or Event wait</a:t>
              </a:r>
              <a:endParaRPr lang="en-SG" sz="1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86288" y="4483857"/>
              <a:ext cx="281856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 smtClean="0"/>
                <a:t>3</a:t>
              </a:r>
              <a:endParaRPr lang="en-SG" sz="1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9362" y="2852936"/>
              <a:ext cx="281856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 smtClean="0"/>
                <a:t>1</a:t>
              </a:r>
              <a:endParaRPr lang="en-SG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1606" y="4089181"/>
              <a:ext cx="281856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 smtClean="0"/>
                <a:t>4</a:t>
              </a:r>
              <a:endParaRPr lang="en-SG" sz="1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99024" y="3934918"/>
              <a:ext cx="281856" cy="32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1000" dirty="0" smtClean="0"/>
                <a:t>2</a:t>
              </a:r>
              <a:endParaRPr lang="en-SG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679327" y="3138066"/>
              <a:ext cx="4908897" cy="216314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First Come First 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r>
              <a:rPr lang="en-SG" sz="2400" dirty="0"/>
              <a:t>Jobs are scheduled in order of arrival</a:t>
            </a:r>
          </a:p>
          <a:p>
            <a:r>
              <a:rPr lang="en-SG" sz="2400" dirty="0" smtClean="0"/>
              <a:t>Non-</a:t>
            </a:r>
            <a:r>
              <a:rPr lang="en-SG" sz="2400" dirty="0" err="1" smtClean="0"/>
              <a:t>preemptive</a:t>
            </a:r>
            <a:endParaRPr lang="en-SG" sz="2400" dirty="0"/>
          </a:p>
          <a:p>
            <a:r>
              <a:rPr lang="en-SG" sz="2400" dirty="0" smtClean="0"/>
              <a:t>Problem</a:t>
            </a:r>
            <a:r>
              <a:rPr lang="en-SG" sz="2400" dirty="0"/>
              <a:t>: Average wait time depends on arrival 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32240" y="2843343"/>
            <a:ext cx="701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P1 16</a:t>
            </a:r>
          </a:p>
          <a:p>
            <a:r>
              <a:rPr lang="en-SG" sz="1200" dirty="0"/>
              <a:t>P2 4</a:t>
            </a:r>
          </a:p>
          <a:p>
            <a:r>
              <a:rPr lang="en-SG" sz="1200" dirty="0"/>
              <a:t>P3 5</a:t>
            </a:r>
          </a:p>
          <a:p>
            <a:r>
              <a:rPr lang="en-SG" sz="1200" dirty="0"/>
              <a:t>P4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9856" y="4581128"/>
            <a:ext cx="2064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Arrival order: </a:t>
            </a:r>
            <a:r>
              <a:rPr lang="en-SG" sz="1400" dirty="0" smtClean="0"/>
              <a:t>P3,P4,P2,P1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939718" y="53929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6948264" y="53639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30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576267" y="5792372"/>
            <a:ext cx="3804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sz="2400" dirty="0" smtClean="0"/>
              <a:t>Advantage</a:t>
            </a:r>
            <a:r>
              <a:rPr lang="en-SG" sz="2400" dirty="0"/>
              <a:t>: Really Simple!!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1600" y="3356992"/>
            <a:ext cx="2064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Arrival order: P1,P2,P3,P4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33727"/>
              </p:ext>
            </p:extLst>
          </p:nvPr>
        </p:nvGraphicFramePr>
        <p:xfrm>
          <a:off x="1004486" y="371010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50"/>
                <a:gridCol w="1008112"/>
                <a:gridCol w="1008112"/>
                <a:gridCol w="108832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851850" y="41568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16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4873376" y="416882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5868144" y="41568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6948264" y="41568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30</a:t>
            </a:r>
            <a:endParaRPr lang="en-SG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32808"/>
              </p:ext>
            </p:extLst>
          </p:nvPr>
        </p:nvGraphicFramePr>
        <p:xfrm>
          <a:off x="1022742" y="49411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978"/>
                <a:gridCol w="864096"/>
                <a:gridCol w="936104"/>
                <a:gridCol w="326682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871379" y="54010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28" name="Rectangle 27"/>
          <p:cNvSpPr/>
          <p:nvPr/>
        </p:nvSpPr>
        <p:spPr>
          <a:xfrm>
            <a:off x="2794626" y="54021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10</a:t>
            </a:r>
            <a:endParaRPr lang="en-SG" dirty="0"/>
          </a:p>
        </p:txBody>
      </p:sp>
      <p:sp>
        <p:nvSpPr>
          <p:cNvPr id="29" name="Rectangle 28"/>
          <p:cNvSpPr/>
          <p:nvPr/>
        </p:nvSpPr>
        <p:spPr>
          <a:xfrm>
            <a:off x="3642498" y="538786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14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958983" y="42117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32" name="Rectangle 31"/>
          <p:cNvSpPr/>
          <p:nvPr/>
        </p:nvSpPr>
        <p:spPr>
          <a:xfrm>
            <a:off x="425424" y="378746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I</a:t>
            </a:r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454450" y="49945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II</a:t>
            </a:r>
            <a:endParaRPr lang="en-SG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06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As jobs arrive at the system, they are </a:t>
            </a:r>
            <a:r>
              <a:rPr lang="en-SG" dirty="0" smtClean="0"/>
              <a:t>initially placed </a:t>
            </a:r>
            <a:r>
              <a:rPr lang="en-SG" dirty="0"/>
              <a:t>in an input queue stored on the disk.</a:t>
            </a:r>
          </a:p>
          <a:p>
            <a:r>
              <a:rPr lang="en-SG" dirty="0" smtClean="0"/>
              <a:t>The </a:t>
            </a:r>
            <a:r>
              <a:rPr lang="en-SG" dirty="0"/>
              <a:t>admission scheduler decides which </a:t>
            </a:r>
            <a:r>
              <a:rPr lang="en-SG" dirty="0" smtClean="0"/>
              <a:t>jobs to </a:t>
            </a:r>
            <a:r>
              <a:rPr lang="en-SG" dirty="0"/>
              <a:t>admit to the system.</a:t>
            </a:r>
          </a:p>
          <a:p>
            <a:r>
              <a:rPr lang="en-SG" dirty="0" smtClean="0"/>
              <a:t>The </a:t>
            </a:r>
            <a:r>
              <a:rPr lang="en-SG" dirty="0"/>
              <a:t>memory scheduler determines </a:t>
            </a:r>
            <a:r>
              <a:rPr lang="en-SG" dirty="0" smtClean="0"/>
              <a:t>which processes </a:t>
            </a:r>
            <a:r>
              <a:rPr lang="en-SG" dirty="0"/>
              <a:t>are kept in memory and which </a:t>
            </a:r>
            <a:r>
              <a:rPr lang="en-SG" dirty="0" smtClean="0"/>
              <a:t>on the </a:t>
            </a:r>
            <a:r>
              <a:rPr lang="en-SG" dirty="0"/>
              <a:t>disk.</a:t>
            </a:r>
          </a:p>
          <a:p>
            <a:r>
              <a:rPr lang="en-SG" dirty="0" smtClean="0"/>
              <a:t>The </a:t>
            </a:r>
            <a:r>
              <a:rPr lang="en-SG" dirty="0"/>
              <a:t>CPU scheduler picks one of the </a:t>
            </a:r>
            <a:r>
              <a:rPr lang="en-SG" dirty="0" smtClean="0"/>
              <a:t>ready processes </a:t>
            </a:r>
            <a:r>
              <a:rPr lang="en-SG" dirty="0"/>
              <a:t>in main memory to run next.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0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Scheduling in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0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3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Last-In-First-Out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Newly arrived jobs are placed at the head </a:t>
            </a:r>
            <a:r>
              <a:rPr lang="en-SG" dirty="0" smtClean="0"/>
              <a:t>of ready </a:t>
            </a:r>
            <a:r>
              <a:rPr lang="en-SG" dirty="0"/>
              <a:t>queue.</a:t>
            </a:r>
          </a:p>
          <a:p>
            <a:r>
              <a:rPr lang="en-SG" dirty="0" smtClean="0"/>
              <a:t>Improves </a:t>
            </a:r>
            <a:r>
              <a:rPr lang="en-SG" dirty="0"/>
              <a:t>response time for newly </a:t>
            </a:r>
            <a:r>
              <a:rPr lang="en-SG" dirty="0" smtClean="0"/>
              <a:t>created jobs</a:t>
            </a:r>
          </a:p>
          <a:p>
            <a:endParaRPr lang="en-SG" dirty="0"/>
          </a:p>
          <a:p>
            <a:r>
              <a:rPr lang="en-SG" dirty="0" smtClean="0"/>
              <a:t>Problem</a:t>
            </a:r>
            <a:r>
              <a:rPr lang="en-SG" dirty="0"/>
              <a:t>:</a:t>
            </a:r>
          </a:p>
          <a:p>
            <a:pPr lvl="1"/>
            <a:r>
              <a:rPr lang="en-SG" dirty="0" smtClean="0"/>
              <a:t>May </a:t>
            </a:r>
            <a:r>
              <a:rPr lang="en-SG" dirty="0"/>
              <a:t>lead to starvation (early processes may </a:t>
            </a:r>
            <a:r>
              <a:rPr lang="en-SG" dirty="0" smtClean="0"/>
              <a:t>never get </a:t>
            </a:r>
            <a:r>
              <a:rPr lang="en-SG" dirty="0"/>
              <a:t>any CPU time</a:t>
            </a:r>
            <a:r>
              <a:rPr lang="en-SG" dirty="0" smtClean="0"/>
              <a:t>!)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2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To create a new process, the OS has to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SG" dirty="0" smtClean="0"/>
              <a:t>Name </a:t>
            </a:r>
            <a:r>
              <a:rPr lang="en-SG" dirty="0"/>
              <a:t>the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SG" dirty="0" smtClean="0"/>
              <a:t>Create </a:t>
            </a:r>
            <a:r>
              <a:rPr lang="en-SG" dirty="0"/>
              <a:t>a new Process ID and Process </a:t>
            </a:r>
            <a:r>
              <a:rPr lang="en-SG" dirty="0" smtClean="0"/>
              <a:t>Control Block</a:t>
            </a:r>
            <a:endParaRPr lang="en-SG" dirty="0"/>
          </a:p>
          <a:p>
            <a:pPr marL="914400" lvl="1" indent="-514350">
              <a:buFont typeface="+mj-lt"/>
              <a:buAutoNum type="arabicPeriod"/>
            </a:pPr>
            <a:r>
              <a:rPr lang="en-SG" dirty="0" smtClean="0"/>
              <a:t>Locate </a:t>
            </a:r>
            <a:r>
              <a:rPr lang="en-SG" dirty="0"/>
              <a:t>the program to be executed on disk </a:t>
            </a:r>
            <a:r>
              <a:rPr lang="en-SG" dirty="0" smtClean="0"/>
              <a:t>and allocate </a:t>
            </a:r>
            <a:r>
              <a:rPr lang="en-SG" dirty="0"/>
              <a:t>memory for the code segment in RAM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SG" dirty="0" smtClean="0"/>
              <a:t>Load </a:t>
            </a:r>
            <a:r>
              <a:rPr lang="en-SG" dirty="0"/>
              <a:t>the program into code segment, </a:t>
            </a:r>
            <a:r>
              <a:rPr lang="en-SG" dirty="0" smtClean="0"/>
              <a:t>initialize PCB </a:t>
            </a:r>
            <a:r>
              <a:rPr lang="en-SG" dirty="0"/>
              <a:t>registers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SG" dirty="0" smtClean="0"/>
              <a:t>Prioritize </a:t>
            </a:r>
            <a:r>
              <a:rPr lang="en-SG" dirty="0"/>
              <a:t>the process (default values)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SG" dirty="0" smtClean="0"/>
              <a:t>Schedule </a:t>
            </a:r>
            <a:r>
              <a:rPr lang="en-SG" dirty="0"/>
              <a:t>the process for execution.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1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Round 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FCFS with </a:t>
            </a:r>
            <a:r>
              <a:rPr lang="en-SG" dirty="0" err="1"/>
              <a:t>preemption</a:t>
            </a:r>
            <a:endParaRPr lang="en-SG" dirty="0"/>
          </a:p>
          <a:p>
            <a:pPr lvl="1"/>
            <a:r>
              <a:rPr lang="en-SG" dirty="0" smtClean="0"/>
              <a:t>Often </a:t>
            </a:r>
            <a:r>
              <a:rPr lang="en-SG" dirty="0"/>
              <a:t>used for timesharing</a:t>
            </a:r>
          </a:p>
          <a:p>
            <a:pPr lvl="1"/>
            <a:r>
              <a:rPr lang="en-SG" dirty="0" smtClean="0"/>
              <a:t>Ready </a:t>
            </a:r>
            <a:r>
              <a:rPr lang="en-SG" dirty="0"/>
              <a:t>queue is treated as a circular queue (FIFO)</a:t>
            </a:r>
          </a:p>
          <a:p>
            <a:pPr lvl="1"/>
            <a:r>
              <a:rPr lang="en-SG" dirty="0" smtClean="0"/>
              <a:t>Each </a:t>
            </a:r>
            <a:r>
              <a:rPr lang="en-SG" dirty="0"/>
              <a:t>process is given a time slice (quantum)</a:t>
            </a:r>
          </a:p>
          <a:p>
            <a:pPr lvl="1"/>
            <a:r>
              <a:rPr lang="en-SG" dirty="0" smtClean="0"/>
              <a:t>Process </a:t>
            </a:r>
            <a:r>
              <a:rPr lang="en-SG" dirty="0"/>
              <a:t>runs for the quantum or until blocked</a:t>
            </a:r>
          </a:p>
          <a:p>
            <a:pPr lvl="1"/>
            <a:r>
              <a:rPr lang="en-SG" dirty="0" smtClean="0"/>
              <a:t>RR </a:t>
            </a:r>
            <a:r>
              <a:rPr lang="en-SG" dirty="0"/>
              <a:t>allocates the CPU uniformly (fairly) </a:t>
            </a:r>
            <a:r>
              <a:rPr lang="en-SG" dirty="0" smtClean="0"/>
              <a:t>across participants</a:t>
            </a:r>
            <a:endParaRPr lang="en-SG" dirty="0"/>
          </a:p>
          <a:p>
            <a:pPr lvl="1"/>
            <a:r>
              <a:rPr lang="en-SG" dirty="0" smtClean="0"/>
              <a:t>If </a:t>
            </a:r>
            <a:r>
              <a:rPr lang="en-SG" dirty="0"/>
              <a:t>average queue length is n, each quantum is 1/n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9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Round 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643" y="1547138"/>
            <a:ext cx="1738536" cy="13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dirty="0"/>
              <a:t>Process Burst </a:t>
            </a:r>
            <a:r>
              <a:rPr lang="en-SG" sz="1600" dirty="0" smtClean="0"/>
              <a:t>Time (sec)</a:t>
            </a:r>
            <a:endParaRPr lang="en-SG" sz="1600" dirty="0"/>
          </a:p>
          <a:p>
            <a:pPr marL="0" indent="0">
              <a:buNone/>
            </a:pPr>
            <a:r>
              <a:rPr lang="en-SG" sz="1600" dirty="0"/>
              <a:t>P1 53</a:t>
            </a:r>
          </a:p>
          <a:p>
            <a:pPr marL="0" indent="0">
              <a:buNone/>
            </a:pPr>
            <a:r>
              <a:rPr lang="en-SG" sz="1600" dirty="0"/>
              <a:t>P2 17</a:t>
            </a:r>
          </a:p>
          <a:p>
            <a:pPr marL="0" indent="0">
              <a:buNone/>
            </a:pPr>
            <a:r>
              <a:rPr lang="en-SG" sz="1600" dirty="0"/>
              <a:t>P3 68</a:t>
            </a:r>
          </a:p>
          <a:p>
            <a:pPr marL="0" indent="0">
              <a:buNone/>
            </a:pPr>
            <a:r>
              <a:rPr lang="en-SG" sz="1600" dirty="0"/>
              <a:t>P4 24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7777" y="2060848"/>
            <a:ext cx="20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Time Quantum = 20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21507"/>
              </p:ext>
            </p:extLst>
          </p:nvPr>
        </p:nvGraphicFramePr>
        <p:xfrm>
          <a:off x="1403648" y="3429000"/>
          <a:ext cx="7056783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87"/>
                <a:gridCol w="784087"/>
                <a:gridCol w="784087"/>
                <a:gridCol w="784087"/>
                <a:gridCol w="784087"/>
                <a:gridCol w="784087"/>
                <a:gridCol w="784087"/>
                <a:gridCol w="784087"/>
                <a:gridCol w="784087"/>
              </a:tblGrid>
              <a:tr h="104411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411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80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160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00294"/>
              </p:ext>
            </p:extLst>
          </p:nvPr>
        </p:nvGraphicFramePr>
        <p:xfrm>
          <a:off x="1403648" y="3645024"/>
          <a:ext cx="65527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84"/>
                <a:gridCol w="680076"/>
                <a:gridCol w="792088"/>
                <a:gridCol w="808088"/>
                <a:gridCol w="760084"/>
                <a:gridCol w="760084"/>
                <a:gridCol w="208280"/>
                <a:gridCol w="559808"/>
                <a:gridCol w="1224136"/>
              </a:tblGrid>
              <a:tr h="576064"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P3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P3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SG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P3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43808" y="4005064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21911" y="5777190"/>
            <a:ext cx="1164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P2 completes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56176" y="4005064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34279" y="5777190"/>
            <a:ext cx="1164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 smtClean="0"/>
              <a:t>P4 </a:t>
            </a:r>
            <a:r>
              <a:rPr lang="en-SG" sz="1400" dirty="0"/>
              <a:t>completes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43209" y="4356775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312" y="6128901"/>
            <a:ext cx="1164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 smtClean="0"/>
              <a:t>P1 </a:t>
            </a:r>
            <a:r>
              <a:rPr lang="en-SG" sz="1400" dirty="0"/>
              <a:t>completes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4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RR: Choice of Time Quantum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Performance depends on length of time-slice</a:t>
            </a:r>
          </a:p>
          <a:p>
            <a:pPr lvl="1"/>
            <a:r>
              <a:rPr lang="en-SG" dirty="0" smtClean="0"/>
              <a:t>Context </a:t>
            </a:r>
            <a:r>
              <a:rPr lang="en-SG" dirty="0"/>
              <a:t>switching is not free</a:t>
            </a:r>
          </a:p>
          <a:p>
            <a:pPr lvl="1"/>
            <a:r>
              <a:rPr lang="en-SG" dirty="0" smtClean="0"/>
              <a:t>If </a:t>
            </a:r>
            <a:r>
              <a:rPr lang="en-SG" dirty="0"/>
              <a:t>time-slice is set too high</a:t>
            </a:r>
          </a:p>
          <a:p>
            <a:pPr lvl="2"/>
            <a:r>
              <a:rPr lang="en-SG" dirty="0" smtClean="0"/>
              <a:t>FCFS</a:t>
            </a:r>
            <a:endParaRPr lang="en-SG" dirty="0"/>
          </a:p>
          <a:p>
            <a:pPr lvl="2"/>
            <a:r>
              <a:rPr lang="en-SG" dirty="0" smtClean="0"/>
              <a:t>Process </a:t>
            </a:r>
            <a:r>
              <a:rPr lang="en-SG" dirty="0"/>
              <a:t>will finish or block before their slice is up</a:t>
            </a:r>
          </a:p>
          <a:p>
            <a:pPr lvl="1"/>
            <a:r>
              <a:rPr lang="en-SG" dirty="0" smtClean="0"/>
              <a:t>If </a:t>
            </a:r>
            <a:r>
              <a:rPr lang="en-SG" dirty="0"/>
              <a:t>time-slice is set too low</a:t>
            </a:r>
          </a:p>
          <a:p>
            <a:pPr lvl="2"/>
            <a:r>
              <a:rPr lang="en-SG" dirty="0" smtClean="0"/>
              <a:t>Overhead </a:t>
            </a:r>
            <a:r>
              <a:rPr lang="en-SG" dirty="0"/>
              <a:t>is on the context switching between processes</a:t>
            </a:r>
          </a:p>
          <a:p>
            <a:r>
              <a:rPr lang="en-SG" dirty="0" smtClean="0"/>
              <a:t>Usual </a:t>
            </a:r>
            <a:r>
              <a:rPr lang="en-SG" dirty="0"/>
              <a:t>Practice</a:t>
            </a:r>
          </a:p>
          <a:p>
            <a:pPr lvl="1"/>
            <a:r>
              <a:rPr lang="en-SG" dirty="0" smtClean="0"/>
              <a:t>Context </a:t>
            </a:r>
            <a:r>
              <a:rPr lang="en-SG" dirty="0"/>
              <a:t>switch is usually negligible (&lt;1% per </a:t>
            </a:r>
            <a:r>
              <a:rPr lang="en-SG" smtClean="0"/>
              <a:t>timeslice</a:t>
            </a:r>
            <a:r>
              <a:rPr lang="en-SG" dirty="0"/>
              <a:t>)</a:t>
            </a:r>
          </a:p>
          <a:p>
            <a:pPr lvl="1"/>
            <a:r>
              <a:rPr lang="en-SG" dirty="0" smtClean="0"/>
              <a:t>Context </a:t>
            </a:r>
            <a:r>
              <a:rPr lang="en-SG" dirty="0"/>
              <a:t>switch too often – lose all productivity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Shortest Job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Choose the job with the shortest next CPU burst.</a:t>
            </a:r>
          </a:p>
          <a:p>
            <a:r>
              <a:rPr lang="en-SG" dirty="0" smtClean="0"/>
              <a:t>Optimal </a:t>
            </a:r>
            <a:r>
              <a:rPr lang="en-SG" dirty="0"/>
              <a:t>for minimizing average meeting </a:t>
            </a:r>
            <a:r>
              <a:rPr lang="en-SG" dirty="0" smtClean="0"/>
              <a:t>time</a:t>
            </a:r>
          </a:p>
          <a:p>
            <a:r>
              <a:rPr lang="en-SG" dirty="0">
                <a:solidFill>
                  <a:srgbClr val="FF0000"/>
                </a:solidFill>
              </a:rPr>
              <a:t>Problem</a:t>
            </a:r>
            <a:r>
              <a:rPr lang="en-SG" dirty="0"/>
              <a:t>: Impossible to know the length of next CPU burst.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32240" y="3102338"/>
            <a:ext cx="701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P1 16</a:t>
            </a:r>
          </a:p>
          <a:p>
            <a:r>
              <a:rPr lang="en-SG" sz="1200" dirty="0"/>
              <a:t>P2 4</a:t>
            </a:r>
          </a:p>
          <a:p>
            <a:r>
              <a:rPr lang="en-SG" sz="1200" dirty="0"/>
              <a:t>P3 5</a:t>
            </a:r>
          </a:p>
          <a:p>
            <a:r>
              <a:rPr lang="en-SG" sz="1200" dirty="0"/>
              <a:t>P4 5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3596242"/>
            <a:ext cx="2064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Arrival order: P1,P2,P3,P4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47116"/>
              </p:ext>
            </p:extLst>
          </p:nvPr>
        </p:nvGraphicFramePr>
        <p:xfrm>
          <a:off x="1004486" y="394935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50"/>
                <a:gridCol w="1008112"/>
                <a:gridCol w="1008112"/>
                <a:gridCol w="108832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51850" y="4396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16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873376" y="440807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20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868144" y="4396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25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948264" y="4396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30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989856" y="4840123"/>
            <a:ext cx="2064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/>
              <a:t>Arrival order: </a:t>
            </a:r>
            <a:r>
              <a:rPr lang="en-SG" sz="1400" dirty="0" smtClean="0"/>
              <a:t>P2,P3,P4,P1</a:t>
            </a:r>
            <a:endParaRPr lang="en-SG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67131"/>
              </p:ext>
            </p:extLst>
          </p:nvPr>
        </p:nvGraphicFramePr>
        <p:xfrm>
          <a:off x="1022742" y="51932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978"/>
                <a:gridCol w="1152128"/>
                <a:gridCol w="1152128"/>
                <a:gridCol w="276276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871379" y="56530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3036332" y="56542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9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4270554" y="563993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14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6948264" y="563993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30</a:t>
            </a:r>
            <a:endParaRPr lang="en-SG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34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Preemptive</a:t>
            </a:r>
            <a:r>
              <a:rPr lang="en-SG" dirty="0"/>
              <a:t> Shortest Job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SJF can be </a:t>
            </a:r>
            <a:r>
              <a:rPr lang="en-SG" dirty="0" err="1"/>
              <a:t>preemptive</a:t>
            </a:r>
            <a:r>
              <a:rPr lang="en-SG" dirty="0"/>
              <a:t> or non-</a:t>
            </a:r>
            <a:r>
              <a:rPr lang="en-SG" dirty="0" err="1"/>
              <a:t>preemptive</a:t>
            </a:r>
            <a:endParaRPr lang="en-SG" dirty="0"/>
          </a:p>
          <a:p>
            <a:r>
              <a:rPr lang="en-SG" dirty="0" smtClean="0"/>
              <a:t>When </a:t>
            </a:r>
            <a:r>
              <a:rPr lang="en-SG" dirty="0"/>
              <a:t>new job arrives and current job has long time </a:t>
            </a:r>
            <a:r>
              <a:rPr lang="en-SG" dirty="0" smtClean="0"/>
              <a:t>to execute</a:t>
            </a:r>
            <a:r>
              <a:rPr lang="en-SG" dirty="0"/>
              <a:t>.</a:t>
            </a:r>
          </a:p>
          <a:p>
            <a:r>
              <a:rPr lang="en-SG" dirty="0" err="1" smtClean="0"/>
              <a:t>Preemptive</a:t>
            </a:r>
            <a:r>
              <a:rPr lang="en-SG" dirty="0" smtClean="0"/>
              <a:t> </a:t>
            </a:r>
            <a:r>
              <a:rPr lang="en-SG" dirty="0"/>
              <a:t>SJF = Shortest Remaining Time First (SRTF)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422108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4221088"/>
            <a:ext cx="38164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3717032"/>
            <a:ext cx="72008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P3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55776" y="3501008"/>
            <a:ext cx="0" cy="12961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1600" y="3944089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/>
              <a:t>Running Queue: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84" y="465313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4358" y="465865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4</a:t>
            </a:r>
            <a:endParaRPr lang="en-SG" sz="1200" dirty="0"/>
          </a:p>
        </p:txBody>
      </p:sp>
      <p:sp>
        <p:nvSpPr>
          <p:cNvPr id="12" name="Rectangle 11"/>
          <p:cNvSpPr/>
          <p:nvPr/>
        </p:nvSpPr>
        <p:spPr>
          <a:xfrm>
            <a:off x="5376497" y="46586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20</a:t>
            </a:r>
            <a:endParaRPr lang="en-SG" sz="1200" dirty="0"/>
          </a:p>
        </p:txBody>
      </p:sp>
      <p:sp>
        <p:nvSpPr>
          <p:cNvPr id="13" name="Rectangle 12"/>
          <p:cNvSpPr/>
          <p:nvPr/>
        </p:nvSpPr>
        <p:spPr>
          <a:xfrm>
            <a:off x="971600" y="5326926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1680" y="5326926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P1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543367" y="4606846"/>
            <a:ext cx="0" cy="12961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600" y="5049927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/>
              <a:t>Running Queue: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7584" y="575897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4358" y="576449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4</a:t>
            </a:r>
            <a:endParaRPr lang="en-SG" sz="1200" dirty="0"/>
          </a:p>
        </p:txBody>
      </p:sp>
      <p:sp>
        <p:nvSpPr>
          <p:cNvPr id="20" name="Rectangle 19"/>
          <p:cNvSpPr/>
          <p:nvPr/>
        </p:nvSpPr>
        <p:spPr>
          <a:xfrm>
            <a:off x="5376497" y="576449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20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2555776" y="5326926"/>
            <a:ext cx="72008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P3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5856" y="532692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1760" y="57653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8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3059832" y="576539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10</a:t>
            </a:r>
            <a:endParaRPr lang="en-SG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7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Choose next job based on priority</a:t>
            </a:r>
          </a:p>
          <a:p>
            <a:r>
              <a:rPr lang="en-SG" dirty="0" smtClean="0"/>
              <a:t>For </a:t>
            </a:r>
            <a:r>
              <a:rPr lang="en-SG" dirty="0"/>
              <a:t>SJF, priority = expected CPU burst</a:t>
            </a:r>
          </a:p>
          <a:p>
            <a:r>
              <a:rPr lang="en-SG" dirty="0" smtClean="0"/>
              <a:t>Can </a:t>
            </a:r>
            <a:r>
              <a:rPr lang="en-SG" dirty="0"/>
              <a:t>be </a:t>
            </a:r>
            <a:r>
              <a:rPr lang="en-SG" dirty="0" err="1"/>
              <a:t>preemptive</a:t>
            </a:r>
            <a:r>
              <a:rPr lang="en-SG" dirty="0"/>
              <a:t> or non-</a:t>
            </a:r>
            <a:r>
              <a:rPr lang="en-SG" dirty="0" err="1"/>
              <a:t>preemptive</a:t>
            </a:r>
            <a:endParaRPr lang="en-SG" dirty="0"/>
          </a:p>
          <a:p>
            <a:r>
              <a:rPr lang="en-SG" dirty="0" smtClean="0"/>
              <a:t>Can </a:t>
            </a:r>
            <a:r>
              <a:rPr lang="en-SG" dirty="0"/>
              <a:t>approximate to other scheduling algorithms</a:t>
            </a:r>
          </a:p>
          <a:p>
            <a:pPr lvl="1"/>
            <a:r>
              <a:rPr lang="en-SG" dirty="0" smtClean="0"/>
              <a:t>P </a:t>
            </a:r>
            <a:r>
              <a:rPr lang="en-SG" dirty="0"/>
              <a:t>(arrival time) FIFO</a:t>
            </a:r>
          </a:p>
          <a:p>
            <a:pPr lvl="1"/>
            <a:r>
              <a:rPr lang="en-SG" dirty="0" smtClean="0"/>
              <a:t>P </a:t>
            </a:r>
            <a:r>
              <a:rPr lang="en-SG" dirty="0"/>
              <a:t>(now – arrival time) LIFO</a:t>
            </a:r>
          </a:p>
          <a:p>
            <a:pPr lvl="1"/>
            <a:r>
              <a:rPr lang="en-SG" dirty="0" smtClean="0"/>
              <a:t>P </a:t>
            </a:r>
            <a:r>
              <a:rPr lang="en-SG" dirty="0"/>
              <a:t>(job length) SJF</a:t>
            </a:r>
          </a:p>
          <a:p>
            <a:endParaRPr lang="en-SG" dirty="0" smtClean="0">
              <a:solidFill>
                <a:srgbClr val="FF0000"/>
              </a:solidFill>
            </a:endParaRPr>
          </a:p>
          <a:p>
            <a:r>
              <a:rPr lang="en-SG" dirty="0" smtClean="0">
                <a:solidFill>
                  <a:srgbClr val="FF0000"/>
                </a:solidFill>
              </a:rPr>
              <a:t>Problem</a:t>
            </a:r>
            <a:r>
              <a:rPr lang="en-SG" dirty="0"/>
              <a:t>:</a:t>
            </a:r>
          </a:p>
          <a:p>
            <a:pPr lvl="1"/>
            <a:r>
              <a:rPr lang="en-SG" dirty="0" smtClean="0"/>
              <a:t>Starvation</a:t>
            </a:r>
            <a:r>
              <a:rPr lang="en-SG" dirty="0"/>
              <a:t>: jobs can wait indefinitely</a:t>
            </a:r>
          </a:p>
          <a:p>
            <a:pPr lvl="1"/>
            <a:r>
              <a:rPr lang="en-SG" dirty="0" smtClean="0"/>
              <a:t>Solution</a:t>
            </a:r>
            <a:r>
              <a:rPr lang="en-SG" dirty="0"/>
              <a:t>: Age processes, increase priority as a function </a:t>
            </a:r>
            <a:r>
              <a:rPr lang="en-SG" dirty="0" smtClean="0"/>
              <a:t>of waiting </a:t>
            </a:r>
            <a:r>
              <a:rPr lang="en-SG" dirty="0"/>
              <a:t>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6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Can use external characteristics of the process </a:t>
            </a:r>
            <a:r>
              <a:rPr lang="en-SG" dirty="0" smtClean="0"/>
              <a:t>to assign </a:t>
            </a:r>
            <a:r>
              <a:rPr lang="en-SG" dirty="0"/>
              <a:t>priorities</a:t>
            </a:r>
          </a:p>
          <a:p>
            <a:pPr lvl="1"/>
            <a:r>
              <a:rPr lang="en-SG" dirty="0" smtClean="0"/>
              <a:t>Position </a:t>
            </a:r>
            <a:r>
              <a:rPr lang="en-SG" dirty="0"/>
              <a:t>of user (e.g. root/</a:t>
            </a:r>
            <a:r>
              <a:rPr lang="en-SG" dirty="0" err="1"/>
              <a:t>sysadmin</a:t>
            </a:r>
            <a:r>
              <a:rPr lang="en-SG" dirty="0"/>
              <a:t>)</a:t>
            </a:r>
          </a:p>
          <a:p>
            <a:pPr lvl="1"/>
            <a:r>
              <a:rPr lang="en-SG" dirty="0" smtClean="0"/>
              <a:t>Cost </a:t>
            </a:r>
            <a:r>
              <a:rPr lang="en-SG" dirty="0"/>
              <a:t>($$$ - he who pays gets first)</a:t>
            </a:r>
          </a:p>
          <a:p>
            <a:r>
              <a:rPr lang="en-SG" dirty="0" smtClean="0"/>
              <a:t>Can </a:t>
            </a:r>
            <a:r>
              <a:rPr lang="en-SG" dirty="0"/>
              <a:t>use internal characteristics of the process </a:t>
            </a:r>
            <a:r>
              <a:rPr lang="en-SG" dirty="0" smtClean="0"/>
              <a:t>to assign </a:t>
            </a:r>
            <a:r>
              <a:rPr lang="en-SG" dirty="0"/>
              <a:t>priorities</a:t>
            </a:r>
          </a:p>
          <a:p>
            <a:pPr lvl="1"/>
            <a:r>
              <a:rPr lang="en-SG" dirty="0" smtClean="0"/>
              <a:t>Memory </a:t>
            </a:r>
            <a:r>
              <a:rPr lang="en-SG" dirty="0"/>
              <a:t>requirements</a:t>
            </a:r>
          </a:p>
          <a:p>
            <a:pPr lvl="1"/>
            <a:r>
              <a:rPr lang="en-SG" dirty="0" smtClean="0"/>
              <a:t>Number </a:t>
            </a:r>
            <a:r>
              <a:rPr lang="en-SG" dirty="0"/>
              <a:t>and type of peripheral devices</a:t>
            </a:r>
          </a:p>
          <a:p>
            <a:pPr lvl="1"/>
            <a:r>
              <a:rPr lang="en-SG" dirty="0" smtClean="0"/>
              <a:t>Estimated </a:t>
            </a:r>
            <a:r>
              <a:rPr lang="en-SG" dirty="0"/>
              <a:t>CPU time</a:t>
            </a:r>
          </a:p>
          <a:p>
            <a:pPr lvl="1"/>
            <a:r>
              <a:rPr lang="en-SG" dirty="0" smtClean="0"/>
              <a:t>Amount </a:t>
            </a:r>
            <a:r>
              <a:rPr lang="en-SG" dirty="0"/>
              <a:t>of time already spent in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2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Priority Scheduling using Multiple</a:t>
            </a:r>
            <a:br>
              <a:rPr lang="en-SG" dirty="0"/>
            </a:br>
            <a:r>
              <a:rPr lang="en-SG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Each process is assigned a priority, and the </a:t>
            </a:r>
            <a:r>
              <a:rPr lang="en-SG" dirty="0" smtClean="0"/>
              <a:t>runnable process </a:t>
            </a:r>
            <a:r>
              <a:rPr lang="en-SG" dirty="0"/>
              <a:t>with the highest priority is allowed to run.</a:t>
            </a:r>
          </a:p>
          <a:p>
            <a:r>
              <a:rPr lang="en-SG" dirty="0" smtClean="0"/>
              <a:t>Idea </a:t>
            </a:r>
            <a:r>
              <a:rPr lang="en-SG" dirty="0"/>
              <a:t>used by Windows and Linux.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429128" cy="317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5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Multilevel Queue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1844824"/>
            <a:ext cx="1668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Highest Priority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9879" y="5517232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Lowest Priority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691680" y="2564904"/>
            <a:ext cx="93610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036467" y="2492896"/>
            <a:ext cx="2471637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 Process</a:t>
            </a:r>
            <a:endParaRPr lang="en-SG" dirty="0"/>
          </a:p>
        </p:txBody>
      </p:sp>
      <p:sp>
        <p:nvSpPr>
          <p:cNvPr id="8" name="Right Arrow 7"/>
          <p:cNvSpPr/>
          <p:nvPr/>
        </p:nvSpPr>
        <p:spPr>
          <a:xfrm>
            <a:off x="5508104" y="2564904"/>
            <a:ext cx="93610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Arrow 8"/>
          <p:cNvSpPr/>
          <p:nvPr/>
        </p:nvSpPr>
        <p:spPr>
          <a:xfrm>
            <a:off x="1691680" y="3356992"/>
            <a:ext cx="936104" cy="3600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3036467" y="3284984"/>
            <a:ext cx="2471637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Interactive Process</a:t>
            </a:r>
            <a:endParaRPr lang="en-SG" dirty="0"/>
          </a:p>
        </p:txBody>
      </p:sp>
      <p:sp>
        <p:nvSpPr>
          <p:cNvPr id="11" name="Right Arrow 10"/>
          <p:cNvSpPr/>
          <p:nvPr/>
        </p:nvSpPr>
        <p:spPr>
          <a:xfrm>
            <a:off x="5508104" y="3356992"/>
            <a:ext cx="936104" cy="3600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>
            <a:off x="1691680" y="4077072"/>
            <a:ext cx="936104" cy="3600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036467" y="4005064"/>
            <a:ext cx="2471637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Batch Process</a:t>
            </a:r>
            <a:endParaRPr lang="en-SG" dirty="0"/>
          </a:p>
        </p:txBody>
      </p:sp>
      <p:sp>
        <p:nvSpPr>
          <p:cNvPr id="14" name="Right Arrow 13"/>
          <p:cNvSpPr/>
          <p:nvPr/>
        </p:nvSpPr>
        <p:spPr>
          <a:xfrm>
            <a:off x="5508104" y="4077072"/>
            <a:ext cx="936104" cy="3600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ight Arrow 14"/>
          <p:cNvSpPr/>
          <p:nvPr/>
        </p:nvSpPr>
        <p:spPr>
          <a:xfrm>
            <a:off x="1691680" y="4869160"/>
            <a:ext cx="936104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036467" y="4797152"/>
            <a:ext cx="2471637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 Process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508104" y="4869160"/>
            <a:ext cx="936104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7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Multilevel Queue </a:t>
            </a:r>
            <a:r>
              <a:rPr lang="en-SG" dirty="0" smtClean="0"/>
              <a:t>Scheduling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Implement multiple ready queues based on job "type"</a:t>
            </a:r>
          </a:p>
          <a:p>
            <a:pPr lvl="1"/>
            <a:r>
              <a:rPr lang="en-SG" dirty="0" smtClean="0"/>
              <a:t>System </a:t>
            </a:r>
            <a:r>
              <a:rPr lang="en-SG" dirty="0"/>
              <a:t>processes</a:t>
            </a:r>
          </a:p>
          <a:p>
            <a:pPr lvl="1"/>
            <a:r>
              <a:rPr lang="en-SG" dirty="0" smtClean="0"/>
              <a:t>Interactive </a:t>
            </a:r>
            <a:r>
              <a:rPr lang="en-SG" dirty="0"/>
              <a:t>processes</a:t>
            </a:r>
          </a:p>
          <a:p>
            <a:pPr lvl="1"/>
            <a:r>
              <a:rPr lang="en-SG" dirty="0" smtClean="0"/>
              <a:t>Student </a:t>
            </a:r>
            <a:r>
              <a:rPr lang="en-SG" dirty="0"/>
              <a:t>programs</a:t>
            </a:r>
          </a:p>
          <a:p>
            <a:pPr lvl="1"/>
            <a:r>
              <a:rPr lang="en-SG" dirty="0" smtClean="0"/>
              <a:t>CPU-bound </a:t>
            </a:r>
            <a:r>
              <a:rPr lang="en-SG" dirty="0"/>
              <a:t>processes</a:t>
            </a:r>
          </a:p>
          <a:p>
            <a:pPr lvl="1"/>
            <a:r>
              <a:rPr lang="en-SG" dirty="0" smtClean="0"/>
              <a:t>Batch </a:t>
            </a:r>
            <a:r>
              <a:rPr lang="en-SG" dirty="0"/>
              <a:t>jobs</a:t>
            </a:r>
          </a:p>
          <a:p>
            <a:r>
              <a:rPr lang="en-SG" dirty="0" smtClean="0"/>
              <a:t>Different </a:t>
            </a:r>
            <a:r>
              <a:rPr lang="en-SG" dirty="0"/>
              <a:t>queues may be scheduled using </a:t>
            </a:r>
            <a:r>
              <a:rPr lang="en-SG" dirty="0" smtClean="0"/>
              <a:t>different algorithms</a:t>
            </a:r>
            <a:endParaRPr lang="en-SG" dirty="0"/>
          </a:p>
          <a:p>
            <a:r>
              <a:rPr lang="en-SG" dirty="0" smtClean="0"/>
              <a:t>Intra-queue </a:t>
            </a:r>
            <a:r>
              <a:rPr lang="en-SG" dirty="0"/>
              <a:t>CPU allocation is either </a:t>
            </a:r>
            <a:r>
              <a:rPr lang="en-SG" b="1" dirty="0"/>
              <a:t>strict</a:t>
            </a:r>
            <a:r>
              <a:rPr lang="en-SG" dirty="0"/>
              <a:t> </a:t>
            </a:r>
            <a:r>
              <a:rPr lang="en-SG" dirty="0" smtClean="0"/>
              <a:t>or </a:t>
            </a:r>
            <a:r>
              <a:rPr lang="en-SG" b="1" dirty="0" smtClean="0"/>
              <a:t>proportional</a:t>
            </a:r>
            <a:endParaRPr lang="en-SG" b="1" dirty="0"/>
          </a:p>
          <a:p>
            <a:r>
              <a:rPr lang="en-SG" dirty="0" smtClean="0">
                <a:solidFill>
                  <a:srgbClr val="FF0000"/>
                </a:solidFill>
              </a:rPr>
              <a:t>Problem</a:t>
            </a:r>
            <a:r>
              <a:rPr lang="en-SG" dirty="0"/>
              <a:t>: classifying jobs into queues is difficult.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3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</a:t>
            </a:r>
            <a:r>
              <a:rPr lang="en-SG" dirty="0" smtClean="0"/>
              <a:t>Creation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Using CLI to create a process, new process becomes child </a:t>
            </a:r>
            <a:r>
              <a:rPr lang="en-SG" dirty="0" smtClean="0"/>
              <a:t>of the </a:t>
            </a:r>
            <a:r>
              <a:rPr lang="en-SG" dirty="0"/>
              <a:t>command interpreter.</a:t>
            </a:r>
          </a:p>
          <a:p>
            <a:r>
              <a:rPr lang="en-SG" dirty="0" smtClean="0"/>
              <a:t>Processes </a:t>
            </a:r>
            <a:r>
              <a:rPr lang="en-SG" dirty="0"/>
              <a:t>form a hierarchy and are linked by a </a:t>
            </a:r>
            <a:r>
              <a:rPr lang="en-SG" dirty="0" smtClean="0"/>
              <a:t>tree structure</a:t>
            </a:r>
            <a:r>
              <a:rPr lang="en-SG" dirty="0"/>
              <a:t>.</a:t>
            </a:r>
          </a:p>
          <a:p>
            <a:r>
              <a:rPr lang="en-SG" dirty="0" smtClean="0"/>
              <a:t>If </a:t>
            </a:r>
            <a:r>
              <a:rPr lang="en-SG" dirty="0"/>
              <a:t>Parent is signalled or killed, usually all Children </a:t>
            </a:r>
            <a:r>
              <a:rPr lang="en-SG" dirty="0" smtClean="0"/>
              <a:t>received the </a:t>
            </a:r>
            <a:r>
              <a:rPr lang="en-SG" dirty="0"/>
              <a:t>same signal and are destroyed together with parent.</a:t>
            </a:r>
          </a:p>
          <a:p>
            <a:r>
              <a:rPr lang="en-SG" dirty="0" smtClean="0"/>
              <a:t>When </a:t>
            </a:r>
            <a:r>
              <a:rPr lang="en-SG" dirty="0"/>
              <a:t>a Child is created, the process may</a:t>
            </a:r>
          </a:p>
          <a:p>
            <a:pPr lvl="1"/>
            <a:r>
              <a:rPr lang="en-SG" dirty="0" smtClean="0"/>
              <a:t>Duplicate </a:t>
            </a:r>
            <a:r>
              <a:rPr lang="en-SG" dirty="0"/>
              <a:t>the Parent process</a:t>
            </a:r>
          </a:p>
          <a:p>
            <a:pPr lvl="1"/>
            <a:r>
              <a:rPr lang="en-SG" dirty="0" smtClean="0"/>
              <a:t>Load </a:t>
            </a:r>
            <a:r>
              <a:rPr lang="en-SG" dirty="0"/>
              <a:t>a completely new program</a:t>
            </a:r>
          </a:p>
          <a:p>
            <a:r>
              <a:rPr lang="en-SG" dirty="0" smtClean="0"/>
              <a:t>The </a:t>
            </a:r>
            <a:r>
              <a:rPr lang="en-SG" dirty="0"/>
              <a:t>Parent may also</a:t>
            </a:r>
          </a:p>
          <a:p>
            <a:pPr lvl="1"/>
            <a:r>
              <a:rPr lang="en-SG" dirty="0" smtClean="0"/>
              <a:t>Continue </a:t>
            </a:r>
            <a:r>
              <a:rPr lang="en-SG" dirty="0"/>
              <a:t>executing along side its Children</a:t>
            </a:r>
          </a:p>
          <a:p>
            <a:pPr lvl="1"/>
            <a:r>
              <a:rPr lang="en-SG" dirty="0" smtClean="0"/>
              <a:t>Wait </a:t>
            </a:r>
            <a:r>
              <a:rPr lang="en-SG" dirty="0"/>
              <a:t>for some/all to finish before proceeding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1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Multilevel Feedback Queues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1844824"/>
            <a:ext cx="1668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Highest Priority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9879" y="5517232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Lowest Priority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691680" y="2564904"/>
            <a:ext cx="93610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036467" y="2492896"/>
            <a:ext cx="2471637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Quantum = 2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08104" y="2420888"/>
            <a:ext cx="936104" cy="324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3036467" y="3284984"/>
            <a:ext cx="2471637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Quantum = 4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508104" y="3212976"/>
            <a:ext cx="936104" cy="32403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036467" y="4005064"/>
            <a:ext cx="2471637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Quantum = </a:t>
            </a:r>
            <a:r>
              <a:rPr lang="en-SG" dirty="0" smtClean="0"/>
              <a:t>8</a:t>
            </a:r>
            <a:endParaRPr lang="en-SG" dirty="0"/>
          </a:p>
        </p:txBody>
      </p:sp>
      <p:sp>
        <p:nvSpPr>
          <p:cNvPr id="14" name="Right Arrow 13"/>
          <p:cNvSpPr/>
          <p:nvPr/>
        </p:nvSpPr>
        <p:spPr>
          <a:xfrm>
            <a:off x="5508104" y="3933056"/>
            <a:ext cx="936104" cy="3600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036467" y="4797152"/>
            <a:ext cx="2471637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FCFS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5508104" y="4725144"/>
            <a:ext cx="936104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5" name="Group 34"/>
          <p:cNvGrpSpPr/>
          <p:nvPr/>
        </p:nvGrpSpPr>
        <p:grpSpPr>
          <a:xfrm>
            <a:off x="3036467" y="2924944"/>
            <a:ext cx="2759670" cy="612068"/>
            <a:chOff x="3036467" y="2924944"/>
            <a:chExt cx="2759670" cy="612068"/>
          </a:xfrm>
        </p:grpSpPr>
        <p:cxnSp>
          <p:nvCxnSpPr>
            <p:cNvPr id="19" name="Elbow Connector 18"/>
            <p:cNvCxnSpPr>
              <a:endCxn id="10" idx="1"/>
            </p:cNvCxnSpPr>
            <p:nvPr/>
          </p:nvCxnSpPr>
          <p:spPr>
            <a:xfrm rot="10800000" flipV="1">
              <a:off x="3036467" y="3104964"/>
              <a:ext cx="2759670" cy="432048"/>
            </a:xfrm>
            <a:prstGeom prst="bentConnector3">
              <a:avLst>
                <a:gd name="adj1" fmla="val 10828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5220072" y="2924944"/>
              <a:ext cx="288032" cy="180020"/>
            </a:xfrm>
            <a:prstGeom prst="bentConnector3">
              <a:avLst>
                <a:gd name="adj1" fmla="val -1424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036467" y="3660424"/>
            <a:ext cx="2759670" cy="612068"/>
            <a:chOff x="3036467" y="2924944"/>
            <a:chExt cx="2759670" cy="612068"/>
          </a:xfrm>
        </p:grpSpPr>
        <p:cxnSp>
          <p:nvCxnSpPr>
            <p:cNvPr id="37" name="Elbow Connector 36"/>
            <p:cNvCxnSpPr/>
            <p:nvPr/>
          </p:nvCxnSpPr>
          <p:spPr>
            <a:xfrm rot="10800000" flipV="1">
              <a:off x="3036467" y="3104964"/>
              <a:ext cx="2759670" cy="432048"/>
            </a:xfrm>
            <a:prstGeom prst="bentConnector3">
              <a:avLst>
                <a:gd name="adj1" fmla="val 10828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 flipV="1">
              <a:off x="5220072" y="2924944"/>
              <a:ext cx="288032" cy="180020"/>
            </a:xfrm>
            <a:prstGeom prst="bentConnector3">
              <a:avLst>
                <a:gd name="adj1" fmla="val -1424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036467" y="4419110"/>
            <a:ext cx="2759670" cy="612068"/>
            <a:chOff x="3036467" y="2924944"/>
            <a:chExt cx="2759670" cy="612068"/>
          </a:xfrm>
        </p:grpSpPr>
        <p:cxnSp>
          <p:nvCxnSpPr>
            <p:cNvPr id="40" name="Elbow Connector 39"/>
            <p:cNvCxnSpPr/>
            <p:nvPr/>
          </p:nvCxnSpPr>
          <p:spPr>
            <a:xfrm rot="10800000" flipV="1">
              <a:off x="3036467" y="3104964"/>
              <a:ext cx="2759670" cy="432048"/>
            </a:xfrm>
            <a:prstGeom prst="bentConnector3">
              <a:avLst>
                <a:gd name="adj1" fmla="val 10828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V="1">
              <a:off x="5220072" y="2924944"/>
              <a:ext cx="288032" cy="180020"/>
            </a:xfrm>
            <a:prstGeom prst="bentConnector3">
              <a:avLst>
                <a:gd name="adj1" fmla="val -1424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711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Implement multiple ready queues</a:t>
            </a:r>
          </a:p>
          <a:p>
            <a:pPr lvl="1"/>
            <a:r>
              <a:rPr lang="en-SG" dirty="0" smtClean="0"/>
              <a:t>Different </a:t>
            </a:r>
            <a:r>
              <a:rPr lang="en-SG" dirty="0"/>
              <a:t>queues may be scheduled using </a:t>
            </a:r>
            <a:r>
              <a:rPr lang="en-SG" dirty="0" smtClean="0"/>
              <a:t>different algorithms</a:t>
            </a:r>
            <a:endParaRPr lang="en-SG" dirty="0"/>
          </a:p>
          <a:p>
            <a:pPr lvl="1"/>
            <a:r>
              <a:rPr lang="en-SG" dirty="0" smtClean="0"/>
              <a:t>Similar </a:t>
            </a:r>
            <a:r>
              <a:rPr lang="en-SG" dirty="0"/>
              <a:t>to multilevel queue scheduling but assignments </a:t>
            </a:r>
            <a:r>
              <a:rPr lang="en-SG" dirty="0" smtClean="0"/>
              <a:t>are not </a:t>
            </a:r>
            <a:r>
              <a:rPr lang="en-SG" dirty="0"/>
              <a:t>static</a:t>
            </a:r>
          </a:p>
          <a:p>
            <a:r>
              <a:rPr lang="en-SG" dirty="0" smtClean="0"/>
              <a:t>Jobs </a:t>
            </a:r>
            <a:r>
              <a:rPr lang="en-SG" dirty="0"/>
              <a:t>move from queue to queue based on feedback</a:t>
            </a:r>
          </a:p>
          <a:p>
            <a:pPr lvl="1"/>
            <a:r>
              <a:rPr lang="en-SG" dirty="0" smtClean="0"/>
              <a:t>Feedback </a:t>
            </a:r>
            <a:r>
              <a:rPr lang="en-SG" dirty="0"/>
              <a:t>= Behaviour of the job</a:t>
            </a:r>
          </a:p>
          <a:p>
            <a:pPr lvl="1"/>
            <a:r>
              <a:rPr lang="en-SG" dirty="0"/>
              <a:t>e.g. full quantum for computation, or frequent I/O</a:t>
            </a:r>
          </a:p>
          <a:p>
            <a:r>
              <a:rPr lang="en-SG" dirty="0" smtClean="0"/>
              <a:t>Very </a:t>
            </a:r>
            <a:r>
              <a:rPr lang="en-SG" dirty="0"/>
              <a:t>general algorithm, select parameters for</a:t>
            </a:r>
          </a:p>
          <a:p>
            <a:pPr lvl="1"/>
            <a:r>
              <a:rPr lang="en-SG" dirty="0" smtClean="0"/>
              <a:t>Number </a:t>
            </a:r>
            <a:r>
              <a:rPr lang="en-SG" dirty="0"/>
              <a:t>of queues</a:t>
            </a:r>
          </a:p>
          <a:p>
            <a:pPr lvl="1"/>
            <a:r>
              <a:rPr lang="en-SG" dirty="0" smtClean="0"/>
              <a:t>Scheduling </a:t>
            </a:r>
            <a:r>
              <a:rPr lang="en-SG" dirty="0"/>
              <a:t>algorithm for each queue</a:t>
            </a:r>
          </a:p>
          <a:p>
            <a:pPr lvl="1"/>
            <a:r>
              <a:rPr lang="en-SG" dirty="0" smtClean="0"/>
              <a:t>When </a:t>
            </a:r>
            <a:r>
              <a:rPr lang="en-SG" dirty="0"/>
              <a:t>to upgrade or downgrade a job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025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Multi-level System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5736" y="4869160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83768" y="1772816"/>
            <a:ext cx="0" cy="34563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2483768" y="2132856"/>
            <a:ext cx="4032448" cy="2736304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935574" y="504453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Time-slice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1611413" y="3316342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Priority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792" y="1948190"/>
            <a:ext cx="158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I/O bound jobs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8184" y="4221088"/>
            <a:ext cx="167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CPU bound jobs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39952" y="2420888"/>
            <a:ext cx="2232248" cy="1656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221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Real-time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Real-time processes have timing </a:t>
            </a:r>
            <a:r>
              <a:rPr lang="en-SG" dirty="0" smtClean="0"/>
              <a:t>constraints, Expressed </a:t>
            </a:r>
            <a:r>
              <a:rPr lang="en-SG" dirty="0"/>
              <a:t>as</a:t>
            </a:r>
          </a:p>
          <a:p>
            <a:pPr lvl="1"/>
            <a:r>
              <a:rPr lang="en-SG" dirty="0" smtClean="0"/>
              <a:t>Deadlines</a:t>
            </a:r>
            <a:endParaRPr lang="en-SG" dirty="0"/>
          </a:p>
          <a:p>
            <a:pPr lvl="1"/>
            <a:r>
              <a:rPr lang="en-SG" dirty="0" smtClean="0"/>
              <a:t>Rate </a:t>
            </a:r>
            <a:r>
              <a:rPr lang="en-SG" dirty="0"/>
              <a:t>requirements</a:t>
            </a:r>
          </a:p>
          <a:p>
            <a:r>
              <a:rPr lang="en-SG" dirty="0" smtClean="0"/>
              <a:t>Common </a:t>
            </a:r>
            <a:r>
              <a:rPr lang="en-SG" dirty="0"/>
              <a:t>misconception:</a:t>
            </a:r>
          </a:p>
          <a:p>
            <a:pPr lvl="1"/>
            <a:r>
              <a:rPr lang="en-SG" dirty="0"/>
              <a:t>Real time does not mean </a:t>
            </a:r>
            <a:r>
              <a:rPr lang="en-SG" dirty="0">
                <a:solidFill>
                  <a:srgbClr val="FF0000"/>
                </a:solidFill>
              </a:rPr>
              <a:t>fast</a:t>
            </a:r>
            <a:r>
              <a:rPr lang="en-SG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30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Real-time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Common RT scheduling policies</a:t>
            </a:r>
          </a:p>
          <a:p>
            <a:pPr lvl="1"/>
            <a:r>
              <a:rPr lang="en-SG" dirty="0" smtClean="0"/>
              <a:t>Rate </a:t>
            </a:r>
            <a:r>
              <a:rPr lang="en-SG" dirty="0"/>
              <a:t>monotonic</a:t>
            </a:r>
          </a:p>
          <a:p>
            <a:pPr lvl="2"/>
            <a:r>
              <a:rPr lang="en-SG" dirty="0" smtClean="0"/>
              <a:t>Just </a:t>
            </a:r>
            <a:r>
              <a:rPr lang="en-SG" dirty="0"/>
              <a:t>one scalar priority related to productivity of job</a:t>
            </a:r>
          </a:p>
          <a:p>
            <a:pPr lvl="2"/>
            <a:r>
              <a:rPr lang="en-SG" dirty="0" smtClean="0"/>
              <a:t>Priority </a:t>
            </a:r>
            <a:r>
              <a:rPr lang="en-SG" dirty="0"/>
              <a:t>= 1/rate</a:t>
            </a:r>
          </a:p>
          <a:p>
            <a:pPr lvl="2"/>
            <a:r>
              <a:rPr lang="en-SG" dirty="0" smtClean="0"/>
              <a:t>Static</a:t>
            </a:r>
            <a:endParaRPr lang="en-SG" dirty="0"/>
          </a:p>
          <a:p>
            <a:pPr lvl="1"/>
            <a:r>
              <a:rPr lang="en-SG" dirty="0" smtClean="0"/>
              <a:t>Earliest </a:t>
            </a:r>
            <a:r>
              <a:rPr lang="en-SG" dirty="0"/>
              <a:t>Deadline First (EDF)</a:t>
            </a:r>
          </a:p>
          <a:p>
            <a:pPr lvl="2"/>
            <a:r>
              <a:rPr lang="en-SG" dirty="0" smtClean="0"/>
              <a:t>Dynamic </a:t>
            </a:r>
            <a:r>
              <a:rPr lang="en-SG" dirty="0"/>
              <a:t>but more complex</a:t>
            </a:r>
          </a:p>
          <a:p>
            <a:pPr lvl="2"/>
            <a:r>
              <a:rPr lang="en-SG" dirty="0" smtClean="0"/>
              <a:t>Priority </a:t>
            </a:r>
            <a:r>
              <a:rPr lang="en-SG" dirty="0"/>
              <a:t>= Deadline</a:t>
            </a:r>
          </a:p>
          <a:p>
            <a:r>
              <a:rPr lang="en-SG" dirty="0" smtClean="0"/>
              <a:t>Both </a:t>
            </a:r>
            <a:r>
              <a:rPr lang="en-SG" dirty="0"/>
              <a:t>require admission control to </a:t>
            </a:r>
            <a:r>
              <a:rPr lang="en-SG" dirty="0" smtClean="0"/>
              <a:t>provide guarantees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708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Real-Time System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Hard real-time</a:t>
            </a:r>
          </a:p>
          <a:p>
            <a:pPr lvl="1"/>
            <a:r>
              <a:rPr lang="en-SG" dirty="0" smtClean="0"/>
              <a:t>There </a:t>
            </a:r>
            <a:r>
              <a:rPr lang="en-SG" dirty="0"/>
              <a:t>are absolute deadlines that must be met, </a:t>
            </a:r>
            <a:r>
              <a:rPr lang="en-SG" dirty="0" smtClean="0"/>
              <a:t>or else</a:t>
            </a:r>
            <a:r>
              <a:rPr lang="en-SG" dirty="0"/>
              <a:t>!</a:t>
            </a:r>
          </a:p>
          <a:p>
            <a:r>
              <a:rPr lang="en-SG" dirty="0" smtClean="0"/>
              <a:t>Soft </a:t>
            </a:r>
            <a:r>
              <a:rPr lang="en-SG" dirty="0"/>
              <a:t>real-time</a:t>
            </a:r>
          </a:p>
          <a:p>
            <a:pPr lvl="1"/>
            <a:r>
              <a:rPr lang="en-SG" dirty="0" smtClean="0"/>
              <a:t>Missing </a:t>
            </a:r>
            <a:r>
              <a:rPr lang="en-SG" dirty="0"/>
              <a:t>an occasional deadline is undesirable, </a:t>
            </a:r>
            <a:r>
              <a:rPr lang="en-SG" dirty="0" smtClean="0"/>
              <a:t>but</a:t>
            </a:r>
          </a:p>
          <a:p>
            <a:pPr marL="457200" lvl="1" indent="0">
              <a:buNone/>
            </a:pPr>
            <a:r>
              <a:rPr lang="en-SG" dirty="0" smtClean="0"/>
              <a:t>nevertheless tolerable.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60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All thread share code &amp; data segment</a:t>
            </a:r>
          </a:p>
          <a:p>
            <a:r>
              <a:rPr lang="en-SG" dirty="0" smtClean="0"/>
              <a:t>Option </a:t>
            </a:r>
            <a:r>
              <a:rPr lang="en-SG" dirty="0"/>
              <a:t>1: Ignore this fact</a:t>
            </a:r>
          </a:p>
          <a:p>
            <a:r>
              <a:rPr lang="en-SG" dirty="0" smtClean="0"/>
              <a:t>Option </a:t>
            </a:r>
            <a:r>
              <a:rPr lang="en-SG" dirty="0"/>
              <a:t>2: Two-level scheduling</a:t>
            </a:r>
          </a:p>
          <a:p>
            <a:pPr lvl="1"/>
            <a:r>
              <a:rPr lang="en-SG" dirty="0" smtClean="0"/>
              <a:t>User-level </a:t>
            </a:r>
            <a:r>
              <a:rPr lang="en-SG" dirty="0"/>
              <a:t>scheduling</a:t>
            </a:r>
          </a:p>
          <a:p>
            <a:pPr lvl="1"/>
            <a:r>
              <a:rPr lang="en-SG" dirty="0" smtClean="0"/>
              <a:t>Schedule </a:t>
            </a:r>
            <a:r>
              <a:rPr lang="en-SG" dirty="0"/>
              <a:t>process, and within each </a:t>
            </a:r>
            <a:r>
              <a:rPr lang="en-SG" dirty="0" smtClean="0"/>
              <a:t>process, schedule </a:t>
            </a:r>
            <a:r>
              <a:rPr lang="en-SG" dirty="0"/>
              <a:t>threads</a:t>
            </a:r>
          </a:p>
          <a:p>
            <a:pPr lvl="1"/>
            <a:r>
              <a:rPr lang="en-SG" smtClean="0"/>
              <a:t>Reduce </a:t>
            </a:r>
            <a:r>
              <a:rPr lang="en-SG" dirty="0"/>
              <a:t>control switching overhead </a:t>
            </a:r>
            <a:r>
              <a:rPr lang="en-SG"/>
              <a:t>and </a:t>
            </a:r>
            <a:r>
              <a:rPr lang="en-SG" smtClean="0"/>
              <a:t>improve cache </a:t>
            </a:r>
            <a:r>
              <a:rPr lang="en-SG" dirty="0"/>
              <a:t>hit ratio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217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Option 1: Ignore this fact</a:t>
            </a:r>
          </a:p>
          <a:p>
            <a:r>
              <a:rPr lang="en-SG" dirty="0" smtClean="0"/>
              <a:t>Option </a:t>
            </a:r>
            <a:r>
              <a:rPr lang="en-SG" dirty="0"/>
              <a:t>2: Space based affinity</a:t>
            </a:r>
          </a:p>
          <a:p>
            <a:pPr lvl="1"/>
            <a:r>
              <a:rPr lang="en-SG" dirty="0" smtClean="0"/>
              <a:t>Assign </a:t>
            </a:r>
            <a:r>
              <a:rPr lang="en-SG" dirty="0"/>
              <a:t>threads to processes</a:t>
            </a:r>
          </a:p>
          <a:p>
            <a:pPr lvl="1"/>
            <a:r>
              <a:rPr lang="en-SG" dirty="0" smtClean="0"/>
              <a:t>Control </a:t>
            </a:r>
            <a:r>
              <a:rPr lang="en-SG" dirty="0"/>
              <a:t>resource sharing</a:t>
            </a:r>
          </a:p>
          <a:p>
            <a:r>
              <a:rPr lang="en-SG" dirty="0" smtClean="0"/>
              <a:t>Option </a:t>
            </a:r>
            <a:r>
              <a:rPr lang="en-SG" dirty="0"/>
              <a:t>3: Gang scheduling</a:t>
            </a:r>
          </a:p>
          <a:p>
            <a:pPr lvl="1"/>
            <a:r>
              <a:rPr lang="en-SG" dirty="0" smtClean="0"/>
              <a:t>Run </a:t>
            </a:r>
            <a:r>
              <a:rPr lang="en-SG" dirty="0"/>
              <a:t>all threads belonging to a process at the </a:t>
            </a:r>
            <a:r>
              <a:rPr lang="en-SG" dirty="0" smtClean="0"/>
              <a:t>same time</a:t>
            </a:r>
            <a:endParaRPr lang="en-SG" dirty="0"/>
          </a:p>
          <a:p>
            <a:pPr lvl="1"/>
            <a:r>
              <a:rPr lang="en-SG" dirty="0" smtClean="0"/>
              <a:t>Low-latency </a:t>
            </a:r>
            <a:r>
              <a:rPr lang="en-SG" dirty="0"/>
              <a:t>communication</a:t>
            </a:r>
          </a:p>
          <a:p>
            <a:pPr lvl="1"/>
            <a:r>
              <a:rPr lang="en-SG" dirty="0" smtClean="0"/>
              <a:t>Greater </a:t>
            </a:r>
            <a:r>
              <a:rPr lang="en-SG" dirty="0"/>
              <a:t>distance (scheduling)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602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Blindness about job types</a:t>
            </a:r>
          </a:p>
          <a:p>
            <a:pPr lvl="1"/>
            <a:r>
              <a:rPr lang="en-SG" dirty="0" smtClean="0"/>
              <a:t>I/O </a:t>
            </a:r>
            <a:r>
              <a:rPr lang="en-SG" dirty="0"/>
              <a:t>goes idle</a:t>
            </a:r>
          </a:p>
          <a:p>
            <a:r>
              <a:rPr lang="en-SG" dirty="0" smtClean="0"/>
              <a:t>Optimization </a:t>
            </a:r>
            <a:r>
              <a:rPr lang="en-SG" dirty="0"/>
              <a:t>involves favouring jobs of </a:t>
            </a:r>
            <a:r>
              <a:rPr lang="en-SG" dirty="0" smtClean="0"/>
              <a:t>type "A</a:t>
            </a:r>
            <a:r>
              <a:rPr lang="en-SG" dirty="0"/>
              <a:t>" over "B"</a:t>
            </a:r>
          </a:p>
          <a:p>
            <a:pPr lvl="1"/>
            <a:r>
              <a:rPr lang="en-SG" dirty="0" smtClean="0"/>
              <a:t>Lots </a:t>
            </a:r>
            <a:r>
              <a:rPr lang="en-SG" dirty="0"/>
              <a:t>of "A"s, then "B" starve</a:t>
            </a:r>
          </a:p>
          <a:p>
            <a:r>
              <a:rPr lang="en-SG" dirty="0" smtClean="0"/>
              <a:t>Interactive </a:t>
            </a:r>
            <a:r>
              <a:rPr lang="en-SG" dirty="0"/>
              <a:t>process trapped behind others</a:t>
            </a:r>
          </a:p>
          <a:p>
            <a:pPr lvl="1"/>
            <a:r>
              <a:rPr lang="en-SG" dirty="0" smtClean="0"/>
              <a:t>Response </a:t>
            </a:r>
            <a:r>
              <a:rPr lang="en-SG" dirty="0"/>
              <a:t>time suffers for no reason</a:t>
            </a:r>
          </a:p>
          <a:p>
            <a:r>
              <a:rPr lang="en-SG" dirty="0" smtClean="0"/>
              <a:t>Priorities</a:t>
            </a:r>
            <a:r>
              <a:rPr lang="en-SG" dirty="0"/>
              <a:t>: A depends on B, A's priority &gt; B's</a:t>
            </a:r>
          </a:p>
          <a:p>
            <a:pPr lvl="1"/>
            <a:r>
              <a:rPr lang="en-SG" dirty="0" smtClean="0"/>
              <a:t>B's </a:t>
            </a:r>
            <a:r>
              <a:rPr lang="en-SG" dirty="0"/>
              <a:t>never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447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Convoy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dirty="0"/>
              <a:t>CPU bound job will hold CPU until </a:t>
            </a:r>
            <a:r>
              <a:rPr lang="en-SG" dirty="0" smtClean="0"/>
              <a:t>done, or </a:t>
            </a:r>
            <a:r>
              <a:rPr lang="en-SG" dirty="0"/>
              <a:t>it causes an I/O burst (rare)</a:t>
            </a:r>
          </a:p>
          <a:p>
            <a:pPr lvl="1"/>
            <a:r>
              <a:rPr lang="en-SG" dirty="0" smtClean="0"/>
              <a:t>Long </a:t>
            </a:r>
            <a:r>
              <a:rPr lang="en-SG" dirty="0"/>
              <a:t>periods where no I/O requests are </a:t>
            </a:r>
            <a:r>
              <a:rPr lang="en-SG" dirty="0" smtClean="0"/>
              <a:t>issued, CPU </a:t>
            </a:r>
            <a:r>
              <a:rPr lang="en-SG" dirty="0"/>
              <a:t>is held</a:t>
            </a:r>
          </a:p>
          <a:p>
            <a:pPr lvl="1"/>
            <a:r>
              <a:rPr lang="en-SG" dirty="0" smtClean="0"/>
              <a:t>Result</a:t>
            </a:r>
            <a:r>
              <a:rPr lang="en-SG" dirty="0"/>
              <a:t>: Poor I/O device utilization</a:t>
            </a:r>
          </a:p>
          <a:p>
            <a:r>
              <a:rPr lang="en-SG" dirty="0" smtClean="0"/>
              <a:t>Example</a:t>
            </a:r>
            <a:r>
              <a:rPr lang="en-SG" dirty="0"/>
              <a:t>: One CPU bound, many I/O bound</a:t>
            </a:r>
          </a:p>
          <a:p>
            <a:pPr lvl="1"/>
            <a:r>
              <a:rPr lang="en-SG" dirty="0" smtClean="0"/>
              <a:t>CPU-bound </a:t>
            </a:r>
            <a:r>
              <a:rPr lang="en-SG" dirty="0"/>
              <a:t>runs, I/O devices idle</a:t>
            </a:r>
          </a:p>
          <a:p>
            <a:pPr lvl="1"/>
            <a:r>
              <a:rPr lang="en-SG" dirty="0" smtClean="0"/>
              <a:t>CPU-bound </a:t>
            </a:r>
            <a:r>
              <a:rPr lang="en-SG" dirty="0"/>
              <a:t>blocks</a:t>
            </a:r>
          </a:p>
          <a:p>
            <a:pPr lvl="1"/>
            <a:r>
              <a:rPr lang="en-SG" dirty="0" smtClean="0"/>
              <a:t>I/O </a:t>
            </a:r>
            <a:r>
              <a:rPr lang="en-SG" dirty="0"/>
              <a:t>bound job(s) run, quickly blocks on I/O</a:t>
            </a:r>
          </a:p>
          <a:p>
            <a:pPr lvl="1"/>
            <a:r>
              <a:rPr lang="en-SG" dirty="0" smtClean="0"/>
              <a:t>CPU-bound </a:t>
            </a:r>
            <a:r>
              <a:rPr lang="en-SG" dirty="0"/>
              <a:t>runs again</a:t>
            </a:r>
          </a:p>
          <a:p>
            <a:pPr lvl="1"/>
            <a:r>
              <a:rPr lang="en-SG" dirty="0" smtClean="0"/>
              <a:t>I/O </a:t>
            </a:r>
            <a:r>
              <a:rPr lang="en-SG" dirty="0"/>
              <a:t>completes</a:t>
            </a:r>
          </a:p>
          <a:p>
            <a:pPr lvl="1"/>
            <a:r>
              <a:rPr lang="en-SG" dirty="0" smtClean="0"/>
              <a:t>CPU-bound </a:t>
            </a:r>
            <a:r>
              <a:rPr lang="en-SG" dirty="0"/>
              <a:t>still runs while I/O devices </a:t>
            </a:r>
            <a:r>
              <a:rPr lang="en-SG" dirty="0" smtClean="0"/>
              <a:t>idle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1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Hierarchies</a:t>
            </a:r>
          </a:p>
        </p:txBody>
      </p:sp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4595908" y="2394751"/>
            <a:ext cx="15966" cy="997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3" idx="0"/>
          </p:cNvCxnSpPr>
          <p:nvPr/>
        </p:nvCxnSpPr>
        <p:spPr>
          <a:xfrm>
            <a:off x="2123728" y="3761093"/>
            <a:ext cx="93056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8" idx="0"/>
          </p:cNvCxnSpPr>
          <p:nvPr/>
        </p:nvCxnSpPr>
        <p:spPr>
          <a:xfrm flipH="1">
            <a:off x="6171156" y="3789040"/>
            <a:ext cx="706944" cy="918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9" idx="0"/>
          </p:cNvCxnSpPr>
          <p:nvPr/>
        </p:nvCxnSpPr>
        <p:spPr>
          <a:xfrm>
            <a:off x="7037126" y="3789040"/>
            <a:ext cx="855940" cy="9102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8" idx="0"/>
          </p:cNvCxnSpPr>
          <p:nvPr/>
        </p:nvCxnSpPr>
        <p:spPr>
          <a:xfrm>
            <a:off x="5229588" y="2348880"/>
            <a:ext cx="1676509" cy="10708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227" y="1979548"/>
            <a:ext cx="12578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Root  Node</a:t>
            </a:r>
            <a:endParaRPr lang="en-SG" b="1" dirty="0"/>
          </a:p>
        </p:txBody>
      </p:sp>
      <p:sp>
        <p:nvSpPr>
          <p:cNvPr id="18" name="Rectangle 17"/>
          <p:cNvSpPr/>
          <p:nvPr/>
        </p:nvSpPr>
        <p:spPr>
          <a:xfrm>
            <a:off x="6408204" y="3419708"/>
            <a:ext cx="99578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SG" dirty="0"/>
              <a:t>Child </a:t>
            </a:r>
            <a:r>
              <a:rPr lang="en-SG" dirty="0" smtClean="0"/>
              <a:t>#3 </a:t>
            </a:r>
            <a:endParaRPr lang="en-SG" b="1" dirty="0"/>
          </a:p>
        </p:txBody>
      </p:sp>
      <p:sp>
        <p:nvSpPr>
          <p:cNvPr id="19" name="Rectangle 18"/>
          <p:cNvSpPr/>
          <p:nvPr/>
        </p:nvSpPr>
        <p:spPr>
          <a:xfrm>
            <a:off x="3962227" y="3391761"/>
            <a:ext cx="126736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dirty="0"/>
              <a:t>Child #</a:t>
            </a:r>
            <a:r>
              <a:rPr lang="en-SG" dirty="0" smtClean="0"/>
              <a:t>2 </a:t>
            </a:r>
            <a:endParaRPr lang="en-SG" b="1" dirty="0"/>
          </a:p>
        </p:txBody>
      </p:sp>
      <p:sp>
        <p:nvSpPr>
          <p:cNvPr id="21" name="Rectangle 20"/>
          <p:cNvSpPr/>
          <p:nvPr/>
        </p:nvSpPr>
        <p:spPr>
          <a:xfrm>
            <a:off x="4139952" y="4725144"/>
            <a:ext cx="9781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               </a:t>
            </a:r>
            <a:endParaRPr lang="en-SG" b="1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 flipH="1">
            <a:off x="2037329" y="2370240"/>
            <a:ext cx="1942023" cy="1021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03648" y="3391761"/>
            <a:ext cx="126736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dirty="0"/>
              <a:t>Child </a:t>
            </a:r>
            <a:r>
              <a:rPr lang="en-SG" dirty="0" smtClean="0"/>
              <a:t>#1 </a:t>
            </a:r>
            <a:endParaRPr lang="en-SG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11874" y="3744894"/>
            <a:ext cx="15966" cy="997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82079" y="4707293"/>
            <a:ext cx="9781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               </a:t>
            </a:r>
            <a:endParaRPr lang="en-SG" b="1" dirty="0"/>
          </a:p>
        </p:txBody>
      </p:sp>
      <p:sp>
        <p:nvSpPr>
          <p:cNvPr id="29" name="Rectangle 28"/>
          <p:cNvSpPr/>
          <p:nvPr/>
        </p:nvSpPr>
        <p:spPr>
          <a:xfrm>
            <a:off x="7403989" y="4699300"/>
            <a:ext cx="9781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               </a:t>
            </a:r>
            <a:endParaRPr lang="en-SG" b="1" dirty="0"/>
          </a:p>
        </p:txBody>
      </p:sp>
      <p:sp>
        <p:nvSpPr>
          <p:cNvPr id="33" name="Rectangle 32"/>
          <p:cNvSpPr/>
          <p:nvPr/>
        </p:nvSpPr>
        <p:spPr>
          <a:xfrm>
            <a:off x="2671009" y="4769205"/>
            <a:ext cx="7665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           </a:t>
            </a:r>
            <a:endParaRPr lang="en-SG" b="1" dirty="0"/>
          </a:p>
        </p:txBody>
      </p:sp>
      <p:sp>
        <p:nvSpPr>
          <p:cNvPr id="34" name="Rectangle 33"/>
          <p:cNvSpPr/>
          <p:nvPr/>
        </p:nvSpPr>
        <p:spPr>
          <a:xfrm>
            <a:off x="425495" y="4781560"/>
            <a:ext cx="7665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           </a:t>
            </a:r>
            <a:endParaRPr lang="en-SG" b="1" dirty="0"/>
          </a:p>
        </p:txBody>
      </p:sp>
      <p:sp>
        <p:nvSpPr>
          <p:cNvPr id="35" name="Rectangle 34"/>
          <p:cNvSpPr/>
          <p:nvPr/>
        </p:nvSpPr>
        <p:spPr>
          <a:xfrm>
            <a:off x="1559869" y="4750852"/>
            <a:ext cx="7665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           </a:t>
            </a:r>
            <a:endParaRPr lang="en-SG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943147" y="3772195"/>
            <a:ext cx="15966" cy="997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4" idx="0"/>
          </p:cNvCxnSpPr>
          <p:nvPr/>
        </p:nvCxnSpPr>
        <p:spPr>
          <a:xfrm flipH="1">
            <a:off x="808774" y="3789040"/>
            <a:ext cx="948346" cy="9925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8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QUESTIONS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89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process after creation, starts running </a:t>
            </a:r>
            <a:r>
              <a:rPr lang="en-SG" dirty="0" smtClean="0"/>
              <a:t>and completes </a:t>
            </a:r>
            <a:r>
              <a:rPr lang="en-SG" dirty="0"/>
              <a:t>its job.</a:t>
            </a:r>
          </a:p>
          <a:p>
            <a:r>
              <a:rPr lang="en-SG" dirty="0" smtClean="0"/>
              <a:t>The </a:t>
            </a:r>
            <a:r>
              <a:rPr lang="en-SG" dirty="0"/>
              <a:t>process must now terminate.</a:t>
            </a:r>
          </a:p>
          <a:p>
            <a:r>
              <a:rPr lang="en-SG" dirty="0" smtClean="0"/>
              <a:t>Termination </a:t>
            </a:r>
            <a:r>
              <a:rPr lang="en-SG" dirty="0"/>
              <a:t>is usually one of the following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smtClean="0"/>
              <a:t>Normal </a:t>
            </a:r>
            <a:r>
              <a:rPr lang="en-SG" dirty="0"/>
              <a:t>exit (voluntary)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smtClean="0"/>
              <a:t>Error </a:t>
            </a:r>
            <a:r>
              <a:rPr lang="en-SG" dirty="0"/>
              <a:t>exit (voluntary)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smtClean="0"/>
              <a:t>Fatal </a:t>
            </a:r>
            <a:r>
              <a:rPr lang="en-SG" dirty="0"/>
              <a:t>error (involuntary)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smtClean="0"/>
              <a:t>Killed </a:t>
            </a:r>
            <a:r>
              <a:rPr lang="en-SG" dirty="0"/>
              <a:t>by another process (involuntary)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7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To keep the CPU as busy as possible, the </a:t>
            </a:r>
            <a:r>
              <a:rPr lang="en-SG" dirty="0" smtClean="0"/>
              <a:t>OS must </a:t>
            </a:r>
            <a:r>
              <a:rPr lang="en-SG" dirty="0"/>
              <a:t>perform scheduling.</a:t>
            </a:r>
          </a:p>
          <a:p>
            <a:r>
              <a:rPr lang="en-SG" dirty="0" smtClean="0"/>
              <a:t>When </a:t>
            </a:r>
            <a:r>
              <a:rPr lang="en-SG" dirty="0"/>
              <a:t>a process blocks, it should be replaced.</a:t>
            </a:r>
          </a:p>
          <a:p>
            <a:r>
              <a:rPr lang="en-SG" dirty="0" smtClean="0"/>
              <a:t>To </a:t>
            </a:r>
            <a:r>
              <a:rPr lang="en-SG" dirty="0"/>
              <a:t>let a process run for a maximum amount </a:t>
            </a:r>
            <a:r>
              <a:rPr lang="en-SG" dirty="0" smtClean="0"/>
              <a:t>of time</a:t>
            </a:r>
            <a:r>
              <a:rPr lang="en-SG" dirty="0"/>
              <a:t>, an interrupt must be in place.</a:t>
            </a:r>
          </a:p>
          <a:p>
            <a:r>
              <a:rPr lang="en-SG" dirty="0" smtClean="0"/>
              <a:t>Any </a:t>
            </a:r>
            <a:r>
              <a:rPr lang="en-SG" dirty="0"/>
              <a:t>stopped process must have its PCB </a:t>
            </a:r>
            <a:r>
              <a:rPr lang="en-SG" dirty="0" smtClean="0"/>
              <a:t>saved and </a:t>
            </a:r>
            <a:r>
              <a:rPr lang="en-SG" dirty="0"/>
              <a:t>the next PCB restored.</a:t>
            </a:r>
          </a:p>
          <a:p>
            <a:r>
              <a:rPr lang="en-SG" dirty="0" smtClean="0"/>
              <a:t>Process switching </a:t>
            </a:r>
            <a:r>
              <a:rPr lang="en-SG" dirty="0"/>
              <a:t>is expensive, hence </a:t>
            </a:r>
            <a:r>
              <a:rPr lang="en-SG" dirty="0" smtClean="0"/>
              <a:t>the scheduler </a:t>
            </a:r>
            <a:r>
              <a:rPr lang="en-SG" dirty="0"/>
              <a:t>must be efficient.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9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CPU-I/O Burst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All processes alternate bursts of </a:t>
            </a:r>
            <a:r>
              <a:rPr lang="en-SG" dirty="0" smtClean="0"/>
              <a:t>computing (CPU </a:t>
            </a:r>
            <a:r>
              <a:rPr lang="en-SG" dirty="0"/>
              <a:t>cycles) with I/O requests.</a:t>
            </a:r>
          </a:p>
          <a:p>
            <a:r>
              <a:rPr lang="en-SG" dirty="0" smtClean="0"/>
              <a:t>I/O wait is </a:t>
            </a:r>
            <a:r>
              <a:rPr lang="en-SG" dirty="0"/>
              <a:t>when a process enters the blocked </a:t>
            </a:r>
            <a:r>
              <a:rPr lang="en-SG" dirty="0" smtClean="0"/>
              <a:t>state waiting </a:t>
            </a:r>
            <a:r>
              <a:rPr lang="en-SG" dirty="0"/>
              <a:t>for an external device to complete </a:t>
            </a:r>
            <a:r>
              <a:rPr lang="en-SG" dirty="0" smtClean="0"/>
              <a:t>its work</a:t>
            </a:r>
            <a:r>
              <a:rPr lang="en-SG" dirty="0"/>
              <a:t>.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CPU-bound</a:t>
            </a:r>
            <a:r>
              <a:rPr lang="en-SG" dirty="0"/>
              <a:t>: processes that use more </a:t>
            </a:r>
            <a:r>
              <a:rPr lang="en-SG" dirty="0" smtClean="0"/>
              <a:t>time computing</a:t>
            </a:r>
            <a:endParaRPr lang="en-SG" dirty="0"/>
          </a:p>
          <a:p>
            <a:r>
              <a:rPr lang="en-SG" dirty="0" smtClean="0">
                <a:solidFill>
                  <a:srgbClr val="FF0000"/>
                </a:solidFill>
              </a:rPr>
              <a:t>I/O-bound</a:t>
            </a:r>
            <a:r>
              <a:rPr lang="en-SG" dirty="0"/>
              <a:t>: processes that use more </a:t>
            </a:r>
            <a:r>
              <a:rPr lang="en-SG" dirty="0" smtClean="0"/>
              <a:t>time waiting </a:t>
            </a:r>
            <a:r>
              <a:rPr lang="en-SG" dirty="0"/>
              <a:t>for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1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does a Process behave?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97151"/>
            <a:ext cx="8229600" cy="158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Bursts </a:t>
            </a:r>
            <a:r>
              <a:rPr lang="en-SG" sz="2400" dirty="0" smtClean="0"/>
              <a:t>of </a:t>
            </a:r>
            <a:r>
              <a:rPr lang="en-SG" sz="2400" dirty="0"/>
              <a:t>CPU usage alternate with periods of IO </a:t>
            </a:r>
            <a:r>
              <a:rPr lang="en-SG" sz="2400" dirty="0" smtClean="0"/>
              <a:t>wait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(a) A CPU-bound process</a:t>
            </a:r>
          </a:p>
          <a:p>
            <a:pPr marL="0" indent="0">
              <a:buNone/>
            </a:pPr>
            <a:r>
              <a:rPr lang="en-SG" sz="2400" dirty="0"/>
              <a:t>(b) An IO-bound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1" y="1499751"/>
            <a:ext cx="8356135" cy="336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Lect05 Process Management &amp; Scheduling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0ED0-26BF-4ACD-ABD1-E0CEFE538EA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0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2988</Words>
  <Application>Microsoft Office PowerPoint</Application>
  <PresentationFormat>On-screen Show (4:3)</PresentationFormat>
  <Paragraphs>641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ET0023 Operating Systems</vt:lpstr>
      <vt:lpstr>Process Management &amp; Scheduling</vt:lpstr>
      <vt:lpstr>Process Creation</vt:lpstr>
      <vt:lpstr>Process Creation</vt:lpstr>
      <vt:lpstr>Process Hierarchies</vt:lpstr>
      <vt:lpstr>Process Termination</vt:lpstr>
      <vt:lpstr>Process Scheduling</vt:lpstr>
      <vt:lpstr>CPU-I/O Burst Cycle</vt:lpstr>
      <vt:lpstr>How does a Process behave?</vt:lpstr>
      <vt:lpstr>Example</vt:lpstr>
      <vt:lpstr>Modelling Multitasking</vt:lpstr>
      <vt:lpstr>Analysis of Multi-Tasking Performance</vt:lpstr>
      <vt:lpstr>Process Scheduling Policy</vt:lpstr>
      <vt:lpstr>Scheduling Criterion</vt:lpstr>
      <vt:lpstr>Example</vt:lpstr>
      <vt:lpstr>Process Scheduling Policy</vt:lpstr>
      <vt:lpstr>Process States</vt:lpstr>
      <vt:lpstr>Scheduling Algorithms</vt:lpstr>
      <vt:lpstr>Scheduling Environments</vt:lpstr>
      <vt:lpstr>Scheduling Goals</vt:lpstr>
      <vt:lpstr>The “Perfect” Scheduler</vt:lpstr>
      <vt:lpstr>Problem Analogy</vt:lpstr>
      <vt:lpstr>“Chi Char Stall” vs Multitasking</vt:lpstr>
      <vt:lpstr>CPU / I-O Burst</vt:lpstr>
      <vt:lpstr>CPU Scheduler</vt:lpstr>
      <vt:lpstr>First Come First Served</vt:lpstr>
      <vt:lpstr>Batch Systems</vt:lpstr>
      <vt:lpstr>Scheduling in Batch Systems</vt:lpstr>
      <vt:lpstr>Last-In-First-Out ?</vt:lpstr>
      <vt:lpstr>Round Robin</vt:lpstr>
      <vt:lpstr>Round Robin</vt:lpstr>
      <vt:lpstr>RR: Choice of Time Quantum</vt:lpstr>
      <vt:lpstr>Shortest Job First</vt:lpstr>
      <vt:lpstr>Preemptive Shortest Job First</vt:lpstr>
      <vt:lpstr>Priority Scheduling</vt:lpstr>
      <vt:lpstr>Priority Scheduling</vt:lpstr>
      <vt:lpstr>Priority Scheduling using Multiple Queues</vt:lpstr>
      <vt:lpstr>Multilevel Queue Scheduling</vt:lpstr>
      <vt:lpstr>Multilevel Queue Scheduling</vt:lpstr>
      <vt:lpstr>Multilevel Feedback Queues</vt:lpstr>
      <vt:lpstr>Multilevel Feedback Queue</vt:lpstr>
      <vt:lpstr>A Multi-level System</vt:lpstr>
      <vt:lpstr>Real-time Scheduling</vt:lpstr>
      <vt:lpstr>Real-time Scheduling</vt:lpstr>
      <vt:lpstr>Real-Time System Scheduling</vt:lpstr>
      <vt:lpstr>Thread Scheduling</vt:lpstr>
      <vt:lpstr>Multiprocessor Scheduling</vt:lpstr>
      <vt:lpstr>Problem Cases</vt:lpstr>
      <vt:lpstr>Convoy Effect</vt:lpstr>
      <vt:lpstr>PowerPoint Presentation</vt:lpstr>
    </vt:vector>
  </TitlesOfParts>
  <Company>Singapore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ET0023 Operating Systems</dc:title>
  <dc:creator>Staff</dc:creator>
  <cp:lastModifiedBy>Leong Kin Seng</cp:lastModifiedBy>
  <cp:revision>31</cp:revision>
  <dcterms:created xsi:type="dcterms:W3CDTF">2013-05-06T00:42:00Z</dcterms:created>
  <dcterms:modified xsi:type="dcterms:W3CDTF">2015-05-21T03:03:24Z</dcterms:modified>
</cp:coreProperties>
</file>