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4" r:id="rId19"/>
    <p:sldId id="270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95" autoAdjust="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4763-3EAD-432F-A66D-FAF7D286BE50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9B6DB-CE42-44C5-A835-79AF6B286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Processes frequently need to communicate with other processes</a:t>
            </a:r>
            <a:r>
              <a:rPr lang="en-GB" baseline="0" dirty="0" smtClean="0"/>
              <a:t> in a well-structured manner preferably not using interrupts.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Apply equally to processes and threads.</a:t>
            </a:r>
            <a:endParaRPr lang="en-SG" dirty="0" smtClean="0"/>
          </a:p>
          <a:p>
            <a:r>
              <a:rPr lang="en-GB" baseline="0" dirty="0" smtClean="0"/>
              <a:t>Issue: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How one process can pass information to another.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Two or more processes do not get into each other’s way,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Airline reservation processes trying to grab the last available seat.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Proper sequencing of processes for desired results.</a:t>
            </a:r>
          </a:p>
          <a:p>
            <a:pPr marL="0" indent="0"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9B6DB-CE42-44C5-A835-79AF6B28663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processes that are working together share the some common storage that each one can read and write. </a:t>
            </a:r>
          </a:p>
          <a:p>
            <a:r>
              <a:rPr lang="en-GB" dirty="0" smtClean="0"/>
              <a:t>After Process A read the memory location, an interrupt came in and dislodge Process A</a:t>
            </a:r>
            <a:r>
              <a:rPr lang="en-GB" baseline="0" dirty="0" smtClean="0"/>
              <a:t> and replace it with Process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Process B read and update the </a:t>
            </a:r>
            <a:r>
              <a:rPr lang="en-GB" dirty="0" smtClean="0"/>
              <a:t>same </a:t>
            </a:r>
            <a:r>
              <a:rPr lang="en-GB" baseline="0" dirty="0" smtClean="0"/>
              <a:t>memory location. Process B exit and replaced by </a:t>
            </a:r>
            <a:r>
              <a:rPr lang="en-GB" dirty="0" smtClean="0"/>
              <a:t>Process 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</a:t>
            </a:r>
            <a:r>
              <a:rPr lang="en-GB" baseline="0" dirty="0" smtClean="0"/>
              <a:t>ased on its earlier read data</a:t>
            </a:r>
            <a:r>
              <a:rPr lang="en-GB" baseline="0" smtClean="0"/>
              <a:t>, </a:t>
            </a:r>
            <a:r>
              <a:rPr lang="en-GB" smtClean="0"/>
              <a:t>Process </a:t>
            </a:r>
            <a:r>
              <a:rPr lang="en-GB" dirty="0" smtClean="0"/>
              <a:t>A then write on the same </a:t>
            </a:r>
            <a:r>
              <a:rPr lang="en-GB" baseline="0" smtClean="0"/>
              <a:t>memory location.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9B6DB-CE42-44C5-A835-79AF6B28663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90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key to prevent trouble in situations involving shared memory or shared files is to find some way to prohibit more than</a:t>
            </a:r>
            <a:r>
              <a:rPr lang="en-GB" baseline="0" dirty="0" smtClean="0"/>
              <a:t> one process from reading and writing the shared data at the same time.</a:t>
            </a:r>
          </a:p>
          <a:p>
            <a:r>
              <a:rPr lang="en-GB" b="1" baseline="0" dirty="0" smtClean="0"/>
              <a:t>Mutual exclusion</a:t>
            </a:r>
            <a:r>
              <a:rPr lang="en-GB" baseline="0" dirty="0" smtClean="0"/>
              <a:t>: If one process is using a shared variable or file, the other processes will be excluded from doing the same thing.</a:t>
            </a:r>
          </a:p>
          <a:p>
            <a:r>
              <a:rPr lang="en-GB" b="1" dirty="0" smtClean="0"/>
              <a:t>Critical Region or critical section</a:t>
            </a:r>
            <a:r>
              <a:rPr lang="en-GB" dirty="0" smtClean="0"/>
              <a:t>: The part of a program where the shared memory is accessed.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9B6DB-CE42-44C5-A835-79AF6B28663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81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3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3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0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1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0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60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6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26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03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1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2E5C-5AFA-40E2-B239-931DA62CC0E8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FBB7-5959-4B2B-86DD-FEF653FD7A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2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TVkQ1VeRKt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ET0023 Operating Systems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6. Inter-process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712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Critical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254887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The solution </a:t>
            </a:r>
            <a:r>
              <a:rPr lang="en-SG" dirty="0" smtClean="0"/>
              <a:t>should satisfy</a:t>
            </a:r>
            <a:endParaRPr lang="en-SG" dirty="0"/>
          </a:p>
          <a:p>
            <a:pPr lvl="1"/>
            <a:r>
              <a:rPr lang="en-SG" dirty="0" smtClean="0"/>
              <a:t>Mutual </a:t>
            </a:r>
            <a:r>
              <a:rPr lang="en-SG" dirty="0"/>
              <a:t>exclusion</a:t>
            </a:r>
          </a:p>
          <a:p>
            <a:pPr lvl="1"/>
            <a:r>
              <a:rPr lang="en-SG" dirty="0" smtClean="0"/>
              <a:t>Progress</a:t>
            </a:r>
            <a:endParaRPr lang="en-SG" dirty="0"/>
          </a:p>
          <a:p>
            <a:pPr lvl="1"/>
            <a:r>
              <a:rPr lang="en-SG" dirty="0" smtClean="0"/>
              <a:t>Bounded </a:t>
            </a:r>
            <a:r>
              <a:rPr lang="en-SG" dirty="0"/>
              <a:t>waiting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8024" y="1700808"/>
            <a:ext cx="3672408" cy="2246769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rgbClr val="FF0000"/>
                </a:solidFill>
              </a:rPr>
              <a:t>Enter</a:t>
            </a:r>
            <a:r>
              <a:rPr lang="en-SG" sz="2000" dirty="0"/>
              <a:t> </a:t>
            </a:r>
            <a:r>
              <a:rPr lang="en-SG" sz="2000" dirty="0" smtClean="0"/>
              <a:t>critical-section</a:t>
            </a:r>
          </a:p>
          <a:p>
            <a:endParaRPr lang="en-SG" sz="2000" dirty="0"/>
          </a:p>
          <a:p>
            <a:r>
              <a:rPr lang="en-SG" sz="2000" dirty="0" smtClean="0"/>
              <a:t>       Critical </a:t>
            </a:r>
            <a:r>
              <a:rPr lang="en-SG" sz="2000" dirty="0"/>
              <a:t>section commands</a:t>
            </a:r>
          </a:p>
          <a:p>
            <a:endParaRPr lang="en-SG" sz="2000" dirty="0" smtClean="0"/>
          </a:p>
          <a:p>
            <a:r>
              <a:rPr lang="en-SG" sz="2000" dirty="0" smtClean="0">
                <a:solidFill>
                  <a:srgbClr val="FF0000"/>
                </a:solidFill>
              </a:rPr>
              <a:t>Exit</a:t>
            </a:r>
            <a:r>
              <a:rPr lang="en-SG" sz="2000" dirty="0" smtClean="0"/>
              <a:t> </a:t>
            </a:r>
            <a:r>
              <a:rPr lang="en-SG" sz="2000" dirty="0"/>
              <a:t>critical-section</a:t>
            </a:r>
          </a:p>
          <a:p>
            <a:endParaRPr lang="en-SG" sz="2000" dirty="0" smtClean="0"/>
          </a:p>
          <a:p>
            <a:r>
              <a:rPr lang="en-SG" sz="2000" dirty="0" smtClean="0"/>
              <a:t>       Remainder </a:t>
            </a:r>
            <a:r>
              <a:rPr lang="en-SG" sz="2000" dirty="0"/>
              <a:t>section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71600" y="4149080"/>
            <a:ext cx="324036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A</a:t>
            </a:r>
          </a:p>
          <a:p>
            <a:r>
              <a:rPr lang="en-SG" sz="2000" dirty="0" smtClean="0"/>
              <a:t>      </a:t>
            </a:r>
            <a:r>
              <a:rPr lang="en-SG" sz="2000" dirty="0" smtClean="0">
                <a:solidFill>
                  <a:srgbClr val="FF0000"/>
                </a:solidFill>
              </a:rPr>
              <a:t>Enter </a:t>
            </a:r>
            <a:r>
              <a:rPr lang="en-SG" sz="2000" dirty="0">
                <a:solidFill>
                  <a:srgbClr val="FF0000"/>
                </a:solidFill>
              </a:rPr>
              <a:t>section</a:t>
            </a:r>
          </a:p>
          <a:p>
            <a:r>
              <a:rPr lang="en-SG" sz="2000" dirty="0" smtClean="0"/>
              <a:t>	r1 </a:t>
            </a:r>
            <a:r>
              <a:rPr lang="en-SG" sz="2000" dirty="0"/>
              <a:t>= </a:t>
            </a:r>
            <a:r>
              <a:rPr lang="en-SG" sz="2000" dirty="0" err="1"/>
              <a:t>coins_counter</a:t>
            </a:r>
            <a:endParaRPr lang="en-SG" sz="2000" dirty="0"/>
          </a:p>
          <a:p>
            <a:r>
              <a:rPr lang="en-SG" sz="2000" dirty="0" smtClean="0"/>
              <a:t>	r1 </a:t>
            </a:r>
            <a:r>
              <a:rPr lang="en-SG" sz="2000" dirty="0"/>
              <a:t>= r1 + 1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= r1</a:t>
            </a:r>
          </a:p>
          <a:p>
            <a:r>
              <a:rPr lang="en-SG" sz="2000" dirty="0" smtClean="0"/>
              <a:t>      </a:t>
            </a:r>
            <a:r>
              <a:rPr lang="en-SG" sz="2000" dirty="0" smtClean="0">
                <a:solidFill>
                  <a:srgbClr val="FF0000"/>
                </a:solidFill>
              </a:rPr>
              <a:t>Exit </a:t>
            </a:r>
            <a:r>
              <a:rPr lang="en-SG" sz="2000" dirty="0">
                <a:solidFill>
                  <a:srgbClr val="FF0000"/>
                </a:solidFill>
              </a:rPr>
              <a:t>section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024" y="4149080"/>
            <a:ext cx="324036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r>
              <a:rPr lang="en-SG" sz="2000" dirty="0" smtClean="0"/>
              <a:t>      </a:t>
            </a:r>
            <a:r>
              <a:rPr lang="en-SG" sz="2000" dirty="0" smtClean="0">
                <a:solidFill>
                  <a:srgbClr val="FF0000"/>
                </a:solidFill>
              </a:rPr>
              <a:t>Enter </a:t>
            </a:r>
            <a:r>
              <a:rPr lang="en-SG" sz="2000" dirty="0">
                <a:solidFill>
                  <a:srgbClr val="FF0000"/>
                </a:solidFill>
              </a:rPr>
              <a:t>section</a:t>
            </a:r>
          </a:p>
          <a:p>
            <a:r>
              <a:rPr lang="en-SG" sz="2000" dirty="0" smtClean="0"/>
              <a:t>	r2 </a:t>
            </a:r>
            <a:r>
              <a:rPr lang="en-SG" sz="2000" dirty="0"/>
              <a:t>= </a:t>
            </a:r>
            <a:r>
              <a:rPr lang="en-SG" sz="2000" dirty="0" err="1"/>
              <a:t>coins_counter</a:t>
            </a:r>
            <a:endParaRPr lang="en-SG" sz="2000" dirty="0"/>
          </a:p>
          <a:p>
            <a:r>
              <a:rPr lang="en-SG" sz="2000" dirty="0" smtClean="0"/>
              <a:t>	r2 </a:t>
            </a:r>
            <a:r>
              <a:rPr lang="en-SG" sz="2000" dirty="0"/>
              <a:t>= </a:t>
            </a:r>
            <a:r>
              <a:rPr lang="en-SG" sz="2000" dirty="0" smtClean="0"/>
              <a:t>r2 </a:t>
            </a:r>
            <a:r>
              <a:rPr lang="en-SG" sz="2000" dirty="0"/>
              <a:t>+ 1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= </a:t>
            </a:r>
            <a:r>
              <a:rPr lang="en-SG" sz="2000" dirty="0" smtClean="0"/>
              <a:t>r2</a:t>
            </a:r>
            <a:endParaRPr lang="en-SG" sz="2000" dirty="0"/>
          </a:p>
          <a:p>
            <a:r>
              <a:rPr lang="en-SG" sz="2000" dirty="0" smtClean="0"/>
              <a:t>      </a:t>
            </a:r>
            <a:r>
              <a:rPr lang="en-SG" sz="2000" dirty="0" smtClean="0">
                <a:solidFill>
                  <a:srgbClr val="FF0000"/>
                </a:solidFill>
              </a:rPr>
              <a:t>Exit </a:t>
            </a:r>
            <a:r>
              <a:rPr lang="en-SG" sz="2000" dirty="0">
                <a:solidFill>
                  <a:srgbClr val="FF0000"/>
                </a:solidFill>
              </a:rPr>
              <a:t>section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61" y="1600200"/>
            <a:ext cx="4890839" cy="4525963"/>
          </a:xfrm>
        </p:spPr>
        <p:txBody>
          <a:bodyPr/>
          <a:lstStyle/>
          <a:p>
            <a:r>
              <a:rPr lang="en-SG" dirty="0"/>
              <a:t>LOCK</a:t>
            </a:r>
          </a:p>
          <a:p>
            <a:r>
              <a:rPr lang="en-SG" dirty="0" smtClean="0"/>
              <a:t>A </a:t>
            </a:r>
            <a:r>
              <a:rPr lang="en-SG" dirty="0"/>
              <a:t>process must acquire </a:t>
            </a:r>
            <a:r>
              <a:rPr lang="en-SG" dirty="0" smtClean="0"/>
              <a:t>a LOCK </a:t>
            </a:r>
            <a:r>
              <a:rPr lang="en-SG" dirty="0"/>
              <a:t>to enter a </a:t>
            </a:r>
            <a:r>
              <a:rPr lang="en-SG" dirty="0" smtClean="0"/>
              <a:t>critical section</a:t>
            </a:r>
            <a:r>
              <a:rPr lang="en-SG" dirty="0"/>
              <a:t>.</a:t>
            </a:r>
          </a:p>
          <a:p>
            <a:r>
              <a:rPr lang="en-SG" dirty="0" smtClean="0"/>
              <a:t>Can </a:t>
            </a:r>
            <a:r>
              <a:rPr lang="en-SG" dirty="0"/>
              <a:t>be </a:t>
            </a:r>
            <a:r>
              <a:rPr lang="en-SG" dirty="0" smtClean="0"/>
              <a:t>implemented using hardware </a:t>
            </a:r>
            <a:r>
              <a:rPr lang="en-SG" dirty="0"/>
              <a:t>or software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4004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3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Test-And-Set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CPU </a:t>
            </a:r>
            <a:r>
              <a:rPr lang="en-SG" b="1" dirty="0"/>
              <a:t>Hardware</a:t>
            </a:r>
            <a:r>
              <a:rPr lang="en-SG" dirty="0"/>
              <a:t> instruction</a:t>
            </a:r>
          </a:p>
          <a:p>
            <a:r>
              <a:rPr lang="en-SG" dirty="0" smtClean="0"/>
              <a:t>Test </a:t>
            </a:r>
            <a:r>
              <a:rPr lang="en-SG" dirty="0"/>
              <a:t>and modify the content of one </a:t>
            </a:r>
            <a:r>
              <a:rPr lang="en-SG" dirty="0" smtClean="0"/>
              <a:t>word automatically</a:t>
            </a:r>
            <a:endParaRPr lang="en-SG" dirty="0"/>
          </a:p>
          <a:p>
            <a:r>
              <a:rPr lang="en-SG" dirty="0" smtClean="0"/>
              <a:t>Spinlock	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275856" y="3717032"/>
            <a:ext cx="4572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SG" sz="2400" dirty="0"/>
              <a:t>bool </a:t>
            </a:r>
            <a:r>
              <a:rPr lang="en-SG" sz="2400" dirty="0" err="1"/>
              <a:t>testAndSet</a:t>
            </a:r>
            <a:r>
              <a:rPr lang="en-SG" sz="2400" dirty="0"/>
              <a:t>(bool *target) {</a:t>
            </a:r>
          </a:p>
          <a:p>
            <a:r>
              <a:rPr lang="en-SG" sz="2400" dirty="0" smtClean="0"/>
              <a:t>         bool </a:t>
            </a:r>
            <a:r>
              <a:rPr lang="en-SG" sz="2400" dirty="0" err="1"/>
              <a:t>rv</a:t>
            </a:r>
            <a:r>
              <a:rPr lang="en-SG" sz="2400" dirty="0"/>
              <a:t> = *target;</a:t>
            </a:r>
          </a:p>
          <a:p>
            <a:r>
              <a:rPr lang="en-SG" sz="2400" dirty="0"/>
              <a:t> </a:t>
            </a:r>
            <a:r>
              <a:rPr lang="en-SG" sz="2400" dirty="0" smtClean="0"/>
              <a:t>        *</a:t>
            </a:r>
            <a:r>
              <a:rPr lang="en-SG" sz="2400" dirty="0"/>
              <a:t>target = TRUE;</a:t>
            </a:r>
          </a:p>
          <a:p>
            <a:r>
              <a:rPr lang="en-SG" sz="2400" dirty="0"/>
              <a:t>return </a:t>
            </a:r>
            <a:r>
              <a:rPr lang="en-SG" sz="2400" dirty="0" err="1"/>
              <a:t>rv</a:t>
            </a:r>
            <a:r>
              <a:rPr lang="en-SG" sz="2400" dirty="0"/>
              <a:t>;</a:t>
            </a:r>
          </a:p>
          <a:p>
            <a:r>
              <a:rPr lang="en-S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7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0865" y="1620668"/>
            <a:ext cx="25922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coin_counter</a:t>
            </a:r>
            <a:r>
              <a:rPr lang="en-SG" sz="2000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3312368" cy="2554545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A</a:t>
            </a:r>
          </a:p>
          <a:p>
            <a:endParaRPr lang="en-SG" sz="2000" dirty="0"/>
          </a:p>
          <a:p>
            <a:r>
              <a:rPr lang="en-SG" sz="2000" dirty="0" smtClean="0"/>
              <a:t> </a:t>
            </a:r>
            <a:r>
              <a:rPr lang="en-SG" sz="2000" b="1" dirty="0" smtClean="0"/>
              <a:t>while</a:t>
            </a:r>
            <a:r>
              <a:rPr lang="en-SG" sz="2000" dirty="0" smtClean="0"/>
              <a:t> </a:t>
            </a:r>
            <a:r>
              <a:rPr lang="en-SG" sz="2000" dirty="0"/>
              <a:t>(</a:t>
            </a:r>
            <a:r>
              <a:rPr lang="en-SG" sz="2000" dirty="0" err="1"/>
              <a:t>my_mc_has_coins</a:t>
            </a:r>
            <a:r>
              <a:rPr lang="en-SG" sz="2000" dirty="0" smtClean="0"/>
              <a:t>)</a:t>
            </a:r>
          </a:p>
          <a:p>
            <a:r>
              <a:rPr lang="en-SG" sz="2000" dirty="0" smtClean="0">
                <a:solidFill>
                  <a:srgbClr val="FF0000"/>
                </a:solidFill>
              </a:rPr>
              <a:t>     </a:t>
            </a:r>
            <a:r>
              <a:rPr lang="en-SG" sz="2000" b="1" dirty="0" smtClean="0">
                <a:solidFill>
                  <a:srgbClr val="FF0000"/>
                </a:solidFill>
              </a:rPr>
              <a:t>while</a:t>
            </a:r>
            <a:r>
              <a:rPr lang="en-SG" sz="2000" dirty="0" smtClean="0">
                <a:solidFill>
                  <a:srgbClr val="FF0000"/>
                </a:solidFill>
              </a:rPr>
              <a:t> </a:t>
            </a:r>
            <a:r>
              <a:rPr lang="en-SG" sz="2000" dirty="0">
                <a:solidFill>
                  <a:srgbClr val="FF0000"/>
                </a:solidFill>
              </a:rPr>
              <a:t>(</a:t>
            </a:r>
            <a:r>
              <a:rPr lang="en-SG" sz="2000" dirty="0" err="1">
                <a:solidFill>
                  <a:srgbClr val="FF0000"/>
                </a:solidFill>
              </a:rPr>
              <a:t>testAndSet</a:t>
            </a:r>
            <a:r>
              <a:rPr lang="en-SG" sz="2000" dirty="0">
                <a:solidFill>
                  <a:srgbClr val="FF0000"/>
                </a:solidFill>
              </a:rPr>
              <a:t>(&amp;lock)) {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++;</a:t>
            </a:r>
          </a:p>
          <a:p>
            <a:r>
              <a:rPr lang="en-SG" sz="2000" dirty="0"/>
              <a:t>	</a:t>
            </a:r>
            <a:r>
              <a:rPr lang="en-SG" sz="2000" dirty="0" smtClean="0">
                <a:solidFill>
                  <a:srgbClr val="FF0000"/>
                </a:solidFill>
              </a:rPr>
              <a:t>lock </a:t>
            </a:r>
            <a:r>
              <a:rPr lang="en-SG" sz="2000" dirty="0">
                <a:solidFill>
                  <a:srgbClr val="FF0000"/>
                </a:solidFill>
              </a:rPr>
              <a:t>= false;</a:t>
            </a:r>
          </a:p>
          <a:p>
            <a:r>
              <a:rPr lang="en-SG" sz="2000" dirty="0" smtClean="0"/>
              <a:t>     }</a:t>
            </a:r>
            <a:endParaRPr lang="en-SG" sz="2000" dirty="0"/>
          </a:p>
          <a:p>
            <a:r>
              <a:rPr lang="en-SG" sz="2000" dirty="0" smtClean="0"/>
              <a:t>}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932040" y="2708920"/>
            <a:ext cx="3294112" cy="255454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endParaRPr lang="en-SG" sz="2000" dirty="0"/>
          </a:p>
          <a:p>
            <a:r>
              <a:rPr lang="en-SG" sz="2000" dirty="0" smtClean="0"/>
              <a:t> </a:t>
            </a:r>
            <a:r>
              <a:rPr lang="en-SG" sz="2000" b="1" dirty="0" smtClean="0"/>
              <a:t>while</a:t>
            </a:r>
            <a:r>
              <a:rPr lang="en-SG" sz="2000" dirty="0" smtClean="0"/>
              <a:t> (</a:t>
            </a:r>
            <a:r>
              <a:rPr lang="en-SG" sz="2000" dirty="0" err="1" smtClean="0"/>
              <a:t>my_mc_has_coins</a:t>
            </a:r>
            <a:r>
              <a:rPr lang="en-SG" sz="2000" dirty="0" smtClean="0"/>
              <a:t>)</a:t>
            </a:r>
          </a:p>
          <a:p>
            <a:r>
              <a:rPr lang="en-SG" sz="2000" dirty="0" smtClean="0">
                <a:solidFill>
                  <a:srgbClr val="FF0000"/>
                </a:solidFill>
              </a:rPr>
              <a:t>     </a:t>
            </a:r>
            <a:r>
              <a:rPr lang="en-SG" sz="2000" b="1" dirty="0" smtClean="0">
                <a:solidFill>
                  <a:srgbClr val="FF0000"/>
                </a:solidFill>
              </a:rPr>
              <a:t>while</a:t>
            </a:r>
            <a:r>
              <a:rPr lang="en-SG" sz="2000" dirty="0" smtClean="0">
                <a:solidFill>
                  <a:srgbClr val="FF0000"/>
                </a:solidFill>
              </a:rPr>
              <a:t> (</a:t>
            </a:r>
            <a:r>
              <a:rPr lang="en-SG" sz="2000" dirty="0" err="1" smtClean="0">
                <a:solidFill>
                  <a:srgbClr val="FF0000"/>
                </a:solidFill>
              </a:rPr>
              <a:t>testAndSet</a:t>
            </a:r>
            <a:r>
              <a:rPr lang="en-SG" sz="2000" dirty="0" smtClean="0">
                <a:solidFill>
                  <a:srgbClr val="FF0000"/>
                </a:solidFill>
              </a:rPr>
              <a:t>(&amp;lock)) {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++;</a:t>
            </a:r>
          </a:p>
          <a:p>
            <a:r>
              <a:rPr lang="en-SG" sz="2000" dirty="0" smtClean="0"/>
              <a:t>	</a:t>
            </a:r>
            <a:r>
              <a:rPr lang="en-SG" sz="2000" dirty="0" smtClean="0">
                <a:solidFill>
                  <a:srgbClr val="FF0000"/>
                </a:solidFill>
              </a:rPr>
              <a:t>lock = false;</a:t>
            </a:r>
          </a:p>
          <a:p>
            <a:r>
              <a:rPr lang="en-SG" sz="2000" dirty="0" smtClean="0"/>
              <a:t>     }</a:t>
            </a:r>
          </a:p>
          <a:p>
            <a:r>
              <a:rPr lang="en-SG" sz="2000" dirty="0" smtClean="0"/>
              <a:t>}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394720" y="5621178"/>
            <a:ext cx="259228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print </a:t>
            </a:r>
            <a:r>
              <a:rPr lang="en-SG" sz="2000" dirty="0" err="1"/>
              <a:t>coins_counter</a:t>
            </a:r>
            <a:endParaRPr lang="en-SG" sz="2000" dirty="0"/>
          </a:p>
        </p:txBody>
      </p:sp>
      <p:sp>
        <p:nvSpPr>
          <p:cNvPr id="3" name="Rectangle 2"/>
          <p:cNvSpPr/>
          <p:nvPr/>
        </p:nvSpPr>
        <p:spPr>
          <a:xfrm>
            <a:off x="3957690" y="2204864"/>
            <a:ext cx="121732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lock = false</a:t>
            </a:r>
          </a:p>
        </p:txBody>
      </p:sp>
    </p:spTree>
    <p:extLst>
      <p:ext uri="{BB962C8B-B14F-4D97-AF65-F5344CB8AC3E}">
        <p14:creationId xmlns:p14="http://schemas.microsoft.com/office/powerpoint/2010/main" val="35564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CPU </a:t>
            </a:r>
            <a:r>
              <a:rPr lang="en-SG" b="1" dirty="0"/>
              <a:t>Hardware</a:t>
            </a:r>
            <a:r>
              <a:rPr lang="en-SG" dirty="0"/>
              <a:t> instruction</a:t>
            </a:r>
          </a:p>
          <a:p>
            <a:r>
              <a:rPr lang="en-SG" dirty="0"/>
              <a:t>Swap the contents of two </a:t>
            </a:r>
            <a:r>
              <a:rPr lang="en-SG" b="1" dirty="0" smtClean="0"/>
              <a:t>words Automatically</a:t>
            </a:r>
          </a:p>
          <a:p>
            <a:r>
              <a:rPr lang="en-SG" dirty="0" smtClean="0"/>
              <a:t>Spinlock	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275856" y="3717032"/>
            <a:ext cx="4572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SG" sz="2400" dirty="0"/>
              <a:t>void swap (bool *a, bool *b) {</a:t>
            </a:r>
          </a:p>
          <a:p>
            <a:r>
              <a:rPr lang="en-SG" sz="2400" dirty="0" smtClean="0"/>
              <a:t>        bool </a:t>
            </a:r>
            <a:r>
              <a:rPr lang="en-SG" sz="2400" dirty="0"/>
              <a:t>temp = *a;</a:t>
            </a:r>
          </a:p>
          <a:p>
            <a:r>
              <a:rPr lang="en-SG" sz="2400" dirty="0" smtClean="0"/>
              <a:t>       *</a:t>
            </a:r>
            <a:r>
              <a:rPr lang="en-SG" sz="2400" dirty="0"/>
              <a:t>a = *b;</a:t>
            </a:r>
          </a:p>
          <a:p>
            <a:r>
              <a:rPr lang="en-SG" sz="2400" dirty="0" smtClean="0"/>
              <a:t>       *</a:t>
            </a:r>
            <a:r>
              <a:rPr lang="en-SG" sz="2400" dirty="0"/>
              <a:t>b = temp;</a:t>
            </a:r>
          </a:p>
          <a:p>
            <a:r>
              <a:rPr lang="en-S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5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0865" y="1620668"/>
            <a:ext cx="25922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coin_counter</a:t>
            </a:r>
            <a:r>
              <a:rPr lang="en-SG" sz="2000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3312368" cy="2554545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A</a:t>
            </a:r>
          </a:p>
          <a:p>
            <a:r>
              <a:rPr lang="en-SG" sz="2000" dirty="0" smtClean="0"/>
              <a:t> </a:t>
            </a:r>
            <a:r>
              <a:rPr lang="en-SG" sz="2000" b="1" dirty="0" smtClean="0"/>
              <a:t>while</a:t>
            </a:r>
            <a:r>
              <a:rPr lang="en-SG" sz="2000" dirty="0" smtClean="0"/>
              <a:t> </a:t>
            </a:r>
            <a:r>
              <a:rPr lang="en-SG" sz="2000" dirty="0"/>
              <a:t>(</a:t>
            </a:r>
            <a:r>
              <a:rPr lang="en-SG" sz="2000" dirty="0" err="1"/>
              <a:t>my_mc_has_coins</a:t>
            </a:r>
            <a:r>
              <a:rPr lang="en-SG" sz="2000" dirty="0" smtClean="0"/>
              <a:t>)</a:t>
            </a:r>
          </a:p>
          <a:p>
            <a:r>
              <a:rPr lang="en-SG" sz="2000" dirty="0">
                <a:solidFill>
                  <a:srgbClr val="FF0000"/>
                </a:solidFill>
              </a:rPr>
              <a:t> </a:t>
            </a:r>
            <a:r>
              <a:rPr lang="en-SG" sz="2000" dirty="0" smtClean="0">
                <a:solidFill>
                  <a:srgbClr val="FF0000"/>
                </a:solidFill>
              </a:rPr>
              <a:t>        </a:t>
            </a:r>
            <a:r>
              <a:rPr lang="en-SG" sz="2000" dirty="0" err="1" smtClean="0">
                <a:solidFill>
                  <a:srgbClr val="FF0000"/>
                </a:solidFill>
              </a:rPr>
              <a:t>keyA</a:t>
            </a:r>
            <a:r>
              <a:rPr lang="en-SG" sz="2000" dirty="0" smtClean="0">
                <a:solidFill>
                  <a:srgbClr val="FF0000"/>
                </a:solidFill>
              </a:rPr>
              <a:t> </a:t>
            </a:r>
            <a:r>
              <a:rPr lang="en-SG" sz="2000" dirty="0">
                <a:solidFill>
                  <a:srgbClr val="FF0000"/>
                </a:solidFill>
              </a:rPr>
              <a:t>= true</a:t>
            </a:r>
          </a:p>
          <a:p>
            <a:r>
              <a:rPr lang="en-SG" sz="2000" dirty="0">
                <a:solidFill>
                  <a:srgbClr val="FF0000"/>
                </a:solidFill>
              </a:rPr>
              <a:t> </a:t>
            </a:r>
            <a:r>
              <a:rPr lang="en-SG" sz="2000" dirty="0" smtClean="0">
                <a:solidFill>
                  <a:srgbClr val="FF0000"/>
                </a:solidFill>
              </a:rPr>
              <a:t>        </a:t>
            </a:r>
            <a:r>
              <a:rPr lang="en-SG" sz="2000" b="1" dirty="0" smtClean="0">
                <a:solidFill>
                  <a:srgbClr val="FF0000"/>
                </a:solidFill>
              </a:rPr>
              <a:t>while</a:t>
            </a:r>
            <a:r>
              <a:rPr lang="en-SG" sz="2000" dirty="0" smtClean="0">
                <a:solidFill>
                  <a:srgbClr val="FF0000"/>
                </a:solidFill>
              </a:rPr>
              <a:t> </a:t>
            </a:r>
            <a:r>
              <a:rPr lang="en-SG" sz="2000" dirty="0">
                <a:solidFill>
                  <a:srgbClr val="FF0000"/>
                </a:solidFill>
              </a:rPr>
              <a:t>(</a:t>
            </a:r>
            <a:r>
              <a:rPr lang="en-SG" sz="2000" dirty="0" err="1">
                <a:solidFill>
                  <a:srgbClr val="FF0000"/>
                </a:solidFill>
              </a:rPr>
              <a:t>keyA</a:t>
            </a:r>
            <a:r>
              <a:rPr lang="en-SG" sz="2000" dirty="0">
                <a:solidFill>
                  <a:srgbClr val="FF0000"/>
                </a:solidFill>
              </a:rPr>
              <a:t> == true)</a:t>
            </a:r>
          </a:p>
          <a:p>
            <a:r>
              <a:rPr lang="en-SG" sz="2000" dirty="0" smtClean="0"/>
              <a:t>	swap </a:t>
            </a:r>
            <a:r>
              <a:rPr lang="en-SG" sz="2000" dirty="0"/>
              <a:t>(&amp;lock, &amp;</a:t>
            </a:r>
            <a:r>
              <a:rPr lang="en-SG" sz="2000" dirty="0" err="1"/>
              <a:t>keyA</a:t>
            </a:r>
            <a:r>
              <a:rPr lang="en-SG" sz="2000" dirty="0"/>
              <a:t>);</a:t>
            </a:r>
          </a:p>
          <a:p>
            <a:r>
              <a:rPr lang="en-SG" sz="2000" dirty="0"/>
              <a:t> </a:t>
            </a:r>
            <a:r>
              <a:rPr lang="en-SG" sz="2000" dirty="0" smtClean="0"/>
              <a:t>        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++;</a:t>
            </a:r>
          </a:p>
          <a:p>
            <a:r>
              <a:rPr lang="en-SG" sz="2000" dirty="0"/>
              <a:t> </a:t>
            </a:r>
            <a:r>
              <a:rPr lang="en-SG" sz="2000" dirty="0" smtClean="0"/>
              <a:t>        </a:t>
            </a:r>
            <a:r>
              <a:rPr lang="en-SG" sz="2000" dirty="0" smtClean="0">
                <a:solidFill>
                  <a:srgbClr val="FF0000"/>
                </a:solidFill>
              </a:rPr>
              <a:t>lock </a:t>
            </a:r>
            <a:r>
              <a:rPr lang="en-SG" sz="2000" dirty="0">
                <a:solidFill>
                  <a:srgbClr val="FF0000"/>
                </a:solidFill>
              </a:rPr>
              <a:t>= false</a:t>
            </a:r>
            <a:r>
              <a:rPr lang="en-SG" sz="2000" dirty="0"/>
              <a:t>;</a:t>
            </a:r>
          </a:p>
          <a:p>
            <a:r>
              <a:rPr lang="en-SG" sz="2000" dirty="0" smtClean="0"/>
              <a:t>}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932040" y="2708920"/>
            <a:ext cx="3294112" cy="255454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r>
              <a:rPr lang="en-SG" sz="2000" dirty="0" smtClean="0"/>
              <a:t> </a:t>
            </a:r>
            <a:r>
              <a:rPr lang="en-SG" sz="2000" b="1" dirty="0" smtClean="0"/>
              <a:t>while</a:t>
            </a:r>
            <a:r>
              <a:rPr lang="en-SG" sz="2000" dirty="0" smtClean="0"/>
              <a:t> (</a:t>
            </a:r>
            <a:r>
              <a:rPr lang="en-SG" sz="2000" dirty="0" err="1" smtClean="0"/>
              <a:t>my_mc_has_coins</a:t>
            </a:r>
            <a:r>
              <a:rPr lang="en-SG" sz="2000" dirty="0" smtClean="0"/>
              <a:t>)</a:t>
            </a:r>
          </a:p>
          <a:p>
            <a:r>
              <a:rPr lang="en-SG" sz="2000" dirty="0" smtClean="0">
                <a:solidFill>
                  <a:srgbClr val="FF0000"/>
                </a:solidFill>
              </a:rPr>
              <a:t>         </a:t>
            </a:r>
            <a:r>
              <a:rPr lang="en-SG" sz="2000" dirty="0" err="1" smtClean="0">
                <a:solidFill>
                  <a:srgbClr val="FF0000"/>
                </a:solidFill>
              </a:rPr>
              <a:t>keyB</a:t>
            </a:r>
            <a:r>
              <a:rPr lang="en-SG" sz="2000" dirty="0" smtClean="0">
                <a:solidFill>
                  <a:srgbClr val="FF0000"/>
                </a:solidFill>
              </a:rPr>
              <a:t> = true</a:t>
            </a:r>
          </a:p>
          <a:p>
            <a:r>
              <a:rPr lang="en-SG" sz="2000" dirty="0" smtClean="0">
                <a:solidFill>
                  <a:srgbClr val="FF0000"/>
                </a:solidFill>
              </a:rPr>
              <a:t>         </a:t>
            </a:r>
            <a:r>
              <a:rPr lang="en-SG" sz="2000" b="1" dirty="0" smtClean="0">
                <a:solidFill>
                  <a:srgbClr val="FF0000"/>
                </a:solidFill>
              </a:rPr>
              <a:t>while</a:t>
            </a:r>
            <a:r>
              <a:rPr lang="en-SG" sz="2000" dirty="0" smtClean="0">
                <a:solidFill>
                  <a:srgbClr val="FF0000"/>
                </a:solidFill>
              </a:rPr>
              <a:t> (</a:t>
            </a:r>
            <a:r>
              <a:rPr lang="en-SG" sz="2000" dirty="0" err="1" smtClean="0">
                <a:solidFill>
                  <a:srgbClr val="FF0000"/>
                </a:solidFill>
              </a:rPr>
              <a:t>keyB</a:t>
            </a:r>
            <a:r>
              <a:rPr lang="en-SG" sz="2000" dirty="0" smtClean="0">
                <a:solidFill>
                  <a:srgbClr val="FF0000"/>
                </a:solidFill>
              </a:rPr>
              <a:t> == true)</a:t>
            </a:r>
          </a:p>
          <a:p>
            <a:r>
              <a:rPr lang="en-SG" sz="2000" dirty="0" smtClean="0"/>
              <a:t>	swap (&amp;lock, &amp;</a:t>
            </a:r>
            <a:r>
              <a:rPr lang="en-SG" sz="2000" dirty="0" err="1" smtClean="0"/>
              <a:t>keyB</a:t>
            </a:r>
            <a:r>
              <a:rPr lang="en-SG" sz="2000" dirty="0" smtClean="0"/>
              <a:t>);</a:t>
            </a:r>
          </a:p>
          <a:p>
            <a:r>
              <a:rPr lang="en-SG" sz="2000" dirty="0" smtClean="0"/>
              <a:t>         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++;</a:t>
            </a:r>
          </a:p>
          <a:p>
            <a:r>
              <a:rPr lang="en-SG" sz="2000" dirty="0" smtClean="0"/>
              <a:t>         </a:t>
            </a:r>
            <a:r>
              <a:rPr lang="en-SG" sz="2000" dirty="0" smtClean="0">
                <a:solidFill>
                  <a:srgbClr val="FF0000"/>
                </a:solidFill>
              </a:rPr>
              <a:t>lock = false</a:t>
            </a:r>
            <a:r>
              <a:rPr lang="en-SG" sz="2000" dirty="0" smtClean="0"/>
              <a:t>;</a:t>
            </a:r>
          </a:p>
          <a:p>
            <a:r>
              <a:rPr lang="en-SG" sz="2000" dirty="0" smtClean="0"/>
              <a:t>}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394720" y="5621178"/>
            <a:ext cx="259228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print </a:t>
            </a:r>
            <a:r>
              <a:rPr lang="en-SG" sz="2000" dirty="0" err="1"/>
              <a:t>coins_counter</a:t>
            </a:r>
            <a:endParaRPr lang="en-SG" sz="2000" dirty="0"/>
          </a:p>
        </p:txBody>
      </p:sp>
      <p:sp>
        <p:nvSpPr>
          <p:cNvPr id="3" name="Rectangle 2"/>
          <p:cNvSpPr/>
          <p:nvPr/>
        </p:nvSpPr>
        <p:spPr>
          <a:xfrm>
            <a:off x="3957690" y="2204864"/>
            <a:ext cx="121732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lock = false</a:t>
            </a:r>
          </a:p>
        </p:txBody>
      </p:sp>
    </p:spTree>
    <p:extLst>
      <p:ext uri="{BB962C8B-B14F-4D97-AF65-F5344CB8AC3E}">
        <p14:creationId xmlns:p14="http://schemas.microsoft.com/office/powerpoint/2010/main" val="347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TestAndSet</a:t>
            </a:r>
            <a:r>
              <a:rPr lang="en-SG" dirty="0" smtClean="0"/>
              <a:t> </a:t>
            </a:r>
            <a:r>
              <a:rPr lang="en-SG" dirty="0"/>
              <a:t>and Swap</a:t>
            </a:r>
          </a:p>
          <a:p>
            <a:pPr lvl="1"/>
            <a:r>
              <a:rPr lang="en-SG" dirty="0" smtClean="0"/>
              <a:t>Do </a:t>
            </a:r>
            <a:r>
              <a:rPr lang="en-SG" dirty="0"/>
              <a:t>not satisfy the bounded-waiting requirement.</a:t>
            </a:r>
          </a:p>
          <a:p>
            <a:pPr lvl="1"/>
            <a:r>
              <a:rPr lang="en-SG" dirty="0" smtClean="0"/>
              <a:t>Are </a:t>
            </a:r>
            <a:r>
              <a:rPr lang="en-SG" dirty="0" smtClean="0"/>
              <a:t>complicated </a:t>
            </a:r>
            <a:r>
              <a:rPr lang="en-SG" dirty="0"/>
              <a:t>for application programmers </a:t>
            </a:r>
            <a:r>
              <a:rPr lang="en-SG" dirty="0" smtClean="0"/>
              <a:t>to use</a:t>
            </a:r>
            <a:endParaRPr lang="en-SG" dirty="0"/>
          </a:p>
          <a:p>
            <a:r>
              <a:rPr lang="en-SG" dirty="0" smtClean="0"/>
              <a:t>What </a:t>
            </a:r>
            <a:r>
              <a:rPr lang="en-SG" dirty="0"/>
              <a:t>is the alternative?</a:t>
            </a:r>
          </a:p>
        </p:txBody>
      </p:sp>
    </p:spTree>
    <p:extLst>
      <p:ext uri="{BB962C8B-B14F-4D97-AF65-F5344CB8AC3E}">
        <p14:creationId xmlns:p14="http://schemas.microsoft.com/office/powerpoint/2010/main" val="41425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Integer values</a:t>
            </a:r>
          </a:p>
          <a:p>
            <a:r>
              <a:rPr lang="en-SG" dirty="0" smtClean="0"/>
              <a:t>Atomic </a:t>
            </a:r>
            <a:r>
              <a:rPr lang="en-SG" dirty="0"/>
              <a:t>operations</a:t>
            </a:r>
          </a:p>
          <a:p>
            <a:pPr lvl="1"/>
            <a:r>
              <a:rPr lang="en-SG" dirty="0" smtClean="0"/>
              <a:t>wait</a:t>
            </a:r>
            <a:r>
              <a:rPr lang="en-SG" dirty="0"/>
              <a:t>()</a:t>
            </a:r>
          </a:p>
          <a:p>
            <a:pPr lvl="2"/>
            <a:r>
              <a:rPr lang="en-SG" dirty="0" smtClean="0"/>
              <a:t>It </a:t>
            </a:r>
            <a:r>
              <a:rPr lang="en-SG" dirty="0"/>
              <a:t>decrements the value of </a:t>
            </a:r>
            <a:r>
              <a:rPr lang="en-SG" dirty="0" smtClean="0"/>
              <a:t>semaphore variable </a:t>
            </a:r>
            <a:r>
              <a:rPr lang="en-SG" dirty="0"/>
              <a:t>by 1.</a:t>
            </a:r>
          </a:p>
          <a:p>
            <a:pPr lvl="2"/>
            <a:r>
              <a:rPr lang="en-SG" dirty="0" smtClean="0"/>
              <a:t>If </a:t>
            </a:r>
            <a:r>
              <a:rPr lang="en-SG" dirty="0"/>
              <a:t>the value becomes negative the </a:t>
            </a:r>
            <a:r>
              <a:rPr lang="en-SG" dirty="0" smtClean="0"/>
              <a:t>process executing </a:t>
            </a:r>
            <a:r>
              <a:rPr lang="en-SG" dirty="0"/>
              <a:t>wait() is blocked, i.e., added to </a:t>
            </a:r>
            <a:r>
              <a:rPr lang="en-SG" dirty="0" smtClean="0"/>
              <a:t>the semaphore's </a:t>
            </a:r>
            <a:r>
              <a:rPr lang="en-SG" dirty="0"/>
              <a:t>queue.</a:t>
            </a:r>
          </a:p>
          <a:p>
            <a:pPr lvl="1"/>
            <a:r>
              <a:rPr lang="en-SG" dirty="0" smtClean="0"/>
              <a:t>signal</a:t>
            </a:r>
            <a:r>
              <a:rPr lang="en-SG" dirty="0"/>
              <a:t>()</a:t>
            </a:r>
          </a:p>
          <a:p>
            <a:pPr lvl="2"/>
            <a:r>
              <a:rPr lang="en-SG" dirty="0" smtClean="0"/>
              <a:t>It </a:t>
            </a:r>
            <a:r>
              <a:rPr lang="en-SG" dirty="0"/>
              <a:t>increments the value of </a:t>
            </a:r>
            <a:r>
              <a:rPr lang="en-SG" dirty="0" smtClean="0"/>
              <a:t>semaphore variable </a:t>
            </a:r>
            <a:r>
              <a:rPr lang="en-SG" dirty="0"/>
              <a:t>by 1.</a:t>
            </a:r>
          </a:p>
          <a:p>
            <a:pPr lvl="2"/>
            <a:r>
              <a:rPr lang="en-SG" dirty="0" smtClean="0"/>
              <a:t>After </a:t>
            </a:r>
            <a:r>
              <a:rPr lang="en-SG" dirty="0"/>
              <a:t>the increment if the value is negative, </a:t>
            </a:r>
            <a:r>
              <a:rPr lang="en-SG" dirty="0" smtClean="0"/>
              <a:t>it transfers </a:t>
            </a:r>
            <a:r>
              <a:rPr lang="en-SG" dirty="0"/>
              <a:t>a blocked process from </a:t>
            </a:r>
            <a:r>
              <a:rPr lang="en-SG" dirty="0" smtClean="0"/>
              <a:t>the semaphore's </a:t>
            </a:r>
            <a:r>
              <a:rPr lang="en-SG" dirty="0"/>
              <a:t>queue to the ready queue.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1772816"/>
            <a:ext cx="250202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/>
              <a:t>wait(S) {</a:t>
            </a:r>
          </a:p>
          <a:p>
            <a:r>
              <a:rPr lang="en-SG" sz="2400" dirty="0" smtClean="0"/>
              <a:t>      while </a:t>
            </a:r>
            <a:r>
              <a:rPr lang="en-SG" sz="2400" dirty="0"/>
              <a:t>( S &lt;= 0 </a:t>
            </a:r>
            <a:r>
              <a:rPr lang="en-SG" sz="2400" dirty="0" smtClean="0"/>
              <a:t>);</a:t>
            </a:r>
            <a:endParaRPr lang="en-SG" sz="2400" dirty="0"/>
          </a:p>
          <a:p>
            <a:r>
              <a:rPr lang="en-SG" sz="2400" dirty="0" smtClean="0"/>
              <a:t>            S-</a:t>
            </a:r>
            <a:r>
              <a:rPr lang="en-SG" sz="2400" dirty="0"/>
              <a:t>-;</a:t>
            </a:r>
          </a:p>
          <a:p>
            <a:r>
              <a:rPr lang="en-SG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192" y="3890665"/>
            <a:ext cx="250202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/>
              <a:t>signal (S) {</a:t>
            </a:r>
          </a:p>
          <a:p>
            <a:r>
              <a:rPr lang="en-SG" sz="2400" dirty="0"/>
              <a:t> </a:t>
            </a:r>
            <a:r>
              <a:rPr lang="en-SG" sz="2400" dirty="0" smtClean="0"/>
              <a:t>        S</a:t>
            </a:r>
            <a:r>
              <a:rPr lang="en-SG" sz="2400" dirty="0"/>
              <a:t>++;</a:t>
            </a:r>
          </a:p>
          <a:p>
            <a:r>
              <a:rPr lang="en-S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5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6889" y="1620668"/>
            <a:ext cx="227125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err="1"/>
              <a:t>coin_counter</a:t>
            </a:r>
            <a:r>
              <a:rPr lang="en-SG" sz="2400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2708920"/>
            <a:ext cx="3528392" cy="2308324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400" b="1" dirty="0"/>
              <a:t>Thread </a:t>
            </a:r>
            <a:r>
              <a:rPr lang="en-SG" sz="2400" b="1" dirty="0" smtClean="0"/>
              <a:t>A</a:t>
            </a:r>
          </a:p>
          <a:p>
            <a:r>
              <a:rPr lang="en-SG" sz="2400" dirty="0" smtClean="0"/>
              <a:t> </a:t>
            </a:r>
            <a:r>
              <a:rPr lang="en-SG" sz="2400" b="1" dirty="0" smtClean="0"/>
              <a:t>while</a:t>
            </a:r>
            <a:r>
              <a:rPr lang="en-SG" sz="2400" dirty="0" smtClean="0"/>
              <a:t> </a:t>
            </a:r>
            <a:r>
              <a:rPr lang="en-SG" sz="2400" dirty="0"/>
              <a:t>(</a:t>
            </a:r>
            <a:r>
              <a:rPr lang="en-SG" sz="2400" dirty="0" err="1"/>
              <a:t>my_mc_has_coins</a:t>
            </a:r>
            <a:r>
              <a:rPr lang="en-SG" sz="2400" dirty="0" smtClean="0"/>
              <a:t>)</a:t>
            </a:r>
          </a:p>
          <a:p>
            <a:r>
              <a:rPr lang="en-SG" sz="2400" dirty="0" smtClean="0"/>
              <a:t>         </a:t>
            </a:r>
            <a:r>
              <a:rPr lang="en-SG" sz="2400" dirty="0" smtClean="0">
                <a:solidFill>
                  <a:srgbClr val="FF0000"/>
                </a:solidFill>
              </a:rPr>
              <a:t>wait(S</a:t>
            </a:r>
            <a:r>
              <a:rPr lang="en-SG" sz="2400" dirty="0">
                <a:solidFill>
                  <a:srgbClr val="FF0000"/>
                </a:solidFill>
              </a:rPr>
              <a:t>);</a:t>
            </a:r>
          </a:p>
          <a:p>
            <a:r>
              <a:rPr lang="en-SG" sz="2400" dirty="0"/>
              <a:t> </a:t>
            </a:r>
            <a:r>
              <a:rPr lang="en-SG" sz="2400" dirty="0" smtClean="0"/>
              <a:t>        </a:t>
            </a:r>
            <a:r>
              <a:rPr lang="en-SG" sz="2400" dirty="0" err="1" smtClean="0"/>
              <a:t>coins_counter</a:t>
            </a:r>
            <a:r>
              <a:rPr lang="en-SG" sz="2400" dirty="0" smtClean="0"/>
              <a:t> </a:t>
            </a:r>
            <a:r>
              <a:rPr lang="en-SG" sz="2400" dirty="0"/>
              <a:t>++;</a:t>
            </a:r>
          </a:p>
          <a:p>
            <a:r>
              <a:rPr lang="en-SG" sz="2400" dirty="0" smtClean="0"/>
              <a:t>         </a:t>
            </a:r>
            <a:r>
              <a:rPr lang="en-SG" sz="2400" dirty="0" smtClean="0">
                <a:solidFill>
                  <a:srgbClr val="FF0000"/>
                </a:solidFill>
              </a:rPr>
              <a:t>signal(S);</a:t>
            </a:r>
          </a:p>
          <a:p>
            <a:r>
              <a:rPr lang="en-SG" sz="2400" dirty="0" smtClean="0"/>
              <a:t>}</a:t>
            </a:r>
            <a:endParaRPr lang="en-SG" sz="2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2708920"/>
            <a:ext cx="3600400" cy="23083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400" b="1" dirty="0"/>
              <a:t>Thread </a:t>
            </a:r>
            <a:r>
              <a:rPr lang="en-SG" sz="2400" b="1" dirty="0" smtClean="0"/>
              <a:t>B</a:t>
            </a:r>
          </a:p>
          <a:p>
            <a:r>
              <a:rPr lang="en-SG" sz="2400" dirty="0" smtClean="0"/>
              <a:t> </a:t>
            </a:r>
            <a:r>
              <a:rPr lang="en-SG" sz="2400" b="1" dirty="0" smtClean="0"/>
              <a:t>while</a:t>
            </a:r>
            <a:r>
              <a:rPr lang="en-SG" sz="2400" dirty="0" smtClean="0"/>
              <a:t> (</a:t>
            </a:r>
            <a:r>
              <a:rPr lang="en-SG" sz="2400" dirty="0" err="1" smtClean="0"/>
              <a:t>my_mc_has_coins</a:t>
            </a:r>
            <a:r>
              <a:rPr lang="en-SG" sz="2400" dirty="0" smtClean="0"/>
              <a:t>)</a:t>
            </a:r>
          </a:p>
          <a:p>
            <a:r>
              <a:rPr lang="en-SG" sz="2400" dirty="0" smtClean="0"/>
              <a:t>         </a:t>
            </a:r>
            <a:r>
              <a:rPr lang="en-SG" sz="2400" dirty="0" smtClean="0">
                <a:solidFill>
                  <a:srgbClr val="FF0000"/>
                </a:solidFill>
              </a:rPr>
              <a:t>wait(S);</a:t>
            </a:r>
          </a:p>
          <a:p>
            <a:r>
              <a:rPr lang="en-SG" sz="2400" dirty="0" smtClean="0"/>
              <a:t>         </a:t>
            </a:r>
            <a:r>
              <a:rPr lang="en-SG" sz="2400" dirty="0" err="1" smtClean="0"/>
              <a:t>coins_counter</a:t>
            </a:r>
            <a:r>
              <a:rPr lang="en-SG" sz="2400" dirty="0" smtClean="0"/>
              <a:t> ++;</a:t>
            </a:r>
          </a:p>
          <a:p>
            <a:r>
              <a:rPr lang="en-SG" sz="2400" dirty="0" smtClean="0"/>
              <a:t>         </a:t>
            </a:r>
            <a:r>
              <a:rPr lang="en-SG" sz="2400" dirty="0" smtClean="0">
                <a:solidFill>
                  <a:srgbClr val="FF0000"/>
                </a:solidFill>
              </a:rPr>
              <a:t>signal(S);</a:t>
            </a:r>
          </a:p>
          <a:p>
            <a:r>
              <a:rPr lang="en-SG" sz="2400" dirty="0" smtClean="0"/>
              <a:t>}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5373216"/>
            <a:ext cx="26642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print </a:t>
            </a:r>
            <a:r>
              <a:rPr lang="en-SG" sz="2400" dirty="0" err="1"/>
              <a:t>coins_counter</a:t>
            </a:r>
            <a:endParaRPr lang="en-SG" sz="2400" dirty="0"/>
          </a:p>
        </p:txBody>
      </p:sp>
      <p:sp>
        <p:nvSpPr>
          <p:cNvPr id="3" name="Rectangle 2"/>
          <p:cNvSpPr/>
          <p:nvPr/>
        </p:nvSpPr>
        <p:spPr>
          <a:xfrm>
            <a:off x="4272039" y="2204864"/>
            <a:ext cx="77296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S = 1</a:t>
            </a:r>
          </a:p>
        </p:txBody>
      </p:sp>
    </p:spTree>
    <p:extLst>
      <p:ext uri="{BB962C8B-B14F-4D97-AF65-F5344CB8AC3E}">
        <p14:creationId xmlns:p14="http://schemas.microsoft.com/office/powerpoint/2010/main" val="10803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Spinlock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This implementation of </a:t>
            </a:r>
            <a:r>
              <a:rPr lang="en-SG" dirty="0" err="1" smtClean="0"/>
              <a:t>Semaphors</a:t>
            </a:r>
            <a:r>
              <a:rPr lang="en-SG" dirty="0" smtClean="0"/>
              <a:t>, </a:t>
            </a:r>
            <a:r>
              <a:rPr lang="en-SG" dirty="0" err="1" smtClean="0"/>
              <a:t>TestAndSet</a:t>
            </a:r>
            <a:r>
              <a:rPr lang="en-SG" dirty="0" smtClean="0"/>
              <a:t> </a:t>
            </a:r>
            <a:r>
              <a:rPr lang="en-SG" dirty="0"/>
              <a:t>and Swap require busy waiting.</a:t>
            </a:r>
          </a:p>
          <a:p>
            <a:r>
              <a:rPr lang="en-SG" dirty="0" smtClean="0"/>
              <a:t>The </a:t>
            </a:r>
            <a:r>
              <a:rPr lang="en-SG" dirty="0"/>
              <a:t>waiting processes should </a:t>
            </a:r>
            <a:r>
              <a:rPr lang="en-SG" dirty="0" smtClean="0"/>
              <a:t>loop continuously </a:t>
            </a:r>
            <a:r>
              <a:rPr lang="en-SG" dirty="0"/>
              <a:t>in the entry code.</a:t>
            </a:r>
          </a:p>
          <a:p>
            <a:r>
              <a:rPr lang="en-SG" dirty="0" smtClean="0"/>
              <a:t>Valuable </a:t>
            </a:r>
            <a:r>
              <a:rPr lang="en-SG" dirty="0"/>
              <a:t>CPU cycles are wasted.</a:t>
            </a:r>
          </a:p>
          <a:p>
            <a:r>
              <a:rPr lang="en-SG" dirty="0" smtClean="0"/>
              <a:t>Solution</a:t>
            </a:r>
            <a:r>
              <a:rPr lang="en-SG" dirty="0"/>
              <a:t>:</a:t>
            </a:r>
          </a:p>
          <a:p>
            <a:pPr lvl="1"/>
            <a:r>
              <a:rPr lang="en-SG" dirty="0" smtClean="0"/>
              <a:t>Block </a:t>
            </a:r>
            <a:r>
              <a:rPr lang="en-SG" dirty="0"/>
              <a:t>the waiting process.</a:t>
            </a:r>
          </a:p>
          <a:p>
            <a:pPr lvl="1"/>
            <a:r>
              <a:rPr lang="en-SG" dirty="0" smtClean="0"/>
              <a:t>Signal </a:t>
            </a:r>
            <a:r>
              <a:rPr lang="en-SG" dirty="0"/>
              <a:t>blocked process when the semaphore </a:t>
            </a:r>
            <a:r>
              <a:rPr lang="en-SG" dirty="0" smtClean="0"/>
              <a:t>is “available</a:t>
            </a:r>
            <a:r>
              <a:rPr lang="en-SG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How can I synchronize the execution </a:t>
            </a:r>
            <a:r>
              <a:rPr lang="en-SG" dirty="0" smtClean="0"/>
              <a:t>of multiple </a:t>
            </a:r>
            <a:r>
              <a:rPr lang="en-SG" dirty="0"/>
              <a:t>threads of the same process?</a:t>
            </a:r>
          </a:p>
          <a:p>
            <a:pPr lvl="1"/>
            <a:r>
              <a:rPr lang="en-SG" dirty="0" smtClean="0"/>
              <a:t>Problem </a:t>
            </a:r>
            <a:r>
              <a:rPr lang="en-SG" dirty="0"/>
              <a:t>Definition</a:t>
            </a:r>
          </a:p>
          <a:p>
            <a:pPr lvl="2"/>
            <a:r>
              <a:rPr lang="en-SG" dirty="0" smtClean="0"/>
              <a:t>Race </a:t>
            </a:r>
            <a:r>
              <a:rPr lang="en-SG" dirty="0"/>
              <a:t>condition</a:t>
            </a:r>
          </a:p>
          <a:p>
            <a:pPr lvl="2"/>
            <a:r>
              <a:rPr lang="en-SG" dirty="0" smtClean="0"/>
              <a:t>Critical-selection </a:t>
            </a:r>
            <a:r>
              <a:rPr lang="en-SG" dirty="0"/>
              <a:t>problem</a:t>
            </a:r>
          </a:p>
          <a:p>
            <a:pPr lvl="1"/>
            <a:r>
              <a:rPr lang="en-SG" dirty="0" smtClean="0"/>
              <a:t>Solutions</a:t>
            </a:r>
            <a:endParaRPr lang="en-SG" dirty="0"/>
          </a:p>
          <a:p>
            <a:pPr lvl="2"/>
            <a:r>
              <a:rPr lang="en-SG" dirty="0" smtClean="0"/>
              <a:t>Spinlocks</a:t>
            </a:r>
            <a:endParaRPr lang="en-SG" dirty="0"/>
          </a:p>
          <a:p>
            <a:pPr lvl="2"/>
            <a:r>
              <a:rPr lang="en-SG" dirty="0" smtClean="0"/>
              <a:t>Semaphores</a:t>
            </a:r>
            <a:endParaRPr lang="en-SG" dirty="0"/>
          </a:p>
          <a:p>
            <a:pPr lvl="1"/>
            <a:r>
              <a:rPr lang="en-SG" dirty="0" smtClean="0"/>
              <a:t>Usage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60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Semaphores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1840" y="1628507"/>
            <a:ext cx="315009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 err="1"/>
              <a:t>typedef</a:t>
            </a:r>
            <a:r>
              <a:rPr lang="en-SG" sz="2400" dirty="0"/>
              <a:t> </a:t>
            </a:r>
            <a:r>
              <a:rPr lang="en-SG" sz="2400" dirty="0" err="1"/>
              <a:t>struct</a:t>
            </a:r>
            <a:r>
              <a:rPr lang="en-SG" sz="2400" dirty="0"/>
              <a:t> {</a:t>
            </a:r>
          </a:p>
          <a:p>
            <a:r>
              <a:rPr lang="en-SG" sz="2400" dirty="0" smtClean="0"/>
              <a:t>       </a:t>
            </a:r>
            <a:r>
              <a:rPr lang="en-SG" sz="2400" dirty="0" err="1" smtClean="0"/>
              <a:t>int</a:t>
            </a:r>
            <a:r>
              <a:rPr lang="en-SG" sz="2400" dirty="0" smtClean="0"/>
              <a:t> </a:t>
            </a:r>
            <a:r>
              <a:rPr lang="en-SG" sz="2400" dirty="0"/>
              <a:t>value;</a:t>
            </a:r>
          </a:p>
          <a:p>
            <a:r>
              <a:rPr lang="en-SG" sz="2400" dirty="0" smtClean="0"/>
              <a:t>       </a:t>
            </a:r>
            <a:r>
              <a:rPr lang="en-SG" sz="2400" dirty="0" err="1" smtClean="0"/>
              <a:t>struct</a:t>
            </a:r>
            <a:r>
              <a:rPr lang="en-SG" sz="2400" dirty="0" smtClean="0"/>
              <a:t> </a:t>
            </a:r>
            <a:r>
              <a:rPr lang="en-SG" sz="2400" dirty="0"/>
              <a:t>process *list;</a:t>
            </a:r>
          </a:p>
          <a:p>
            <a:r>
              <a:rPr lang="en-SG" sz="2400" dirty="0"/>
              <a:t>} semaphore;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3645024"/>
            <a:ext cx="4032448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000" dirty="0"/>
              <a:t>wait (semaphore *S) {</a:t>
            </a:r>
          </a:p>
          <a:p>
            <a:r>
              <a:rPr lang="en-SG" sz="2000" dirty="0" smtClean="0"/>
              <a:t>       S </a:t>
            </a:r>
            <a:r>
              <a:rPr lang="en-SG" sz="2000" dirty="0"/>
              <a:t>-&gt; value --;</a:t>
            </a:r>
          </a:p>
          <a:p>
            <a:r>
              <a:rPr lang="en-SG" sz="2000" dirty="0" smtClean="0"/>
              <a:t>       if </a:t>
            </a:r>
            <a:r>
              <a:rPr lang="en-SG" sz="2000" dirty="0"/>
              <a:t>(S -&gt; value &lt; 0) {</a:t>
            </a:r>
          </a:p>
          <a:p>
            <a:r>
              <a:rPr lang="en-SG" sz="2000" dirty="0" smtClean="0"/>
              <a:t>       	add </a:t>
            </a:r>
            <a:r>
              <a:rPr lang="en-SG" sz="2000" dirty="0"/>
              <a:t>this process to S-&gt;list;</a:t>
            </a:r>
          </a:p>
          <a:p>
            <a:r>
              <a:rPr lang="en-SG" sz="2000" dirty="0" smtClean="0"/>
              <a:t>       	block</a:t>
            </a:r>
            <a:r>
              <a:rPr lang="en-SG" sz="2000" dirty="0"/>
              <a:t>();</a:t>
            </a:r>
          </a:p>
          <a:p>
            <a:r>
              <a:rPr lang="en-SG" sz="2000" dirty="0" smtClean="0"/>
              <a:t>       }</a:t>
            </a:r>
            <a:endParaRPr lang="en-SG" sz="2000" dirty="0"/>
          </a:p>
          <a:p>
            <a:r>
              <a:rPr lang="en-SG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645023"/>
            <a:ext cx="4156751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2000" dirty="0"/>
              <a:t>signal (semaphore *S) {</a:t>
            </a:r>
          </a:p>
          <a:p>
            <a:r>
              <a:rPr lang="en-SG" sz="2000" dirty="0" smtClean="0"/>
              <a:t>       S </a:t>
            </a:r>
            <a:r>
              <a:rPr lang="en-SG" sz="2000" dirty="0"/>
              <a:t>-&gt; value ++;</a:t>
            </a:r>
          </a:p>
          <a:p>
            <a:r>
              <a:rPr lang="en-SG" sz="2000" dirty="0" smtClean="0"/>
              <a:t>       if </a:t>
            </a:r>
            <a:r>
              <a:rPr lang="en-SG" sz="2000" dirty="0"/>
              <a:t>(S -&gt; value &lt;= 0) {</a:t>
            </a:r>
          </a:p>
          <a:p>
            <a:r>
              <a:rPr lang="en-SG" sz="2000" dirty="0"/>
              <a:t> </a:t>
            </a:r>
            <a:r>
              <a:rPr lang="en-SG" sz="2000" dirty="0" smtClean="0"/>
              <a:t>         remove </a:t>
            </a:r>
            <a:r>
              <a:rPr lang="en-SG" sz="2000" dirty="0"/>
              <a:t>a process P from S-&gt;list;</a:t>
            </a:r>
          </a:p>
          <a:p>
            <a:r>
              <a:rPr lang="en-SG" sz="2000" dirty="0" smtClean="0"/>
              <a:t>       wakeup(P);</a:t>
            </a:r>
          </a:p>
          <a:p>
            <a:r>
              <a:rPr lang="en-SG" sz="2000" dirty="0" smtClean="0"/>
              <a:t>       }</a:t>
            </a:r>
            <a:endParaRPr lang="en-SG" sz="2000" dirty="0"/>
          </a:p>
          <a:p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Binary semaphore (</a:t>
            </a:r>
            <a:r>
              <a:rPr lang="en-SG" dirty="0" err="1"/>
              <a:t>mutex</a:t>
            </a:r>
            <a:r>
              <a:rPr lang="en-SG" dirty="0"/>
              <a:t>)</a:t>
            </a:r>
          </a:p>
          <a:p>
            <a:pPr lvl="1"/>
            <a:r>
              <a:rPr lang="en-SG" dirty="0" smtClean="0"/>
              <a:t>Ranges </a:t>
            </a:r>
            <a:r>
              <a:rPr lang="en-SG" dirty="0"/>
              <a:t>between 0 and 1</a:t>
            </a:r>
          </a:p>
          <a:p>
            <a:pPr lvl="1"/>
            <a:r>
              <a:rPr lang="en-SG" dirty="0" smtClean="0"/>
              <a:t>E.g</a:t>
            </a:r>
            <a:r>
              <a:rPr lang="en-SG" dirty="0"/>
              <a:t>. Only one process can access a resource</a:t>
            </a:r>
          </a:p>
          <a:p>
            <a:r>
              <a:rPr lang="en-SG" dirty="0" smtClean="0"/>
              <a:t>Counting </a:t>
            </a:r>
            <a:r>
              <a:rPr lang="en-SG" dirty="0"/>
              <a:t>semaphore</a:t>
            </a:r>
          </a:p>
          <a:p>
            <a:pPr lvl="1"/>
            <a:r>
              <a:rPr lang="en-SG" dirty="0" smtClean="0"/>
              <a:t>Ranges </a:t>
            </a:r>
            <a:r>
              <a:rPr lang="en-SG" dirty="0"/>
              <a:t>between 0 and N</a:t>
            </a:r>
          </a:p>
          <a:p>
            <a:pPr lvl="1"/>
            <a:r>
              <a:rPr lang="en-SG" dirty="0" smtClean="0"/>
              <a:t>E.g</a:t>
            </a:r>
            <a:r>
              <a:rPr lang="en-SG" dirty="0"/>
              <a:t>. N resources and M processes that share </a:t>
            </a:r>
            <a:r>
              <a:rPr lang="en-SG" dirty="0" smtClean="0"/>
              <a:t>the resources</a:t>
            </a:r>
            <a:endParaRPr lang="en-SG" dirty="0"/>
          </a:p>
          <a:p>
            <a:r>
              <a:rPr lang="en-SG" dirty="0" smtClean="0"/>
              <a:t>Synchronization</a:t>
            </a:r>
            <a:endParaRPr lang="en-SG" dirty="0"/>
          </a:p>
          <a:p>
            <a:pPr lvl="1"/>
            <a:r>
              <a:rPr lang="en-SG" dirty="0" smtClean="0"/>
              <a:t>Ranges </a:t>
            </a:r>
            <a:r>
              <a:rPr lang="en-SG" dirty="0"/>
              <a:t>between 0 and 1</a:t>
            </a:r>
          </a:p>
          <a:p>
            <a:pPr lvl="1"/>
            <a:r>
              <a:rPr lang="en-SG" dirty="0" smtClean="0"/>
              <a:t>E.g</a:t>
            </a:r>
            <a:r>
              <a:rPr lang="en-SG" dirty="0"/>
              <a:t>. Process A should </a:t>
            </a:r>
            <a:r>
              <a:rPr lang="en-SG" dirty="0" smtClean="0"/>
              <a:t>do </a:t>
            </a:r>
            <a:r>
              <a:rPr lang="en-SG" dirty="0"/>
              <a:t>task A</a:t>
            </a:r>
            <a:r>
              <a:rPr lang="en-SG" baseline="-25000" dirty="0"/>
              <a:t>t</a:t>
            </a:r>
            <a:r>
              <a:rPr lang="en-SG" dirty="0"/>
              <a:t> after B having </a:t>
            </a:r>
            <a:r>
              <a:rPr lang="en-SG" dirty="0" smtClean="0"/>
              <a:t>done task </a:t>
            </a:r>
            <a:r>
              <a:rPr lang="en-SG" dirty="0" err="1"/>
              <a:t>B</a:t>
            </a:r>
            <a:r>
              <a:rPr lang="en-SG" baseline="-25000" dirty="0" err="1"/>
              <a:t>t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6833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Online 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MIT 6.004 L21: Processes, Synchronization &amp; </a:t>
            </a:r>
            <a:r>
              <a:rPr lang="en-SG" dirty="0" smtClean="0"/>
              <a:t>Deadlock </a:t>
            </a:r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youtu.be/TVkQ1VeRKt4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QUESTIONS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8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Multiple threads of the same process have:</a:t>
            </a:r>
          </a:p>
          <a:p>
            <a:pPr lvl="1"/>
            <a:r>
              <a:rPr lang="en-SG" dirty="0" smtClean="0"/>
              <a:t>Private </a:t>
            </a:r>
            <a:r>
              <a:rPr lang="en-SG" dirty="0"/>
              <a:t>registers and stack memory (the </a:t>
            </a:r>
            <a:r>
              <a:rPr lang="en-SG" dirty="0" smtClean="0"/>
              <a:t>context switching </a:t>
            </a:r>
            <a:r>
              <a:rPr lang="en-SG" dirty="0"/>
              <a:t>mechanism saves and restores </a:t>
            </a:r>
            <a:r>
              <a:rPr lang="en-SG" dirty="0" smtClean="0"/>
              <a:t>registers when </a:t>
            </a:r>
            <a:r>
              <a:rPr lang="en-SG" dirty="0"/>
              <a:t>switching from thread to thread)</a:t>
            </a:r>
          </a:p>
          <a:p>
            <a:pPr lvl="1"/>
            <a:r>
              <a:rPr lang="en-SG" dirty="0" smtClean="0"/>
              <a:t>Shared </a:t>
            </a:r>
            <a:r>
              <a:rPr lang="en-SG" dirty="0"/>
              <a:t>access to the remainder of the process “state”</a:t>
            </a:r>
          </a:p>
          <a:p>
            <a:r>
              <a:rPr lang="en-SG" dirty="0" err="1" smtClean="0"/>
              <a:t>Preemptive</a:t>
            </a:r>
            <a:r>
              <a:rPr lang="en-SG" dirty="0" smtClean="0"/>
              <a:t> </a:t>
            </a:r>
            <a:r>
              <a:rPr lang="en-SG" dirty="0"/>
              <a:t>CPU Scheduling:</a:t>
            </a:r>
          </a:p>
          <a:p>
            <a:pPr lvl="1"/>
            <a:r>
              <a:rPr lang="en-SG" dirty="0" smtClean="0"/>
              <a:t>The </a:t>
            </a:r>
            <a:r>
              <a:rPr lang="en-SG" dirty="0"/>
              <a:t>execution of a thread is </a:t>
            </a:r>
            <a:r>
              <a:rPr lang="en-SG" dirty="0" smtClean="0"/>
              <a:t>interrupted unexpectedly</a:t>
            </a:r>
            <a:r>
              <a:rPr lang="en-SG" dirty="0"/>
              <a:t>.</a:t>
            </a:r>
          </a:p>
          <a:p>
            <a:r>
              <a:rPr lang="en-SG" dirty="0" smtClean="0"/>
              <a:t>Multiple </a:t>
            </a:r>
            <a:r>
              <a:rPr lang="en-SG" dirty="0"/>
              <a:t>cores executing multiple threads of </a:t>
            </a:r>
            <a:r>
              <a:rPr lang="en-SG" dirty="0" smtClean="0"/>
              <a:t>the same </a:t>
            </a:r>
            <a:r>
              <a:rPr lang="en-SG" dirty="0"/>
              <a:t>process.</a:t>
            </a:r>
          </a:p>
        </p:txBody>
      </p:sp>
    </p:spTree>
    <p:extLst>
      <p:ext uri="{BB962C8B-B14F-4D97-AF65-F5344CB8AC3E}">
        <p14:creationId xmlns:p14="http://schemas.microsoft.com/office/powerpoint/2010/main" val="30369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Uncle Scrooge wants to </a:t>
            </a:r>
            <a:r>
              <a:rPr lang="en-SG" dirty="0" smtClean="0"/>
              <a:t>count his </a:t>
            </a:r>
            <a:r>
              <a:rPr lang="en-SG" dirty="0"/>
              <a:t>$1 coins.</a:t>
            </a:r>
          </a:p>
          <a:p>
            <a:r>
              <a:rPr lang="en-SG" dirty="0" smtClean="0"/>
              <a:t>Initially</a:t>
            </a:r>
            <a:r>
              <a:rPr lang="en-SG" dirty="0"/>
              <a:t>, he uses one </a:t>
            </a:r>
            <a:r>
              <a:rPr lang="en-SG" dirty="0" smtClean="0"/>
              <a:t>thread that </a:t>
            </a:r>
            <a:r>
              <a:rPr lang="en-SG" dirty="0"/>
              <a:t>increases a </a:t>
            </a:r>
            <a:r>
              <a:rPr lang="en-SG" dirty="0" smtClean="0"/>
              <a:t>variable </a:t>
            </a:r>
            <a:r>
              <a:rPr lang="en-SG" dirty="0" err="1" smtClean="0">
                <a:solidFill>
                  <a:schemeClr val="accent5"/>
                </a:solidFill>
              </a:rPr>
              <a:t>coin_counter</a:t>
            </a:r>
            <a:r>
              <a:rPr lang="en-SG" dirty="0" smtClean="0"/>
              <a:t> </a:t>
            </a:r>
            <a:r>
              <a:rPr lang="en-SG" dirty="0"/>
              <a:t>for every $1 coin</a:t>
            </a:r>
          </a:p>
          <a:p>
            <a:r>
              <a:rPr lang="en-SG" dirty="0" smtClean="0"/>
              <a:t>To </a:t>
            </a:r>
            <a:r>
              <a:rPr lang="en-SG" dirty="0"/>
              <a:t>accelerate the counting, </a:t>
            </a:r>
            <a:r>
              <a:rPr lang="en-SG" dirty="0" smtClean="0"/>
              <a:t>he uses </a:t>
            </a:r>
            <a:r>
              <a:rPr lang="en-SG" dirty="0"/>
              <a:t>2 threads but </a:t>
            </a:r>
            <a:r>
              <a:rPr lang="en-SG" dirty="0" smtClean="0"/>
              <a:t>maintains the </a:t>
            </a:r>
            <a:r>
              <a:rPr lang="en-SG" dirty="0"/>
              <a:t>same </a:t>
            </a:r>
            <a:r>
              <a:rPr lang="en-SG" dirty="0" smtClean="0"/>
              <a:t>variable </a:t>
            </a:r>
            <a:r>
              <a:rPr lang="en-SG" dirty="0" err="1" smtClean="0">
                <a:solidFill>
                  <a:schemeClr val="accent5"/>
                </a:solidFill>
              </a:rPr>
              <a:t>coin_counter</a:t>
            </a:r>
            <a:r>
              <a:rPr lang="en-SG" dirty="0"/>
              <a:t>, but </a:t>
            </a:r>
            <a:r>
              <a:rPr lang="en-SG" dirty="0" smtClean="0"/>
              <a:t>shared between </a:t>
            </a:r>
            <a:r>
              <a:rPr lang="en-SG" dirty="0"/>
              <a:t>the threads.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56792"/>
            <a:ext cx="40862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5775" y="4623842"/>
            <a:ext cx="408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Uncle Scrooge is a </a:t>
            </a:r>
            <a:r>
              <a:rPr lang="en-SG" dirty="0" smtClean="0"/>
              <a:t>Disney character </a:t>
            </a:r>
            <a:r>
              <a:rPr lang="en-SG" dirty="0"/>
              <a:t>that loved money</a:t>
            </a:r>
          </a:p>
        </p:txBody>
      </p:sp>
    </p:spTree>
    <p:extLst>
      <p:ext uri="{BB962C8B-B14F-4D97-AF65-F5344CB8AC3E}">
        <p14:creationId xmlns:p14="http://schemas.microsoft.com/office/powerpoint/2010/main" val="2791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2020778"/>
            <a:ext cx="25922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coin_counter</a:t>
            </a:r>
            <a:r>
              <a:rPr lang="en-SG" sz="2000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3240360" cy="1600438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A</a:t>
            </a:r>
          </a:p>
          <a:p>
            <a:endParaRPr lang="en-SG" sz="2000" dirty="0"/>
          </a:p>
          <a:p>
            <a:r>
              <a:rPr lang="en-SG" sz="2000" dirty="0" smtClean="0"/>
              <a:t>       </a:t>
            </a:r>
            <a:r>
              <a:rPr lang="en-SG" sz="2000" b="1" dirty="0" smtClean="0"/>
              <a:t>while</a:t>
            </a:r>
            <a:r>
              <a:rPr lang="en-SG" sz="2000" dirty="0" smtClean="0"/>
              <a:t> </a:t>
            </a:r>
            <a:r>
              <a:rPr lang="en-SG" sz="2000" dirty="0"/>
              <a:t>(</a:t>
            </a:r>
            <a:r>
              <a:rPr lang="en-SG" sz="2000" dirty="0" err="1"/>
              <a:t>mc_A_has_coins</a:t>
            </a:r>
            <a:r>
              <a:rPr lang="en-SG" sz="2000" dirty="0"/>
              <a:t>)</a:t>
            </a:r>
          </a:p>
          <a:p>
            <a:r>
              <a:rPr lang="en-SG" sz="2000" dirty="0" smtClean="0"/>
              <a:t>	++</a:t>
            </a:r>
            <a:r>
              <a:rPr lang="en-SG" sz="2000" dirty="0" err="1"/>
              <a:t>coins_counter</a:t>
            </a:r>
            <a:r>
              <a:rPr lang="en-SG" sz="2000" dirty="0"/>
              <a:t> </a:t>
            </a:r>
            <a:r>
              <a:rPr lang="en-SG" sz="2000" dirty="0" smtClean="0"/>
              <a:t>;</a:t>
            </a:r>
          </a:p>
          <a:p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148064" y="2708920"/>
            <a:ext cx="3078088" cy="160043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endParaRPr lang="en-SG" sz="2000" dirty="0"/>
          </a:p>
          <a:p>
            <a:r>
              <a:rPr lang="en-SG" sz="2000" dirty="0" smtClean="0"/>
              <a:t>      </a:t>
            </a:r>
            <a:r>
              <a:rPr lang="en-SG" sz="2000" b="1" dirty="0" smtClean="0"/>
              <a:t>while</a:t>
            </a:r>
            <a:r>
              <a:rPr lang="en-SG" sz="2000" dirty="0" smtClean="0"/>
              <a:t> </a:t>
            </a:r>
            <a:r>
              <a:rPr lang="en-SG" sz="2000" dirty="0"/>
              <a:t>(</a:t>
            </a:r>
            <a:r>
              <a:rPr lang="en-SG" sz="2000" dirty="0" err="1" smtClean="0"/>
              <a:t>mc_B_has_coins</a:t>
            </a:r>
            <a:r>
              <a:rPr lang="en-SG" sz="2000" dirty="0"/>
              <a:t>)</a:t>
            </a:r>
          </a:p>
          <a:p>
            <a:r>
              <a:rPr lang="en-SG" sz="2000" dirty="0" smtClean="0"/>
              <a:t>	++</a:t>
            </a:r>
            <a:r>
              <a:rPr lang="en-SG" sz="2000" dirty="0" err="1"/>
              <a:t>coins_counter</a:t>
            </a:r>
            <a:r>
              <a:rPr lang="en-SG" sz="2000" dirty="0"/>
              <a:t> </a:t>
            </a:r>
            <a:r>
              <a:rPr lang="en-SG" sz="2000" dirty="0" smtClean="0"/>
              <a:t>;</a:t>
            </a:r>
          </a:p>
          <a:p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4653136"/>
            <a:ext cx="259228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print </a:t>
            </a:r>
            <a:r>
              <a:rPr lang="en-SG" sz="2000" dirty="0" err="1"/>
              <a:t>coins_counter</a:t>
            </a:r>
            <a:endParaRPr lang="en-SG" sz="2000" dirty="0"/>
          </a:p>
        </p:txBody>
      </p:sp>
      <p:sp>
        <p:nvSpPr>
          <p:cNvPr id="6" name="Rectangle 5"/>
          <p:cNvSpPr/>
          <p:nvPr/>
        </p:nvSpPr>
        <p:spPr>
          <a:xfrm>
            <a:off x="1115616" y="544522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800" dirty="0"/>
              <a:t>What might go wrong?</a:t>
            </a:r>
          </a:p>
        </p:txBody>
      </p:sp>
    </p:spTree>
    <p:extLst>
      <p:ext uri="{BB962C8B-B14F-4D97-AF65-F5344CB8AC3E}">
        <p14:creationId xmlns:p14="http://schemas.microsoft.com/office/powerpoint/2010/main" val="16507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15616" y="2276872"/>
            <a:ext cx="3240360" cy="2246769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 smtClean="0"/>
              <a:t>Thread A</a:t>
            </a:r>
          </a:p>
          <a:p>
            <a:endParaRPr lang="en-SG" sz="2000" dirty="0" smtClean="0"/>
          </a:p>
          <a:p>
            <a:r>
              <a:rPr lang="en-SG" sz="2000" dirty="0"/>
              <a:t> </a:t>
            </a:r>
            <a:r>
              <a:rPr lang="en-SG" sz="2000" dirty="0" smtClean="0"/>
              <a:t>      r1 </a:t>
            </a:r>
            <a:r>
              <a:rPr lang="en-SG" sz="2000" dirty="0"/>
              <a:t>= </a:t>
            </a:r>
            <a:r>
              <a:rPr lang="en-SG" sz="2000" dirty="0" err="1"/>
              <a:t>coins_counter</a:t>
            </a:r>
            <a:endParaRPr lang="en-SG" sz="2000" dirty="0"/>
          </a:p>
          <a:p>
            <a:endParaRPr lang="en-SG" sz="2000" dirty="0" smtClean="0"/>
          </a:p>
          <a:p>
            <a:r>
              <a:rPr lang="en-SG" sz="2000" dirty="0" smtClean="0"/>
              <a:t>       r1 </a:t>
            </a:r>
            <a:r>
              <a:rPr lang="en-SG" sz="2000" dirty="0"/>
              <a:t>= r1 + 1</a:t>
            </a:r>
          </a:p>
          <a:p>
            <a:endParaRPr lang="en-SG" sz="2000" dirty="0" smtClean="0"/>
          </a:p>
          <a:p>
            <a:r>
              <a:rPr lang="en-SG" sz="2000" dirty="0" smtClean="0"/>
              <a:t>      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= r1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148064" y="2276872"/>
            <a:ext cx="3078088" cy="224676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endParaRPr lang="en-SG" sz="2000" dirty="0"/>
          </a:p>
          <a:p>
            <a:r>
              <a:rPr lang="en-SG" sz="2000" dirty="0" smtClean="0"/>
              <a:t>      r2 = </a:t>
            </a:r>
            <a:r>
              <a:rPr lang="en-SG" sz="2000" dirty="0" err="1" smtClean="0"/>
              <a:t>coins_counter</a:t>
            </a:r>
            <a:endParaRPr lang="en-SG" sz="2000" dirty="0" smtClean="0"/>
          </a:p>
          <a:p>
            <a:endParaRPr lang="en-SG" sz="2000" dirty="0" smtClean="0"/>
          </a:p>
          <a:p>
            <a:r>
              <a:rPr lang="en-SG" sz="2000" dirty="0" smtClean="0"/>
              <a:t>       r2 = r2 + 1</a:t>
            </a:r>
          </a:p>
          <a:p>
            <a:endParaRPr lang="en-SG" sz="2000" dirty="0" smtClean="0"/>
          </a:p>
          <a:p>
            <a:r>
              <a:rPr lang="en-SG" sz="2000" dirty="0" smtClean="0"/>
              <a:t>      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= r2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115616" y="4869160"/>
            <a:ext cx="7110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SG" sz="2800" dirty="0"/>
              <a:t>If </a:t>
            </a:r>
            <a:r>
              <a:rPr lang="en-SG" sz="2800" dirty="0" err="1"/>
              <a:t>coins_counter</a:t>
            </a:r>
            <a:r>
              <a:rPr lang="en-SG" sz="2800" dirty="0"/>
              <a:t> = 20, what are the possible</a:t>
            </a:r>
          </a:p>
          <a:p>
            <a:r>
              <a:rPr lang="en-SG" sz="2800" dirty="0"/>
              <a:t>values after the execution of one A/B loop?</a:t>
            </a:r>
          </a:p>
        </p:txBody>
      </p:sp>
    </p:spTree>
    <p:extLst>
      <p:ext uri="{BB962C8B-B14F-4D97-AF65-F5344CB8AC3E}">
        <p14:creationId xmlns:p14="http://schemas.microsoft.com/office/powerpoint/2010/main" val="4709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Shared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One possible result: everything </a:t>
            </a:r>
            <a:r>
              <a:rPr lang="en-SG" dirty="0">
                <a:solidFill>
                  <a:srgbClr val="FF0000"/>
                </a:solidFill>
              </a:rPr>
              <a:t>works</a:t>
            </a:r>
            <a:r>
              <a:rPr lang="en-SG" dirty="0"/>
              <a:t>!</a:t>
            </a:r>
          </a:p>
          <a:p>
            <a:r>
              <a:rPr lang="en-SG" dirty="0" smtClean="0"/>
              <a:t>Another </a:t>
            </a:r>
            <a:r>
              <a:rPr lang="en-SG" dirty="0"/>
              <a:t>possible result: </a:t>
            </a:r>
            <a:r>
              <a:rPr lang="en-SG" dirty="0">
                <a:solidFill>
                  <a:srgbClr val="FF0000"/>
                </a:solidFill>
              </a:rPr>
              <a:t>lost</a:t>
            </a:r>
            <a:r>
              <a:rPr lang="en-SG" dirty="0"/>
              <a:t> </a:t>
            </a:r>
            <a:r>
              <a:rPr lang="en-SG" dirty="0" smtClean="0"/>
              <a:t>update!     Difficult </a:t>
            </a:r>
            <a:r>
              <a:rPr lang="en-SG" dirty="0"/>
              <a:t>to debug.</a:t>
            </a:r>
          </a:p>
          <a:p>
            <a:r>
              <a:rPr lang="en-SG" dirty="0" smtClean="0"/>
              <a:t>Called </a:t>
            </a:r>
            <a:r>
              <a:rPr lang="en-SG" dirty="0"/>
              <a:t>a "race condition"</a:t>
            </a:r>
          </a:p>
        </p:txBody>
      </p:sp>
    </p:spTree>
    <p:extLst>
      <p:ext uri="{BB962C8B-B14F-4D97-AF65-F5344CB8AC3E}">
        <p14:creationId xmlns:p14="http://schemas.microsoft.com/office/powerpoint/2010/main" val="16002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err="1"/>
              <a:t>Def</a:t>
            </a:r>
            <a:r>
              <a:rPr lang="en-SG" dirty="0"/>
              <a:t>: A timing dependent error involving shared state</a:t>
            </a:r>
          </a:p>
          <a:p>
            <a:r>
              <a:rPr lang="en-SG" dirty="0" smtClean="0"/>
              <a:t>Depends </a:t>
            </a:r>
            <a:r>
              <a:rPr lang="en-SG" dirty="0"/>
              <a:t>on how threads scheduled</a:t>
            </a:r>
          </a:p>
          <a:p>
            <a:pPr lvl="1"/>
            <a:r>
              <a:rPr lang="en-SG" dirty="0" smtClean="0"/>
              <a:t>Thread </a:t>
            </a:r>
            <a:r>
              <a:rPr lang="en-SG" dirty="0"/>
              <a:t>A starts</a:t>
            </a:r>
          </a:p>
          <a:p>
            <a:pPr lvl="1"/>
            <a:r>
              <a:rPr lang="en-SG" dirty="0" smtClean="0"/>
              <a:t>Thread </a:t>
            </a:r>
            <a:r>
              <a:rPr lang="en-SG" dirty="0"/>
              <a:t>A needs to "race" to finish it, because</a:t>
            </a:r>
          </a:p>
          <a:p>
            <a:pPr lvl="1"/>
            <a:r>
              <a:rPr lang="en-SG" dirty="0" smtClean="0"/>
              <a:t>Thread </a:t>
            </a:r>
            <a:r>
              <a:rPr lang="en-SG" dirty="0"/>
              <a:t>B looks at shared area and changes it</a:t>
            </a:r>
          </a:p>
          <a:p>
            <a:pPr lvl="1"/>
            <a:r>
              <a:rPr lang="en-SG" dirty="0" smtClean="0"/>
              <a:t>Thread </a:t>
            </a:r>
            <a:r>
              <a:rPr lang="en-SG" dirty="0"/>
              <a:t>A's change will be lost.</a:t>
            </a:r>
          </a:p>
          <a:p>
            <a:r>
              <a:rPr lang="en-SG" dirty="0" smtClean="0"/>
              <a:t>Hard </a:t>
            </a:r>
            <a:r>
              <a:rPr lang="en-SG" dirty="0"/>
              <a:t>to detect:</a:t>
            </a:r>
          </a:p>
          <a:p>
            <a:pPr lvl="1"/>
            <a:r>
              <a:rPr lang="en-SG" dirty="0" smtClean="0"/>
              <a:t>All </a:t>
            </a:r>
            <a:r>
              <a:rPr lang="en-SG" dirty="0"/>
              <a:t>possible schedules have to be safe</a:t>
            </a:r>
          </a:p>
          <a:p>
            <a:pPr lvl="2"/>
            <a:r>
              <a:rPr lang="en-SG" dirty="0" smtClean="0"/>
              <a:t>Number </a:t>
            </a:r>
            <a:r>
              <a:rPr lang="en-SG" dirty="0"/>
              <a:t>of possible schedule permutations is huge</a:t>
            </a:r>
          </a:p>
          <a:p>
            <a:pPr lvl="2"/>
            <a:r>
              <a:rPr lang="en-SG" dirty="0" smtClean="0"/>
              <a:t>Some </a:t>
            </a:r>
            <a:r>
              <a:rPr lang="en-SG" dirty="0"/>
              <a:t>bad schedules? Some that will work sometimes?</a:t>
            </a:r>
          </a:p>
          <a:p>
            <a:pPr lvl="1"/>
            <a:r>
              <a:rPr lang="en-SG" dirty="0" smtClean="0"/>
              <a:t>Race </a:t>
            </a:r>
            <a:r>
              <a:rPr lang="en-SG" dirty="0"/>
              <a:t>conditions are intermittent</a:t>
            </a:r>
          </a:p>
          <a:p>
            <a:pPr lvl="2"/>
            <a:r>
              <a:rPr lang="en-SG" dirty="0" smtClean="0"/>
              <a:t>Timing </a:t>
            </a:r>
            <a:r>
              <a:rPr lang="en-SG" dirty="0"/>
              <a:t>dependent = small changes can hide bug</a:t>
            </a:r>
          </a:p>
        </p:txBody>
      </p:sp>
    </p:spTree>
    <p:extLst>
      <p:ext uri="{BB962C8B-B14F-4D97-AF65-F5344CB8AC3E}">
        <p14:creationId xmlns:p14="http://schemas.microsoft.com/office/powerpoint/2010/main" val="22839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Share Counting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74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2020778"/>
            <a:ext cx="25922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coin_counter</a:t>
            </a:r>
            <a:r>
              <a:rPr lang="en-SG" sz="2000" dirty="0"/>
              <a:t>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3240360" cy="2246769"/>
          </a:xfrm>
          <a:prstGeom prst="rect">
            <a:avLst/>
          </a:prstGeom>
          <a:ln>
            <a:solidFill>
              <a:srgbClr val="FF3399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A</a:t>
            </a:r>
          </a:p>
          <a:p>
            <a:endParaRPr lang="en-SG" sz="2000" dirty="0"/>
          </a:p>
          <a:p>
            <a:r>
              <a:rPr lang="en-SG" sz="2000" dirty="0" smtClean="0"/>
              <a:t>     </a:t>
            </a:r>
            <a:r>
              <a:rPr lang="en-SG" sz="2000" b="1" dirty="0" smtClean="0"/>
              <a:t>while</a:t>
            </a:r>
            <a:r>
              <a:rPr lang="en-SG" sz="2000" dirty="0" smtClean="0"/>
              <a:t> </a:t>
            </a:r>
            <a:r>
              <a:rPr lang="en-SG" sz="2000" dirty="0"/>
              <a:t>(</a:t>
            </a:r>
            <a:r>
              <a:rPr lang="en-SG" sz="2000" dirty="0" err="1"/>
              <a:t>my_mc_has_coins</a:t>
            </a:r>
            <a:r>
              <a:rPr lang="en-SG" sz="2000" dirty="0" smtClean="0"/>
              <a:t>)</a:t>
            </a:r>
          </a:p>
          <a:p>
            <a:endParaRPr lang="en-SG" sz="2000" dirty="0"/>
          </a:p>
          <a:p>
            <a:r>
              <a:rPr lang="en-SG" sz="2000" dirty="0" smtClean="0"/>
              <a:t>          Enter </a:t>
            </a:r>
            <a:r>
              <a:rPr lang="en-SG" sz="2000" dirty="0"/>
              <a:t>critical-selection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</a:t>
            </a:r>
            <a:r>
              <a:rPr lang="en-SG" sz="2000" dirty="0"/>
              <a:t>++</a:t>
            </a:r>
          </a:p>
          <a:p>
            <a:r>
              <a:rPr lang="en-SG" sz="2000" dirty="0"/>
              <a:t> </a:t>
            </a:r>
            <a:r>
              <a:rPr lang="en-SG" sz="2000" dirty="0" smtClean="0"/>
              <a:t>        Exit </a:t>
            </a:r>
            <a:r>
              <a:rPr lang="en-SG" sz="2000" dirty="0"/>
              <a:t>critical-selection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148064" y="2708920"/>
            <a:ext cx="3078088" cy="224676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SG" sz="2000" b="1" dirty="0"/>
              <a:t>Thread </a:t>
            </a:r>
            <a:r>
              <a:rPr lang="en-SG" sz="2000" b="1" dirty="0" smtClean="0"/>
              <a:t>B</a:t>
            </a:r>
          </a:p>
          <a:p>
            <a:endParaRPr lang="en-SG" sz="2000" dirty="0"/>
          </a:p>
          <a:p>
            <a:r>
              <a:rPr lang="en-SG" sz="2000" dirty="0" smtClean="0"/>
              <a:t> </a:t>
            </a:r>
            <a:r>
              <a:rPr lang="en-SG" sz="2000" b="1" dirty="0" smtClean="0"/>
              <a:t>while</a:t>
            </a:r>
            <a:r>
              <a:rPr lang="en-SG" sz="2000" dirty="0" smtClean="0"/>
              <a:t> (</a:t>
            </a:r>
            <a:r>
              <a:rPr lang="en-SG" sz="2000" dirty="0" err="1" smtClean="0"/>
              <a:t>my_mc_has_coins</a:t>
            </a:r>
            <a:r>
              <a:rPr lang="en-SG" sz="2000" dirty="0" smtClean="0"/>
              <a:t>)</a:t>
            </a:r>
          </a:p>
          <a:p>
            <a:endParaRPr lang="en-SG" sz="2000" dirty="0" smtClean="0"/>
          </a:p>
          <a:p>
            <a:r>
              <a:rPr lang="en-SG" sz="2000" dirty="0" smtClean="0"/>
              <a:t>          Enter critical-selection</a:t>
            </a:r>
          </a:p>
          <a:p>
            <a:r>
              <a:rPr lang="en-SG" sz="2000" dirty="0" smtClean="0"/>
              <a:t>	</a:t>
            </a:r>
            <a:r>
              <a:rPr lang="en-SG" sz="2000" dirty="0" err="1" smtClean="0"/>
              <a:t>coins_counter</a:t>
            </a:r>
            <a:r>
              <a:rPr lang="en-SG" sz="2000" dirty="0" smtClean="0"/>
              <a:t> ++</a:t>
            </a:r>
          </a:p>
          <a:p>
            <a:r>
              <a:rPr lang="en-SG" sz="2000" dirty="0" smtClean="0"/>
              <a:t>         Exit critical-selection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394720" y="5245169"/>
            <a:ext cx="259228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print </a:t>
            </a:r>
            <a:r>
              <a:rPr lang="en-SG" sz="2000" dirty="0" err="1"/>
              <a:t>coins_counter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79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1186</Words>
  <Application>Microsoft Office PowerPoint</Application>
  <PresentationFormat>On-screen Show (4:3)</PresentationFormat>
  <Paragraphs>265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ET0023 Operating Systems</vt:lpstr>
      <vt:lpstr>Synchronization</vt:lpstr>
      <vt:lpstr>Problem Context</vt:lpstr>
      <vt:lpstr>Share Counting</vt:lpstr>
      <vt:lpstr>Share Counting</vt:lpstr>
      <vt:lpstr>Share Counting</vt:lpstr>
      <vt:lpstr>Shared Counters</vt:lpstr>
      <vt:lpstr>Race Conditions</vt:lpstr>
      <vt:lpstr>Share Counting</vt:lpstr>
      <vt:lpstr>Critical Selection Problem</vt:lpstr>
      <vt:lpstr>Solution</vt:lpstr>
      <vt:lpstr>Test-And-Set</vt:lpstr>
      <vt:lpstr>Share Counting</vt:lpstr>
      <vt:lpstr>Swap</vt:lpstr>
      <vt:lpstr>Share Counting</vt:lpstr>
      <vt:lpstr>Problem</vt:lpstr>
      <vt:lpstr>Semaphores</vt:lpstr>
      <vt:lpstr>Share Counting</vt:lpstr>
      <vt:lpstr>Spinlock</vt:lpstr>
      <vt:lpstr>Semaphores</vt:lpstr>
      <vt:lpstr>Usage</vt:lpstr>
      <vt:lpstr>Online Resources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Leong Kin Seng</cp:lastModifiedBy>
  <cp:revision>20</cp:revision>
  <dcterms:created xsi:type="dcterms:W3CDTF">2013-05-14T01:18:20Z</dcterms:created>
  <dcterms:modified xsi:type="dcterms:W3CDTF">2015-07-23T03:24:57Z</dcterms:modified>
</cp:coreProperties>
</file>