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094" autoAdjust="0"/>
  </p:normalViewPr>
  <p:slideViewPr>
    <p:cSldViewPr>
      <p:cViewPr varScale="1">
        <p:scale>
          <a:sx n="36" d="100"/>
          <a:sy n="36" d="100"/>
        </p:scale>
        <p:origin x="1500" y="48"/>
      </p:cViewPr>
      <p:guideLst>
        <p:guide orient="horz" pos="2160"/>
        <p:guide pos="2880"/>
      </p:guideLst>
    </p:cSldViewPr>
  </p:slideViewPr>
  <p:notesTextViewPr>
    <p:cViewPr>
      <p:scale>
        <a:sx n="1" d="1"/>
        <a:sy n="1" d="1"/>
      </p:scale>
      <p:origin x="0" y="0"/>
    </p:cViewPr>
  </p:notesTextViewPr>
  <p:sorterViewPr>
    <p:cViewPr>
      <p:scale>
        <a:sx n="100" d="100"/>
        <a:sy n="100" d="100"/>
      </p:scale>
      <p:origin x="0" y="-1032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ADC8069-3CC9-46AA-BC6D-807B9FC38418}" type="datetimeFigureOut">
              <a:rPr lang="en-SG" smtClean="0"/>
              <a:t>2/7/2015</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899DC8-1196-4261-A0D7-D6B9056A7D79}" type="slidenum">
              <a:rPr lang="en-SG" smtClean="0"/>
              <a:t>‹#›</a:t>
            </a:fld>
            <a:endParaRPr lang="en-SG"/>
          </a:p>
        </p:txBody>
      </p:sp>
    </p:spTree>
    <p:extLst>
      <p:ext uri="{BB962C8B-B14F-4D97-AF65-F5344CB8AC3E}">
        <p14:creationId xmlns:p14="http://schemas.microsoft.com/office/powerpoint/2010/main" val="3958220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Computer systems are full of resources</a:t>
            </a:r>
            <a:r>
              <a:rPr lang="en-GB" baseline="0" dirty="0" smtClean="0"/>
              <a:t> that can only be used by one process at a time. Common examples include printers, tape drivers and slots in the system’s internal tables.</a:t>
            </a:r>
          </a:p>
          <a:p>
            <a:r>
              <a:rPr lang="en-GB" baseline="0" dirty="0" smtClean="0"/>
              <a:t>Having two processes simultaneously writing to the printer leads to gibberish. Having two processes using the same file system table slot invariably will lead to a corrupted file system. </a:t>
            </a:r>
          </a:p>
          <a:p>
            <a:r>
              <a:rPr lang="en-GB" baseline="0" dirty="0" smtClean="0"/>
              <a:t>All operating systems have the ability to (temporarily) grant a process exclusive access to certain resources. </a:t>
            </a:r>
          </a:p>
          <a:p>
            <a:endParaRPr lang="en-GB" baseline="0" dirty="0" smtClean="0"/>
          </a:p>
          <a:p>
            <a:endParaRPr lang="en-GB" baseline="0" dirty="0" smtClean="0"/>
          </a:p>
          <a:p>
            <a:endParaRPr lang="en-SG" dirty="0"/>
          </a:p>
        </p:txBody>
      </p:sp>
      <p:sp>
        <p:nvSpPr>
          <p:cNvPr id="4" name="Slide Number Placeholder 3"/>
          <p:cNvSpPr>
            <a:spLocks noGrp="1"/>
          </p:cNvSpPr>
          <p:nvPr>
            <p:ph type="sldNum" sz="quarter" idx="10"/>
          </p:nvPr>
        </p:nvSpPr>
        <p:spPr/>
        <p:txBody>
          <a:bodyPr/>
          <a:lstStyle/>
          <a:p>
            <a:fld id="{BE899DC8-1196-4261-A0D7-D6B9056A7D79}" type="slidenum">
              <a:rPr lang="en-SG" smtClean="0"/>
              <a:t>2</a:t>
            </a:fld>
            <a:endParaRPr lang="en-SG"/>
          </a:p>
        </p:txBody>
      </p:sp>
    </p:spTree>
    <p:extLst>
      <p:ext uri="{BB962C8B-B14F-4D97-AF65-F5344CB8AC3E}">
        <p14:creationId xmlns:p14="http://schemas.microsoft.com/office/powerpoint/2010/main" val="4525385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no resource were ever assigned exclusively to a single process, we would not have deadlock.</a:t>
            </a:r>
          </a:p>
          <a:p>
            <a:r>
              <a:rPr lang="en-GB" dirty="0" smtClean="0"/>
              <a:t>By spooling printer output, several processes can generate output at the same time. </a:t>
            </a:r>
          </a:p>
          <a:p>
            <a:r>
              <a:rPr lang="en-GB" dirty="0" smtClean="0"/>
              <a:t>Print daemons are normally programmed to print only after the complete output file is available.</a:t>
            </a:r>
          </a:p>
          <a:p>
            <a:r>
              <a:rPr lang="en-GB" dirty="0" smtClean="0"/>
              <a:t>May need large disk space for spooling to avoid partial filling of different jobs.</a:t>
            </a:r>
            <a:endParaRPr lang="en-SG" dirty="0"/>
          </a:p>
        </p:txBody>
      </p:sp>
      <p:sp>
        <p:nvSpPr>
          <p:cNvPr id="4" name="Slide Number Placeholder 3"/>
          <p:cNvSpPr>
            <a:spLocks noGrp="1"/>
          </p:cNvSpPr>
          <p:nvPr>
            <p:ph type="sldNum" sz="quarter" idx="10"/>
          </p:nvPr>
        </p:nvSpPr>
        <p:spPr/>
        <p:txBody>
          <a:bodyPr/>
          <a:lstStyle/>
          <a:p>
            <a:fld id="{BE899DC8-1196-4261-A0D7-D6B9056A7D79}" type="slidenum">
              <a:rPr lang="en-SG" smtClean="0"/>
              <a:t>19</a:t>
            </a:fld>
            <a:endParaRPr lang="en-SG"/>
          </a:p>
        </p:txBody>
      </p:sp>
    </p:spTree>
    <p:extLst>
      <p:ext uri="{BB962C8B-B14F-4D97-AF65-F5344CB8AC3E}">
        <p14:creationId xmlns:p14="http://schemas.microsoft.com/office/powerpoint/2010/main" val="374621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we can prevent</a:t>
            </a:r>
            <a:r>
              <a:rPr lang="en-GB" baseline="0" dirty="0" smtClean="0"/>
              <a:t> processes that hold resources from waiting for more resources, we can eliminate deadlocks.</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One way is to for </a:t>
            </a:r>
            <a:r>
              <a:rPr lang="en-SG" dirty="0" smtClean="0"/>
              <a:t>processes to request resources before it can start running. If everything is available, the process will be allocated whatever it needs</a:t>
            </a:r>
            <a:r>
              <a:rPr lang="en-SG" baseline="0" dirty="0" smtClean="0"/>
              <a:t> and can rum to completion. If one or more resources are busy, nothing will be allocated and the process would just wait.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Problem: many processes do not know how many resources they will need until they have started running.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Problem: Resources will not be used optimally. Resources will be tie up with one process.</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SG"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SG" dirty="0" smtClean="0"/>
          </a:p>
          <a:p>
            <a:endParaRPr lang="en-SG" dirty="0"/>
          </a:p>
        </p:txBody>
      </p:sp>
      <p:sp>
        <p:nvSpPr>
          <p:cNvPr id="4" name="Slide Number Placeholder 3"/>
          <p:cNvSpPr>
            <a:spLocks noGrp="1"/>
          </p:cNvSpPr>
          <p:nvPr>
            <p:ph type="sldNum" sz="quarter" idx="10"/>
          </p:nvPr>
        </p:nvSpPr>
        <p:spPr/>
        <p:txBody>
          <a:bodyPr/>
          <a:lstStyle/>
          <a:p>
            <a:fld id="{BE899DC8-1196-4261-A0D7-D6B9056A7D79}" type="slidenum">
              <a:rPr lang="en-SG" smtClean="0"/>
              <a:t>20</a:t>
            </a:fld>
            <a:endParaRPr lang="en-SG"/>
          </a:p>
        </p:txBody>
      </p:sp>
    </p:spTree>
    <p:extLst>
      <p:ext uri="{BB962C8B-B14F-4D97-AF65-F5344CB8AC3E}">
        <p14:creationId xmlns:p14="http://schemas.microsoft.com/office/powerpoint/2010/main" val="362788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Some resources can be virtualized to avoid deadlock.</a:t>
            </a:r>
          </a:p>
          <a:p>
            <a:r>
              <a:rPr lang="en-GB" dirty="0" smtClean="0"/>
              <a:t>Spooling printer</a:t>
            </a:r>
            <a:r>
              <a:rPr lang="en-GB" baseline="0" dirty="0" smtClean="0"/>
              <a:t> output to the disk and allowing only the printer daemon access to the real printer eliminates deadlocks.</a:t>
            </a:r>
          </a:p>
          <a:p>
            <a:r>
              <a:rPr lang="en-GB" baseline="0" dirty="0" smtClean="0"/>
              <a:t>Not all resources can be virtualised. Records in databases or tables inside the OS must be locked to be used.</a:t>
            </a:r>
          </a:p>
          <a:p>
            <a:endParaRPr lang="en-SG" dirty="0"/>
          </a:p>
        </p:txBody>
      </p:sp>
      <p:sp>
        <p:nvSpPr>
          <p:cNvPr id="4" name="Slide Number Placeholder 3"/>
          <p:cNvSpPr>
            <a:spLocks noGrp="1"/>
          </p:cNvSpPr>
          <p:nvPr>
            <p:ph type="sldNum" sz="quarter" idx="10"/>
          </p:nvPr>
        </p:nvSpPr>
        <p:spPr/>
        <p:txBody>
          <a:bodyPr/>
          <a:lstStyle/>
          <a:p>
            <a:fld id="{BE899DC8-1196-4261-A0D7-D6B9056A7D79}" type="slidenum">
              <a:rPr lang="en-SG" smtClean="0"/>
              <a:t>21</a:t>
            </a:fld>
            <a:endParaRPr lang="en-SG"/>
          </a:p>
        </p:txBody>
      </p:sp>
    </p:spTree>
    <p:extLst>
      <p:ext uri="{BB962C8B-B14F-4D97-AF65-F5344CB8AC3E}">
        <p14:creationId xmlns:p14="http://schemas.microsoft.com/office/powerpoint/2010/main" val="2647527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One way is simply to have a rule saying that a process is entitled only to a single resource at any moment. If it needs a second one, it must release the first one. Not acceptable for copying large file from</a:t>
            </a:r>
            <a:r>
              <a:rPr lang="en-GB" baseline="0" dirty="0" smtClean="0"/>
              <a:t> a tape to printer.</a:t>
            </a:r>
          </a:p>
          <a:p>
            <a:r>
              <a:rPr lang="en-GB" baseline="0" dirty="0" smtClean="0"/>
              <a:t>Another way is to provide a global numbering of all the resources. Rule is that processes can request resources whenever they want to , but all request must be made in numerical order. </a:t>
            </a:r>
            <a:endParaRPr lang="en-SG" dirty="0"/>
          </a:p>
        </p:txBody>
      </p:sp>
      <p:sp>
        <p:nvSpPr>
          <p:cNvPr id="4" name="Slide Number Placeholder 3"/>
          <p:cNvSpPr>
            <a:spLocks noGrp="1"/>
          </p:cNvSpPr>
          <p:nvPr>
            <p:ph type="sldNum" sz="quarter" idx="10"/>
          </p:nvPr>
        </p:nvSpPr>
        <p:spPr/>
        <p:txBody>
          <a:bodyPr/>
          <a:lstStyle/>
          <a:p>
            <a:fld id="{BE899DC8-1196-4261-A0D7-D6B9056A7D79}" type="slidenum">
              <a:rPr lang="en-SG" smtClean="0"/>
              <a:t>22</a:t>
            </a:fld>
            <a:endParaRPr lang="en-SG"/>
          </a:p>
        </p:txBody>
      </p:sp>
    </p:spTree>
    <p:extLst>
      <p:ext uri="{BB962C8B-B14F-4D97-AF65-F5344CB8AC3E}">
        <p14:creationId xmlns:p14="http://schemas.microsoft.com/office/powerpoint/2010/main" val="3195865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process waiting</a:t>
            </a:r>
            <a:r>
              <a:rPr lang="en-GB" baseline="0" dirty="0" smtClean="0"/>
              <a:t> the longest gets served next. In due course of time, any given process will eventually become the oldest and thus get the needed resource.</a:t>
            </a:r>
          </a:p>
          <a:p>
            <a:r>
              <a:rPr lang="en-GB" baseline="0" dirty="0" smtClean="0"/>
              <a:t>Live lock: Neither processes are block, but no progress can be made because each process are holding resources required by other processes.</a:t>
            </a:r>
          </a:p>
          <a:p>
            <a:r>
              <a:rPr lang="en-GB" baseline="0" dirty="0" smtClean="0"/>
              <a:t>Communication deadlock: Hand shaking signals lost may cause both sides waiting infinitely for reply. Timeout may prevent deadlock.</a:t>
            </a:r>
          </a:p>
          <a:p>
            <a:endParaRPr lang="en-SG" dirty="0"/>
          </a:p>
        </p:txBody>
      </p:sp>
      <p:sp>
        <p:nvSpPr>
          <p:cNvPr id="4" name="Slide Number Placeholder 3"/>
          <p:cNvSpPr>
            <a:spLocks noGrp="1"/>
          </p:cNvSpPr>
          <p:nvPr>
            <p:ph type="sldNum" sz="quarter" idx="10"/>
          </p:nvPr>
        </p:nvSpPr>
        <p:spPr/>
        <p:txBody>
          <a:bodyPr/>
          <a:lstStyle/>
          <a:p>
            <a:fld id="{BE899DC8-1196-4261-A0D7-D6B9056A7D79}" type="slidenum">
              <a:rPr lang="en-SG" smtClean="0"/>
              <a:t>24</a:t>
            </a:fld>
            <a:endParaRPr lang="en-SG"/>
          </a:p>
        </p:txBody>
      </p:sp>
    </p:spTree>
    <p:extLst>
      <p:ext uri="{BB962C8B-B14F-4D97-AF65-F5344CB8AC3E}">
        <p14:creationId xmlns:p14="http://schemas.microsoft.com/office/powerpoint/2010/main" val="239399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BE899DC8-1196-4261-A0D7-D6B9056A7D79}" type="slidenum">
              <a:rPr lang="en-SG" smtClean="0"/>
              <a:t>3</a:t>
            </a:fld>
            <a:endParaRPr lang="en-SG"/>
          </a:p>
        </p:txBody>
      </p:sp>
    </p:spTree>
    <p:extLst>
      <p:ext uri="{BB962C8B-B14F-4D97-AF65-F5344CB8AC3E}">
        <p14:creationId xmlns:p14="http://schemas.microsoft.com/office/powerpoint/2010/main" val="1471686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sz="1200" b="0" i="0" u="none" strike="noStrike" kern="1200" baseline="0" dirty="0" smtClean="0">
                <a:solidFill>
                  <a:schemeClr val="tx1"/>
                </a:solidFill>
                <a:latin typeface="+mn-lt"/>
                <a:ea typeface="+mn-ea"/>
                <a:cs typeface="+mn-cs"/>
              </a:rPr>
              <a:t>Deadlock occurs with two or more processes </a:t>
            </a:r>
          </a:p>
          <a:p>
            <a:r>
              <a:rPr lang="en-SG" sz="1200" b="0" i="0" u="none" strike="noStrike" kern="1200" baseline="0" dirty="0" smtClean="0">
                <a:solidFill>
                  <a:schemeClr val="tx1"/>
                </a:solidFill>
                <a:latin typeface="+mn-lt"/>
                <a:ea typeface="+mn-ea"/>
                <a:cs typeface="+mn-cs"/>
              </a:rPr>
              <a:t>Deadlock events are usually resource acquisition or release. </a:t>
            </a:r>
          </a:p>
          <a:p>
            <a:r>
              <a:rPr lang="en-GB" sz="1200" b="0" i="0" u="none" strike="noStrike" kern="1200" baseline="0" dirty="0" smtClean="0">
                <a:solidFill>
                  <a:schemeClr val="tx1"/>
                </a:solidFill>
                <a:latin typeface="+mn-lt"/>
                <a:ea typeface="+mn-ea"/>
                <a:cs typeface="+mn-cs"/>
              </a:rPr>
              <a:t>A major class of deadlocks involve resources. </a:t>
            </a:r>
            <a:endParaRPr lang="en-SG" dirty="0" smtClean="0"/>
          </a:p>
          <a:p>
            <a:r>
              <a:rPr lang="en-SG" sz="1200" b="0" i="0" u="none" strike="noStrike" kern="1200" baseline="0" dirty="0" smtClean="0">
                <a:solidFill>
                  <a:schemeClr val="tx1"/>
                </a:solidFill>
                <a:latin typeface="+mn-lt"/>
                <a:ea typeface="+mn-ea"/>
                <a:cs typeface="+mn-cs"/>
              </a:rPr>
              <a:t>Deadlock can occur on hardware resources or on software resources.</a:t>
            </a:r>
          </a:p>
          <a:p>
            <a:r>
              <a:rPr lang="en-SG" sz="1200" b="0" i="0" u="none" strike="noStrike" kern="1200" baseline="0" dirty="0" smtClean="0">
                <a:solidFill>
                  <a:schemeClr val="tx1"/>
                </a:solidFill>
                <a:latin typeface="+mn-lt"/>
                <a:ea typeface="+mn-ea"/>
                <a:cs typeface="+mn-cs"/>
              </a:rPr>
              <a:t> </a:t>
            </a:r>
            <a:endParaRPr lang="en-SG" dirty="0"/>
          </a:p>
        </p:txBody>
      </p:sp>
      <p:sp>
        <p:nvSpPr>
          <p:cNvPr id="4" name="Slide Number Placeholder 3"/>
          <p:cNvSpPr>
            <a:spLocks noGrp="1"/>
          </p:cNvSpPr>
          <p:nvPr>
            <p:ph type="sldNum" sz="quarter" idx="10"/>
          </p:nvPr>
        </p:nvSpPr>
        <p:spPr/>
        <p:txBody>
          <a:bodyPr/>
          <a:lstStyle/>
          <a:p>
            <a:fld id="{BE899DC8-1196-4261-A0D7-D6B9056A7D79}" type="slidenum">
              <a:rPr lang="en-SG" smtClean="0"/>
              <a:t>5</a:t>
            </a:fld>
            <a:endParaRPr lang="en-SG"/>
          </a:p>
        </p:txBody>
      </p:sp>
    </p:spTree>
    <p:extLst>
      <p:ext uri="{BB962C8B-B14F-4D97-AF65-F5344CB8AC3E}">
        <p14:creationId xmlns:p14="http://schemas.microsoft.com/office/powerpoint/2010/main" val="3759469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For many applications,</a:t>
            </a:r>
            <a:r>
              <a:rPr lang="en-GB" baseline="0" dirty="0" smtClean="0"/>
              <a:t> a process needs exclusive access to several resources.</a:t>
            </a:r>
          </a:p>
          <a:p>
            <a:r>
              <a:rPr lang="en-GB" baseline="0" dirty="0" err="1" smtClean="0"/>
              <a:t>Eg</a:t>
            </a:r>
            <a:r>
              <a:rPr lang="en-GB" baseline="0" dirty="0" smtClean="0"/>
              <a:t>. Two processes each required a scanner and CD recorder. </a:t>
            </a:r>
          </a:p>
          <a:p>
            <a:r>
              <a:rPr lang="en-GB" baseline="0" dirty="0" smtClean="0"/>
              <a:t>Process A request permission to use the scanner and is granted it.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Process B request permission to use the CD recorder and is granted it.</a:t>
            </a:r>
          </a:p>
          <a:p>
            <a:r>
              <a:rPr lang="en-GB" dirty="0" smtClean="0"/>
              <a:t>Now A</a:t>
            </a:r>
            <a:r>
              <a:rPr lang="en-GB" baseline="0" dirty="0" smtClean="0"/>
              <a:t> asks for the CD recorder, but the request is denied until B releases it. </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Unfortunately, B also asks for the scanner and is waiting for A to releases it. </a:t>
            </a:r>
          </a:p>
          <a:p>
            <a:r>
              <a:rPr lang="en-GB" dirty="0" smtClean="0"/>
              <a:t>Both processes are blocked and will remain so forever. The situation is called a deadlock.</a:t>
            </a:r>
            <a:endParaRPr lang="en-SG" dirty="0" smtClean="0"/>
          </a:p>
          <a:p>
            <a:endParaRPr lang="en-SG" dirty="0"/>
          </a:p>
        </p:txBody>
      </p:sp>
      <p:sp>
        <p:nvSpPr>
          <p:cNvPr id="4" name="Slide Number Placeholder 3"/>
          <p:cNvSpPr>
            <a:spLocks noGrp="1"/>
          </p:cNvSpPr>
          <p:nvPr>
            <p:ph type="sldNum" sz="quarter" idx="10"/>
          </p:nvPr>
        </p:nvSpPr>
        <p:spPr/>
        <p:txBody>
          <a:bodyPr/>
          <a:lstStyle/>
          <a:p>
            <a:fld id="{BE899DC8-1196-4261-A0D7-D6B9056A7D79}" type="slidenum">
              <a:rPr lang="en-SG" smtClean="0"/>
              <a:t>6</a:t>
            </a:fld>
            <a:endParaRPr lang="en-SG"/>
          </a:p>
        </p:txBody>
      </p:sp>
    </p:spTree>
    <p:extLst>
      <p:ext uri="{BB962C8B-B14F-4D97-AF65-F5344CB8AC3E}">
        <p14:creationId xmlns:p14="http://schemas.microsoft.com/office/powerpoint/2010/main" val="2568675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BE899DC8-1196-4261-A0D7-D6B9056A7D79}" type="slidenum">
              <a:rPr lang="en-SG" smtClean="0"/>
              <a:t>7</a:t>
            </a:fld>
            <a:endParaRPr lang="en-SG"/>
          </a:p>
        </p:txBody>
      </p:sp>
    </p:spTree>
    <p:extLst>
      <p:ext uri="{BB962C8B-B14F-4D97-AF65-F5344CB8AC3E}">
        <p14:creationId xmlns:p14="http://schemas.microsoft.com/office/powerpoint/2010/main" val="1625054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If a resource is not available when</a:t>
            </a:r>
            <a:r>
              <a:rPr lang="en-GB" baseline="0" dirty="0" smtClean="0"/>
              <a:t> it is requested, the requesting process is forced to wait. </a:t>
            </a:r>
          </a:p>
          <a:p>
            <a:r>
              <a:rPr lang="en-GB" baseline="0" dirty="0" smtClean="0"/>
              <a:t>In some OS, the process is automatically blocked when a resource request fails, and awakened when it becomes available. </a:t>
            </a:r>
          </a:p>
          <a:p>
            <a:r>
              <a:rPr lang="en-GB" baseline="0" dirty="0" smtClean="0"/>
              <a:t>In other OS, the resource request fails with an error code. </a:t>
            </a:r>
            <a:endParaRPr lang="en-SG" dirty="0"/>
          </a:p>
        </p:txBody>
      </p:sp>
      <p:sp>
        <p:nvSpPr>
          <p:cNvPr id="4" name="Slide Number Placeholder 3"/>
          <p:cNvSpPr>
            <a:spLocks noGrp="1"/>
          </p:cNvSpPr>
          <p:nvPr>
            <p:ph type="sldNum" sz="quarter" idx="10"/>
          </p:nvPr>
        </p:nvSpPr>
        <p:spPr/>
        <p:txBody>
          <a:bodyPr/>
          <a:lstStyle/>
          <a:p>
            <a:fld id="{BE899DC8-1196-4261-A0D7-D6B9056A7D79}" type="slidenum">
              <a:rPr lang="en-SG" smtClean="0"/>
              <a:t>8</a:t>
            </a:fld>
            <a:endParaRPr lang="en-SG"/>
          </a:p>
        </p:txBody>
      </p:sp>
    </p:spTree>
    <p:extLst>
      <p:ext uri="{BB962C8B-B14F-4D97-AF65-F5344CB8AC3E}">
        <p14:creationId xmlns:p14="http://schemas.microsoft.com/office/powerpoint/2010/main" val="10972678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Two types of resources: </a:t>
            </a:r>
            <a:r>
              <a:rPr lang="en-SG" dirty="0" err="1" smtClean="0"/>
              <a:t>Preemptable</a:t>
            </a:r>
            <a:r>
              <a:rPr lang="en-SG" dirty="0" smtClean="0"/>
              <a:t> and Non-</a:t>
            </a:r>
            <a:r>
              <a:rPr lang="en-SG" dirty="0" err="1" smtClean="0"/>
              <a:t>preemptable</a:t>
            </a:r>
            <a:r>
              <a:rPr lang="en-SG" dirty="0" smtClean="0"/>
              <a:t> resources.</a:t>
            </a:r>
          </a:p>
          <a:p>
            <a:r>
              <a:rPr lang="en-GB" dirty="0" smtClean="0"/>
              <a:t>A </a:t>
            </a:r>
            <a:r>
              <a:rPr lang="en-SG" dirty="0" err="1" smtClean="0"/>
              <a:t>preemptable</a:t>
            </a:r>
            <a:r>
              <a:rPr lang="en-SG" dirty="0" smtClean="0"/>
              <a:t> resource is one that can be taken away from the process owning</a:t>
            </a:r>
            <a:r>
              <a:rPr lang="en-SG" baseline="0" dirty="0" smtClean="0"/>
              <a:t> it with no ill effects. </a:t>
            </a:r>
            <a:r>
              <a:rPr lang="en-SG" baseline="0" dirty="0" err="1" smtClean="0"/>
              <a:t>Eg</a:t>
            </a:r>
            <a:r>
              <a:rPr lang="en-SG" baseline="0" dirty="0" smtClean="0"/>
              <a:t>. Memory, CPU time.</a:t>
            </a:r>
            <a:endParaRPr lang="en-SG" dirty="0" smtClean="0"/>
          </a:p>
          <a:p>
            <a:r>
              <a:rPr lang="en-GB" dirty="0" smtClean="0"/>
              <a:t>A non-</a:t>
            </a:r>
            <a:r>
              <a:rPr lang="en-SG" dirty="0" err="1" smtClean="0"/>
              <a:t>preemptable</a:t>
            </a:r>
            <a:r>
              <a:rPr lang="en-SG" dirty="0" smtClean="0"/>
              <a:t> resource is one that cannot be taken away from its current</a:t>
            </a:r>
            <a:r>
              <a:rPr lang="en-SG" baseline="0" dirty="0" smtClean="0"/>
              <a:t> owner without causing the computation to fail.</a:t>
            </a:r>
            <a:endParaRPr lang="en-SG" dirty="0" smtClean="0"/>
          </a:p>
          <a:p>
            <a:r>
              <a:rPr lang="en-GB" dirty="0" smtClean="0"/>
              <a:t>In general, deadlocks involve </a:t>
            </a:r>
            <a:r>
              <a:rPr lang="en-GB" dirty="0" err="1" smtClean="0"/>
              <a:t>nonpreemptable</a:t>
            </a:r>
            <a:r>
              <a:rPr lang="en-GB" dirty="0" smtClean="0"/>
              <a:t> </a:t>
            </a:r>
            <a:r>
              <a:rPr lang="en-GB" dirty="0" err="1" smtClean="0"/>
              <a:t>resoruces</a:t>
            </a:r>
            <a:r>
              <a:rPr lang="en-GB" dirty="0" smtClean="0"/>
              <a:t>.</a:t>
            </a:r>
            <a:endParaRPr lang="en-SG" dirty="0" smtClean="0"/>
          </a:p>
          <a:p>
            <a:endParaRPr lang="en-SG" dirty="0"/>
          </a:p>
        </p:txBody>
      </p:sp>
      <p:sp>
        <p:nvSpPr>
          <p:cNvPr id="4" name="Slide Number Placeholder 3"/>
          <p:cNvSpPr>
            <a:spLocks noGrp="1"/>
          </p:cNvSpPr>
          <p:nvPr>
            <p:ph type="sldNum" sz="quarter" idx="10"/>
          </p:nvPr>
        </p:nvSpPr>
        <p:spPr/>
        <p:txBody>
          <a:bodyPr/>
          <a:lstStyle/>
          <a:p>
            <a:fld id="{BE899DC8-1196-4261-A0D7-D6B9056A7D79}" type="slidenum">
              <a:rPr lang="en-SG" smtClean="0"/>
              <a:t>9</a:t>
            </a:fld>
            <a:endParaRPr lang="en-SG"/>
          </a:p>
        </p:txBody>
      </p:sp>
    </p:spTree>
    <p:extLst>
      <p:ext uri="{BB962C8B-B14F-4D97-AF65-F5344CB8AC3E}">
        <p14:creationId xmlns:p14="http://schemas.microsoft.com/office/powerpoint/2010/main" val="14253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Two processes wanted to print from a common memory location.</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Process A requests permission to use the printer and is granted it.</a:t>
            </a:r>
          </a:p>
          <a:p>
            <a:pPr marL="0" marR="0" indent="0" algn="l" defTabSz="914400" rtl="0" eaLnBrk="1" fontAlgn="auto" latinLnBrk="0" hangingPunct="1">
              <a:lnSpc>
                <a:spcPct val="100000"/>
              </a:lnSpc>
              <a:spcBef>
                <a:spcPts val="0"/>
              </a:spcBef>
              <a:spcAft>
                <a:spcPts val="0"/>
              </a:spcAft>
              <a:buClrTx/>
              <a:buSzTx/>
              <a:buFontTx/>
              <a:buNone/>
              <a:tabLst/>
              <a:defRPr/>
            </a:pPr>
            <a:r>
              <a:rPr lang="en-GB" baseline="0" dirty="0" smtClean="0"/>
              <a:t>Process B currently holding the memory is requesting permission to use the printer.</a:t>
            </a:r>
          </a:p>
          <a:p>
            <a:r>
              <a:rPr lang="en-GB" dirty="0" smtClean="0"/>
              <a:t>Note: it is possible to </a:t>
            </a:r>
            <a:r>
              <a:rPr lang="en-GB" dirty="0" err="1" smtClean="0"/>
              <a:t>preempt</a:t>
            </a:r>
            <a:r>
              <a:rPr lang="en-GB" dirty="0" smtClean="0"/>
              <a:t> (take away) the memory fro B by swapping it out and swapping</a:t>
            </a:r>
            <a:r>
              <a:rPr lang="en-GB" baseline="0" dirty="0" smtClean="0"/>
              <a:t> A in. </a:t>
            </a:r>
          </a:p>
          <a:p>
            <a:r>
              <a:rPr lang="en-GB" baseline="0" dirty="0" smtClean="0"/>
              <a:t>Now A has both the memory and the printer. A can now run, print and then release the printer. </a:t>
            </a:r>
          </a:p>
          <a:p>
            <a:r>
              <a:rPr lang="en-GB" b="1" baseline="0" dirty="0" smtClean="0"/>
              <a:t>No deadlock occurs</a:t>
            </a:r>
            <a:r>
              <a:rPr lang="en-GB" baseline="0" dirty="0" smtClean="0"/>
              <a:t>. </a:t>
            </a:r>
            <a:endParaRPr lang="en-GB" dirty="0" smtClean="0"/>
          </a:p>
          <a:p>
            <a:r>
              <a:rPr lang="en-GB" dirty="0" smtClean="0"/>
              <a:t>Sometimes</a:t>
            </a:r>
            <a:r>
              <a:rPr lang="en-GB" baseline="0" dirty="0" smtClean="0"/>
              <a:t> processes need two or more resources. Resources can be acquired sequentially.</a:t>
            </a:r>
          </a:p>
          <a:p>
            <a:endParaRPr lang="en-SG" dirty="0"/>
          </a:p>
        </p:txBody>
      </p:sp>
      <p:sp>
        <p:nvSpPr>
          <p:cNvPr id="4" name="Slide Number Placeholder 3"/>
          <p:cNvSpPr>
            <a:spLocks noGrp="1"/>
          </p:cNvSpPr>
          <p:nvPr>
            <p:ph type="sldNum" sz="quarter" idx="10"/>
          </p:nvPr>
        </p:nvSpPr>
        <p:spPr/>
        <p:txBody>
          <a:bodyPr/>
          <a:lstStyle/>
          <a:p>
            <a:fld id="{BE899DC8-1196-4261-A0D7-D6B9056A7D79}" type="slidenum">
              <a:rPr lang="en-SG" smtClean="0"/>
              <a:t>10</a:t>
            </a:fld>
            <a:endParaRPr lang="en-SG"/>
          </a:p>
        </p:txBody>
      </p:sp>
    </p:spTree>
    <p:extLst>
      <p:ext uri="{BB962C8B-B14F-4D97-AF65-F5344CB8AC3E}">
        <p14:creationId xmlns:p14="http://schemas.microsoft.com/office/powerpoint/2010/main" val="11363406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Recovery through </a:t>
            </a:r>
            <a:r>
              <a:rPr lang="en-SG" dirty="0" err="1" smtClean="0"/>
              <a:t>preemption</a:t>
            </a:r>
            <a:r>
              <a:rPr lang="en-SG" dirty="0" smtClean="0"/>
              <a:t>: </a:t>
            </a:r>
            <a:r>
              <a:rPr lang="en-GB" dirty="0" smtClean="0"/>
              <a:t>In some cases,</a:t>
            </a:r>
            <a:r>
              <a:rPr lang="en-GB" baseline="0" dirty="0" smtClean="0"/>
              <a:t> it may be possible to temporarily take a resource away from its current owner and give it to another process. In many cases, manual intervention may be required, especially in batch processing. It is highly dependent on the nature of the resource. Recovering this way is frequently difficult or impossible.</a:t>
            </a:r>
          </a:p>
          <a:p>
            <a:pPr marL="0" marR="0" lvl="1" indent="0" algn="l" defTabSz="914400" rtl="0" eaLnBrk="1" fontAlgn="auto" latinLnBrk="0" hangingPunct="1">
              <a:lnSpc>
                <a:spcPct val="100000"/>
              </a:lnSpc>
              <a:spcBef>
                <a:spcPts val="0"/>
              </a:spcBef>
              <a:spcAft>
                <a:spcPts val="0"/>
              </a:spcAft>
              <a:buClrTx/>
              <a:buSzTx/>
              <a:buFontTx/>
              <a:buNone/>
              <a:tabLst/>
              <a:defRPr/>
            </a:pPr>
            <a:r>
              <a:rPr lang="en-SG" dirty="0" smtClean="0"/>
              <a:t>Recovery through rollback:</a:t>
            </a:r>
            <a:r>
              <a:rPr lang="en-SG" baseline="0" dirty="0" smtClean="0"/>
              <a:t> If the system designers and machine operators know that deadlocks are likely, they can arrange to have processes states written to a file periodically.</a:t>
            </a:r>
            <a:endParaRPr lang="en-SG" dirty="0" smtClean="0"/>
          </a:p>
          <a:p>
            <a:r>
              <a:rPr lang="en-SG" dirty="0" smtClean="0"/>
              <a:t>Recovery through killing processes: Killing process in the cycle</a:t>
            </a:r>
            <a:r>
              <a:rPr lang="en-SG" baseline="0" dirty="0" smtClean="0"/>
              <a:t> may break the deadlock. Alternately, killing an outside process will release requested resources.</a:t>
            </a:r>
            <a:endParaRPr lang="en-SG" dirty="0" smtClean="0"/>
          </a:p>
          <a:p>
            <a:endParaRPr lang="en-SG" dirty="0"/>
          </a:p>
        </p:txBody>
      </p:sp>
      <p:sp>
        <p:nvSpPr>
          <p:cNvPr id="4" name="Slide Number Placeholder 3"/>
          <p:cNvSpPr>
            <a:spLocks noGrp="1"/>
          </p:cNvSpPr>
          <p:nvPr>
            <p:ph type="sldNum" sz="quarter" idx="10"/>
          </p:nvPr>
        </p:nvSpPr>
        <p:spPr/>
        <p:txBody>
          <a:bodyPr/>
          <a:lstStyle/>
          <a:p>
            <a:fld id="{BE899DC8-1196-4261-A0D7-D6B9056A7D79}" type="slidenum">
              <a:rPr lang="en-SG" smtClean="0"/>
              <a:t>17</a:t>
            </a:fld>
            <a:endParaRPr lang="en-SG"/>
          </a:p>
        </p:txBody>
      </p:sp>
    </p:spTree>
    <p:extLst>
      <p:ext uri="{BB962C8B-B14F-4D97-AF65-F5344CB8AC3E}">
        <p14:creationId xmlns:p14="http://schemas.microsoft.com/office/powerpoint/2010/main" val="1225210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SG"/>
          </a:p>
        </p:txBody>
      </p:sp>
      <p:sp>
        <p:nvSpPr>
          <p:cNvPr id="4" name="Date Placeholder 3"/>
          <p:cNvSpPr>
            <a:spLocks noGrp="1"/>
          </p:cNvSpPr>
          <p:nvPr>
            <p:ph type="dt" sz="half" idx="10"/>
          </p:nvPr>
        </p:nvSpPr>
        <p:spPr/>
        <p:txBody>
          <a:bodyPr/>
          <a:lstStyle/>
          <a:p>
            <a:fld id="{96347E97-FA1D-4D3D-990B-2306343C7027}" type="datetimeFigureOut">
              <a:rPr lang="en-SG" smtClean="0"/>
              <a:t>2/7/2015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B2E9C7-A081-4A22-806F-D49118C35C89}" type="slidenum">
              <a:rPr lang="en-SG" smtClean="0"/>
              <a:t>‹#›</a:t>
            </a:fld>
            <a:endParaRPr lang="en-SG"/>
          </a:p>
        </p:txBody>
      </p:sp>
    </p:spTree>
    <p:extLst>
      <p:ext uri="{BB962C8B-B14F-4D97-AF65-F5344CB8AC3E}">
        <p14:creationId xmlns:p14="http://schemas.microsoft.com/office/powerpoint/2010/main" val="816867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96347E97-FA1D-4D3D-990B-2306343C7027}" type="datetimeFigureOut">
              <a:rPr lang="en-SG" smtClean="0"/>
              <a:t>2/7/2015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B2E9C7-A081-4A22-806F-D49118C35C89}" type="slidenum">
              <a:rPr lang="en-SG" smtClean="0"/>
              <a:t>‹#›</a:t>
            </a:fld>
            <a:endParaRPr lang="en-SG"/>
          </a:p>
        </p:txBody>
      </p:sp>
    </p:spTree>
    <p:extLst>
      <p:ext uri="{BB962C8B-B14F-4D97-AF65-F5344CB8AC3E}">
        <p14:creationId xmlns:p14="http://schemas.microsoft.com/office/powerpoint/2010/main" val="1923796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96347E97-FA1D-4D3D-990B-2306343C7027}" type="datetimeFigureOut">
              <a:rPr lang="en-SG" smtClean="0"/>
              <a:t>2/7/2015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B2E9C7-A081-4A22-806F-D49118C35C89}" type="slidenum">
              <a:rPr lang="en-SG" smtClean="0"/>
              <a:t>‹#›</a:t>
            </a:fld>
            <a:endParaRPr lang="en-SG"/>
          </a:p>
        </p:txBody>
      </p:sp>
    </p:spTree>
    <p:extLst>
      <p:ext uri="{BB962C8B-B14F-4D97-AF65-F5344CB8AC3E}">
        <p14:creationId xmlns:p14="http://schemas.microsoft.com/office/powerpoint/2010/main" val="46005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10"/>
          </p:nvPr>
        </p:nvSpPr>
        <p:spPr/>
        <p:txBody>
          <a:bodyPr/>
          <a:lstStyle/>
          <a:p>
            <a:fld id="{96347E97-FA1D-4D3D-990B-2306343C7027}" type="datetimeFigureOut">
              <a:rPr lang="en-SG" smtClean="0"/>
              <a:t>2/7/2015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B2E9C7-A081-4A22-806F-D49118C35C89}" type="slidenum">
              <a:rPr lang="en-SG" smtClean="0"/>
              <a:t>‹#›</a:t>
            </a:fld>
            <a:endParaRPr lang="en-SG"/>
          </a:p>
        </p:txBody>
      </p:sp>
    </p:spTree>
    <p:extLst>
      <p:ext uri="{BB962C8B-B14F-4D97-AF65-F5344CB8AC3E}">
        <p14:creationId xmlns:p14="http://schemas.microsoft.com/office/powerpoint/2010/main" val="599556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347E97-FA1D-4D3D-990B-2306343C7027}" type="datetimeFigureOut">
              <a:rPr lang="en-SG" smtClean="0"/>
              <a:t>2/7/2015</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9CB2E9C7-A081-4A22-806F-D49118C35C89}" type="slidenum">
              <a:rPr lang="en-SG" smtClean="0"/>
              <a:t>‹#›</a:t>
            </a:fld>
            <a:endParaRPr lang="en-SG"/>
          </a:p>
        </p:txBody>
      </p:sp>
    </p:spTree>
    <p:extLst>
      <p:ext uri="{BB962C8B-B14F-4D97-AF65-F5344CB8AC3E}">
        <p14:creationId xmlns:p14="http://schemas.microsoft.com/office/powerpoint/2010/main" val="111179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Date Placeholder 4"/>
          <p:cNvSpPr>
            <a:spLocks noGrp="1"/>
          </p:cNvSpPr>
          <p:nvPr>
            <p:ph type="dt" sz="half" idx="10"/>
          </p:nvPr>
        </p:nvSpPr>
        <p:spPr/>
        <p:txBody>
          <a:bodyPr/>
          <a:lstStyle/>
          <a:p>
            <a:fld id="{96347E97-FA1D-4D3D-990B-2306343C7027}" type="datetimeFigureOut">
              <a:rPr lang="en-SG" smtClean="0"/>
              <a:t>2/7/2015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B2E9C7-A081-4A22-806F-D49118C35C89}" type="slidenum">
              <a:rPr lang="en-SG" smtClean="0"/>
              <a:t>‹#›</a:t>
            </a:fld>
            <a:endParaRPr lang="en-SG"/>
          </a:p>
        </p:txBody>
      </p:sp>
    </p:spTree>
    <p:extLst>
      <p:ext uri="{BB962C8B-B14F-4D97-AF65-F5344CB8AC3E}">
        <p14:creationId xmlns:p14="http://schemas.microsoft.com/office/powerpoint/2010/main" val="352803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7" name="Date Placeholder 6"/>
          <p:cNvSpPr>
            <a:spLocks noGrp="1"/>
          </p:cNvSpPr>
          <p:nvPr>
            <p:ph type="dt" sz="half" idx="10"/>
          </p:nvPr>
        </p:nvSpPr>
        <p:spPr/>
        <p:txBody>
          <a:bodyPr/>
          <a:lstStyle/>
          <a:p>
            <a:fld id="{96347E97-FA1D-4D3D-990B-2306343C7027}" type="datetimeFigureOut">
              <a:rPr lang="en-SG" smtClean="0"/>
              <a:t>2/7/2015</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9CB2E9C7-A081-4A22-806F-D49118C35C89}" type="slidenum">
              <a:rPr lang="en-SG" smtClean="0"/>
              <a:t>‹#›</a:t>
            </a:fld>
            <a:endParaRPr lang="en-SG"/>
          </a:p>
        </p:txBody>
      </p:sp>
    </p:spTree>
    <p:extLst>
      <p:ext uri="{BB962C8B-B14F-4D97-AF65-F5344CB8AC3E}">
        <p14:creationId xmlns:p14="http://schemas.microsoft.com/office/powerpoint/2010/main" val="3310175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SG"/>
          </a:p>
        </p:txBody>
      </p:sp>
      <p:sp>
        <p:nvSpPr>
          <p:cNvPr id="3" name="Date Placeholder 2"/>
          <p:cNvSpPr>
            <a:spLocks noGrp="1"/>
          </p:cNvSpPr>
          <p:nvPr>
            <p:ph type="dt" sz="half" idx="10"/>
          </p:nvPr>
        </p:nvSpPr>
        <p:spPr/>
        <p:txBody>
          <a:bodyPr/>
          <a:lstStyle/>
          <a:p>
            <a:fld id="{96347E97-FA1D-4D3D-990B-2306343C7027}" type="datetimeFigureOut">
              <a:rPr lang="en-SG" smtClean="0"/>
              <a:t>2/7/2015</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9CB2E9C7-A081-4A22-806F-D49118C35C89}" type="slidenum">
              <a:rPr lang="en-SG" smtClean="0"/>
              <a:t>‹#›</a:t>
            </a:fld>
            <a:endParaRPr lang="en-SG"/>
          </a:p>
        </p:txBody>
      </p:sp>
    </p:spTree>
    <p:extLst>
      <p:ext uri="{BB962C8B-B14F-4D97-AF65-F5344CB8AC3E}">
        <p14:creationId xmlns:p14="http://schemas.microsoft.com/office/powerpoint/2010/main" val="237066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347E97-FA1D-4D3D-990B-2306343C7027}" type="datetimeFigureOut">
              <a:rPr lang="en-SG" smtClean="0"/>
              <a:t>2/7/2015</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9CB2E9C7-A081-4A22-806F-D49118C35C89}" type="slidenum">
              <a:rPr lang="en-SG" smtClean="0"/>
              <a:t>‹#›</a:t>
            </a:fld>
            <a:endParaRPr lang="en-SG"/>
          </a:p>
        </p:txBody>
      </p:sp>
    </p:spTree>
    <p:extLst>
      <p:ext uri="{BB962C8B-B14F-4D97-AF65-F5344CB8AC3E}">
        <p14:creationId xmlns:p14="http://schemas.microsoft.com/office/powerpoint/2010/main" val="123223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347E97-FA1D-4D3D-990B-2306343C7027}" type="datetimeFigureOut">
              <a:rPr lang="en-SG" smtClean="0"/>
              <a:t>2/7/2015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B2E9C7-A081-4A22-806F-D49118C35C89}" type="slidenum">
              <a:rPr lang="en-SG" smtClean="0"/>
              <a:t>‹#›</a:t>
            </a:fld>
            <a:endParaRPr lang="en-SG"/>
          </a:p>
        </p:txBody>
      </p:sp>
    </p:spTree>
    <p:extLst>
      <p:ext uri="{BB962C8B-B14F-4D97-AF65-F5344CB8AC3E}">
        <p14:creationId xmlns:p14="http://schemas.microsoft.com/office/powerpoint/2010/main" val="2514120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347E97-FA1D-4D3D-990B-2306343C7027}" type="datetimeFigureOut">
              <a:rPr lang="en-SG" smtClean="0"/>
              <a:t>2/7/2015</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9CB2E9C7-A081-4A22-806F-D49118C35C89}" type="slidenum">
              <a:rPr lang="en-SG" smtClean="0"/>
              <a:t>‹#›</a:t>
            </a:fld>
            <a:endParaRPr lang="en-SG"/>
          </a:p>
        </p:txBody>
      </p:sp>
    </p:spTree>
    <p:extLst>
      <p:ext uri="{BB962C8B-B14F-4D97-AF65-F5344CB8AC3E}">
        <p14:creationId xmlns:p14="http://schemas.microsoft.com/office/powerpoint/2010/main" val="26538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SG"/>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347E97-FA1D-4D3D-990B-2306343C7027}" type="datetimeFigureOut">
              <a:rPr lang="en-SG" smtClean="0"/>
              <a:t>2/7/2015</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2E9C7-A081-4A22-806F-D49118C35C89}" type="slidenum">
              <a:rPr lang="en-SG" smtClean="0"/>
              <a:t>‹#›</a:t>
            </a:fld>
            <a:endParaRPr lang="en-SG"/>
          </a:p>
        </p:txBody>
      </p:sp>
    </p:spTree>
    <p:extLst>
      <p:ext uri="{BB962C8B-B14F-4D97-AF65-F5344CB8AC3E}">
        <p14:creationId xmlns:p14="http://schemas.microsoft.com/office/powerpoint/2010/main" val="1544816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youtu.be/CoKFi293eAs?list=PL2D9CB54474666FF7" TargetMode="External"/><Relationship Id="rId2" Type="http://schemas.openxmlformats.org/officeDocument/2006/relationships/hyperlink" Target="http://www.youtube.com/channel/UCwbsWIWfcOL2FiUZ2hKNJHQ"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SG" dirty="0" smtClean="0"/>
              <a:t>ET0023 Operating Systems</a:t>
            </a:r>
            <a:endParaRPr lang="en-SG" dirty="0"/>
          </a:p>
        </p:txBody>
      </p:sp>
      <p:sp>
        <p:nvSpPr>
          <p:cNvPr id="3" name="Subtitle 2"/>
          <p:cNvSpPr>
            <a:spLocks noGrp="1"/>
          </p:cNvSpPr>
          <p:nvPr>
            <p:ph type="subTitle" idx="1"/>
          </p:nvPr>
        </p:nvSpPr>
        <p:spPr/>
        <p:txBody>
          <a:bodyPr/>
          <a:lstStyle/>
          <a:p>
            <a:r>
              <a:rPr lang="en-SG" dirty="0" smtClean="0"/>
              <a:t> </a:t>
            </a:r>
            <a:r>
              <a:rPr lang="en-SG" dirty="0"/>
              <a:t>7. Deadlocks </a:t>
            </a:r>
          </a:p>
        </p:txBody>
      </p:sp>
    </p:spTree>
    <p:extLst>
      <p:ext uri="{BB962C8B-B14F-4D97-AF65-F5344CB8AC3E}">
        <p14:creationId xmlns:p14="http://schemas.microsoft.com/office/powerpoint/2010/main" val="177831759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Deadlocks</a:t>
            </a:r>
            <a:endParaRPr lang="en-SG" dirty="0"/>
          </a:p>
        </p:txBody>
      </p:sp>
      <p:sp>
        <p:nvSpPr>
          <p:cNvPr id="3" name="Content Placeholder 2"/>
          <p:cNvSpPr>
            <a:spLocks noGrp="1"/>
          </p:cNvSpPr>
          <p:nvPr>
            <p:ph idx="1"/>
          </p:nvPr>
        </p:nvSpPr>
        <p:spPr/>
        <p:txBody>
          <a:bodyPr>
            <a:normAutofit fontScale="92500" lnSpcReduction="20000"/>
          </a:bodyPr>
          <a:lstStyle/>
          <a:p>
            <a:r>
              <a:rPr lang="en-SG" dirty="0" smtClean="0"/>
              <a:t>A group of processes is deadlocked if each process in the group is waiting for an event that only another process in the group can cause.</a:t>
            </a:r>
          </a:p>
          <a:p>
            <a:r>
              <a:rPr lang="en-SG" dirty="0" smtClean="0"/>
              <a:t>Usually the event is release of a currently held resource (owned by another process).</a:t>
            </a:r>
          </a:p>
          <a:p>
            <a:r>
              <a:rPr lang="en-SG" dirty="0" smtClean="0"/>
              <a:t>In a deadlock, none of the processes can:</a:t>
            </a:r>
          </a:p>
          <a:p>
            <a:pPr lvl="1"/>
            <a:r>
              <a:rPr lang="en-SG" dirty="0" smtClean="0"/>
              <a:t>Run</a:t>
            </a:r>
          </a:p>
          <a:p>
            <a:pPr lvl="1"/>
            <a:r>
              <a:rPr lang="en-SG" dirty="0" smtClean="0"/>
              <a:t>Release resources</a:t>
            </a:r>
          </a:p>
          <a:p>
            <a:pPr lvl="1"/>
            <a:r>
              <a:rPr lang="en-SG" dirty="0" smtClean="0"/>
              <a:t>Be awakened</a:t>
            </a:r>
          </a:p>
          <a:p>
            <a:r>
              <a:rPr lang="en-SG" dirty="0" smtClean="0"/>
              <a:t>All of them will be stuck waiting forever!</a:t>
            </a:r>
            <a:endParaRPr lang="en-SG" dirty="0"/>
          </a:p>
        </p:txBody>
      </p:sp>
    </p:spTree>
    <p:extLst>
      <p:ext uri="{BB962C8B-B14F-4D97-AF65-F5344CB8AC3E}">
        <p14:creationId xmlns:p14="http://schemas.microsoft.com/office/powerpoint/2010/main" val="18474988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4 Conditions for Deadlock</a:t>
            </a:r>
            <a:endParaRPr lang="en-SG" dirty="0"/>
          </a:p>
        </p:txBody>
      </p:sp>
      <p:sp>
        <p:nvSpPr>
          <p:cNvPr id="3" name="Content Placeholder 2"/>
          <p:cNvSpPr>
            <a:spLocks noGrp="1"/>
          </p:cNvSpPr>
          <p:nvPr>
            <p:ph idx="1"/>
          </p:nvPr>
        </p:nvSpPr>
        <p:spPr/>
        <p:txBody>
          <a:bodyPr>
            <a:normAutofit fontScale="85000" lnSpcReduction="10000"/>
          </a:bodyPr>
          <a:lstStyle/>
          <a:p>
            <a:r>
              <a:rPr lang="en-SG" dirty="0" smtClean="0"/>
              <a:t>Mutual exclusion condition</a:t>
            </a:r>
          </a:p>
          <a:p>
            <a:pPr lvl="1"/>
            <a:r>
              <a:rPr lang="en-SG" dirty="0" smtClean="0"/>
              <a:t>Each resource assigned to one process or is available</a:t>
            </a:r>
          </a:p>
          <a:p>
            <a:r>
              <a:rPr lang="en-SG" dirty="0" smtClean="0"/>
              <a:t>Hold and wait condition</a:t>
            </a:r>
          </a:p>
          <a:p>
            <a:pPr lvl="1"/>
            <a:r>
              <a:rPr lang="en-SG" dirty="0" smtClean="0"/>
              <a:t>Process holding resources can request additional resources</a:t>
            </a:r>
          </a:p>
          <a:p>
            <a:r>
              <a:rPr lang="en-SG" dirty="0" smtClean="0"/>
              <a:t>No </a:t>
            </a:r>
            <a:r>
              <a:rPr lang="en-SG" dirty="0" err="1" smtClean="0"/>
              <a:t>preemption</a:t>
            </a:r>
            <a:r>
              <a:rPr lang="en-SG" dirty="0" smtClean="0"/>
              <a:t> condition</a:t>
            </a:r>
          </a:p>
          <a:p>
            <a:pPr lvl="1"/>
            <a:r>
              <a:rPr lang="en-SG" dirty="0" smtClean="0"/>
              <a:t>Previously granted resources cannot be forcibly taken away</a:t>
            </a:r>
          </a:p>
          <a:p>
            <a:r>
              <a:rPr lang="en-SG" dirty="0" smtClean="0"/>
              <a:t>Circular wait condition</a:t>
            </a:r>
          </a:p>
          <a:p>
            <a:pPr lvl="1"/>
            <a:r>
              <a:rPr lang="en-SG" dirty="0" smtClean="0"/>
              <a:t>Must be circular chain of two or more processes</a:t>
            </a:r>
          </a:p>
          <a:p>
            <a:pPr lvl="1"/>
            <a:r>
              <a:rPr lang="en-SG" dirty="0" smtClean="0"/>
              <a:t>Each is waiting for resource held by next member of the chain</a:t>
            </a:r>
            <a:endParaRPr lang="en-SG" dirty="0"/>
          </a:p>
        </p:txBody>
      </p:sp>
    </p:spTree>
    <p:extLst>
      <p:ext uri="{BB962C8B-B14F-4D97-AF65-F5344CB8AC3E}">
        <p14:creationId xmlns:p14="http://schemas.microsoft.com/office/powerpoint/2010/main" val="3781163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Deadlock Modelling </a:t>
            </a:r>
            <a:endParaRPr lang="en-SG" dirty="0"/>
          </a:p>
        </p:txBody>
      </p:sp>
      <p:sp>
        <p:nvSpPr>
          <p:cNvPr id="3" name="Content Placeholder 2"/>
          <p:cNvSpPr>
            <a:spLocks noGrp="1"/>
          </p:cNvSpPr>
          <p:nvPr>
            <p:ph idx="1"/>
          </p:nvPr>
        </p:nvSpPr>
        <p:spPr/>
        <p:txBody>
          <a:bodyPr>
            <a:normAutofit fontScale="70000" lnSpcReduction="20000"/>
          </a:bodyPr>
          <a:lstStyle/>
          <a:p>
            <a:r>
              <a:rPr lang="en-SG" dirty="0" smtClean="0"/>
              <a:t>Modelled </a:t>
            </a:r>
            <a:r>
              <a:rPr lang="en-SG" dirty="0"/>
              <a:t>with </a:t>
            </a:r>
            <a:r>
              <a:rPr lang="en-SG" b="1" dirty="0"/>
              <a:t>directed resource graphs </a:t>
            </a:r>
            <a:endParaRPr lang="en-SG" dirty="0"/>
          </a:p>
          <a:p>
            <a:endParaRPr lang="en-GB" dirty="0" smtClean="0"/>
          </a:p>
          <a:p>
            <a:endParaRPr lang="en-GB" dirty="0" smtClean="0"/>
          </a:p>
          <a:p>
            <a:endParaRPr lang="en-GB" dirty="0"/>
          </a:p>
          <a:p>
            <a:endParaRPr lang="en-GB" dirty="0" smtClean="0"/>
          </a:p>
          <a:p>
            <a:endParaRPr lang="en-GB" dirty="0"/>
          </a:p>
          <a:p>
            <a:endParaRPr lang="en-GB" dirty="0" smtClean="0"/>
          </a:p>
          <a:p>
            <a:endParaRPr lang="en-GB" dirty="0"/>
          </a:p>
          <a:p>
            <a:pPr marL="0" indent="0">
              <a:buNone/>
            </a:pPr>
            <a:endParaRPr lang="en-SG" dirty="0"/>
          </a:p>
          <a:p>
            <a:pPr marL="0" indent="0">
              <a:buNone/>
            </a:pPr>
            <a:endParaRPr lang="en-GB" dirty="0" smtClean="0"/>
          </a:p>
          <a:p>
            <a:pPr lvl="1"/>
            <a:r>
              <a:rPr lang="en-SG" dirty="0" smtClean="0"/>
              <a:t>Resource </a:t>
            </a:r>
            <a:r>
              <a:rPr lang="en-SG" dirty="0"/>
              <a:t>R is assigned to process A </a:t>
            </a:r>
          </a:p>
          <a:p>
            <a:pPr lvl="1"/>
            <a:r>
              <a:rPr lang="en-SG" dirty="0" smtClean="0"/>
              <a:t>Process </a:t>
            </a:r>
            <a:r>
              <a:rPr lang="en-SG" dirty="0"/>
              <a:t>B is requesting/waiting for resource S </a:t>
            </a:r>
          </a:p>
          <a:p>
            <a:pPr lvl="1"/>
            <a:r>
              <a:rPr lang="en-SG" dirty="0" smtClean="0"/>
              <a:t>Process </a:t>
            </a:r>
            <a:r>
              <a:rPr lang="en-SG" dirty="0"/>
              <a:t>C and D are in deadlock over resources T and U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991" y="2070990"/>
            <a:ext cx="7118385" cy="2798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3826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How Deadlock Occurs</a:t>
            </a:r>
            <a:endParaRPr lang="en-SG" dirty="0"/>
          </a:p>
        </p:txBody>
      </p:sp>
      <p:sp>
        <p:nvSpPr>
          <p:cNvPr id="3" name="Content Placeholder 2"/>
          <p:cNvSpPr>
            <a:spLocks noGrp="1"/>
          </p:cNvSpPr>
          <p:nvPr>
            <p:ph idx="1"/>
          </p:nvPr>
        </p:nvSpPr>
        <p:spPr/>
        <p:txBody>
          <a:bodyPr/>
          <a:lstStyle/>
          <a:p>
            <a:endParaRPr lang="en-SG"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1484784"/>
            <a:ext cx="8208912" cy="52023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876256" y="6317826"/>
            <a:ext cx="2016224" cy="369332"/>
          </a:xfrm>
          <a:prstGeom prst="rect">
            <a:avLst/>
          </a:prstGeom>
        </p:spPr>
        <p:txBody>
          <a:bodyPr wrap="square">
            <a:spAutoFit/>
          </a:bodyPr>
          <a:lstStyle/>
          <a:p>
            <a:r>
              <a:rPr lang="en-SG" b="1" dirty="0" smtClean="0">
                <a:solidFill>
                  <a:srgbClr val="FF0000"/>
                </a:solidFill>
              </a:rPr>
              <a:t>Deadlock</a:t>
            </a:r>
            <a:r>
              <a:rPr lang="en-SG" b="1" dirty="0">
                <a:solidFill>
                  <a:srgbClr val="FF0000"/>
                </a:solidFill>
              </a:rPr>
              <a:t>! </a:t>
            </a:r>
            <a:endParaRPr lang="en-SG" dirty="0">
              <a:solidFill>
                <a:srgbClr val="FF0000"/>
              </a:solidFill>
            </a:endParaRPr>
          </a:p>
        </p:txBody>
      </p:sp>
    </p:spTree>
    <p:extLst>
      <p:ext uri="{BB962C8B-B14F-4D97-AF65-F5344CB8AC3E}">
        <p14:creationId xmlns:p14="http://schemas.microsoft.com/office/powerpoint/2010/main" val="22494160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How Deadlocks can be Avoided</a:t>
            </a:r>
            <a:endParaRPr lang="en-SG" dirty="0"/>
          </a:p>
        </p:txBody>
      </p:sp>
      <p:sp>
        <p:nvSpPr>
          <p:cNvPr id="3" name="Content Placeholder 2"/>
          <p:cNvSpPr>
            <a:spLocks noGrp="1"/>
          </p:cNvSpPr>
          <p:nvPr>
            <p:ph idx="1"/>
          </p:nvPr>
        </p:nvSpPr>
        <p:spPr/>
        <p:txBody>
          <a:bodyPr/>
          <a:lstStyle/>
          <a:p>
            <a:endParaRPr lang="en-SG"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12776"/>
            <a:ext cx="8388424" cy="5105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0" y="3585790"/>
            <a:ext cx="6425952" cy="923330"/>
          </a:xfrm>
          <a:prstGeom prst="rect">
            <a:avLst/>
          </a:prstGeom>
        </p:spPr>
        <p:txBody>
          <a:bodyPr wrap="square">
            <a:spAutoFit/>
          </a:bodyPr>
          <a:lstStyle/>
          <a:p>
            <a:r>
              <a:rPr lang="en-SG" dirty="0" smtClean="0"/>
              <a:t>If granting a particular request might lead to a deadlock, the</a:t>
            </a:r>
          </a:p>
          <a:p>
            <a:r>
              <a:rPr lang="en-SG" dirty="0" smtClean="0"/>
              <a:t>OS can simply suspend the process without granting the</a:t>
            </a:r>
          </a:p>
          <a:p>
            <a:r>
              <a:rPr lang="en-SG" dirty="0" smtClean="0"/>
              <a:t>request (</a:t>
            </a:r>
            <a:r>
              <a:rPr lang="en-SG" dirty="0" err="1" smtClean="0"/>
              <a:t>ie</a:t>
            </a:r>
            <a:r>
              <a:rPr lang="en-SG" dirty="0" smtClean="0"/>
              <a:t> just not schedule the process) until it is safe.</a:t>
            </a:r>
            <a:endParaRPr lang="en-SG" dirty="0"/>
          </a:p>
        </p:txBody>
      </p:sp>
    </p:spTree>
    <p:extLst>
      <p:ext uri="{BB962C8B-B14F-4D97-AF65-F5344CB8AC3E}">
        <p14:creationId xmlns:p14="http://schemas.microsoft.com/office/powerpoint/2010/main" val="803715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How to handle Deadlocks</a:t>
            </a:r>
            <a:endParaRPr lang="en-SG" dirty="0"/>
          </a:p>
        </p:txBody>
      </p:sp>
      <p:sp>
        <p:nvSpPr>
          <p:cNvPr id="3" name="Content Placeholder 2"/>
          <p:cNvSpPr>
            <a:spLocks noGrp="1"/>
          </p:cNvSpPr>
          <p:nvPr>
            <p:ph idx="1"/>
          </p:nvPr>
        </p:nvSpPr>
        <p:spPr/>
        <p:txBody>
          <a:bodyPr>
            <a:normAutofit/>
          </a:bodyPr>
          <a:lstStyle/>
          <a:p>
            <a:r>
              <a:rPr lang="en-SG" dirty="0" smtClean="0"/>
              <a:t>Just ignore the problem.</a:t>
            </a:r>
          </a:p>
          <a:p>
            <a:pPr lvl="1"/>
            <a:r>
              <a:rPr lang="en-SG" dirty="0" smtClean="0"/>
              <a:t>The Ostrich Algorithm</a:t>
            </a:r>
          </a:p>
          <a:p>
            <a:r>
              <a:rPr lang="en-SG" dirty="0" smtClean="0"/>
              <a:t>Detection and recovery.</a:t>
            </a:r>
          </a:p>
          <a:p>
            <a:pPr lvl="1"/>
            <a:r>
              <a:rPr lang="en-SG" dirty="0" smtClean="0"/>
              <a:t>Let deadlocks occur, detect them, and take action.</a:t>
            </a:r>
          </a:p>
          <a:p>
            <a:r>
              <a:rPr lang="en-SG" dirty="0" smtClean="0"/>
              <a:t>Dynamic avoidance by careful resource allocation.</a:t>
            </a:r>
          </a:p>
          <a:p>
            <a:r>
              <a:rPr lang="en-SG" dirty="0" smtClean="0"/>
              <a:t>Prevention by negating one of the four necessary conditions for deadlock.</a:t>
            </a:r>
            <a:endParaRPr lang="en-SG" dirty="0"/>
          </a:p>
        </p:txBody>
      </p:sp>
    </p:spTree>
    <p:extLst>
      <p:ext uri="{BB962C8B-B14F-4D97-AF65-F5344CB8AC3E}">
        <p14:creationId xmlns:p14="http://schemas.microsoft.com/office/powerpoint/2010/main" val="25480240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The Ostrich Algorithm</a:t>
            </a:r>
            <a:endParaRPr lang="en-SG" dirty="0"/>
          </a:p>
        </p:txBody>
      </p:sp>
      <p:sp>
        <p:nvSpPr>
          <p:cNvPr id="3" name="Content Placeholder 2"/>
          <p:cNvSpPr>
            <a:spLocks noGrp="1"/>
          </p:cNvSpPr>
          <p:nvPr>
            <p:ph idx="1"/>
          </p:nvPr>
        </p:nvSpPr>
        <p:spPr/>
        <p:txBody>
          <a:bodyPr>
            <a:normAutofit fontScale="92500" lnSpcReduction="10000"/>
          </a:bodyPr>
          <a:lstStyle/>
          <a:p>
            <a:r>
              <a:rPr lang="en-SG" dirty="0" smtClean="0"/>
              <a:t>Pretend </a:t>
            </a:r>
            <a:r>
              <a:rPr lang="en-SG" dirty="0"/>
              <a:t>there is no problem </a:t>
            </a:r>
          </a:p>
          <a:p>
            <a:r>
              <a:rPr lang="en-SG" dirty="0" smtClean="0"/>
              <a:t>Reasonable </a:t>
            </a:r>
            <a:r>
              <a:rPr lang="en-SG" dirty="0"/>
              <a:t>if: </a:t>
            </a:r>
          </a:p>
          <a:p>
            <a:pPr lvl="1"/>
            <a:r>
              <a:rPr lang="en-SG" dirty="0" smtClean="0"/>
              <a:t>Deadlocks </a:t>
            </a:r>
            <a:r>
              <a:rPr lang="en-SG" dirty="0"/>
              <a:t>occur very rarely </a:t>
            </a:r>
          </a:p>
          <a:p>
            <a:pPr lvl="1"/>
            <a:r>
              <a:rPr lang="en-SG" dirty="0" smtClean="0"/>
              <a:t>Cost </a:t>
            </a:r>
            <a:r>
              <a:rPr lang="en-SG" dirty="0"/>
              <a:t>of prevention is high </a:t>
            </a:r>
          </a:p>
          <a:p>
            <a:r>
              <a:rPr lang="en-SG" dirty="0" smtClean="0"/>
              <a:t>Linux </a:t>
            </a:r>
            <a:r>
              <a:rPr lang="en-SG" dirty="0"/>
              <a:t>and Windows takes this approach </a:t>
            </a:r>
          </a:p>
          <a:p>
            <a:r>
              <a:rPr lang="en-SG" dirty="0" smtClean="0"/>
              <a:t>Oracle </a:t>
            </a:r>
            <a:r>
              <a:rPr lang="en-SG" dirty="0"/>
              <a:t>database cannot! </a:t>
            </a:r>
          </a:p>
          <a:p>
            <a:r>
              <a:rPr lang="en-SG" dirty="0" smtClean="0"/>
              <a:t>It </a:t>
            </a:r>
            <a:r>
              <a:rPr lang="en-SG" dirty="0"/>
              <a:t>is a trade off between: </a:t>
            </a:r>
          </a:p>
          <a:p>
            <a:pPr lvl="1"/>
            <a:r>
              <a:rPr lang="en-SG" dirty="0" smtClean="0"/>
              <a:t>Convenience </a:t>
            </a:r>
            <a:endParaRPr lang="en-SG" dirty="0"/>
          </a:p>
          <a:p>
            <a:pPr lvl="1"/>
            <a:r>
              <a:rPr lang="en-SG" dirty="0" smtClean="0"/>
              <a:t>Correctness </a:t>
            </a:r>
            <a:endParaRPr lang="en-SG" dirty="0"/>
          </a:p>
          <a:p>
            <a:endParaRPr lang="en-SG"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6" y="3916660"/>
            <a:ext cx="2010519" cy="2680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439376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Detection and Recovery</a:t>
            </a:r>
            <a:endParaRPr lang="en-SG" dirty="0"/>
          </a:p>
        </p:txBody>
      </p:sp>
      <p:sp>
        <p:nvSpPr>
          <p:cNvPr id="3" name="Content Placeholder 2"/>
          <p:cNvSpPr>
            <a:spLocks noGrp="1"/>
          </p:cNvSpPr>
          <p:nvPr>
            <p:ph idx="1"/>
          </p:nvPr>
        </p:nvSpPr>
        <p:spPr/>
        <p:txBody>
          <a:bodyPr>
            <a:normAutofit fontScale="92500"/>
          </a:bodyPr>
          <a:lstStyle/>
          <a:p>
            <a:r>
              <a:rPr lang="en-SG" dirty="0" smtClean="0"/>
              <a:t>OS does not attempt to prevent deadlocks from occurring.</a:t>
            </a:r>
          </a:p>
          <a:p>
            <a:r>
              <a:rPr lang="en-SG" dirty="0" smtClean="0"/>
              <a:t>OS tries to detect when deadlocks have happened. (every time a resource request is made)</a:t>
            </a:r>
          </a:p>
          <a:p>
            <a:r>
              <a:rPr lang="en-SG" dirty="0" smtClean="0"/>
              <a:t>Then it takes action to recover from the deadlock:</a:t>
            </a:r>
          </a:p>
          <a:p>
            <a:pPr lvl="1"/>
            <a:r>
              <a:rPr lang="en-SG" dirty="0" smtClean="0"/>
              <a:t>Recovery through </a:t>
            </a:r>
            <a:r>
              <a:rPr lang="en-SG" dirty="0" err="1" smtClean="0"/>
              <a:t>preemption</a:t>
            </a:r>
            <a:r>
              <a:rPr lang="en-SG" dirty="0" smtClean="0"/>
              <a:t>.</a:t>
            </a:r>
          </a:p>
          <a:p>
            <a:pPr lvl="1"/>
            <a:r>
              <a:rPr lang="en-SG" dirty="0" smtClean="0"/>
              <a:t>Recovery through rollback.</a:t>
            </a:r>
          </a:p>
          <a:p>
            <a:pPr lvl="1"/>
            <a:r>
              <a:rPr lang="en-SG" dirty="0" smtClean="0"/>
              <a:t>Recovery through killing processes.</a:t>
            </a:r>
            <a:endParaRPr lang="en-SG" dirty="0"/>
          </a:p>
        </p:txBody>
      </p:sp>
    </p:spTree>
    <p:extLst>
      <p:ext uri="{BB962C8B-B14F-4D97-AF65-F5344CB8AC3E}">
        <p14:creationId xmlns:p14="http://schemas.microsoft.com/office/powerpoint/2010/main" val="13016207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964488" cy="1143000"/>
          </a:xfrm>
        </p:spPr>
        <p:txBody>
          <a:bodyPr>
            <a:normAutofit fontScale="90000"/>
          </a:bodyPr>
          <a:lstStyle/>
          <a:p>
            <a:r>
              <a:rPr lang="en-SG" dirty="0" smtClean="0"/>
              <a:t>Detection with One Resource of Each Type</a:t>
            </a:r>
            <a:endParaRPr lang="en-SG" dirty="0"/>
          </a:p>
        </p:txBody>
      </p:sp>
      <p:sp>
        <p:nvSpPr>
          <p:cNvPr id="3" name="Content Placeholder 2"/>
          <p:cNvSpPr>
            <a:spLocks noGrp="1"/>
          </p:cNvSpPr>
          <p:nvPr>
            <p:ph idx="1"/>
          </p:nvPr>
        </p:nvSpPr>
        <p:spPr/>
        <p:txBody>
          <a:bodyPr>
            <a:normAutofit/>
          </a:bodyPr>
          <a:lstStyle/>
          <a:p>
            <a:pPr lvl="1"/>
            <a:r>
              <a:rPr lang="en-SG" sz="2400" dirty="0" smtClean="0"/>
              <a:t>Note the resource ownership and requests</a:t>
            </a:r>
          </a:p>
          <a:p>
            <a:pPr lvl="1"/>
            <a:r>
              <a:rPr lang="en-SG" sz="2400" dirty="0" smtClean="0"/>
              <a:t>A cycle can be found within the graph, denoting deadlock</a:t>
            </a:r>
            <a:endParaRPr lang="en-SG"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57" y="2578769"/>
            <a:ext cx="8527815" cy="3874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1755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Deadlock Prevention (1)</a:t>
            </a:r>
            <a:endParaRPr lang="en-SG" dirty="0"/>
          </a:p>
        </p:txBody>
      </p:sp>
      <p:sp>
        <p:nvSpPr>
          <p:cNvPr id="3" name="Content Placeholder 2"/>
          <p:cNvSpPr>
            <a:spLocks noGrp="1"/>
          </p:cNvSpPr>
          <p:nvPr>
            <p:ph idx="1"/>
          </p:nvPr>
        </p:nvSpPr>
        <p:spPr/>
        <p:txBody>
          <a:bodyPr>
            <a:normAutofit fontScale="92500" lnSpcReduction="20000"/>
          </a:bodyPr>
          <a:lstStyle/>
          <a:p>
            <a:r>
              <a:rPr lang="en-SG" b="1" dirty="0" smtClean="0"/>
              <a:t>Attacking the Mutual Exclusive Condition</a:t>
            </a:r>
          </a:p>
          <a:p>
            <a:r>
              <a:rPr lang="en-SG" dirty="0" smtClean="0"/>
              <a:t>Some devices can be spooled</a:t>
            </a:r>
          </a:p>
          <a:p>
            <a:pPr lvl="1"/>
            <a:r>
              <a:rPr lang="en-SG" dirty="0" smtClean="0"/>
              <a:t>E.g. Printers can only be accessed by the printer daemon</a:t>
            </a:r>
          </a:p>
          <a:p>
            <a:pPr lvl="1"/>
            <a:r>
              <a:rPr lang="en-SG" dirty="0" smtClean="0"/>
              <a:t>All process must send it to the daemon</a:t>
            </a:r>
          </a:p>
          <a:p>
            <a:r>
              <a:rPr lang="en-SG" dirty="0" smtClean="0"/>
              <a:t>Not all devices can be spooled.</a:t>
            </a:r>
          </a:p>
          <a:p>
            <a:r>
              <a:rPr lang="en-SG" dirty="0" smtClean="0"/>
              <a:t>Principle:</a:t>
            </a:r>
          </a:p>
          <a:p>
            <a:pPr lvl="1"/>
            <a:r>
              <a:rPr lang="en-SG" dirty="0" smtClean="0"/>
              <a:t>Avoid assigning resource when not absolutely necessary</a:t>
            </a:r>
          </a:p>
          <a:p>
            <a:pPr lvl="1"/>
            <a:r>
              <a:rPr lang="en-SG" dirty="0" smtClean="0"/>
              <a:t>As few processes as possible actually claim the resource</a:t>
            </a:r>
            <a:endParaRPr lang="en-SG" dirty="0"/>
          </a:p>
        </p:txBody>
      </p:sp>
    </p:spTree>
    <p:extLst>
      <p:ext uri="{BB962C8B-B14F-4D97-AF65-F5344CB8AC3E}">
        <p14:creationId xmlns:p14="http://schemas.microsoft.com/office/powerpoint/2010/main" val="6161818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System </a:t>
            </a:r>
            <a:r>
              <a:rPr lang="en-SG" dirty="0"/>
              <a:t>Model </a:t>
            </a:r>
          </a:p>
        </p:txBody>
      </p:sp>
      <p:sp>
        <p:nvSpPr>
          <p:cNvPr id="3" name="Content Placeholder 2"/>
          <p:cNvSpPr>
            <a:spLocks noGrp="1"/>
          </p:cNvSpPr>
          <p:nvPr>
            <p:ph idx="1"/>
          </p:nvPr>
        </p:nvSpPr>
        <p:spPr/>
        <p:txBody>
          <a:bodyPr>
            <a:normAutofit fontScale="77500" lnSpcReduction="20000"/>
          </a:bodyPr>
          <a:lstStyle/>
          <a:p>
            <a:r>
              <a:rPr lang="en-SG" dirty="0" smtClean="0"/>
              <a:t>There </a:t>
            </a:r>
            <a:r>
              <a:rPr lang="en-SG" dirty="0"/>
              <a:t>are </a:t>
            </a:r>
            <a:r>
              <a:rPr lang="en-SG" b="1" dirty="0"/>
              <a:t>non-shared </a:t>
            </a:r>
            <a:r>
              <a:rPr lang="en-SG" dirty="0"/>
              <a:t>computer resources </a:t>
            </a:r>
          </a:p>
          <a:p>
            <a:pPr lvl="1"/>
            <a:r>
              <a:rPr lang="en-SG" dirty="0" smtClean="0"/>
              <a:t>May </a:t>
            </a:r>
            <a:r>
              <a:rPr lang="en-SG" dirty="0"/>
              <a:t>be more than one instance </a:t>
            </a:r>
          </a:p>
          <a:p>
            <a:pPr lvl="1"/>
            <a:r>
              <a:rPr lang="en-SG" dirty="0" smtClean="0"/>
              <a:t>E.g</a:t>
            </a:r>
            <a:r>
              <a:rPr lang="en-SG" dirty="0"/>
              <a:t>. Printers, Tape Drives, CD-ROMs </a:t>
            </a:r>
          </a:p>
          <a:p>
            <a:r>
              <a:rPr lang="en-SG" dirty="0" smtClean="0"/>
              <a:t>Processes </a:t>
            </a:r>
            <a:r>
              <a:rPr lang="en-SG" dirty="0"/>
              <a:t>need access to these resources </a:t>
            </a:r>
          </a:p>
          <a:p>
            <a:pPr lvl="1"/>
            <a:r>
              <a:rPr lang="en-SG" b="1" dirty="0" smtClean="0"/>
              <a:t>Acquire </a:t>
            </a:r>
            <a:r>
              <a:rPr lang="en-SG" dirty="0"/>
              <a:t>resource </a:t>
            </a:r>
          </a:p>
          <a:p>
            <a:pPr lvl="2"/>
            <a:r>
              <a:rPr lang="en-SG" dirty="0" smtClean="0"/>
              <a:t>If </a:t>
            </a:r>
            <a:r>
              <a:rPr lang="en-SG" dirty="0"/>
              <a:t>resource is available, access is granted </a:t>
            </a:r>
          </a:p>
          <a:p>
            <a:pPr lvl="2"/>
            <a:r>
              <a:rPr lang="en-SG" dirty="0" smtClean="0"/>
              <a:t>If </a:t>
            </a:r>
            <a:r>
              <a:rPr lang="en-SG" dirty="0"/>
              <a:t>not available, process is blocked </a:t>
            </a:r>
          </a:p>
          <a:p>
            <a:pPr lvl="1"/>
            <a:r>
              <a:rPr lang="en-SG" b="1" dirty="0" smtClean="0"/>
              <a:t>Use </a:t>
            </a:r>
            <a:r>
              <a:rPr lang="en-SG" dirty="0"/>
              <a:t>resource </a:t>
            </a:r>
          </a:p>
          <a:p>
            <a:pPr lvl="1"/>
            <a:r>
              <a:rPr lang="en-SG" b="1" dirty="0" smtClean="0"/>
              <a:t>Release </a:t>
            </a:r>
            <a:r>
              <a:rPr lang="en-SG" dirty="0"/>
              <a:t>resource </a:t>
            </a:r>
          </a:p>
          <a:p>
            <a:r>
              <a:rPr lang="en-SG" dirty="0" smtClean="0"/>
              <a:t>Undesirable </a:t>
            </a:r>
            <a:r>
              <a:rPr lang="en-SG" dirty="0"/>
              <a:t>scenario: </a:t>
            </a:r>
          </a:p>
          <a:p>
            <a:pPr lvl="1"/>
            <a:r>
              <a:rPr lang="en-SG" dirty="0" smtClean="0"/>
              <a:t>Process </a:t>
            </a:r>
            <a:r>
              <a:rPr lang="en-SG" dirty="0"/>
              <a:t>A acquires resource 1 and is waiting for resource 2 </a:t>
            </a:r>
          </a:p>
          <a:p>
            <a:pPr lvl="1"/>
            <a:r>
              <a:rPr lang="en-SG" dirty="0" smtClean="0"/>
              <a:t>Process </a:t>
            </a:r>
            <a:r>
              <a:rPr lang="en-SG" dirty="0"/>
              <a:t>B acquires resource 2 and is waiting for resource 1 </a:t>
            </a:r>
          </a:p>
          <a:p>
            <a:pPr lvl="1"/>
            <a:r>
              <a:rPr lang="en-SG" dirty="0" smtClean="0"/>
              <a:t>Deadlock</a:t>
            </a:r>
            <a:r>
              <a:rPr lang="en-SG" dirty="0"/>
              <a:t>! </a:t>
            </a:r>
          </a:p>
          <a:p>
            <a:endParaRPr lang="en-SG" dirty="0"/>
          </a:p>
        </p:txBody>
      </p:sp>
    </p:spTree>
    <p:extLst>
      <p:ext uri="{BB962C8B-B14F-4D97-AF65-F5344CB8AC3E}">
        <p14:creationId xmlns:p14="http://schemas.microsoft.com/office/powerpoint/2010/main" val="3328596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Deadlock Prevention (2)</a:t>
            </a:r>
            <a:endParaRPr lang="en-SG" dirty="0"/>
          </a:p>
        </p:txBody>
      </p:sp>
      <p:sp>
        <p:nvSpPr>
          <p:cNvPr id="3" name="Content Placeholder 2"/>
          <p:cNvSpPr>
            <a:spLocks noGrp="1"/>
          </p:cNvSpPr>
          <p:nvPr>
            <p:ph idx="1"/>
          </p:nvPr>
        </p:nvSpPr>
        <p:spPr/>
        <p:txBody>
          <a:bodyPr>
            <a:normAutofit fontScale="92500" lnSpcReduction="20000"/>
          </a:bodyPr>
          <a:lstStyle/>
          <a:p>
            <a:r>
              <a:rPr lang="en-SG" b="1" dirty="0" smtClean="0"/>
              <a:t>Attacking the Hold and Wait condition</a:t>
            </a:r>
          </a:p>
          <a:p>
            <a:r>
              <a:rPr lang="en-SG" dirty="0" smtClean="0"/>
              <a:t>Require processes to request resources before it can start running.</a:t>
            </a:r>
          </a:p>
          <a:p>
            <a:pPr lvl="1"/>
            <a:r>
              <a:rPr lang="en-SG" dirty="0" smtClean="0"/>
              <a:t>A process never has to wait for what it needs</a:t>
            </a:r>
          </a:p>
          <a:p>
            <a:r>
              <a:rPr lang="en-SG" dirty="0" smtClean="0"/>
              <a:t>Problems:</a:t>
            </a:r>
          </a:p>
          <a:p>
            <a:pPr lvl="1"/>
            <a:r>
              <a:rPr lang="en-SG" dirty="0" smtClean="0"/>
              <a:t>May not know required resources at start of run</a:t>
            </a:r>
          </a:p>
          <a:p>
            <a:pPr lvl="1"/>
            <a:r>
              <a:rPr lang="en-SG" dirty="0" smtClean="0"/>
              <a:t>Also ties up resources other processes could be using</a:t>
            </a:r>
          </a:p>
          <a:p>
            <a:r>
              <a:rPr lang="en-SG" dirty="0" smtClean="0"/>
              <a:t>Variation:</a:t>
            </a:r>
          </a:p>
          <a:p>
            <a:pPr lvl="1"/>
            <a:r>
              <a:rPr lang="en-SG" dirty="0" smtClean="0"/>
              <a:t>Process must give up all resources</a:t>
            </a:r>
          </a:p>
          <a:p>
            <a:pPr lvl="1"/>
            <a:r>
              <a:rPr lang="en-SG" dirty="0" smtClean="0"/>
              <a:t>Then request all immediately needed</a:t>
            </a:r>
            <a:endParaRPr lang="en-SG" dirty="0"/>
          </a:p>
        </p:txBody>
      </p:sp>
    </p:spTree>
    <p:extLst>
      <p:ext uri="{BB962C8B-B14F-4D97-AF65-F5344CB8AC3E}">
        <p14:creationId xmlns:p14="http://schemas.microsoft.com/office/powerpoint/2010/main" val="27278458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Deadlock Prevention (3)</a:t>
            </a:r>
            <a:endParaRPr lang="en-SG" dirty="0"/>
          </a:p>
        </p:txBody>
      </p:sp>
      <p:sp>
        <p:nvSpPr>
          <p:cNvPr id="3" name="Content Placeholder 2"/>
          <p:cNvSpPr>
            <a:spLocks noGrp="1"/>
          </p:cNvSpPr>
          <p:nvPr>
            <p:ph idx="1"/>
          </p:nvPr>
        </p:nvSpPr>
        <p:spPr/>
        <p:txBody>
          <a:bodyPr>
            <a:normAutofit/>
          </a:bodyPr>
          <a:lstStyle/>
          <a:p>
            <a:r>
              <a:rPr lang="en-SG" b="1" dirty="0" smtClean="0"/>
              <a:t>Attacking the NO </a:t>
            </a:r>
            <a:r>
              <a:rPr lang="en-SG" b="1" dirty="0" err="1" smtClean="0"/>
              <a:t>preemption</a:t>
            </a:r>
            <a:r>
              <a:rPr lang="en-SG" b="1" dirty="0" smtClean="0"/>
              <a:t> condition</a:t>
            </a:r>
          </a:p>
          <a:p>
            <a:r>
              <a:rPr lang="en-SG" dirty="0" smtClean="0"/>
              <a:t>Make all resources </a:t>
            </a:r>
            <a:r>
              <a:rPr lang="en-SG" dirty="0" err="1" smtClean="0"/>
              <a:t>preemptable</a:t>
            </a:r>
            <a:endParaRPr lang="en-SG" dirty="0" smtClean="0"/>
          </a:p>
          <a:p>
            <a:pPr marL="971550" lvl="1" indent="-514350">
              <a:buFont typeface="+mj-lt"/>
              <a:buAutoNum type="arabicPeriod"/>
            </a:pPr>
            <a:r>
              <a:rPr lang="en-SG" dirty="0" smtClean="0"/>
              <a:t>requesting processes' resources if all not available</a:t>
            </a:r>
          </a:p>
          <a:p>
            <a:pPr marL="971550" lvl="1" indent="-514350">
              <a:buFont typeface="+mj-lt"/>
              <a:buAutoNum type="arabicPeriod"/>
            </a:pPr>
            <a:r>
              <a:rPr lang="en-SG" dirty="0" smtClean="0"/>
              <a:t>resources of waiting processes to satisfy request</a:t>
            </a:r>
          </a:p>
          <a:p>
            <a:r>
              <a:rPr lang="en-SG" dirty="0" smtClean="0"/>
              <a:t>Good when easy to save and restore state of resource</a:t>
            </a:r>
          </a:p>
          <a:p>
            <a:r>
              <a:rPr lang="en-SG" dirty="0" smtClean="0"/>
              <a:t>Bad when dealing with printers, CD-Writers</a:t>
            </a:r>
            <a:endParaRPr lang="en-SG" dirty="0"/>
          </a:p>
        </p:txBody>
      </p:sp>
    </p:spTree>
    <p:extLst>
      <p:ext uri="{BB962C8B-B14F-4D97-AF65-F5344CB8AC3E}">
        <p14:creationId xmlns:p14="http://schemas.microsoft.com/office/powerpoint/2010/main" val="1531673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Deadlock Prevention (4)</a:t>
            </a:r>
            <a:endParaRPr lang="en-SG" dirty="0"/>
          </a:p>
        </p:txBody>
      </p:sp>
      <p:sp>
        <p:nvSpPr>
          <p:cNvPr id="3" name="Content Placeholder 2"/>
          <p:cNvSpPr>
            <a:spLocks noGrp="1"/>
          </p:cNvSpPr>
          <p:nvPr>
            <p:ph idx="1"/>
          </p:nvPr>
        </p:nvSpPr>
        <p:spPr/>
        <p:txBody>
          <a:bodyPr/>
          <a:lstStyle/>
          <a:p>
            <a:r>
              <a:rPr lang="en-SG" b="1" dirty="0" smtClean="0"/>
              <a:t>Attack the Circular Wait problem</a:t>
            </a:r>
          </a:p>
          <a:p>
            <a:r>
              <a:rPr lang="en-SG" dirty="0" smtClean="0"/>
              <a:t>Two approaches</a:t>
            </a:r>
          </a:p>
          <a:p>
            <a:pPr marL="971550" lvl="1" indent="-514350">
              <a:buFont typeface="+mj-lt"/>
              <a:buAutoNum type="arabicPeriod"/>
            </a:pPr>
            <a:r>
              <a:rPr lang="en-SG" dirty="0" smtClean="0"/>
              <a:t>lock for the entire system</a:t>
            </a:r>
          </a:p>
          <a:p>
            <a:pPr marL="971550" lvl="1" indent="-514350">
              <a:buFont typeface="+mj-lt"/>
              <a:buAutoNum type="arabicPeriod"/>
            </a:pPr>
            <a:r>
              <a:rPr lang="en-SG" dirty="0" smtClean="0"/>
              <a:t>partial ordering on resources, request them in order</a:t>
            </a:r>
            <a:endParaRPr lang="en-SG" dirty="0"/>
          </a:p>
        </p:txBody>
      </p:sp>
    </p:spTree>
    <p:extLst>
      <p:ext uri="{BB962C8B-B14F-4D97-AF65-F5344CB8AC3E}">
        <p14:creationId xmlns:p14="http://schemas.microsoft.com/office/powerpoint/2010/main" val="317781805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Summary: Deadlock Prevention</a:t>
            </a:r>
            <a:endParaRPr lang="en-S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7056609"/>
              </p:ext>
            </p:extLst>
          </p:nvPr>
        </p:nvGraphicFramePr>
        <p:xfrm>
          <a:off x="457200" y="1600200"/>
          <a:ext cx="8229600" cy="2590800"/>
        </p:xfrm>
        <a:graphic>
          <a:graphicData uri="http://schemas.openxmlformats.org/drawingml/2006/table">
            <a:tbl>
              <a:tblPr firstRow="1" bandRow="1">
                <a:tableStyleId>{073A0DAA-6AF3-43AB-8588-CEC1D06C72B9}</a:tableStyleId>
              </a:tblPr>
              <a:tblGrid>
                <a:gridCol w="2962672"/>
                <a:gridCol w="5266928"/>
              </a:tblGrid>
              <a:tr h="370840">
                <a:tc>
                  <a:txBody>
                    <a:bodyPr/>
                    <a:lstStyle/>
                    <a:p>
                      <a:r>
                        <a:rPr lang="en-SG" sz="2800" u="none" strike="noStrike" kern="1200" baseline="0" dirty="0" smtClean="0"/>
                        <a:t>Condition 	 	</a:t>
                      </a:r>
                      <a:endParaRPr lang="en-SG" sz="2800" b="0" i="0" u="none" strike="noStrike" kern="1200" baseline="0" dirty="0" smtClean="0">
                        <a:solidFill>
                          <a:schemeClr val="lt1"/>
                        </a:solidFill>
                        <a:latin typeface="+mn-lt"/>
                        <a:ea typeface="+mn-ea"/>
                        <a:cs typeface="+mn-cs"/>
                      </a:endParaRPr>
                    </a:p>
                  </a:txBody>
                  <a:tcPr/>
                </a:tc>
                <a:tc>
                  <a:txBody>
                    <a:bodyPr/>
                    <a:lstStyle/>
                    <a:p>
                      <a:r>
                        <a:rPr lang="en-SG" sz="2800" u="none" strike="noStrike" kern="1200" baseline="0" dirty="0" smtClean="0"/>
                        <a:t>Approach</a:t>
                      </a:r>
                      <a:endParaRPr lang="en-SG" sz="2800" dirty="0"/>
                    </a:p>
                  </a:txBody>
                  <a:tcPr/>
                </a:tc>
              </a:tr>
              <a:tr h="370840">
                <a:tc>
                  <a:txBody>
                    <a:bodyPr/>
                    <a:lstStyle/>
                    <a:p>
                      <a:r>
                        <a:rPr lang="en-SG" sz="2800" u="none" strike="noStrike" kern="1200" baseline="0" dirty="0" smtClean="0"/>
                        <a:t>Mutual Exclusion </a:t>
                      </a:r>
                      <a:endParaRPr lang="en-SG" sz="2800" dirty="0"/>
                    </a:p>
                  </a:txBody>
                  <a:tcPr/>
                </a:tc>
                <a:tc>
                  <a:txBody>
                    <a:bodyPr/>
                    <a:lstStyle/>
                    <a:p>
                      <a:r>
                        <a:rPr lang="en-SG" sz="2800" u="none" strike="noStrike" kern="1200" baseline="0" dirty="0" smtClean="0"/>
                        <a:t>Spool everything </a:t>
                      </a:r>
                      <a:endParaRPr lang="en-SG" sz="2800" dirty="0"/>
                    </a:p>
                  </a:txBody>
                  <a:tcPr/>
                </a:tc>
              </a:tr>
              <a:tr h="370840">
                <a:tc>
                  <a:txBody>
                    <a:bodyPr/>
                    <a:lstStyle/>
                    <a:p>
                      <a:r>
                        <a:rPr lang="en-SG" sz="2800" u="none" strike="noStrike" kern="1200" baseline="0" dirty="0" smtClean="0"/>
                        <a:t>Hold and Wait </a:t>
                      </a:r>
                      <a:endParaRPr lang="en-SG" sz="2800" dirty="0"/>
                    </a:p>
                  </a:txBody>
                  <a:tcPr/>
                </a:tc>
                <a:tc>
                  <a:txBody>
                    <a:bodyPr/>
                    <a:lstStyle/>
                    <a:p>
                      <a:r>
                        <a:rPr lang="en-SG" sz="2800" u="none" strike="noStrike" kern="1200" baseline="0" dirty="0" smtClean="0"/>
                        <a:t>Request all resources initially </a:t>
                      </a:r>
                      <a:endParaRPr lang="en-SG" sz="2800" dirty="0"/>
                    </a:p>
                  </a:txBody>
                  <a:tcPr/>
                </a:tc>
              </a:tr>
              <a:tr h="370840">
                <a:tc>
                  <a:txBody>
                    <a:bodyPr/>
                    <a:lstStyle/>
                    <a:p>
                      <a:r>
                        <a:rPr lang="en-SG" sz="2800" u="none" strike="noStrike" kern="1200" baseline="0" dirty="0" smtClean="0"/>
                        <a:t>No </a:t>
                      </a:r>
                      <a:r>
                        <a:rPr lang="en-SG" sz="2800" u="none" strike="noStrike" kern="1200" baseline="0" dirty="0" err="1" smtClean="0"/>
                        <a:t>preemption</a:t>
                      </a:r>
                      <a:r>
                        <a:rPr lang="en-SG" sz="2800" u="none" strike="noStrike" kern="1200" baseline="0" dirty="0" smtClean="0"/>
                        <a:t> </a:t>
                      </a:r>
                      <a:endParaRPr lang="en-SG" sz="2800" dirty="0"/>
                    </a:p>
                  </a:txBody>
                  <a:tcPr/>
                </a:tc>
                <a:tc>
                  <a:txBody>
                    <a:bodyPr/>
                    <a:lstStyle/>
                    <a:p>
                      <a:r>
                        <a:rPr lang="en-SG" sz="2800" u="none" strike="noStrike" kern="1200" baseline="0" dirty="0" smtClean="0"/>
                        <a:t>Take resources away </a:t>
                      </a:r>
                      <a:endParaRPr lang="en-SG" sz="2800" dirty="0"/>
                    </a:p>
                  </a:txBody>
                  <a:tcPr/>
                </a:tc>
              </a:tr>
              <a:tr h="370840">
                <a:tc>
                  <a:txBody>
                    <a:bodyPr/>
                    <a:lstStyle/>
                    <a:p>
                      <a:r>
                        <a:rPr lang="en-SG" sz="2800" u="none" strike="noStrike" kern="1200" baseline="0" dirty="0" smtClean="0"/>
                        <a:t>Circular wait </a:t>
                      </a:r>
                      <a:endParaRPr lang="en-SG" sz="2800" dirty="0"/>
                    </a:p>
                  </a:txBody>
                  <a:tcPr/>
                </a:tc>
                <a:tc>
                  <a:txBody>
                    <a:bodyPr/>
                    <a:lstStyle/>
                    <a:p>
                      <a:r>
                        <a:rPr lang="en-SG" sz="2800" u="none" strike="noStrike" kern="1200" baseline="0" dirty="0" smtClean="0"/>
                        <a:t>Order resources numerically </a:t>
                      </a:r>
                      <a:endParaRPr lang="en-SG" sz="2800" dirty="0"/>
                    </a:p>
                  </a:txBody>
                  <a:tcPr/>
                </a:tc>
              </a:tr>
            </a:tbl>
          </a:graphicData>
        </a:graphic>
      </p:graphicFrame>
    </p:spTree>
    <p:extLst>
      <p:ext uri="{BB962C8B-B14F-4D97-AF65-F5344CB8AC3E}">
        <p14:creationId xmlns:p14="http://schemas.microsoft.com/office/powerpoint/2010/main" val="20180162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Starvation</a:t>
            </a:r>
            <a:endParaRPr lang="en-SG" dirty="0"/>
          </a:p>
        </p:txBody>
      </p:sp>
      <p:sp>
        <p:nvSpPr>
          <p:cNvPr id="3" name="Content Placeholder 2"/>
          <p:cNvSpPr>
            <a:spLocks noGrp="1"/>
          </p:cNvSpPr>
          <p:nvPr>
            <p:ph idx="1"/>
          </p:nvPr>
        </p:nvSpPr>
        <p:spPr/>
        <p:txBody>
          <a:bodyPr/>
          <a:lstStyle/>
          <a:p>
            <a:r>
              <a:rPr lang="en-SG" dirty="0" smtClean="0"/>
              <a:t>Algorithm needed to allocate a resource</a:t>
            </a:r>
          </a:p>
          <a:p>
            <a:pPr lvl="1"/>
            <a:r>
              <a:rPr lang="en-SG" dirty="0" smtClean="0"/>
              <a:t>Maybe to give to shortest job first</a:t>
            </a:r>
          </a:p>
          <a:p>
            <a:r>
              <a:rPr lang="en-SG" dirty="0" smtClean="0"/>
              <a:t>Works great for multiple short jobs in a system</a:t>
            </a:r>
          </a:p>
          <a:p>
            <a:r>
              <a:rPr lang="en-SG" dirty="0" smtClean="0"/>
              <a:t>May cause long job to be postponed indefinitely, i.e. starvation.</a:t>
            </a:r>
          </a:p>
          <a:p>
            <a:r>
              <a:rPr lang="en-SG" dirty="0" smtClean="0"/>
              <a:t>Solution:</a:t>
            </a:r>
          </a:p>
          <a:p>
            <a:pPr lvl="1"/>
            <a:r>
              <a:rPr lang="en-SG" dirty="0" smtClean="0"/>
              <a:t>First-come, first-serve policy with aging priority</a:t>
            </a:r>
            <a:endParaRPr lang="en-SG" dirty="0"/>
          </a:p>
        </p:txBody>
      </p:sp>
    </p:spTree>
    <p:extLst>
      <p:ext uri="{BB962C8B-B14F-4D97-AF65-F5344CB8AC3E}">
        <p14:creationId xmlns:p14="http://schemas.microsoft.com/office/powerpoint/2010/main" val="2395653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Online Resources</a:t>
            </a:r>
            <a:endParaRPr lang="en-SG" dirty="0"/>
          </a:p>
        </p:txBody>
      </p:sp>
      <p:sp>
        <p:nvSpPr>
          <p:cNvPr id="3" name="Content Placeholder 2"/>
          <p:cNvSpPr>
            <a:spLocks noGrp="1"/>
          </p:cNvSpPr>
          <p:nvPr>
            <p:ph idx="1"/>
          </p:nvPr>
        </p:nvSpPr>
        <p:spPr/>
        <p:txBody>
          <a:bodyPr/>
          <a:lstStyle/>
          <a:p>
            <a:r>
              <a:rPr lang="en-SG" b="1" dirty="0" err="1" smtClean="0">
                <a:hlinkClick r:id="rId2"/>
              </a:rPr>
              <a:t>UCBerkeley</a:t>
            </a:r>
            <a:r>
              <a:rPr lang="en-SG" b="1" dirty="0" smtClean="0"/>
              <a:t> </a:t>
            </a:r>
            <a:r>
              <a:rPr lang="fr-FR" dirty="0" smtClean="0"/>
              <a:t>Computer </a:t>
            </a:r>
            <a:r>
              <a:rPr lang="fr-FR" dirty="0"/>
              <a:t>Science 162 - Lecture 9 </a:t>
            </a:r>
            <a:r>
              <a:rPr lang="fr-FR" dirty="0">
                <a:hlinkClick r:id="rId3"/>
              </a:rPr>
              <a:t>http://</a:t>
            </a:r>
            <a:r>
              <a:rPr lang="fr-FR" dirty="0" smtClean="0">
                <a:hlinkClick r:id="rId3"/>
              </a:rPr>
              <a:t>youtu.be/CoKFi293eAs?list=PL2D9CB54474666FF7</a:t>
            </a:r>
            <a:r>
              <a:rPr lang="fr-FR" dirty="0" smtClean="0"/>
              <a:t>  (</a:t>
            </a:r>
            <a:r>
              <a:rPr lang="fr-FR" dirty="0" err="1" smtClean="0"/>
              <a:t>deadlocks</a:t>
            </a:r>
            <a:r>
              <a:rPr lang="fr-FR" dirty="0" smtClean="0"/>
              <a:t> 50 min </a:t>
            </a:r>
            <a:r>
              <a:rPr lang="fr-FR" dirty="0" err="1" smtClean="0"/>
              <a:t>onwards</a:t>
            </a:r>
            <a:r>
              <a:rPr lang="fr-FR" dirty="0" smtClean="0"/>
              <a:t>)</a:t>
            </a:r>
            <a:endParaRPr lang="en-SG" dirty="0"/>
          </a:p>
          <a:p>
            <a:endParaRPr lang="en-SG" dirty="0" smtClean="0"/>
          </a:p>
          <a:p>
            <a:r>
              <a:rPr lang="en-SG" dirty="0" smtClean="0"/>
              <a:t>QUESTIONS</a:t>
            </a:r>
            <a:endParaRPr lang="en-SG" dirty="0"/>
          </a:p>
        </p:txBody>
      </p:sp>
    </p:spTree>
    <p:extLst>
      <p:ext uri="{BB962C8B-B14F-4D97-AF65-F5344CB8AC3E}">
        <p14:creationId xmlns:p14="http://schemas.microsoft.com/office/powerpoint/2010/main" val="1098199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Deadlock</a:t>
            </a:r>
            <a:r>
              <a:rPr lang="en-SG" dirty="0"/>
              <a:t>! </a:t>
            </a:r>
          </a:p>
        </p:txBody>
      </p:sp>
      <p:sp>
        <p:nvSpPr>
          <p:cNvPr id="3" name="Content Placeholder 2"/>
          <p:cNvSpPr>
            <a:spLocks noGrp="1"/>
          </p:cNvSpPr>
          <p:nvPr>
            <p:ph idx="1"/>
          </p:nvPr>
        </p:nvSpPr>
        <p:spPr>
          <a:xfrm>
            <a:off x="4644008" y="1700808"/>
            <a:ext cx="4042792" cy="4425355"/>
          </a:xfrm>
        </p:spPr>
        <p:txBody>
          <a:bodyPr>
            <a:normAutofit/>
          </a:bodyPr>
          <a:lstStyle/>
          <a:p>
            <a:r>
              <a:rPr lang="en-SG" dirty="0" smtClean="0"/>
              <a:t>When </a:t>
            </a:r>
            <a:r>
              <a:rPr lang="en-SG" dirty="0"/>
              <a:t>two or more processes are interacting, they can sometimes get themselves into a stalemate situation they cannot get out of. </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7544" y="1988840"/>
            <a:ext cx="4164397" cy="3914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3312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Deadlock</a:t>
            </a:r>
            <a:r>
              <a:rPr lang="en-SG" dirty="0"/>
              <a:t>! </a:t>
            </a:r>
          </a:p>
        </p:txBody>
      </p:sp>
      <p:sp>
        <p:nvSpPr>
          <p:cNvPr id="3" name="Content Placeholder 2"/>
          <p:cNvSpPr>
            <a:spLocks noGrp="1"/>
          </p:cNvSpPr>
          <p:nvPr>
            <p:ph idx="1"/>
          </p:nvPr>
        </p:nvSpPr>
        <p:spPr/>
        <p:txBody>
          <a:bodyPr/>
          <a:lstStyle/>
          <a:p>
            <a:endParaRPr lang="en-SG"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379221"/>
            <a:ext cx="7229732" cy="47860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146105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SG" dirty="0" smtClean="0"/>
              <a:t>Deadlock </a:t>
            </a:r>
            <a:endParaRPr lang="en-SG" dirty="0"/>
          </a:p>
        </p:txBody>
      </p:sp>
      <p:sp>
        <p:nvSpPr>
          <p:cNvPr id="3" name="Content Placeholder 2"/>
          <p:cNvSpPr>
            <a:spLocks noGrp="1"/>
          </p:cNvSpPr>
          <p:nvPr>
            <p:ph idx="1"/>
          </p:nvPr>
        </p:nvSpPr>
        <p:spPr/>
        <p:txBody>
          <a:bodyPr>
            <a:normAutofit/>
          </a:bodyPr>
          <a:lstStyle/>
          <a:p>
            <a:r>
              <a:rPr lang="en-SG" dirty="0" smtClean="0"/>
              <a:t>A </a:t>
            </a:r>
            <a:r>
              <a:rPr lang="en-SG" dirty="0"/>
              <a:t>set of processes is in a deadlock state when every process in the set is waiting for an event that can be caused only by another process in the set. </a:t>
            </a:r>
          </a:p>
          <a:p>
            <a:r>
              <a:rPr lang="en-SG" dirty="0" smtClean="0"/>
              <a:t>Events</a:t>
            </a:r>
            <a:r>
              <a:rPr lang="en-SG" dirty="0"/>
              <a:t>: </a:t>
            </a:r>
          </a:p>
          <a:p>
            <a:pPr lvl="1"/>
            <a:r>
              <a:rPr lang="en-SG" dirty="0" smtClean="0"/>
              <a:t>Resource </a:t>
            </a:r>
            <a:r>
              <a:rPr lang="en-SG" dirty="0"/>
              <a:t>acquisition </a:t>
            </a:r>
          </a:p>
          <a:p>
            <a:pPr lvl="1"/>
            <a:r>
              <a:rPr lang="en-SG" dirty="0" smtClean="0"/>
              <a:t>Resource </a:t>
            </a:r>
            <a:r>
              <a:rPr lang="en-SG" dirty="0"/>
              <a:t>release </a:t>
            </a:r>
          </a:p>
          <a:p>
            <a:r>
              <a:rPr lang="en-SG" dirty="0" smtClean="0"/>
              <a:t>Resources </a:t>
            </a:r>
            <a:r>
              <a:rPr lang="en-SG" dirty="0"/>
              <a:t>can be physical or logical </a:t>
            </a:r>
          </a:p>
          <a:p>
            <a:endParaRPr lang="en-SG" dirty="0"/>
          </a:p>
        </p:txBody>
      </p:sp>
    </p:spTree>
    <p:extLst>
      <p:ext uri="{BB962C8B-B14F-4D97-AF65-F5344CB8AC3E}">
        <p14:creationId xmlns:p14="http://schemas.microsoft.com/office/powerpoint/2010/main" val="23562845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Simple Example:</a:t>
            </a:r>
            <a:endParaRPr lang="en-SG" dirty="0"/>
          </a:p>
        </p:txBody>
      </p:sp>
      <p:sp>
        <p:nvSpPr>
          <p:cNvPr id="3" name="Content Placeholder 2"/>
          <p:cNvSpPr>
            <a:spLocks noGrp="1"/>
          </p:cNvSpPr>
          <p:nvPr>
            <p:ph idx="1"/>
          </p:nvPr>
        </p:nvSpPr>
        <p:spPr/>
        <p:txBody>
          <a:bodyPr>
            <a:normAutofit fontScale="92500" lnSpcReduction="20000"/>
          </a:bodyPr>
          <a:lstStyle/>
          <a:p>
            <a:r>
              <a:rPr lang="en-SG" dirty="0" smtClean="0"/>
              <a:t>A computer with a tape drive and a CD-recorder.</a:t>
            </a:r>
          </a:p>
          <a:p>
            <a:pPr lvl="1"/>
            <a:r>
              <a:rPr lang="en-SG" dirty="0" smtClean="0"/>
              <a:t>Two processes each need to burn a CD-ROM from data on a tape.</a:t>
            </a:r>
          </a:p>
          <a:p>
            <a:pPr lvl="1"/>
            <a:r>
              <a:rPr lang="en-SG" dirty="0" smtClean="0"/>
              <a:t>Process 1 requests and is granted the tape drive.</a:t>
            </a:r>
          </a:p>
          <a:p>
            <a:pPr lvl="1"/>
            <a:r>
              <a:rPr lang="en-SG" dirty="0" smtClean="0"/>
              <a:t>Next, process 2 requests and is granted the CD-recorder.</a:t>
            </a:r>
          </a:p>
          <a:p>
            <a:pPr lvl="1"/>
            <a:r>
              <a:rPr lang="en-SG" dirty="0" smtClean="0"/>
              <a:t>Process 1 requests the CD-recorder and is suspended until process 2 returns it.</a:t>
            </a:r>
          </a:p>
          <a:p>
            <a:pPr lvl="1"/>
            <a:r>
              <a:rPr lang="en-SG" dirty="0" smtClean="0"/>
              <a:t>Process 2 requests the tape drive and is also suspended because process 1 already has it.</a:t>
            </a:r>
          </a:p>
          <a:p>
            <a:r>
              <a:rPr lang="en-SG" dirty="0" smtClean="0"/>
              <a:t>Houston, we now have a deadlock!</a:t>
            </a:r>
            <a:endParaRPr lang="en-SG" dirty="0"/>
          </a:p>
        </p:txBody>
      </p:sp>
    </p:spTree>
    <p:extLst>
      <p:ext uri="{BB962C8B-B14F-4D97-AF65-F5344CB8AC3E}">
        <p14:creationId xmlns:p14="http://schemas.microsoft.com/office/powerpoint/2010/main" val="31125769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Exclusive Resources</a:t>
            </a:r>
            <a:endParaRPr lang="en-SG" dirty="0"/>
          </a:p>
        </p:txBody>
      </p:sp>
      <p:sp>
        <p:nvSpPr>
          <p:cNvPr id="3" name="Content Placeholder 2"/>
          <p:cNvSpPr>
            <a:spLocks noGrp="1"/>
          </p:cNvSpPr>
          <p:nvPr>
            <p:ph idx="1"/>
          </p:nvPr>
        </p:nvSpPr>
        <p:spPr>
          <a:xfrm>
            <a:off x="457200" y="2924944"/>
            <a:ext cx="8229600" cy="3201219"/>
          </a:xfrm>
        </p:spPr>
        <p:txBody>
          <a:bodyPr>
            <a:normAutofit fontScale="92500" lnSpcReduction="20000"/>
          </a:bodyPr>
          <a:lstStyle/>
          <a:p>
            <a:r>
              <a:rPr lang="en-SG" b="1" dirty="0" smtClean="0"/>
              <a:t>Problems</a:t>
            </a:r>
            <a:r>
              <a:rPr lang="en-SG" b="1" dirty="0"/>
              <a:t>: </a:t>
            </a:r>
          </a:p>
          <a:p>
            <a:pPr lvl="1"/>
            <a:r>
              <a:rPr lang="en-SG" dirty="0" smtClean="0"/>
              <a:t>Two </a:t>
            </a:r>
            <a:r>
              <a:rPr lang="en-SG" dirty="0"/>
              <a:t>processes simultaneously writing to the </a:t>
            </a:r>
            <a:r>
              <a:rPr lang="en-SG" dirty="0" smtClean="0"/>
              <a:t>printer        rubbish </a:t>
            </a:r>
            <a:r>
              <a:rPr lang="en-SG" dirty="0"/>
              <a:t>output. </a:t>
            </a:r>
          </a:p>
          <a:p>
            <a:pPr lvl="1"/>
            <a:r>
              <a:rPr lang="en-SG" dirty="0" smtClean="0"/>
              <a:t>Two </a:t>
            </a:r>
            <a:r>
              <a:rPr lang="en-SG" dirty="0"/>
              <a:t>processes using the same file system table </a:t>
            </a:r>
            <a:r>
              <a:rPr lang="en-SG" dirty="0" smtClean="0"/>
              <a:t>slot       corrupted </a:t>
            </a:r>
            <a:r>
              <a:rPr lang="en-SG" dirty="0"/>
              <a:t>file system </a:t>
            </a:r>
            <a:endParaRPr lang="en-SG" dirty="0" smtClean="0"/>
          </a:p>
          <a:p>
            <a:pPr lvl="1"/>
            <a:endParaRPr lang="en-SG" dirty="0"/>
          </a:p>
          <a:p>
            <a:r>
              <a:rPr lang="en-SG" dirty="0" smtClean="0"/>
              <a:t>So</a:t>
            </a:r>
            <a:r>
              <a:rPr lang="en-SG" dirty="0"/>
              <a:t>, processes are temporarily granted </a:t>
            </a:r>
            <a:r>
              <a:rPr lang="en-SG" b="1" dirty="0"/>
              <a:t>exclusive access </a:t>
            </a:r>
            <a:r>
              <a:rPr lang="en-SG" dirty="0"/>
              <a:t>to resources (by the operating system</a:t>
            </a:r>
            <a:r>
              <a:rPr lang="en-SG" dirty="0" smtClean="0"/>
              <a:t>).</a:t>
            </a:r>
            <a:endParaRPr lang="en-SG" dirty="0"/>
          </a:p>
        </p:txBody>
      </p:sp>
      <p:sp>
        <p:nvSpPr>
          <p:cNvPr id="4" name="Right Arrow 3"/>
          <p:cNvSpPr/>
          <p:nvPr/>
        </p:nvSpPr>
        <p:spPr>
          <a:xfrm>
            <a:off x="917429" y="4501925"/>
            <a:ext cx="2880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ight Arrow 4"/>
          <p:cNvSpPr/>
          <p:nvPr/>
        </p:nvSpPr>
        <p:spPr>
          <a:xfrm>
            <a:off x="899592" y="3789040"/>
            <a:ext cx="288032"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aphicFrame>
        <p:nvGraphicFramePr>
          <p:cNvPr id="6" name="Table 5"/>
          <p:cNvGraphicFramePr>
            <a:graphicFrameLocks noGrp="1"/>
          </p:cNvGraphicFramePr>
          <p:nvPr>
            <p:extLst>
              <p:ext uri="{D42A27DB-BD31-4B8C-83A1-F6EECF244321}">
                <p14:modId xmlns:p14="http://schemas.microsoft.com/office/powerpoint/2010/main" val="499728198"/>
              </p:ext>
            </p:extLst>
          </p:nvPr>
        </p:nvGraphicFramePr>
        <p:xfrm>
          <a:off x="1524000" y="1397000"/>
          <a:ext cx="6096000" cy="1280160"/>
        </p:xfrm>
        <a:graphic>
          <a:graphicData uri="http://schemas.openxmlformats.org/drawingml/2006/table">
            <a:tbl>
              <a:tblPr>
                <a:tableStyleId>{073A0DAA-6AF3-43AB-8588-CEC1D06C72B9}</a:tableStyleId>
              </a:tblPr>
              <a:tblGrid>
                <a:gridCol w="1607840"/>
                <a:gridCol w="4488160"/>
              </a:tblGrid>
              <a:tr h="370840">
                <a:tc>
                  <a:txBody>
                    <a:bodyPr/>
                    <a:lstStyle/>
                    <a:p>
                      <a:r>
                        <a:rPr lang="en-SG" sz="1800" u="none" strike="noStrike" kern="1200" baseline="0" dirty="0" smtClean="0"/>
                        <a:t>Physical</a:t>
                      </a:r>
                    </a:p>
                    <a:p>
                      <a:r>
                        <a:rPr lang="en-SG" sz="1800" u="none" strike="noStrike" kern="1200" baseline="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SG" sz="1800" u="none" strike="noStrike" kern="1200" baseline="0" dirty="0" smtClean="0"/>
                        <a:t>CPU, Memory, Printers, CD-ROM, Tape drives </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70840">
                <a:tc>
                  <a:txBody>
                    <a:bodyPr/>
                    <a:lstStyle/>
                    <a:p>
                      <a:r>
                        <a:rPr lang="en-SG" sz="1800" u="none" strike="noStrike" kern="1200" baseline="0" dirty="0" smtClean="0"/>
                        <a:t>Logical 	</a:t>
                      </a:r>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800" u="none" strike="noStrike" kern="1200" baseline="0" dirty="0" smtClean="0"/>
                        <a:t>OS Table, Data Tables, File systems 	</a:t>
                      </a:r>
                    </a:p>
                    <a:p>
                      <a:endParaRPr lang="en-SG"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524706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Resource Usage</a:t>
            </a:r>
            <a:endParaRPr lang="en-SG" dirty="0"/>
          </a:p>
        </p:txBody>
      </p:sp>
      <p:sp>
        <p:nvSpPr>
          <p:cNvPr id="3" name="Content Placeholder 2"/>
          <p:cNvSpPr>
            <a:spLocks noGrp="1"/>
          </p:cNvSpPr>
          <p:nvPr>
            <p:ph idx="1"/>
          </p:nvPr>
        </p:nvSpPr>
        <p:spPr/>
        <p:txBody>
          <a:bodyPr>
            <a:normAutofit lnSpcReduction="10000"/>
          </a:bodyPr>
          <a:lstStyle/>
          <a:p>
            <a:r>
              <a:rPr lang="en-SG" dirty="0" smtClean="0"/>
              <a:t>A sequence of events are required to use a resource</a:t>
            </a:r>
          </a:p>
          <a:p>
            <a:pPr lvl="1"/>
            <a:r>
              <a:rPr lang="en-SG" dirty="0" smtClean="0"/>
              <a:t>Process request the resource (from OS).</a:t>
            </a:r>
          </a:p>
          <a:p>
            <a:pPr lvl="2"/>
            <a:r>
              <a:rPr lang="en-SG" dirty="0" smtClean="0"/>
              <a:t>Request system call or open special file call.</a:t>
            </a:r>
          </a:p>
          <a:p>
            <a:pPr lvl="1"/>
            <a:r>
              <a:rPr lang="en-SG" dirty="0" smtClean="0"/>
              <a:t>Process use the resource.</a:t>
            </a:r>
          </a:p>
          <a:p>
            <a:pPr lvl="1"/>
            <a:r>
              <a:rPr lang="en-SG" dirty="0" smtClean="0"/>
              <a:t>Process release the resource (to OS).</a:t>
            </a:r>
          </a:p>
          <a:p>
            <a:r>
              <a:rPr lang="en-SG" dirty="0" smtClean="0"/>
              <a:t>Process must wait if request is denied</a:t>
            </a:r>
          </a:p>
          <a:p>
            <a:pPr lvl="1"/>
            <a:r>
              <a:rPr lang="en-SG" dirty="0" smtClean="0"/>
              <a:t>Requesting process may be blocked</a:t>
            </a:r>
          </a:p>
          <a:p>
            <a:pPr lvl="1"/>
            <a:r>
              <a:rPr lang="en-SG" dirty="0" smtClean="0"/>
              <a:t>May fail with error code</a:t>
            </a:r>
            <a:endParaRPr lang="en-SG" dirty="0"/>
          </a:p>
        </p:txBody>
      </p:sp>
    </p:spTree>
    <p:extLst>
      <p:ext uri="{BB962C8B-B14F-4D97-AF65-F5344CB8AC3E}">
        <p14:creationId xmlns:p14="http://schemas.microsoft.com/office/powerpoint/2010/main" val="1815749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Resource Usage</a:t>
            </a:r>
            <a:endParaRPr lang="en-SG" dirty="0"/>
          </a:p>
        </p:txBody>
      </p:sp>
      <p:sp>
        <p:nvSpPr>
          <p:cNvPr id="3" name="Content Placeholder 2"/>
          <p:cNvSpPr>
            <a:spLocks noGrp="1"/>
          </p:cNvSpPr>
          <p:nvPr>
            <p:ph idx="1"/>
          </p:nvPr>
        </p:nvSpPr>
        <p:spPr/>
        <p:txBody>
          <a:bodyPr/>
          <a:lstStyle/>
          <a:p>
            <a:r>
              <a:rPr lang="en-SG" dirty="0" err="1" smtClean="0"/>
              <a:t>Preemptable</a:t>
            </a:r>
            <a:r>
              <a:rPr lang="en-SG" dirty="0" smtClean="0"/>
              <a:t> resources</a:t>
            </a:r>
          </a:p>
          <a:p>
            <a:pPr lvl="1"/>
            <a:r>
              <a:rPr lang="en-SG" dirty="0" smtClean="0"/>
              <a:t>Can be taken away from a process with no ill effects, </a:t>
            </a:r>
            <a:r>
              <a:rPr lang="en-SG" dirty="0" err="1" smtClean="0"/>
              <a:t>eg</a:t>
            </a:r>
            <a:r>
              <a:rPr lang="en-SG" dirty="0" smtClean="0"/>
              <a:t> CPU, memory</a:t>
            </a:r>
          </a:p>
          <a:p>
            <a:r>
              <a:rPr lang="en-SG" dirty="0" smtClean="0"/>
              <a:t>Non-</a:t>
            </a:r>
            <a:r>
              <a:rPr lang="en-SG" dirty="0" err="1" smtClean="0"/>
              <a:t>preemptable</a:t>
            </a:r>
            <a:r>
              <a:rPr lang="en-SG" dirty="0" smtClean="0"/>
              <a:t> resources</a:t>
            </a:r>
          </a:p>
          <a:p>
            <a:pPr lvl="1"/>
            <a:r>
              <a:rPr lang="en-SG" dirty="0" smtClean="0"/>
              <a:t>Will cause the process to fail if taken away e.g. CD-Writer, printer</a:t>
            </a:r>
          </a:p>
          <a:p>
            <a:r>
              <a:rPr lang="en-SG" dirty="0" smtClean="0"/>
              <a:t>Deadlocks involve only non-</a:t>
            </a:r>
            <a:r>
              <a:rPr lang="en-SG" dirty="0" err="1" smtClean="0"/>
              <a:t>preemptable</a:t>
            </a:r>
            <a:r>
              <a:rPr lang="en-SG" dirty="0" smtClean="0"/>
              <a:t> resources!</a:t>
            </a:r>
            <a:endParaRPr lang="en-SG" dirty="0"/>
          </a:p>
        </p:txBody>
      </p:sp>
    </p:spTree>
    <p:extLst>
      <p:ext uri="{BB962C8B-B14F-4D97-AF65-F5344CB8AC3E}">
        <p14:creationId xmlns:p14="http://schemas.microsoft.com/office/powerpoint/2010/main" val="11199864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483</TotalTime>
  <Words>2027</Words>
  <Application>Microsoft Office PowerPoint</Application>
  <PresentationFormat>On-screen Show (4:3)</PresentationFormat>
  <Paragraphs>242</Paragraphs>
  <Slides>25</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ET0023 Operating Systems</vt:lpstr>
      <vt:lpstr>System Model </vt:lpstr>
      <vt:lpstr>Deadlock! </vt:lpstr>
      <vt:lpstr>Deadlock! </vt:lpstr>
      <vt:lpstr>Deadlock </vt:lpstr>
      <vt:lpstr>Simple Example:</vt:lpstr>
      <vt:lpstr>Exclusive Resources</vt:lpstr>
      <vt:lpstr>Resource Usage</vt:lpstr>
      <vt:lpstr>Resource Usage</vt:lpstr>
      <vt:lpstr>Deadlocks</vt:lpstr>
      <vt:lpstr>4 Conditions for Deadlock</vt:lpstr>
      <vt:lpstr>Deadlock Modelling </vt:lpstr>
      <vt:lpstr>How Deadlock Occurs</vt:lpstr>
      <vt:lpstr>How Deadlocks can be Avoided</vt:lpstr>
      <vt:lpstr>How to handle Deadlocks</vt:lpstr>
      <vt:lpstr>The Ostrich Algorithm</vt:lpstr>
      <vt:lpstr>Detection and Recovery</vt:lpstr>
      <vt:lpstr>Detection with One Resource of Each Type</vt:lpstr>
      <vt:lpstr>Deadlock Prevention (1)</vt:lpstr>
      <vt:lpstr>Deadlock Prevention (2)</vt:lpstr>
      <vt:lpstr>Deadlock Prevention (3)</vt:lpstr>
      <vt:lpstr>Deadlock Prevention (4)</vt:lpstr>
      <vt:lpstr>Summary: Deadlock Prevention</vt:lpstr>
      <vt:lpstr>Starvation</vt:lpstr>
      <vt:lpstr>Online Resources</vt:lpstr>
    </vt:vector>
  </TitlesOfParts>
  <Company>Singapore Polytechnic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ET0023 Operating Systems</dc:title>
  <dc:creator>Staff</dc:creator>
  <cp:lastModifiedBy>Leong Kin Seng</cp:lastModifiedBy>
  <cp:revision>28</cp:revision>
  <dcterms:created xsi:type="dcterms:W3CDTF">2013-06-17T01:27:51Z</dcterms:created>
  <dcterms:modified xsi:type="dcterms:W3CDTF">2015-07-02T09:11:12Z</dcterms:modified>
</cp:coreProperties>
</file>