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98" autoAdjust="0"/>
  </p:normalViewPr>
  <p:slideViewPr>
    <p:cSldViewPr>
      <p:cViewPr varScale="1">
        <p:scale>
          <a:sx n="55" d="100"/>
          <a:sy n="55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278-3E5C-4738-BA91-5D6CA3D0A2DB}" type="datetimeFigureOut">
              <a:rPr lang="en-SG" smtClean="0"/>
              <a:t>04/07/2013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B6C5C-79C6-4366-B12D-5BA127C7BE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41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Virtual_memory" TargetMode="External"/><Relationship Id="rId13" Type="http://schemas.openxmlformats.org/officeDocument/2006/relationships/hyperlink" Target="http://en.wikipedia.org/wiki/8-bit" TargetMode="External"/><Relationship Id="rId3" Type="http://schemas.openxmlformats.org/officeDocument/2006/relationships/hyperlink" Target="http://en.wikipedia.org/wiki/Computer_hardware" TargetMode="External"/><Relationship Id="rId7" Type="http://schemas.openxmlformats.org/officeDocument/2006/relationships/hyperlink" Target="http://en.wikipedia.org/wiki/Physical_address" TargetMode="External"/><Relationship Id="rId12" Type="http://schemas.openxmlformats.org/officeDocument/2006/relationships/hyperlink" Target="http://en.wikipedia.org/wiki/Arbiter_(electronics)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Virtual_address" TargetMode="External"/><Relationship Id="rId11" Type="http://schemas.openxmlformats.org/officeDocument/2006/relationships/hyperlink" Target="http://en.wikipedia.org/wiki/Computer_bus" TargetMode="External"/><Relationship Id="rId5" Type="http://schemas.openxmlformats.org/officeDocument/2006/relationships/hyperlink" Target="http://en.wikipedia.org/wiki/Central_processing_unit" TargetMode="External"/><Relationship Id="rId10" Type="http://schemas.openxmlformats.org/officeDocument/2006/relationships/hyperlink" Target="http://en.wikipedia.org/wiki/CPU_cache" TargetMode="External"/><Relationship Id="rId4" Type="http://schemas.openxmlformats.org/officeDocument/2006/relationships/hyperlink" Target="http://en.wikipedia.org/wiki/Computer_memory" TargetMode="External"/><Relationship Id="rId9" Type="http://schemas.openxmlformats.org/officeDocument/2006/relationships/hyperlink" Target="http://en.wikipedia.org/wiki/Memory_protection" TargetMode="External"/><Relationship Id="rId14" Type="http://schemas.openxmlformats.org/officeDocument/2006/relationships/hyperlink" Target="http://en.wikipedia.org/wiki/Bank_switching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 address space is the set of addresses that a process can use to address memory </a:t>
            </a:r>
          </a:p>
          <a:p>
            <a:r>
              <a:rPr lang="en-GB" dirty="0" smtClean="0"/>
              <a:t>Each process</a:t>
            </a:r>
            <a:r>
              <a:rPr lang="en-GB" baseline="0" dirty="0" smtClean="0"/>
              <a:t> has its own address space, independent of those belonging to other processes. </a:t>
            </a:r>
          </a:p>
          <a:p>
            <a:r>
              <a:rPr lang="en-GB" dirty="0" smtClean="0"/>
              <a:t>Address space creates a kind of abstract memory for processes to run in.</a:t>
            </a:r>
            <a:endParaRPr lang="en-SG" dirty="0" smtClean="0"/>
          </a:p>
          <a:p>
            <a:endParaRPr lang="en-GB" dirty="0" smtClean="0"/>
          </a:p>
          <a:p>
            <a:r>
              <a:rPr lang="en-GB" dirty="0" smtClean="0"/>
              <a:t>Memory manager’s job is to efficiently manage memory: keep track of which parts of memory are in use, allocate memory to processes when they need it, and </a:t>
            </a:r>
            <a:r>
              <a:rPr lang="en-GB" dirty="0" err="1" smtClean="0"/>
              <a:t>deallocate</a:t>
            </a:r>
            <a:r>
              <a:rPr lang="en-GB" dirty="0" smtClean="0"/>
              <a:t> it when they are done.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B6C5C-79C6-4366-B12D-5BA127C7BE62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634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fixed sized partition, the process stack and heap registers may grow above the bounded regions. </a:t>
            </a:r>
          </a:p>
          <a:p>
            <a:r>
              <a:rPr lang="en-GB" dirty="0" smtClean="0"/>
              <a:t>Process may need to suspend or other processes may need to be swapped out to make room for the growing process.</a:t>
            </a:r>
          </a:p>
          <a:p>
            <a:r>
              <a:rPr lang="en-GB" dirty="0" smtClean="0"/>
              <a:t>If it is expected that most processes will</a:t>
            </a:r>
            <a:r>
              <a:rPr lang="en-GB" baseline="0" dirty="0" smtClean="0"/>
              <a:t> grow as they run, over allocation of memory partition to each process.</a:t>
            </a:r>
          </a:p>
          <a:p>
            <a:r>
              <a:rPr lang="en-GB" baseline="0" dirty="0" smtClean="0"/>
              <a:t>If process swapping, only memory actually in use should be swap.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B6C5C-79C6-4366-B12D-5BA127C7BE62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017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Memory compaction </a:t>
            </a:r>
            <a:r>
              <a:rPr lang="en-GB" dirty="0" smtClean="0"/>
              <a:t>is the technique where by all holes</a:t>
            </a:r>
            <a:r>
              <a:rPr lang="en-GB" baseline="0" dirty="0" smtClean="0"/>
              <a:t> are combined into one bit one by moving all the </a:t>
            </a:r>
            <a:r>
              <a:rPr lang="en-GB" dirty="0" smtClean="0"/>
              <a:t>processes downward as far</a:t>
            </a:r>
            <a:r>
              <a:rPr lang="en-GB" baseline="0" dirty="0" smtClean="0"/>
              <a:t> as possible.</a:t>
            </a:r>
          </a:p>
          <a:p>
            <a:r>
              <a:rPr lang="en-GB" dirty="0" smtClean="0"/>
              <a:t>This</a:t>
            </a:r>
            <a:r>
              <a:rPr lang="en-GB" baseline="0" dirty="0" smtClean="0"/>
              <a:t> technique requires a lot of CPU time.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B6C5C-79C6-4366-B12D-5BA127C7BE62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1839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Example:</a:t>
            </a:r>
          </a:p>
          <a:p>
            <a:r>
              <a:rPr lang="en-GB" dirty="0" smtClean="0"/>
              <a:t>Using</a:t>
            </a:r>
            <a:r>
              <a:rPr lang="en-GB" baseline="0" dirty="0" smtClean="0"/>
              <a:t> a 24-bit addressing scheme, logical address space = 2</a:t>
            </a:r>
            <a:r>
              <a:rPr lang="en-GB" baseline="30000" dirty="0" smtClean="0"/>
              <a:t>m</a:t>
            </a:r>
            <a:r>
              <a:rPr lang="en-GB" baseline="0" dirty="0" smtClean="0"/>
              <a:t> =   2</a:t>
            </a:r>
            <a:r>
              <a:rPr lang="en-GB" baseline="30000" dirty="0" smtClean="0"/>
              <a:t>24</a:t>
            </a:r>
            <a:r>
              <a:rPr lang="en-GB" baseline="0" dirty="0" smtClean="0"/>
              <a:t> = 16 MB</a:t>
            </a:r>
          </a:p>
          <a:p>
            <a:r>
              <a:rPr lang="en-GB" baseline="0" dirty="0" smtClean="0"/>
              <a:t>If page size is 1024 Byte/page, then n = 10 (2</a:t>
            </a:r>
            <a:r>
              <a:rPr lang="en-GB" baseline="30000" dirty="0" smtClean="0"/>
              <a:t>10</a:t>
            </a:r>
            <a:r>
              <a:rPr lang="en-GB" baseline="0" dirty="0" smtClean="0"/>
              <a:t> = 1024)</a:t>
            </a:r>
          </a:p>
          <a:p>
            <a:r>
              <a:rPr lang="en-GB" baseline="0" dirty="0" smtClean="0"/>
              <a:t>Page table size =  2</a:t>
            </a:r>
            <a:r>
              <a:rPr lang="en-GB" baseline="30000" dirty="0" smtClean="0"/>
              <a:t>24-10</a:t>
            </a:r>
            <a:r>
              <a:rPr lang="en-GB" baseline="0" dirty="0" smtClean="0"/>
              <a:t> = 2</a:t>
            </a:r>
            <a:r>
              <a:rPr lang="en-GB" baseline="30000" dirty="0" smtClean="0"/>
              <a:t>14</a:t>
            </a:r>
            <a:r>
              <a:rPr lang="en-GB" baseline="0" dirty="0" smtClean="0"/>
              <a:t> =16 K pages.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B6C5C-79C6-4366-B12D-5BA127C7BE62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3235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16 bytes of logical memory is divided into four</a:t>
            </a:r>
            <a:r>
              <a:rPr lang="en-GB" baseline="0" dirty="0" smtClean="0"/>
              <a:t> 4-byte pages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32 bytes of physical memory is divided into eight</a:t>
            </a:r>
            <a:r>
              <a:rPr lang="en-GB" baseline="0" dirty="0" smtClean="0"/>
              <a:t> 4-byte frames.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Frames 4,1,6,2,7 are currently free.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logical memory page 1 is mapped to physical memory </a:t>
            </a:r>
            <a:r>
              <a:rPr lang="en-GB" baseline="0" dirty="0" smtClean="0"/>
              <a:t>frame 4.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logical memory page 2 is mapped to physical memory </a:t>
            </a:r>
            <a:r>
              <a:rPr lang="en-GB" baseline="0" dirty="0" smtClean="0"/>
              <a:t>frame 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logical memory page 3 is mapped to physical memory </a:t>
            </a:r>
            <a:r>
              <a:rPr lang="en-GB" baseline="0" dirty="0" smtClean="0"/>
              <a:t>frame 6.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logical memory page 4 is mapped to physical memory </a:t>
            </a:r>
            <a:r>
              <a:rPr lang="en-GB" baseline="0" dirty="0" smtClean="0"/>
              <a:t>frame 2.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B6C5C-79C6-4366-B12D-5BA127C7BE62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900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Using</a:t>
            </a:r>
            <a:r>
              <a:rPr lang="en-GB" baseline="0" dirty="0" smtClean="0"/>
              <a:t> a 32-bit addressing scheme, logical address space = 2</a:t>
            </a:r>
            <a:r>
              <a:rPr lang="en-GB" baseline="30000" dirty="0" smtClean="0"/>
              <a:t>m</a:t>
            </a:r>
            <a:r>
              <a:rPr lang="en-GB" baseline="0" dirty="0" smtClean="0"/>
              <a:t> =   2</a:t>
            </a:r>
            <a:r>
              <a:rPr lang="en-GB" baseline="30000" dirty="0" smtClean="0"/>
              <a:t>32</a:t>
            </a:r>
            <a:r>
              <a:rPr lang="en-GB" baseline="0" dirty="0" smtClean="0"/>
              <a:t> = 4 GB</a:t>
            </a:r>
          </a:p>
          <a:p>
            <a:r>
              <a:rPr lang="en-GB" baseline="0" dirty="0" smtClean="0"/>
              <a:t>If page size is 1024 Byte/page, then n = 10  (2</a:t>
            </a:r>
            <a:r>
              <a:rPr lang="en-GB" baseline="30000" dirty="0" smtClean="0"/>
              <a:t>10</a:t>
            </a:r>
            <a:r>
              <a:rPr lang="en-GB" baseline="0" dirty="0" smtClean="0"/>
              <a:t> = 1024)</a:t>
            </a:r>
          </a:p>
          <a:p>
            <a:r>
              <a:rPr lang="en-GB" baseline="0" dirty="0" smtClean="0"/>
              <a:t>Page table size =  2</a:t>
            </a:r>
            <a:r>
              <a:rPr lang="en-GB" baseline="30000" dirty="0" smtClean="0"/>
              <a:t>32-10</a:t>
            </a:r>
            <a:r>
              <a:rPr lang="en-GB" baseline="0" dirty="0" smtClean="0"/>
              <a:t> = 2</a:t>
            </a:r>
            <a:r>
              <a:rPr lang="en-GB" baseline="30000" dirty="0" smtClean="0"/>
              <a:t>22</a:t>
            </a:r>
            <a:r>
              <a:rPr lang="en-GB" baseline="0" dirty="0" smtClean="0"/>
              <a:t> = 4 M pages.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B6C5C-79C6-4366-B12D-5BA127C7BE62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90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Memory hierarchy</a:t>
            </a:r>
          </a:p>
          <a:p>
            <a:r>
              <a:rPr lang="en-GB" dirty="0" smtClean="0"/>
              <a:t>A few MB</a:t>
            </a:r>
            <a:r>
              <a:rPr lang="en-GB" baseline="0" dirty="0" smtClean="0"/>
              <a:t> of very fast, expensive, volatile cache memory</a:t>
            </a:r>
          </a:p>
          <a:p>
            <a:r>
              <a:rPr lang="en-GB" baseline="0" dirty="0" smtClean="0"/>
              <a:t>A few GB of medium-speed, medium priced, volatile main memory.</a:t>
            </a:r>
          </a:p>
          <a:p>
            <a:r>
              <a:rPr lang="en-GB" baseline="0" dirty="0" smtClean="0"/>
              <a:t>A few TB of slow, cheap, non-volatile disk storage.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Memory Manager in OS manages </a:t>
            </a:r>
            <a:r>
              <a:rPr lang="en-GB" dirty="0" smtClean="0"/>
              <a:t>Memory hierarchy</a:t>
            </a:r>
          </a:p>
          <a:p>
            <a:r>
              <a:rPr lang="en-GB" baseline="0" dirty="0" smtClean="0"/>
              <a:t>Manages memory efficiently; keep track of memory in use, allocate memory to processes and </a:t>
            </a:r>
            <a:r>
              <a:rPr lang="en-GB" baseline="0" dirty="0" err="1" smtClean="0"/>
              <a:t>deallocate</a:t>
            </a:r>
            <a:r>
              <a:rPr lang="en-GB" baseline="0" dirty="0" smtClean="0"/>
              <a:t> memory.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B6C5C-79C6-4366-B12D-5BA127C7BE6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8055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Protection and relocation are two problems that have to be solved to allow multiple applications to be in memory at the same time without</a:t>
            </a:r>
            <a:r>
              <a:rPr lang="en-GB" baseline="0" dirty="0" smtClean="0"/>
              <a:t> their interfering with each other.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B6C5C-79C6-4366-B12D-5BA127C7BE6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007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B6C5C-79C6-4366-B12D-5BA127C7BE62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0832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A </a:t>
            </a:r>
            <a:r>
              <a:rPr lang="en-SG" b="1" dirty="0" smtClean="0"/>
              <a:t>memory management unit</a:t>
            </a:r>
            <a:r>
              <a:rPr lang="en-SG" dirty="0" smtClean="0"/>
              <a:t> (</a:t>
            </a:r>
            <a:r>
              <a:rPr lang="en-SG" b="1" dirty="0" smtClean="0"/>
              <a:t>MMU</a:t>
            </a:r>
            <a:r>
              <a:rPr lang="en-SG" dirty="0" smtClean="0"/>
              <a:t>), sometimes called </a:t>
            </a:r>
            <a:r>
              <a:rPr lang="en-SG" b="1" dirty="0" smtClean="0"/>
              <a:t>paged memory management unit</a:t>
            </a:r>
            <a:r>
              <a:rPr lang="en-SG" dirty="0" smtClean="0"/>
              <a:t> (</a:t>
            </a:r>
            <a:r>
              <a:rPr lang="en-SG" b="1" dirty="0" smtClean="0"/>
              <a:t>PMMU</a:t>
            </a:r>
            <a:r>
              <a:rPr lang="en-SG" dirty="0" smtClean="0"/>
              <a:t>), is a </a:t>
            </a:r>
            <a:r>
              <a:rPr lang="en-SG" dirty="0" smtClean="0">
                <a:hlinkClick r:id="rId3" action="ppaction://hlinkfile" tooltip="Computer hardware"/>
              </a:rPr>
              <a:t>computer hardware</a:t>
            </a:r>
            <a:r>
              <a:rPr lang="en-SG" dirty="0" smtClean="0"/>
              <a:t> component responsible for handling accesses to </a:t>
            </a:r>
            <a:r>
              <a:rPr lang="en-SG" dirty="0" smtClean="0">
                <a:hlinkClick r:id="rId4" action="ppaction://hlinkfile" tooltip="Computer memory"/>
              </a:rPr>
              <a:t>memory</a:t>
            </a:r>
            <a:r>
              <a:rPr lang="en-SG" dirty="0" smtClean="0"/>
              <a:t> requested by the </a:t>
            </a:r>
            <a:r>
              <a:rPr lang="en-SG" dirty="0" smtClean="0">
                <a:hlinkClick r:id="rId5" action="ppaction://hlinkfile" tooltip="Central processing unit"/>
              </a:rPr>
              <a:t>CPU</a:t>
            </a:r>
            <a:r>
              <a:rPr lang="en-SG" dirty="0" smtClean="0"/>
              <a:t>. Its functions include translation of </a:t>
            </a:r>
            <a:r>
              <a:rPr lang="en-SG" dirty="0" smtClean="0">
                <a:hlinkClick r:id="rId6" action="ppaction://hlinkfile" tooltip="Virtual address"/>
              </a:rPr>
              <a:t>virtual addresses</a:t>
            </a:r>
            <a:r>
              <a:rPr lang="en-SG" dirty="0" smtClean="0"/>
              <a:t> to </a:t>
            </a:r>
            <a:r>
              <a:rPr lang="en-SG" dirty="0" smtClean="0">
                <a:hlinkClick r:id="rId7" action="ppaction://hlinkfile" tooltip="Physical address"/>
              </a:rPr>
              <a:t>physical addresses</a:t>
            </a:r>
            <a:r>
              <a:rPr lang="en-SG" dirty="0" smtClean="0"/>
              <a:t> (i.e., </a:t>
            </a:r>
            <a:r>
              <a:rPr lang="en-SG" dirty="0" smtClean="0">
                <a:hlinkClick r:id="rId8" action="ppaction://hlinkfile" tooltip="Virtual memory"/>
              </a:rPr>
              <a:t>virtual memory</a:t>
            </a:r>
            <a:r>
              <a:rPr lang="en-SG" dirty="0" smtClean="0"/>
              <a:t> management), </a:t>
            </a:r>
            <a:r>
              <a:rPr lang="en-SG" dirty="0" smtClean="0">
                <a:hlinkClick r:id="rId9" action="ppaction://hlinkfile" tooltip="Memory protection"/>
              </a:rPr>
              <a:t>memory protection</a:t>
            </a:r>
            <a:r>
              <a:rPr lang="en-SG" dirty="0" smtClean="0"/>
              <a:t>, </a:t>
            </a:r>
            <a:r>
              <a:rPr lang="en-SG" dirty="0" smtClean="0">
                <a:hlinkClick r:id="rId10" action="ppaction://hlinkfile" tooltip="CPU cache"/>
              </a:rPr>
              <a:t>cache</a:t>
            </a:r>
            <a:r>
              <a:rPr lang="en-SG" dirty="0" smtClean="0"/>
              <a:t> control, </a:t>
            </a:r>
            <a:r>
              <a:rPr lang="en-SG" dirty="0" smtClean="0">
                <a:hlinkClick r:id="rId11" action="ppaction://hlinkfile" tooltip="Computer bus"/>
              </a:rPr>
              <a:t>bus</a:t>
            </a:r>
            <a:r>
              <a:rPr lang="en-SG" dirty="0" smtClean="0"/>
              <a:t> </a:t>
            </a:r>
            <a:r>
              <a:rPr lang="en-SG" dirty="0" smtClean="0">
                <a:hlinkClick r:id="rId12" action="ppaction://hlinkfile" tooltip="Arbiter (electronics)"/>
              </a:rPr>
              <a:t>arbitration</a:t>
            </a:r>
            <a:r>
              <a:rPr lang="en-SG" dirty="0" smtClean="0"/>
              <a:t> and in simpler computer architectures (especially </a:t>
            </a:r>
            <a:r>
              <a:rPr lang="en-SG" dirty="0" smtClean="0">
                <a:hlinkClick r:id="rId13" action="ppaction://hlinkfile" tooltip="8-bit"/>
              </a:rPr>
              <a:t>8-bit</a:t>
            </a:r>
            <a:r>
              <a:rPr lang="en-SG" dirty="0" smtClean="0"/>
              <a:t> systems) </a:t>
            </a:r>
            <a:r>
              <a:rPr lang="en-SG" dirty="0" smtClean="0">
                <a:hlinkClick r:id="rId14" action="ppaction://hlinkfile" tooltip="Bank switching"/>
              </a:rPr>
              <a:t>bank switching</a:t>
            </a:r>
            <a:r>
              <a:rPr lang="en-SG" dirty="0" smtClean="0"/>
              <a:t>.</a:t>
            </a:r>
          </a:p>
          <a:p>
            <a:endParaRPr lang="en-GB" dirty="0" smtClean="0"/>
          </a:p>
          <a:p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prime objectives of the MMU is to efficiently allocate memory to processes, utilizing as much of the memory available and as little fragmentation as possible.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B6C5C-79C6-4366-B12D-5BA127C7BE6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8480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Two problems have to be solved to allow multiple applications to b in memory at the same time without their interfering with each other:</a:t>
            </a:r>
          </a:p>
          <a:p>
            <a:r>
              <a:rPr lang="en-GB" dirty="0" smtClean="0"/>
              <a:t>Protection and relocation.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B6C5C-79C6-4366-B12D-5BA127C7BE62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677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Each CPU is</a:t>
            </a:r>
            <a:r>
              <a:rPr lang="en-GB" baseline="0" dirty="0" smtClean="0"/>
              <a:t> equip with tow special hardware registers, called the </a:t>
            </a:r>
            <a:r>
              <a:rPr lang="en-GB" b="1" baseline="0" dirty="0" smtClean="0"/>
              <a:t>base</a:t>
            </a:r>
            <a:r>
              <a:rPr lang="en-GB" baseline="0" dirty="0" smtClean="0"/>
              <a:t> and </a:t>
            </a:r>
            <a:r>
              <a:rPr lang="en-GB" b="1" baseline="0" dirty="0" smtClean="0"/>
              <a:t>limit</a:t>
            </a:r>
            <a:r>
              <a:rPr lang="en-GB" baseline="0" dirty="0" smtClean="0"/>
              <a:t> registers. </a:t>
            </a:r>
            <a:endParaRPr lang="en-GB" dirty="0" smtClean="0"/>
          </a:p>
          <a:p>
            <a:r>
              <a:rPr lang="en-GB" dirty="0" smtClean="0"/>
              <a:t>When a process is run, the base register is loaded with the physical address where its program begins in memory and the limit register is loaded with the length of the program.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B6C5C-79C6-4366-B12D-5BA127C7BE62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1560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Each time a process references memory, the CPU hardware automatically adds the base value to the address generated by the process before sending the address out on the memory bus.</a:t>
            </a:r>
          </a:p>
          <a:p>
            <a:r>
              <a:rPr lang="en-GB" dirty="0" smtClean="0"/>
              <a:t>Simultaneously, it checks if the address offered is equal to or greater than the value in the limit register, in which case a fault is generated and the access is aborted.</a:t>
            </a:r>
          </a:p>
          <a:p>
            <a:r>
              <a:rPr lang="en-GB" dirty="0" smtClean="0"/>
              <a:t>Some systems have multiple base registers, allowing program text and data, to be independently relocated.</a:t>
            </a:r>
          </a:p>
          <a:p>
            <a:r>
              <a:rPr lang="en-GB" b="1" dirty="0" smtClean="0"/>
              <a:t>Disadvantage</a:t>
            </a:r>
            <a:r>
              <a:rPr lang="en-GB" dirty="0" smtClean="0"/>
              <a:t>:</a:t>
            </a:r>
            <a:r>
              <a:rPr lang="en-GB" baseline="0" dirty="0" smtClean="0"/>
              <a:t> need to perform an addition and a comparison on every memory reference.</a:t>
            </a:r>
          </a:p>
          <a:p>
            <a:endParaRPr lang="en-GB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B6C5C-79C6-4366-B12D-5BA127C7BE62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8899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 a typical OS system, there are 40-60 processes may be started up when the computer is booted. Keeping all processes in memory all the time requires a huge amount of memory and cannot be done if there is insufficient memory.</a:t>
            </a:r>
          </a:p>
          <a:p>
            <a:r>
              <a:rPr lang="en-GB" dirty="0" smtClean="0"/>
              <a:t>The simple strategy, called swapping, consists of bringing in each process in its entirety, running it for a while, then putting it back on the disk.</a:t>
            </a:r>
          </a:p>
          <a:p>
            <a:r>
              <a:rPr lang="en-GB" dirty="0" smtClean="0"/>
              <a:t>Idle processes are mostly stored on disk, so they do not take up any memory when they are not running.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B6C5C-79C6-4366-B12D-5BA127C7BE62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58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5154-A85A-48A2-BA9C-14B454CA7BC6}" type="datetimeFigureOut">
              <a:rPr lang="en-SG" smtClean="0"/>
              <a:t>04/07/2013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FA1A-4C41-4126-A9DE-9CFCC80120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75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5154-A85A-48A2-BA9C-14B454CA7BC6}" type="datetimeFigureOut">
              <a:rPr lang="en-SG" smtClean="0"/>
              <a:t>04/07/2013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FA1A-4C41-4126-A9DE-9CFCC80120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77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5154-A85A-48A2-BA9C-14B454CA7BC6}" type="datetimeFigureOut">
              <a:rPr lang="en-SG" smtClean="0"/>
              <a:t>04/07/2013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FA1A-4C41-4126-A9DE-9CFCC80120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613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5154-A85A-48A2-BA9C-14B454CA7BC6}" type="datetimeFigureOut">
              <a:rPr lang="en-SG" smtClean="0"/>
              <a:t>04/07/2013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FA1A-4C41-4126-A9DE-9CFCC80120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12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5154-A85A-48A2-BA9C-14B454CA7BC6}" type="datetimeFigureOut">
              <a:rPr lang="en-SG" smtClean="0"/>
              <a:t>04/07/2013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FA1A-4C41-4126-A9DE-9CFCC80120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010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5154-A85A-48A2-BA9C-14B454CA7BC6}" type="datetimeFigureOut">
              <a:rPr lang="en-SG" smtClean="0"/>
              <a:t>04/07/2013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FA1A-4C41-4126-A9DE-9CFCC80120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305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5154-A85A-48A2-BA9C-14B454CA7BC6}" type="datetimeFigureOut">
              <a:rPr lang="en-SG" smtClean="0"/>
              <a:t>04/07/2013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FA1A-4C41-4126-A9DE-9CFCC80120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556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5154-A85A-48A2-BA9C-14B454CA7BC6}" type="datetimeFigureOut">
              <a:rPr lang="en-SG" smtClean="0"/>
              <a:t>04/07/2013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FA1A-4C41-4126-A9DE-9CFCC80120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283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5154-A85A-48A2-BA9C-14B454CA7BC6}" type="datetimeFigureOut">
              <a:rPr lang="en-SG" smtClean="0"/>
              <a:t>04/07/2013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FA1A-4C41-4126-A9DE-9CFCC80120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824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5154-A85A-48A2-BA9C-14B454CA7BC6}" type="datetimeFigureOut">
              <a:rPr lang="en-SG" smtClean="0"/>
              <a:t>04/07/2013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FA1A-4C41-4126-A9DE-9CFCC80120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300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5154-A85A-48A2-BA9C-14B454CA7BC6}" type="datetimeFigureOut">
              <a:rPr lang="en-SG" smtClean="0"/>
              <a:t>04/07/2013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FA1A-4C41-4126-A9DE-9CFCC80120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234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B5154-A85A-48A2-BA9C-14B454CA7BC6}" type="datetimeFigureOut">
              <a:rPr lang="en-SG" smtClean="0"/>
              <a:t>04/07/2013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0FA1A-4C41-4126-A9DE-9CFCC80120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738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ET0023 Operating Systems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8.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29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Definitions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904307"/>
              </p:ext>
            </p:extLst>
          </p:nvPr>
        </p:nvGraphicFramePr>
        <p:xfrm>
          <a:off x="457200" y="1600200"/>
          <a:ext cx="8229600" cy="49072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94520"/>
                <a:gridCol w="6635080"/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600" u="none" strike="noStrike" kern="1200" baseline="0" dirty="0" smtClean="0"/>
                        <a:t>Dynamic</a:t>
                      </a:r>
                    </a:p>
                    <a:p>
                      <a:r>
                        <a:rPr lang="en-SG" sz="1600" u="none" strike="noStrike" kern="1200" baseline="0" dirty="0" smtClean="0"/>
                        <a:t>loading</a:t>
                      </a:r>
                      <a:endParaRPr lang="en-SG" sz="16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u="none" strike="noStrike" kern="1200" baseline="0" dirty="0" smtClean="0"/>
                        <a:t>Routine is not loaded until it is called</a:t>
                      </a:r>
                    </a:p>
                    <a:p>
                      <a:r>
                        <a:rPr lang="en-SG" sz="1600" u="none" strike="noStrike" kern="1200" baseline="0" dirty="0" smtClean="0"/>
                        <a:t>Better memory-space utilization; unused routine is never loaded.</a:t>
                      </a:r>
                    </a:p>
                    <a:p>
                      <a:r>
                        <a:rPr lang="en-SG" sz="1600" u="none" strike="noStrike" kern="1200" baseline="0" dirty="0" smtClean="0"/>
                        <a:t>Useful when large amounts of code are needed to handle</a:t>
                      </a:r>
                    </a:p>
                    <a:p>
                      <a:r>
                        <a:rPr lang="en-SG" sz="1600" u="none" strike="noStrike" kern="1200" baseline="0" dirty="0" smtClean="0"/>
                        <a:t>infrequently occurring cases.</a:t>
                      </a:r>
                    </a:p>
                    <a:p>
                      <a:r>
                        <a:rPr lang="en-SG" sz="1600" u="none" strike="noStrike" kern="1200" baseline="0" dirty="0" smtClean="0"/>
                        <a:t>No special support from the OS is required - implemented through</a:t>
                      </a:r>
                    </a:p>
                    <a:p>
                      <a:r>
                        <a:rPr lang="en-SG" sz="1600" u="none" strike="noStrike" kern="1200" baseline="0" dirty="0" smtClean="0"/>
                        <a:t>program design.</a:t>
                      </a:r>
                    </a:p>
                    <a:p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u="none" strike="noStrike" kern="1200" baseline="0" dirty="0" smtClean="0"/>
                        <a:t>Dynamic</a:t>
                      </a:r>
                    </a:p>
                    <a:p>
                      <a:r>
                        <a:rPr lang="en-SG" sz="1600" u="none" strike="noStrike" kern="1200" baseline="0" dirty="0" smtClean="0"/>
                        <a:t>linking</a:t>
                      </a:r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u="none" strike="noStrike" kern="1200" baseline="0" dirty="0" smtClean="0"/>
                        <a:t>Linking postponed until execution time.</a:t>
                      </a:r>
                    </a:p>
                    <a:p>
                      <a:r>
                        <a:rPr lang="en-SG" sz="1600" u="none" strike="noStrike" kern="1200" baseline="0" dirty="0" smtClean="0"/>
                        <a:t>Small piece of code, stub, used to locate the appropriate memory resident library routine.</a:t>
                      </a:r>
                    </a:p>
                    <a:p>
                      <a:r>
                        <a:rPr lang="en-SG" sz="1600" u="none" strike="noStrike" kern="1200" baseline="0" dirty="0" smtClean="0"/>
                        <a:t>Stub replaces itself with the address of the routine, and executes</a:t>
                      </a:r>
                    </a:p>
                    <a:p>
                      <a:r>
                        <a:rPr lang="en-SG" sz="1600" u="none" strike="noStrike" kern="1200" baseline="0" dirty="0" smtClean="0"/>
                        <a:t>the routine.</a:t>
                      </a:r>
                    </a:p>
                    <a:p>
                      <a:r>
                        <a:rPr lang="en-SG" sz="1600" u="none" strike="noStrike" kern="1200" baseline="0" dirty="0" smtClean="0"/>
                        <a:t>Operating system needed to check if routine is in processes’</a:t>
                      </a:r>
                    </a:p>
                    <a:p>
                      <a:r>
                        <a:rPr lang="en-SG" sz="1600" u="none" strike="noStrike" kern="1200" baseline="0" dirty="0" smtClean="0"/>
                        <a:t>memory address.</a:t>
                      </a:r>
                    </a:p>
                    <a:p>
                      <a:r>
                        <a:rPr lang="en-SG" sz="1600" u="none" strike="noStrike" kern="1200" baseline="0" dirty="0" smtClean="0"/>
                        <a:t>Dynamic linking is particularly useful for libraries.</a:t>
                      </a:r>
                    </a:p>
                    <a:p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u="none" strike="noStrike" kern="1200" baseline="0" dirty="0" smtClean="0"/>
                        <a:t>Memory</a:t>
                      </a:r>
                    </a:p>
                    <a:p>
                      <a:r>
                        <a:rPr lang="en-SG" sz="1600" u="none" strike="noStrike" kern="1200" baseline="0" dirty="0" smtClean="0"/>
                        <a:t>management</a:t>
                      </a:r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u="none" strike="noStrike" kern="1200" baseline="0" dirty="0" smtClean="0"/>
                        <a:t>Performs the above operations, usually with the help of hardware</a:t>
                      </a:r>
                      <a:endParaRPr lang="en-SG" sz="1600" dirty="0" smtClean="0"/>
                    </a:p>
                    <a:p>
                      <a:endParaRPr lang="en-SG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09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Uni</a:t>
            </a:r>
            <a:r>
              <a:rPr lang="en-SG" dirty="0"/>
              <a:t>-programming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525963"/>
          </a:xfrm>
        </p:spPr>
        <p:txBody>
          <a:bodyPr>
            <a:normAutofit fontScale="92500"/>
          </a:bodyPr>
          <a:lstStyle/>
          <a:p>
            <a:r>
              <a:rPr lang="en-SG" dirty="0"/>
              <a:t>No translation or partitioning</a:t>
            </a:r>
          </a:p>
          <a:p>
            <a:r>
              <a:rPr lang="en-SG" dirty="0" smtClean="0"/>
              <a:t>Application </a:t>
            </a:r>
            <a:r>
              <a:rPr lang="en-SG" dirty="0"/>
              <a:t>always runs at same </a:t>
            </a:r>
            <a:r>
              <a:rPr lang="en-SG" dirty="0" smtClean="0"/>
              <a:t>place in </a:t>
            </a:r>
            <a:r>
              <a:rPr lang="en-SG" dirty="0"/>
              <a:t>physical memory since only </a:t>
            </a:r>
            <a:r>
              <a:rPr lang="en-SG" dirty="0" smtClean="0"/>
              <a:t>one application </a:t>
            </a:r>
            <a:r>
              <a:rPr lang="en-SG" dirty="0"/>
              <a:t>at a time.</a:t>
            </a:r>
          </a:p>
          <a:p>
            <a:r>
              <a:rPr lang="en-SG" dirty="0" smtClean="0"/>
              <a:t>Application </a:t>
            </a:r>
            <a:r>
              <a:rPr lang="en-SG" dirty="0"/>
              <a:t>can access any </a:t>
            </a:r>
            <a:r>
              <a:rPr lang="en-SG" dirty="0" smtClean="0"/>
              <a:t>physical address</a:t>
            </a:r>
            <a:r>
              <a:rPr lang="en-SG" dirty="0"/>
              <a:t>.</a:t>
            </a:r>
          </a:p>
          <a:p>
            <a:r>
              <a:rPr lang="en-SG" dirty="0" smtClean="0"/>
              <a:t>Application </a:t>
            </a:r>
            <a:r>
              <a:rPr lang="en-SG" dirty="0"/>
              <a:t>given illusion of </a:t>
            </a:r>
            <a:r>
              <a:rPr lang="en-SG" dirty="0" smtClean="0"/>
              <a:t>dedicated machine </a:t>
            </a:r>
            <a:r>
              <a:rPr lang="en-SG" dirty="0"/>
              <a:t>by giving it reality of </a:t>
            </a:r>
            <a:r>
              <a:rPr lang="en-SG" dirty="0" smtClean="0"/>
              <a:t>a dedicated </a:t>
            </a:r>
            <a:r>
              <a:rPr lang="en-SG" dirty="0"/>
              <a:t>machine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2160" y="1772816"/>
            <a:ext cx="1656184" cy="3744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6156176" y="4797152"/>
            <a:ext cx="1368152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Operating System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56176" y="3645024"/>
            <a:ext cx="1368152" cy="10801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Application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40352" y="530120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000000</a:t>
            </a:r>
            <a:endParaRPr lang="en-SG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713596" y="163431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FFFFFF</a:t>
            </a:r>
            <a:endParaRPr lang="en-SG" sz="1200" dirty="0"/>
          </a:p>
        </p:txBody>
      </p:sp>
      <p:sp>
        <p:nvSpPr>
          <p:cNvPr id="9" name="Rectangle 8"/>
          <p:cNvSpPr/>
          <p:nvPr/>
        </p:nvSpPr>
        <p:spPr>
          <a:xfrm>
            <a:off x="5419801" y="5877272"/>
            <a:ext cx="2978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SG" dirty="0"/>
              <a:t>Can multi-threading work?</a:t>
            </a:r>
          </a:p>
        </p:txBody>
      </p:sp>
    </p:spTree>
    <p:extLst>
      <p:ext uri="{BB962C8B-B14F-4D97-AF65-F5344CB8AC3E}">
        <p14:creationId xmlns:p14="http://schemas.microsoft.com/office/powerpoint/2010/main" val="77710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Multi-programming (1st try)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85000" lnSpcReduction="10000"/>
          </a:bodyPr>
          <a:lstStyle/>
          <a:p>
            <a:r>
              <a:rPr lang="en-SG" dirty="0"/>
              <a:t>No Translation or Protection</a:t>
            </a:r>
          </a:p>
          <a:p>
            <a:r>
              <a:rPr lang="en-SG" dirty="0" smtClean="0"/>
              <a:t>Must </a:t>
            </a:r>
            <a:r>
              <a:rPr lang="en-SG" dirty="0"/>
              <a:t>somehow prevent </a:t>
            </a:r>
            <a:r>
              <a:rPr lang="en-SG" dirty="0" smtClean="0"/>
              <a:t>address overlap </a:t>
            </a:r>
            <a:r>
              <a:rPr lang="en-SG" dirty="0"/>
              <a:t>between threads.</a:t>
            </a:r>
          </a:p>
          <a:p>
            <a:r>
              <a:rPr lang="en-SG" dirty="0" smtClean="0"/>
              <a:t>Everything </a:t>
            </a:r>
            <a:r>
              <a:rPr lang="en-SG" dirty="0"/>
              <a:t>adjusted to </a:t>
            </a:r>
            <a:r>
              <a:rPr lang="en-SG" dirty="0" smtClean="0"/>
              <a:t>memory location </a:t>
            </a:r>
            <a:r>
              <a:rPr lang="en-SG" dirty="0"/>
              <a:t>of program</a:t>
            </a:r>
          </a:p>
          <a:p>
            <a:r>
              <a:rPr lang="en-SG" dirty="0" smtClean="0"/>
              <a:t>Translation </a:t>
            </a:r>
            <a:r>
              <a:rPr lang="en-SG" dirty="0"/>
              <a:t>done by a linker-loader</a:t>
            </a:r>
          </a:p>
          <a:p>
            <a:r>
              <a:rPr lang="en-SG" dirty="0" smtClean="0"/>
              <a:t>With </a:t>
            </a:r>
            <a:r>
              <a:rPr lang="en-SG" dirty="0"/>
              <a:t>this solution, no protection</a:t>
            </a:r>
          </a:p>
          <a:p>
            <a:r>
              <a:rPr lang="en-SG" dirty="0" smtClean="0"/>
              <a:t>Bugs </a:t>
            </a:r>
            <a:r>
              <a:rPr lang="en-SG" dirty="0"/>
              <a:t>in any program can cause </a:t>
            </a:r>
            <a:r>
              <a:rPr lang="en-SG" dirty="0" smtClean="0"/>
              <a:t>other programs </a:t>
            </a:r>
            <a:r>
              <a:rPr lang="en-SG" dirty="0"/>
              <a:t>to crash or even the OS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2160" y="1772816"/>
            <a:ext cx="1656184" cy="3744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6156176" y="4797152"/>
            <a:ext cx="1368152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Operating System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56176" y="4113076"/>
            <a:ext cx="1368152" cy="6120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Application 1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40352" y="530120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000000</a:t>
            </a:r>
            <a:endParaRPr lang="en-SG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713596" y="163431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FFFFFF</a:t>
            </a:r>
            <a:endParaRPr lang="en-SG" sz="1200" dirty="0"/>
          </a:p>
        </p:txBody>
      </p:sp>
      <p:sp>
        <p:nvSpPr>
          <p:cNvPr id="9" name="Rectangle 8"/>
          <p:cNvSpPr/>
          <p:nvPr/>
        </p:nvSpPr>
        <p:spPr>
          <a:xfrm>
            <a:off x="5419801" y="5877272"/>
            <a:ext cx="2978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SG" dirty="0"/>
              <a:t>Can multi-threading work?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156176" y="3465004"/>
            <a:ext cx="1368152" cy="6120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Application 2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7740352" y="4653136"/>
            <a:ext cx="369288" cy="21602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Left Arrow 12"/>
          <p:cNvSpPr/>
          <p:nvPr/>
        </p:nvSpPr>
        <p:spPr>
          <a:xfrm>
            <a:off x="7767108" y="4005064"/>
            <a:ext cx="369288" cy="21602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9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Multiprogramming with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525963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How to protect programs from </a:t>
            </a:r>
            <a:r>
              <a:rPr lang="en-SG" dirty="0" smtClean="0"/>
              <a:t>each other </a:t>
            </a:r>
            <a:r>
              <a:rPr lang="en-SG" dirty="0"/>
              <a:t>without translation?</a:t>
            </a:r>
          </a:p>
          <a:p>
            <a:r>
              <a:rPr lang="en-SG" dirty="0" smtClean="0"/>
              <a:t>Use </a:t>
            </a:r>
            <a:r>
              <a:rPr lang="en-SG" dirty="0"/>
              <a:t>two special registers base </a:t>
            </a:r>
            <a:r>
              <a:rPr lang="en-SG" dirty="0" smtClean="0"/>
              <a:t>and limit </a:t>
            </a:r>
            <a:r>
              <a:rPr lang="en-SG" dirty="0"/>
              <a:t>to prevent user from </a:t>
            </a:r>
            <a:r>
              <a:rPr lang="en-SG" dirty="0" smtClean="0"/>
              <a:t>straying outside </a:t>
            </a:r>
            <a:r>
              <a:rPr lang="en-SG" dirty="0"/>
              <a:t>designated area</a:t>
            </a:r>
          </a:p>
          <a:p>
            <a:pPr lvl="1"/>
            <a:r>
              <a:rPr lang="en-SG" dirty="0" smtClean="0"/>
              <a:t>If </a:t>
            </a:r>
            <a:r>
              <a:rPr lang="en-SG" dirty="0"/>
              <a:t>user tries to access an illegal </a:t>
            </a:r>
            <a:r>
              <a:rPr lang="en-SG" dirty="0" smtClean="0"/>
              <a:t>address, cause </a:t>
            </a:r>
            <a:r>
              <a:rPr lang="en-SG" dirty="0"/>
              <a:t>an error</a:t>
            </a:r>
          </a:p>
          <a:p>
            <a:pPr lvl="1"/>
            <a:r>
              <a:rPr lang="en-SG" dirty="0" smtClean="0"/>
              <a:t>During </a:t>
            </a:r>
            <a:r>
              <a:rPr lang="en-SG" dirty="0"/>
              <a:t>switch, kernel loads </a:t>
            </a:r>
            <a:r>
              <a:rPr lang="en-SG" dirty="0" smtClean="0"/>
              <a:t>new base/limit </a:t>
            </a:r>
            <a:r>
              <a:rPr lang="en-SG" dirty="0"/>
              <a:t>from TCB</a:t>
            </a:r>
          </a:p>
          <a:p>
            <a:pPr lvl="1"/>
            <a:r>
              <a:rPr lang="en-SG" dirty="0" smtClean="0"/>
              <a:t>User </a:t>
            </a:r>
            <a:r>
              <a:rPr lang="en-SG" dirty="0"/>
              <a:t>not allowed to change </a:t>
            </a:r>
            <a:r>
              <a:rPr lang="en-SG" dirty="0" smtClean="0"/>
              <a:t>base/limit registers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6012160" y="1772816"/>
            <a:ext cx="1656184" cy="3744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6084168" y="4797152"/>
            <a:ext cx="151216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Operating System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84168" y="4113076"/>
            <a:ext cx="1512168" cy="6120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Application 1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40352" y="530120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000000</a:t>
            </a:r>
            <a:endParaRPr lang="en-SG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713596" y="163431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FFFFFF</a:t>
            </a:r>
            <a:endParaRPr lang="en-SG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6084168" y="2852936"/>
            <a:ext cx="1512168" cy="12241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Application 2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7924996" y="3537012"/>
            <a:ext cx="369288" cy="21602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Left Arrow 10"/>
          <p:cNvSpPr/>
          <p:nvPr/>
        </p:nvSpPr>
        <p:spPr>
          <a:xfrm>
            <a:off x="7924996" y="2888940"/>
            <a:ext cx="369288" cy="21602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6228184" y="2996952"/>
            <a:ext cx="1224136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7906500" y="3753036"/>
            <a:ext cx="55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base</a:t>
            </a:r>
            <a:endParaRPr lang="en-SG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859430" y="2611941"/>
            <a:ext cx="55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limit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9681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Multiprogramming with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SG" dirty="0"/>
              <a:t>Problem: Run multiple applications in such a way that they are </a:t>
            </a:r>
            <a:r>
              <a:rPr lang="en-SG" dirty="0" smtClean="0"/>
              <a:t>protected from </a:t>
            </a:r>
            <a:r>
              <a:rPr lang="en-SG" dirty="0"/>
              <a:t>one another</a:t>
            </a:r>
          </a:p>
          <a:p>
            <a:r>
              <a:rPr lang="en-SG" dirty="0" smtClean="0"/>
              <a:t>Goals</a:t>
            </a:r>
            <a:r>
              <a:rPr lang="en-SG" dirty="0"/>
              <a:t>:</a:t>
            </a:r>
          </a:p>
          <a:p>
            <a:pPr lvl="1"/>
            <a:r>
              <a:rPr lang="en-SG" dirty="0" smtClean="0"/>
              <a:t>Isolate </a:t>
            </a:r>
            <a:r>
              <a:rPr lang="en-SG" dirty="0"/>
              <a:t>processes and kernel from one another</a:t>
            </a:r>
          </a:p>
          <a:p>
            <a:pPr lvl="1"/>
            <a:r>
              <a:rPr lang="en-SG" dirty="0" smtClean="0"/>
              <a:t>Allow </a:t>
            </a:r>
            <a:r>
              <a:rPr lang="en-SG" dirty="0"/>
              <a:t>flexible translation that:</a:t>
            </a:r>
          </a:p>
          <a:p>
            <a:pPr lvl="2"/>
            <a:r>
              <a:rPr lang="en-SG" dirty="0" smtClean="0"/>
              <a:t>Doesn’t </a:t>
            </a:r>
            <a:r>
              <a:rPr lang="en-SG" dirty="0"/>
              <a:t>lead to fragmentation</a:t>
            </a:r>
          </a:p>
          <a:p>
            <a:pPr lvl="2"/>
            <a:r>
              <a:rPr lang="en-SG" dirty="0" smtClean="0"/>
              <a:t>Allows </a:t>
            </a:r>
            <a:r>
              <a:rPr lang="en-SG" dirty="0"/>
              <a:t>easy sharing between processes</a:t>
            </a:r>
          </a:p>
          <a:p>
            <a:pPr lvl="2"/>
            <a:r>
              <a:rPr lang="en-SG" dirty="0" smtClean="0"/>
              <a:t>Allows </a:t>
            </a:r>
            <a:r>
              <a:rPr lang="en-SG" dirty="0"/>
              <a:t>only part of process to be resident in physical memory</a:t>
            </a:r>
          </a:p>
          <a:p>
            <a:pPr lvl="1"/>
            <a:r>
              <a:rPr lang="en-SG" dirty="0" smtClean="0"/>
              <a:t>Hardware </a:t>
            </a:r>
            <a:r>
              <a:rPr lang="en-SG" dirty="0"/>
              <a:t>Mechanisms:</a:t>
            </a:r>
          </a:p>
          <a:p>
            <a:pPr lvl="2"/>
            <a:r>
              <a:rPr lang="en-SG" dirty="0" smtClean="0"/>
              <a:t>General </a:t>
            </a:r>
            <a:r>
              <a:rPr lang="en-SG" dirty="0"/>
              <a:t>Address Translation</a:t>
            </a:r>
          </a:p>
          <a:p>
            <a:pPr lvl="2"/>
            <a:r>
              <a:rPr lang="en-SG" dirty="0" smtClean="0"/>
              <a:t>Flexible</a:t>
            </a:r>
            <a:r>
              <a:rPr lang="en-SG" dirty="0"/>
              <a:t>: Can fit physical chunks of memory into arbitrary places in users address space</a:t>
            </a:r>
          </a:p>
          <a:p>
            <a:pPr lvl="2"/>
            <a:r>
              <a:rPr lang="en-SG" dirty="0" smtClean="0"/>
              <a:t>Not </a:t>
            </a:r>
            <a:r>
              <a:rPr lang="en-SG" dirty="0"/>
              <a:t>limited to small number of segments</a:t>
            </a:r>
          </a:p>
          <a:p>
            <a:pPr lvl="2"/>
            <a:r>
              <a:rPr lang="en-SG" dirty="0" smtClean="0"/>
              <a:t>Use </a:t>
            </a:r>
            <a:r>
              <a:rPr lang="en-SG" dirty="0"/>
              <a:t>fixed-sized segments (called “pages”)</a:t>
            </a:r>
          </a:p>
          <a:p>
            <a:r>
              <a:rPr lang="en-SG" dirty="0" smtClean="0"/>
              <a:t>Dual </a:t>
            </a:r>
            <a:r>
              <a:rPr lang="en-SG" dirty="0"/>
              <a:t>Mode Operation</a:t>
            </a:r>
          </a:p>
          <a:p>
            <a:pPr lvl="1"/>
            <a:r>
              <a:rPr lang="en-SG" dirty="0" smtClean="0"/>
              <a:t>Protection </a:t>
            </a:r>
            <a:r>
              <a:rPr lang="en-SG" dirty="0"/>
              <a:t>base involving kernel/user distinction</a:t>
            </a:r>
          </a:p>
        </p:txBody>
      </p:sp>
    </p:spTree>
    <p:extLst>
      <p:ext uri="{BB962C8B-B14F-4D97-AF65-F5344CB8AC3E}">
        <p14:creationId xmlns:p14="http://schemas.microsoft.com/office/powerpoint/2010/main" val="18697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Background: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Program must be brought (from disk) </a:t>
            </a:r>
            <a:r>
              <a:rPr lang="en-SG" dirty="0" smtClean="0"/>
              <a:t>into memory </a:t>
            </a:r>
            <a:r>
              <a:rPr lang="en-SG" dirty="0"/>
              <a:t>and placed within a process for it to </a:t>
            </a:r>
            <a:r>
              <a:rPr lang="en-SG" dirty="0" smtClean="0"/>
              <a:t>be run</a:t>
            </a:r>
            <a:endParaRPr lang="en-SG" dirty="0"/>
          </a:p>
          <a:p>
            <a:r>
              <a:rPr lang="en-SG" dirty="0" smtClean="0"/>
              <a:t>CPU </a:t>
            </a:r>
            <a:r>
              <a:rPr lang="en-SG" dirty="0"/>
              <a:t>can only access Main memory and </a:t>
            </a:r>
            <a:r>
              <a:rPr lang="en-SG" dirty="0" smtClean="0"/>
              <a:t>registers directly</a:t>
            </a:r>
            <a:endParaRPr lang="en-SG" dirty="0"/>
          </a:p>
          <a:p>
            <a:pPr lvl="1"/>
            <a:r>
              <a:rPr lang="en-SG" dirty="0" smtClean="0"/>
              <a:t>Register </a:t>
            </a:r>
            <a:r>
              <a:rPr lang="en-SG" dirty="0"/>
              <a:t>access in one CPU clock (or less)</a:t>
            </a:r>
          </a:p>
          <a:p>
            <a:pPr lvl="1"/>
            <a:r>
              <a:rPr lang="en-SG" dirty="0" smtClean="0"/>
              <a:t>Main </a:t>
            </a:r>
            <a:r>
              <a:rPr lang="en-SG" dirty="0"/>
              <a:t>memory can take many cycles</a:t>
            </a:r>
          </a:p>
          <a:p>
            <a:r>
              <a:rPr lang="en-SG" dirty="0" smtClean="0"/>
              <a:t>Cache </a:t>
            </a:r>
            <a:r>
              <a:rPr lang="en-SG" dirty="0"/>
              <a:t>sits between main memory and </a:t>
            </a:r>
            <a:r>
              <a:rPr lang="en-SG" dirty="0" smtClean="0"/>
              <a:t>CPU registers</a:t>
            </a:r>
            <a:endParaRPr lang="en-SG" dirty="0"/>
          </a:p>
          <a:p>
            <a:r>
              <a:rPr lang="en-SG" dirty="0" smtClean="0"/>
              <a:t>Protection </a:t>
            </a:r>
            <a:r>
              <a:rPr lang="en-SG" dirty="0"/>
              <a:t>of memory required to ensure </a:t>
            </a:r>
            <a:r>
              <a:rPr lang="en-SG" dirty="0" smtClean="0"/>
              <a:t>correct operation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825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Background: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Hardware device that maps virtual to </a:t>
            </a:r>
            <a:r>
              <a:rPr lang="en-SG" dirty="0" smtClean="0"/>
              <a:t>physical address</a:t>
            </a:r>
            <a:r>
              <a:rPr lang="en-SG" dirty="0"/>
              <a:t>.</a:t>
            </a:r>
          </a:p>
          <a:p>
            <a:r>
              <a:rPr lang="en-SG" dirty="0" smtClean="0"/>
              <a:t>In </a:t>
            </a:r>
            <a:r>
              <a:rPr lang="en-SG" dirty="0"/>
              <a:t>the Memory Management Unit (MMU), the </a:t>
            </a:r>
            <a:r>
              <a:rPr lang="en-SG" dirty="0" smtClean="0"/>
              <a:t>value in </a:t>
            </a:r>
            <a:r>
              <a:rPr lang="en-SG" dirty="0"/>
              <a:t>the relocation register is added to every </a:t>
            </a:r>
            <a:r>
              <a:rPr lang="en-SG" dirty="0" smtClean="0"/>
              <a:t>address generated </a:t>
            </a:r>
            <a:r>
              <a:rPr lang="en-SG" dirty="0"/>
              <a:t>by a user process at the time it is sent </a:t>
            </a:r>
            <a:r>
              <a:rPr lang="en-SG" dirty="0" smtClean="0"/>
              <a:t>to memory</a:t>
            </a:r>
            <a:r>
              <a:rPr lang="en-SG" dirty="0"/>
              <a:t>.</a:t>
            </a:r>
          </a:p>
          <a:p>
            <a:r>
              <a:rPr lang="en-SG" dirty="0" smtClean="0"/>
              <a:t>The </a:t>
            </a:r>
            <a:r>
              <a:rPr lang="en-SG" dirty="0"/>
              <a:t>user program deals with logical addresses; </a:t>
            </a:r>
            <a:r>
              <a:rPr lang="en-SG" dirty="0" smtClean="0"/>
              <a:t>it never </a:t>
            </a:r>
            <a:r>
              <a:rPr lang="en-SG" dirty="0"/>
              <a:t>sees the real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35599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Dynamic relocation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en-SG" dirty="0"/>
              <a:t>Dynamic relocation using a relocation register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4581128"/>
            <a:ext cx="136815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CPU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47864" y="2996952"/>
            <a:ext cx="2232248" cy="2952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/>
          <p:cNvSpPr/>
          <p:nvPr/>
        </p:nvSpPr>
        <p:spPr>
          <a:xfrm>
            <a:off x="4139952" y="4653136"/>
            <a:ext cx="720080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 smtClean="0">
                <a:solidFill>
                  <a:schemeClr val="tx1"/>
                </a:solidFill>
              </a:rPr>
              <a:t>+</a:t>
            </a:r>
            <a:endParaRPr lang="en-SG" sz="4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1907704" y="5013176"/>
            <a:ext cx="2448272" cy="0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60032" y="5013176"/>
            <a:ext cx="1728192" cy="0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23928" y="3933056"/>
            <a:ext cx="1008112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20000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63888" y="3553271"/>
            <a:ext cx="1647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 smtClean="0"/>
              <a:t>Relocation register</a:t>
            </a:r>
            <a:endParaRPr lang="en-SG" sz="1400" dirty="0"/>
          </a:p>
        </p:txBody>
      </p:sp>
      <p:sp>
        <p:nvSpPr>
          <p:cNvPr id="15" name="Rectangle 14"/>
          <p:cNvSpPr/>
          <p:nvPr/>
        </p:nvSpPr>
        <p:spPr>
          <a:xfrm>
            <a:off x="3347864" y="5951742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smtClean="0"/>
              <a:t>Memory Management</a:t>
            </a:r>
            <a:r>
              <a:rPr lang="en-SG" dirty="0"/>
              <a:t> </a:t>
            </a:r>
            <a:r>
              <a:rPr lang="en-SG" dirty="0" smtClean="0"/>
              <a:t>Unit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6588224" y="2708920"/>
            <a:ext cx="1368152" cy="38164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Memory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25960" y="4470211"/>
            <a:ext cx="1853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/>
              <a:t>Logical memory</a:t>
            </a:r>
          </a:p>
          <a:p>
            <a:r>
              <a:rPr lang="en-SG" sz="1600" dirty="0" smtClean="0"/>
              <a:t>Address</a:t>
            </a:r>
          </a:p>
          <a:p>
            <a:r>
              <a:rPr lang="en-GB" sz="1600" dirty="0" smtClean="0"/>
              <a:t>       453</a:t>
            </a:r>
            <a:endParaRPr lang="en-SG" sz="1600" dirty="0"/>
          </a:p>
        </p:txBody>
      </p:sp>
      <p:sp>
        <p:nvSpPr>
          <p:cNvPr id="19" name="Rectangle 18"/>
          <p:cNvSpPr/>
          <p:nvPr/>
        </p:nvSpPr>
        <p:spPr>
          <a:xfrm>
            <a:off x="5220072" y="4509872"/>
            <a:ext cx="1853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 smtClean="0"/>
              <a:t>Physical </a:t>
            </a:r>
            <a:r>
              <a:rPr lang="en-SG" sz="1600" dirty="0"/>
              <a:t>memory</a:t>
            </a:r>
          </a:p>
          <a:p>
            <a:r>
              <a:rPr lang="en-SG" sz="1600" dirty="0" smtClean="0"/>
              <a:t>Address</a:t>
            </a:r>
          </a:p>
          <a:p>
            <a:r>
              <a:rPr lang="en-GB" sz="1600" dirty="0" smtClean="0"/>
              <a:t>       20453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7998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Dynamic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Routine is not loaded until it is called</a:t>
            </a:r>
          </a:p>
          <a:p>
            <a:r>
              <a:rPr lang="en-SG" dirty="0" smtClean="0"/>
              <a:t>Better </a:t>
            </a:r>
            <a:r>
              <a:rPr lang="en-SG" dirty="0"/>
              <a:t>memory-space utilization; </a:t>
            </a:r>
            <a:r>
              <a:rPr lang="en-SG" dirty="0" smtClean="0"/>
              <a:t>unused routine </a:t>
            </a:r>
            <a:r>
              <a:rPr lang="en-SG" dirty="0"/>
              <a:t>is never loaded</a:t>
            </a:r>
          </a:p>
          <a:p>
            <a:r>
              <a:rPr lang="en-SG" dirty="0" smtClean="0"/>
              <a:t>Useful </a:t>
            </a:r>
            <a:r>
              <a:rPr lang="en-SG" dirty="0"/>
              <a:t>when large amounts of code </a:t>
            </a:r>
            <a:r>
              <a:rPr lang="en-SG" dirty="0" smtClean="0"/>
              <a:t>are needed </a:t>
            </a:r>
            <a:r>
              <a:rPr lang="en-SG" dirty="0"/>
              <a:t>to handle infrequently occurring </a:t>
            </a:r>
            <a:r>
              <a:rPr lang="en-SG" dirty="0" smtClean="0"/>
              <a:t>cases (error </a:t>
            </a:r>
            <a:r>
              <a:rPr lang="en-SG" dirty="0"/>
              <a:t>handling)</a:t>
            </a:r>
          </a:p>
          <a:p>
            <a:r>
              <a:rPr lang="en-SG" dirty="0" smtClean="0"/>
              <a:t>No </a:t>
            </a:r>
            <a:r>
              <a:rPr lang="en-SG" dirty="0"/>
              <a:t>special support from the OS needed</a:t>
            </a:r>
          </a:p>
        </p:txBody>
      </p:sp>
    </p:spTree>
    <p:extLst>
      <p:ext uri="{BB962C8B-B14F-4D97-AF65-F5344CB8AC3E}">
        <p14:creationId xmlns:p14="http://schemas.microsoft.com/office/powerpoint/2010/main" val="373465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Dynamic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Linking postponed until execution time</a:t>
            </a:r>
          </a:p>
          <a:p>
            <a:r>
              <a:rPr lang="en-SG" dirty="0" smtClean="0"/>
              <a:t>Small </a:t>
            </a:r>
            <a:r>
              <a:rPr lang="en-SG" dirty="0"/>
              <a:t>piece of code, stub, used to locate </a:t>
            </a:r>
            <a:r>
              <a:rPr lang="en-SG" dirty="0" smtClean="0"/>
              <a:t>the appropriate </a:t>
            </a:r>
            <a:r>
              <a:rPr lang="en-SG" dirty="0"/>
              <a:t>memory-resident library routine</a:t>
            </a:r>
          </a:p>
          <a:p>
            <a:r>
              <a:rPr lang="en-SG" dirty="0" smtClean="0"/>
              <a:t>Stub </a:t>
            </a:r>
            <a:r>
              <a:rPr lang="en-SG" dirty="0"/>
              <a:t>replaces itself with the address of </a:t>
            </a:r>
            <a:r>
              <a:rPr lang="en-SG" dirty="0" smtClean="0"/>
              <a:t>the routine</a:t>
            </a:r>
            <a:r>
              <a:rPr lang="en-SG" dirty="0"/>
              <a:t>, and executes the routine</a:t>
            </a:r>
          </a:p>
          <a:p>
            <a:r>
              <a:rPr lang="en-SG" dirty="0" smtClean="0"/>
              <a:t>OS </a:t>
            </a:r>
            <a:r>
              <a:rPr lang="en-SG" dirty="0"/>
              <a:t>checks if routine is in processes’ </a:t>
            </a:r>
            <a:r>
              <a:rPr lang="en-SG" dirty="0" smtClean="0"/>
              <a:t>memory address</a:t>
            </a:r>
            <a:endParaRPr lang="en-SG" dirty="0"/>
          </a:p>
          <a:p>
            <a:r>
              <a:rPr lang="en-SG" dirty="0" smtClean="0"/>
              <a:t>Also </a:t>
            </a:r>
            <a:r>
              <a:rPr lang="en-SG" dirty="0"/>
              <a:t>known as shared libraries (e.g. DLLs)</a:t>
            </a:r>
          </a:p>
        </p:txBody>
      </p:sp>
    </p:spTree>
    <p:extLst>
      <p:ext uri="{BB962C8B-B14F-4D97-AF65-F5344CB8AC3E}">
        <p14:creationId xmlns:p14="http://schemas.microsoft.com/office/powerpoint/2010/main" val="10683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Memory Management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Address space protection</a:t>
            </a:r>
          </a:p>
          <a:p>
            <a:pPr lvl="1"/>
            <a:r>
              <a:rPr lang="en-SG" dirty="0" smtClean="0"/>
              <a:t>What </a:t>
            </a:r>
            <a:r>
              <a:rPr lang="en-SG" dirty="0"/>
              <a:t>is address space?</a:t>
            </a:r>
          </a:p>
          <a:p>
            <a:pPr lvl="1"/>
            <a:r>
              <a:rPr lang="en-SG" dirty="0" smtClean="0"/>
              <a:t>How </a:t>
            </a:r>
            <a:r>
              <a:rPr lang="en-SG" dirty="0"/>
              <a:t>is it </a:t>
            </a:r>
            <a:r>
              <a:rPr lang="en-SG" dirty="0" smtClean="0"/>
              <a:t>implemented</a:t>
            </a:r>
            <a:r>
              <a:rPr lang="en-SG" dirty="0"/>
              <a:t>?</a:t>
            </a:r>
          </a:p>
          <a:p>
            <a:r>
              <a:rPr lang="en-SG" dirty="0" smtClean="0"/>
              <a:t>Address </a:t>
            </a:r>
            <a:r>
              <a:rPr lang="en-SG" dirty="0"/>
              <a:t>translation schemes</a:t>
            </a:r>
          </a:p>
          <a:p>
            <a:pPr lvl="1"/>
            <a:r>
              <a:rPr lang="en-SG" dirty="0" smtClean="0"/>
              <a:t>Segmentation</a:t>
            </a:r>
            <a:endParaRPr lang="en-SG" dirty="0"/>
          </a:p>
          <a:p>
            <a:pPr lvl="1"/>
            <a:r>
              <a:rPr lang="en-SG" dirty="0" smtClean="0"/>
              <a:t>Paging</a:t>
            </a:r>
            <a:endParaRPr lang="en-SG" dirty="0"/>
          </a:p>
          <a:p>
            <a:pPr lvl="1"/>
            <a:r>
              <a:rPr lang="en-SG" dirty="0" smtClean="0"/>
              <a:t>Multi-level </a:t>
            </a:r>
            <a:r>
              <a:rPr lang="en-SG" dirty="0"/>
              <a:t>translation</a:t>
            </a:r>
          </a:p>
          <a:p>
            <a:pPr lvl="1"/>
            <a:r>
              <a:rPr lang="en-SG" dirty="0" smtClean="0"/>
              <a:t>Inverted </a:t>
            </a:r>
            <a:r>
              <a:rPr lang="en-SG" dirty="0"/>
              <a:t>Page tables</a:t>
            </a:r>
          </a:p>
        </p:txBody>
      </p:sp>
    </p:spTree>
    <p:extLst>
      <p:ext uri="{BB962C8B-B14F-4D97-AF65-F5344CB8AC3E}">
        <p14:creationId xmlns:p14="http://schemas.microsoft.com/office/powerpoint/2010/main" val="13228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Swapping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>
            <a:normAutofit fontScale="77500" lnSpcReduction="20000"/>
          </a:bodyPr>
          <a:lstStyle/>
          <a:p>
            <a:r>
              <a:rPr lang="en-SG" dirty="0"/>
              <a:t>A process can be swapped temporarily out of memory to a </a:t>
            </a:r>
            <a:r>
              <a:rPr lang="en-SG" dirty="0" smtClean="0"/>
              <a:t>backing store</a:t>
            </a:r>
            <a:r>
              <a:rPr lang="en-SG" dirty="0"/>
              <a:t>, and then brought back into memory for continued execution.</a:t>
            </a:r>
          </a:p>
          <a:p>
            <a:r>
              <a:rPr lang="en-SG" dirty="0" smtClean="0"/>
              <a:t>Major </a:t>
            </a:r>
            <a:r>
              <a:rPr lang="en-SG" dirty="0"/>
              <a:t>part of swap time is transfer </a:t>
            </a:r>
            <a:r>
              <a:rPr lang="en-SG" dirty="0" smtClean="0"/>
              <a:t>time; total </a:t>
            </a:r>
            <a:r>
              <a:rPr lang="en-SG" dirty="0"/>
              <a:t>transfer time is directly proportional to the amount </a:t>
            </a:r>
            <a:r>
              <a:rPr lang="en-SG" dirty="0" smtClean="0"/>
              <a:t>of memory </a:t>
            </a:r>
            <a:r>
              <a:rPr lang="en-SG" dirty="0"/>
              <a:t>swapped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3717032"/>
            <a:ext cx="1512168" cy="273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Flowchart: Magnetic Disk 4"/>
          <p:cNvSpPr/>
          <p:nvPr/>
        </p:nvSpPr>
        <p:spPr>
          <a:xfrm>
            <a:off x="5004048" y="3501008"/>
            <a:ext cx="2016224" cy="288032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5508104" y="4725144"/>
            <a:ext cx="1080120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Process 1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23447" y="5229200"/>
            <a:ext cx="1080120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Process 2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96752" y="4353488"/>
            <a:ext cx="1349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smtClean="0"/>
              <a:t>User Space</a:t>
            </a:r>
            <a:endParaRPr lang="en-SG" dirty="0"/>
          </a:p>
        </p:txBody>
      </p:sp>
      <p:sp>
        <p:nvSpPr>
          <p:cNvPr id="9" name="Rounded Rectangle 8"/>
          <p:cNvSpPr/>
          <p:nvPr/>
        </p:nvSpPr>
        <p:spPr>
          <a:xfrm>
            <a:off x="1200053" y="5661248"/>
            <a:ext cx="1283715" cy="648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Operating System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14977" y="4571836"/>
            <a:ext cx="1057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Swap out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979712" y="4794828"/>
            <a:ext cx="3456384" cy="218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Left Arrow 11"/>
          <p:cNvSpPr/>
          <p:nvPr/>
        </p:nvSpPr>
        <p:spPr>
          <a:xfrm>
            <a:off x="2123728" y="5409220"/>
            <a:ext cx="3312368" cy="18002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3514977" y="5147900"/>
            <a:ext cx="91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Swap </a:t>
            </a:r>
            <a:r>
              <a:rPr lang="en-SG" dirty="0" smtClean="0"/>
              <a:t>in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6730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Single Partition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/>
              <a:t>Bare Machine</a:t>
            </a:r>
          </a:p>
          <a:p>
            <a:pPr lvl="1"/>
            <a:r>
              <a:rPr lang="en-SG" dirty="0" smtClean="0"/>
              <a:t>No </a:t>
            </a:r>
            <a:r>
              <a:rPr lang="en-SG" dirty="0"/>
              <a:t>protection, no utilities, no overhead</a:t>
            </a:r>
          </a:p>
          <a:p>
            <a:pPr lvl="1"/>
            <a:r>
              <a:rPr lang="en-SG" dirty="0" smtClean="0"/>
              <a:t>Logical </a:t>
            </a:r>
            <a:r>
              <a:rPr lang="en-SG" dirty="0"/>
              <a:t>== Physical</a:t>
            </a:r>
          </a:p>
          <a:p>
            <a:pPr lvl="1"/>
            <a:r>
              <a:rPr lang="en-SG" dirty="0" smtClean="0"/>
              <a:t>User </a:t>
            </a:r>
            <a:r>
              <a:rPr lang="en-SG" dirty="0"/>
              <a:t>has complete control, OS has none</a:t>
            </a:r>
          </a:p>
          <a:p>
            <a:r>
              <a:rPr lang="en-SG" dirty="0" smtClean="0"/>
              <a:t>Partition</a:t>
            </a:r>
            <a:endParaRPr lang="en-SG" dirty="0"/>
          </a:p>
          <a:p>
            <a:pPr lvl="1"/>
            <a:r>
              <a:rPr lang="en-SG" dirty="0" smtClean="0"/>
              <a:t>Division </a:t>
            </a:r>
            <a:r>
              <a:rPr lang="en-SG" dirty="0"/>
              <a:t>of physical memory into fixed sized regions.</a:t>
            </a:r>
          </a:p>
          <a:p>
            <a:pPr lvl="1"/>
            <a:r>
              <a:rPr lang="en-SG" dirty="0" smtClean="0"/>
              <a:t>The </a:t>
            </a:r>
            <a:r>
              <a:rPr lang="en-SG" dirty="0"/>
              <a:t>number of partitions determines the level </a:t>
            </a:r>
            <a:r>
              <a:rPr lang="en-SG" dirty="0" smtClean="0"/>
              <a:t>of multiprogramming</a:t>
            </a:r>
            <a:r>
              <a:rPr lang="en-SG" dirty="0"/>
              <a:t>. Partition is given to a process when </a:t>
            </a:r>
            <a:r>
              <a:rPr lang="en-SG" dirty="0" smtClean="0"/>
              <a:t>it's scheduled</a:t>
            </a:r>
            <a:r>
              <a:rPr lang="en-SG" dirty="0"/>
              <a:t>.</a:t>
            </a:r>
          </a:p>
          <a:p>
            <a:pPr lvl="1"/>
            <a:r>
              <a:rPr lang="en-SG" dirty="0" smtClean="0"/>
              <a:t>Protection </a:t>
            </a:r>
            <a:r>
              <a:rPr lang="en-SG" dirty="0"/>
              <a:t>around each partition determined by</a:t>
            </a:r>
          </a:p>
          <a:p>
            <a:pPr lvl="2"/>
            <a:r>
              <a:rPr lang="en-SG" dirty="0" smtClean="0"/>
              <a:t>bounds </a:t>
            </a:r>
            <a:r>
              <a:rPr lang="en-SG" dirty="0"/>
              <a:t>( upper, lower )</a:t>
            </a:r>
          </a:p>
          <a:p>
            <a:pPr lvl="2"/>
            <a:r>
              <a:rPr lang="en-SG" dirty="0" smtClean="0"/>
              <a:t>base </a:t>
            </a:r>
            <a:r>
              <a:rPr lang="en-SG" dirty="0"/>
              <a:t>/ limit.</a:t>
            </a:r>
          </a:p>
          <a:p>
            <a:pPr lvl="1"/>
            <a:r>
              <a:rPr lang="en-SG" dirty="0" smtClean="0"/>
              <a:t>These </a:t>
            </a:r>
            <a:r>
              <a:rPr lang="en-SG" dirty="0"/>
              <a:t>limits are done in hardware</a:t>
            </a:r>
          </a:p>
        </p:txBody>
      </p:sp>
    </p:spTree>
    <p:extLst>
      <p:ext uri="{BB962C8B-B14F-4D97-AF65-F5344CB8AC3E}">
        <p14:creationId xmlns:p14="http://schemas.microsoft.com/office/powerpoint/2010/main" val="192807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Single Partition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OS Role / Monitor Program</a:t>
            </a:r>
          </a:p>
          <a:p>
            <a:pPr lvl="1"/>
            <a:r>
              <a:rPr lang="en-SG" dirty="0" smtClean="0"/>
              <a:t>Primitive </a:t>
            </a:r>
            <a:r>
              <a:rPr lang="en-SG" dirty="0"/>
              <a:t>Operating System</a:t>
            </a:r>
          </a:p>
          <a:p>
            <a:pPr lvl="1"/>
            <a:r>
              <a:rPr lang="en-SG" dirty="0" smtClean="0"/>
              <a:t>Usually </a:t>
            </a:r>
            <a:r>
              <a:rPr lang="en-SG" dirty="0"/>
              <a:t>in low memory where interrupt vectors </a:t>
            </a:r>
            <a:r>
              <a:rPr lang="en-SG" dirty="0" smtClean="0"/>
              <a:t>are placed</a:t>
            </a:r>
            <a:r>
              <a:rPr lang="en-SG" dirty="0"/>
              <a:t>.</a:t>
            </a:r>
          </a:p>
          <a:p>
            <a:pPr lvl="1"/>
            <a:r>
              <a:rPr lang="en-SG" dirty="0" smtClean="0"/>
              <a:t>Must </a:t>
            </a:r>
            <a:r>
              <a:rPr lang="en-SG" dirty="0"/>
              <a:t>check each memory reference against fence </a:t>
            </a:r>
            <a:r>
              <a:rPr lang="en-SG" dirty="0" smtClean="0"/>
              <a:t>(fixed </a:t>
            </a:r>
            <a:r>
              <a:rPr lang="en-SG" dirty="0"/>
              <a:t>or variable ) in hardware or register. If </a:t>
            </a:r>
            <a:r>
              <a:rPr lang="en-SG" dirty="0" smtClean="0"/>
              <a:t>user generated </a:t>
            </a:r>
            <a:r>
              <a:rPr lang="en-SG" dirty="0"/>
              <a:t>address &lt; fence, then illegal.</a:t>
            </a:r>
          </a:p>
          <a:p>
            <a:pPr lvl="1"/>
            <a:r>
              <a:rPr lang="en-SG" dirty="0" smtClean="0"/>
              <a:t>User </a:t>
            </a:r>
            <a:r>
              <a:rPr lang="en-SG" dirty="0"/>
              <a:t>program starts at fence -&gt; fixed for duration </a:t>
            </a:r>
            <a:r>
              <a:rPr lang="en-SG" dirty="0" smtClean="0"/>
              <a:t>of execution</a:t>
            </a:r>
            <a:r>
              <a:rPr lang="en-SG" dirty="0"/>
              <a:t>. Then user code has fence address built </a:t>
            </a:r>
            <a:r>
              <a:rPr lang="en-SG" dirty="0" smtClean="0"/>
              <a:t>in. But </a:t>
            </a:r>
            <a:r>
              <a:rPr lang="en-SG" dirty="0"/>
              <a:t>only works for static-sized monitor.</a:t>
            </a:r>
          </a:p>
          <a:p>
            <a:pPr lvl="1"/>
            <a:r>
              <a:rPr lang="en-SG" dirty="0" smtClean="0"/>
              <a:t>Isolate </a:t>
            </a:r>
            <a:r>
              <a:rPr lang="en-SG" dirty="0"/>
              <a:t>user from physical address space using </a:t>
            </a:r>
            <a:r>
              <a:rPr lang="en-SG" dirty="0" smtClean="0"/>
              <a:t>logical address </a:t>
            </a:r>
            <a:r>
              <a:rPr lang="en-SG" dirty="0"/>
              <a:t>space.</a:t>
            </a:r>
          </a:p>
        </p:txBody>
      </p:sp>
    </p:spTree>
    <p:extLst>
      <p:ext uri="{BB962C8B-B14F-4D97-AF65-F5344CB8AC3E}">
        <p14:creationId xmlns:p14="http://schemas.microsoft.com/office/powerpoint/2010/main" val="13821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Single Partition Allocation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73016"/>
            <a:ext cx="936104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CPU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1988840"/>
            <a:ext cx="93610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Limit register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7944" y="1988840"/>
            <a:ext cx="122413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Relocation register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2555776" y="3573016"/>
            <a:ext cx="1152128" cy="64807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&lt;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3095836" y="2636912"/>
            <a:ext cx="0" cy="9361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7" idx="1"/>
          </p:cNvCxnSpPr>
          <p:nvPr/>
        </p:nvCxnSpPr>
        <p:spPr>
          <a:xfrm>
            <a:off x="1691680" y="3897052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07904" y="3897052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572000" y="3789040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60032" y="3923126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28351" y="2564904"/>
            <a:ext cx="1435937" cy="27723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Memory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17" idx="0"/>
          </p:cNvCxnSpPr>
          <p:nvPr/>
        </p:nvCxnSpPr>
        <p:spPr>
          <a:xfrm>
            <a:off x="4690953" y="2636912"/>
            <a:ext cx="25063" cy="1152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15963" y="4221088"/>
            <a:ext cx="0" cy="9361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655975" y="3898793"/>
            <a:ext cx="755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/>
              <a:t>Logical</a:t>
            </a:r>
          </a:p>
          <a:p>
            <a:r>
              <a:rPr lang="en-SG" sz="1200" dirty="0"/>
              <a:t>Address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14968" y="3489975"/>
            <a:ext cx="7557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26" name="Rectangle 25"/>
          <p:cNvSpPr/>
          <p:nvPr/>
        </p:nvSpPr>
        <p:spPr>
          <a:xfrm>
            <a:off x="3131840" y="4438388"/>
            <a:ext cx="7557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 smtClean="0"/>
              <a:t>No</a:t>
            </a:r>
            <a:endParaRPr lang="en-SG" sz="1200" dirty="0"/>
          </a:p>
        </p:txBody>
      </p:sp>
      <p:sp>
        <p:nvSpPr>
          <p:cNvPr id="27" name="Rectangle 26"/>
          <p:cNvSpPr/>
          <p:nvPr/>
        </p:nvSpPr>
        <p:spPr>
          <a:xfrm>
            <a:off x="4860032" y="3976723"/>
            <a:ext cx="755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 smtClean="0"/>
              <a:t>Physical </a:t>
            </a:r>
            <a:endParaRPr lang="en-SG" sz="1200" dirty="0"/>
          </a:p>
          <a:p>
            <a:r>
              <a:rPr lang="en-SG" sz="1200" dirty="0"/>
              <a:t>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691680" y="5661248"/>
            <a:ext cx="3583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Mapping address for single partition</a:t>
            </a:r>
          </a:p>
        </p:txBody>
      </p:sp>
    </p:spTree>
    <p:extLst>
      <p:ext uri="{BB962C8B-B14F-4D97-AF65-F5344CB8AC3E}">
        <p14:creationId xmlns:p14="http://schemas.microsoft.com/office/powerpoint/2010/main" val="173689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Multiple-partition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 fontScale="70000" lnSpcReduction="20000"/>
          </a:bodyPr>
          <a:lstStyle/>
          <a:p>
            <a:r>
              <a:rPr lang="en-SG" dirty="0"/>
              <a:t>"Hole" block of available memory</a:t>
            </a:r>
          </a:p>
          <a:p>
            <a:r>
              <a:rPr lang="en-SG" dirty="0" smtClean="0"/>
              <a:t>Holes </a:t>
            </a:r>
            <a:r>
              <a:rPr lang="en-SG" dirty="0"/>
              <a:t>of various size are scattered throughout memory</a:t>
            </a:r>
          </a:p>
          <a:p>
            <a:r>
              <a:rPr lang="en-SG" dirty="0" smtClean="0"/>
              <a:t>When </a:t>
            </a:r>
            <a:r>
              <a:rPr lang="en-SG" dirty="0"/>
              <a:t>a process arrives, it is allocated memory from </a:t>
            </a:r>
            <a:r>
              <a:rPr lang="en-SG" dirty="0" smtClean="0"/>
              <a:t>a hole </a:t>
            </a:r>
            <a:r>
              <a:rPr lang="en-SG" dirty="0"/>
              <a:t>large enough to accommodate it</a:t>
            </a:r>
          </a:p>
          <a:p>
            <a:r>
              <a:rPr lang="en-SG" dirty="0" smtClean="0"/>
              <a:t>Operating </a:t>
            </a:r>
            <a:r>
              <a:rPr lang="en-SG" dirty="0"/>
              <a:t>system maintains information about: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SG" dirty="0" smtClean="0"/>
              <a:t>allocated </a:t>
            </a:r>
            <a:r>
              <a:rPr lang="en-SG" dirty="0"/>
              <a:t>partitions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SG" dirty="0" smtClean="0"/>
              <a:t>free </a:t>
            </a:r>
            <a:r>
              <a:rPr lang="en-SG" dirty="0"/>
              <a:t>partitions (hole)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592" y="4077072"/>
            <a:ext cx="1296144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971600" y="5949280"/>
            <a:ext cx="115212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1600" y="4869160"/>
            <a:ext cx="1152128" cy="10081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Process 2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1600" y="4149080"/>
            <a:ext cx="1152128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Process 1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1840" y="4077072"/>
            <a:ext cx="1296144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ight Arrow 11"/>
          <p:cNvSpPr/>
          <p:nvPr/>
        </p:nvSpPr>
        <p:spPr>
          <a:xfrm>
            <a:off x="2339752" y="5229200"/>
            <a:ext cx="504056" cy="36004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3203848" y="5955851"/>
            <a:ext cx="115212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03848" y="4155651"/>
            <a:ext cx="1152128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Process 1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94154" y="4869160"/>
            <a:ext cx="1152128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Process 3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03848" y="5276800"/>
            <a:ext cx="1152128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Process 4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64088" y="4077072"/>
            <a:ext cx="1296144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ight Arrow 17"/>
          <p:cNvSpPr/>
          <p:nvPr/>
        </p:nvSpPr>
        <p:spPr>
          <a:xfrm>
            <a:off x="4572000" y="5229200"/>
            <a:ext cx="504056" cy="36004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5436096" y="5955851"/>
            <a:ext cx="115212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26402" y="4869160"/>
            <a:ext cx="1152128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Process 3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36096" y="5276800"/>
            <a:ext cx="1152128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Process 4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96336" y="4097497"/>
            <a:ext cx="1296144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ight Arrow 23"/>
          <p:cNvSpPr/>
          <p:nvPr/>
        </p:nvSpPr>
        <p:spPr>
          <a:xfrm>
            <a:off x="6804248" y="5249625"/>
            <a:ext cx="504056" cy="36004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7668344" y="5976276"/>
            <a:ext cx="115212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58650" y="4509120"/>
            <a:ext cx="1152128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Process 6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68344" y="5297225"/>
            <a:ext cx="1152128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Process 4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58650" y="4155651"/>
            <a:ext cx="1152128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Process 5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Dynamic Storage Allocation Problem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673022"/>
              </p:ext>
            </p:extLst>
          </p:nvPr>
        </p:nvGraphicFramePr>
        <p:xfrm>
          <a:off x="1187624" y="1397000"/>
          <a:ext cx="6792416" cy="433625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656184"/>
                <a:gridCol w="5136232"/>
              </a:tblGrid>
              <a:tr h="778302">
                <a:tc>
                  <a:txBody>
                    <a:bodyPr/>
                    <a:lstStyle/>
                    <a:p>
                      <a:r>
                        <a:rPr lang="en-SG" sz="2000" u="none" strike="noStrike" kern="1200" baseline="0" dirty="0" smtClean="0"/>
                        <a:t>First-fit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u="none" strike="noStrike" kern="1200" baseline="0" dirty="0" smtClean="0"/>
                        <a:t>Allocate the first hole that is big enough</a:t>
                      </a:r>
                    </a:p>
                    <a:p>
                      <a:endParaRPr lang="en-SG" sz="2000" dirty="0"/>
                    </a:p>
                  </a:txBody>
                  <a:tcPr/>
                </a:tc>
              </a:tr>
              <a:tr h="2112535">
                <a:tc>
                  <a:txBody>
                    <a:bodyPr/>
                    <a:lstStyle/>
                    <a:p>
                      <a:r>
                        <a:rPr lang="en-SG" sz="2000" u="none" strike="noStrike" kern="1200" baseline="0" dirty="0" smtClean="0"/>
                        <a:t>Best-fit 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u="none" strike="noStrike" kern="1200" baseline="0" dirty="0" smtClean="0"/>
                        <a:t>Allocate the smallest hole that is big enough.</a:t>
                      </a:r>
                    </a:p>
                    <a:p>
                      <a:r>
                        <a:rPr lang="en-SG" sz="2000" u="none" strike="noStrike" kern="1200" baseline="0" dirty="0" smtClean="0"/>
                        <a:t>Need to search entire list unless ordered by size</a:t>
                      </a:r>
                    </a:p>
                    <a:p>
                      <a:r>
                        <a:rPr lang="en-SG" sz="2000" u="none" strike="noStrike" kern="1200" baseline="0" dirty="0" smtClean="0"/>
                        <a:t>Produces the smallest left-over hole</a:t>
                      </a:r>
                    </a:p>
                  </a:txBody>
                  <a:tcPr/>
                </a:tc>
              </a:tr>
              <a:tr h="1445419">
                <a:tc>
                  <a:txBody>
                    <a:bodyPr/>
                    <a:lstStyle/>
                    <a:p>
                      <a:r>
                        <a:rPr lang="en-SG" sz="2000" u="none" strike="noStrike" kern="1200" baseline="0" dirty="0" smtClean="0"/>
                        <a:t>Worst-fit 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u="none" strike="noStrike" kern="1200" baseline="0" dirty="0" smtClean="0"/>
                        <a:t>Allocate the largest hole</a:t>
                      </a:r>
                    </a:p>
                    <a:p>
                      <a:r>
                        <a:rPr lang="en-SG" sz="2000" u="none" strike="noStrike" kern="1200" baseline="0" dirty="0" smtClean="0"/>
                        <a:t>Must also search entire list</a:t>
                      </a:r>
                    </a:p>
                    <a:p>
                      <a:r>
                        <a:rPr lang="en-SG" sz="2000" u="none" strike="noStrike" kern="1200" baseline="0" dirty="0" smtClean="0"/>
                        <a:t>Produces the largest left-over hole</a:t>
                      </a:r>
                      <a:endParaRPr lang="en-SG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0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External Fragmentation</a:t>
            </a:r>
          </a:p>
          <a:p>
            <a:pPr lvl="1"/>
            <a:r>
              <a:rPr lang="en-SG" dirty="0" smtClean="0"/>
              <a:t>total </a:t>
            </a:r>
            <a:r>
              <a:rPr lang="en-SG" dirty="0"/>
              <a:t>memory space exists to satisfy a request, </a:t>
            </a:r>
            <a:r>
              <a:rPr lang="en-SG" dirty="0" smtClean="0"/>
              <a:t>but it </a:t>
            </a:r>
            <a:r>
              <a:rPr lang="en-SG" dirty="0"/>
              <a:t>is not contiguous</a:t>
            </a:r>
          </a:p>
          <a:p>
            <a:r>
              <a:rPr lang="en-SG" b="1" dirty="0" smtClean="0"/>
              <a:t>Internal </a:t>
            </a:r>
            <a:r>
              <a:rPr lang="en-SG" b="1" dirty="0"/>
              <a:t>Fragmentation</a:t>
            </a:r>
          </a:p>
          <a:p>
            <a:pPr lvl="1"/>
            <a:r>
              <a:rPr lang="en-SG" dirty="0" smtClean="0"/>
              <a:t>allocated </a:t>
            </a:r>
            <a:r>
              <a:rPr lang="en-SG" dirty="0"/>
              <a:t>memory may be slightly larger </a:t>
            </a:r>
            <a:r>
              <a:rPr lang="en-SG" dirty="0" smtClean="0"/>
              <a:t>than requested </a:t>
            </a:r>
            <a:r>
              <a:rPr lang="en-SG" dirty="0"/>
              <a:t>memory</a:t>
            </a:r>
          </a:p>
          <a:p>
            <a:pPr lvl="1"/>
            <a:r>
              <a:rPr lang="en-SG" dirty="0" smtClean="0"/>
              <a:t>this </a:t>
            </a:r>
            <a:r>
              <a:rPr lang="en-SG" dirty="0"/>
              <a:t>size difference is memory internal to </a:t>
            </a:r>
            <a:r>
              <a:rPr lang="en-SG" dirty="0" smtClean="0"/>
              <a:t>a partition</a:t>
            </a:r>
            <a:r>
              <a:rPr lang="en-SG" dirty="0"/>
              <a:t>, but not being used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516216" y="5877272"/>
            <a:ext cx="1922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SG" b="1" dirty="0"/>
              <a:t>Any solutions ?</a:t>
            </a:r>
          </a:p>
        </p:txBody>
      </p:sp>
    </p:spTree>
    <p:extLst>
      <p:ext uri="{BB962C8B-B14F-4D97-AF65-F5344CB8AC3E}">
        <p14:creationId xmlns:p14="http://schemas.microsoft.com/office/powerpoint/2010/main" val="79713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Paging (An 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/>
              <a:t>Logical address space of a process can be </a:t>
            </a:r>
            <a:r>
              <a:rPr lang="en-SG" dirty="0" err="1" smtClean="0"/>
              <a:t>noncontiguous</a:t>
            </a:r>
            <a:r>
              <a:rPr lang="en-SG" dirty="0" smtClean="0"/>
              <a:t>. The </a:t>
            </a:r>
            <a:r>
              <a:rPr lang="en-SG" dirty="0"/>
              <a:t>process is allocated physical memory whenever </a:t>
            </a:r>
            <a:r>
              <a:rPr lang="en-SG" dirty="0" smtClean="0"/>
              <a:t>the latter </a:t>
            </a:r>
            <a:r>
              <a:rPr lang="en-SG" dirty="0"/>
              <a:t>is available</a:t>
            </a:r>
          </a:p>
          <a:p>
            <a:r>
              <a:rPr lang="en-SG" dirty="0" smtClean="0"/>
              <a:t>Solution</a:t>
            </a:r>
            <a:r>
              <a:rPr lang="en-SG" dirty="0"/>
              <a:t>:</a:t>
            </a:r>
          </a:p>
          <a:p>
            <a:pPr lvl="1"/>
            <a:r>
              <a:rPr lang="en-SG" dirty="0" smtClean="0"/>
              <a:t>Divide </a:t>
            </a:r>
            <a:r>
              <a:rPr lang="en-SG" dirty="0"/>
              <a:t>physical memory into fixed-sized blocks called </a:t>
            </a:r>
            <a:r>
              <a:rPr lang="en-SG" dirty="0" smtClean="0"/>
              <a:t>frames (size </a:t>
            </a:r>
            <a:r>
              <a:rPr lang="en-SG" dirty="0"/>
              <a:t>is power of 2, between 512 bytes and 8,192 bytes)</a:t>
            </a:r>
          </a:p>
          <a:p>
            <a:pPr lvl="1"/>
            <a:r>
              <a:rPr lang="en-SG" dirty="0" smtClean="0"/>
              <a:t>Divide </a:t>
            </a:r>
            <a:r>
              <a:rPr lang="en-SG" dirty="0"/>
              <a:t>logical memory into blocks of same size called pages</a:t>
            </a:r>
          </a:p>
          <a:p>
            <a:pPr lvl="1"/>
            <a:r>
              <a:rPr lang="en-SG" dirty="0" smtClean="0"/>
              <a:t>Keep </a:t>
            </a:r>
            <a:r>
              <a:rPr lang="en-SG" dirty="0"/>
              <a:t>track of all free frames.</a:t>
            </a:r>
          </a:p>
          <a:p>
            <a:pPr lvl="1"/>
            <a:r>
              <a:rPr lang="en-SG" dirty="0"/>
              <a:t>To run a program of size n pages, need to find n free frames </a:t>
            </a:r>
            <a:r>
              <a:rPr lang="en-SG" dirty="0" smtClean="0"/>
              <a:t>and load </a:t>
            </a:r>
            <a:r>
              <a:rPr lang="en-SG" dirty="0"/>
              <a:t>program</a:t>
            </a:r>
          </a:p>
          <a:p>
            <a:pPr lvl="1"/>
            <a:r>
              <a:rPr lang="en-SG" dirty="0" smtClean="0"/>
              <a:t>Set </a:t>
            </a:r>
            <a:r>
              <a:rPr lang="en-SG" dirty="0"/>
              <a:t>up a page table to translate logical to physical addresses</a:t>
            </a:r>
          </a:p>
          <a:p>
            <a:endParaRPr lang="en-SG" dirty="0" smtClean="0"/>
          </a:p>
          <a:p>
            <a:r>
              <a:rPr lang="en-SG" dirty="0" smtClean="0"/>
              <a:t>What </a:t>
            </a:r>
            <a:r>
              <a:rPr lang="en-SG" dirty="0"/>
              <a:t>sort of fragmentation can be expected?</a:t>
            </a:r>
          </a:p>
        </p:txBody>
      </p:sp>
    </p:spTree>
    <p:extLst>
      <p:ext uri="{BB962C8B-B14F-4D97-AF65-F5344CB8AC3E}">
        <p14:creationId xmlns:p14="http://schemas.microsoft.com/office/powerpoint/2010/main" val="30518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Address Translation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Address generated by CPU is divided into:</a:t>
            </a:r>
          </a:p>
          <a:p>
            <a:pPr lvl="1"/>
            <a:r>
              <a:rPr lang="en-SG" dirty="0" smtClean="0"/>
              <a:t>Page </a:t>
            </a:r>
            <a:r>
              <a:rPr lang="en-SG" dirty="0"/>
              <a:t>number (p) – used as an index into a page </a:t>
            </a:r>
            <a:r>
              <a:rPr lang="en-SG" dirty="0" smtClean="0"/>
              <a:t>table which </a:t>
            </a:r>
            <a:r>
              <a:rPr lang="en-SG" dirty="0"/>
              <a:t>contains base address of each page in </a:t>
            </a:r>
            <a:r>
              <a:rPr lang="en-SG" dirty="0" smtClean="0"/>
              <a:t>physical memory</a:t>
            </a:r>
            <a:endParaRPr lang="en-SG" dirty="0"/>
          </a:p>
          <a:p>
            <a:pPr lvl="1"/>
            <a:r>
              <a:rPr lang="en-SG" dirty="0" smtClean="0"/>
              <a:t>Page </a:t>
            </a:r>
            <a:r>
              <a:rPr lang="en-SG" dirty="0"/>
              <a:t>offset (d) – combined with base address to </a:t>
            </a:r>
            <a:r>
              <a:rPr lang="en-SG" dirty="0" smtClean="0"/>
              <a:t>define the </a:t>
            </a:r>
            <a:r>
              <a:rPr lang="en-SG" dirty="0"/>
              <a:t>physical memory address that is sent to the </a:t>
            </a:r>
            <a:r>
              <a:rPr lang="en-SG" dirty="0" smtClean="0"/>
              <a:t>memory Unit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lvl="1"/>
            <a:r>
              <a:rPr lang="en-SG" dirty="0"/>
              <a:t>For given logical address space 2</a:t>
            </a:r>
            <a:r>
              <a:rPr lang="en-SG" baseline="30000" dirty="0"/>
              <a:t>m</a:t>
            </a:r>
            <a:r>
              <a:rPr lang="en-SG" dirty="0"/>
              <a:t> and page size 2</a:t>
            </a:r>
            <a:r>
              <a:rPr lang="en-SG" baseline="30000" dirty="0"/>
              <a:t>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300828"/>
              </p:ext>
            </p:extLst>
          </p:nvPr>
        </p:nvGraphicFramePr>
        <p:xfrm>
          <a:off x="2771800" y="4581128"/>
          <a:ext cx="443981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19908"/>
                <a:gridCol w="2219908"/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03848" y="4211796"/>
            <a:ext cx="1437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page number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649854" y="4211796"/>
            <a:ext cx="1231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page </a:t>
            </a:r>
            <a:r>
              <a:rPr lang="en-SG" dirty="0" smtClean="0"/>
              <a:t>offset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3307273" y="5013176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m - n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5931790" y="501317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749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Paging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SG" dirty="0"/>
              <a:t>An address is determined by:</a:t>
            </a:r>
          </a:p>
          <a:p>
            <a:pPr marL="0" indent="0">
              <a:buNone/>
            </a:pPr>
            <a:r>
              <a:rPr lang="en-SG" dirty="0"/>
              <a:t>page number ( index into table ) + offset</a:t>
            </a:r>
          </a:p>
          <a:p>
            <a:pPr marL="0" indent="0">
              <a:buNone/>
            </a:pPr>
            <a:r>
              <a:rPr lang="en-SG" dirty="0" smtClean="0"/>
              <a:t>	mapping </a:t>
            </a:r>
            <a:r>
              <a:rPr lang="en-SG" dirty="0"/>
              <a:t>into </a:t>
            </a:r>
          </a:p>
          <a:p>
            <a:pPr marL="0" indent="0">
              <a:buNone/>
            </a:pPr>
            <a:r>
              <a:rPr lang="en-SG" dirty="0"/>
              <a:t>base address ( from table ) + offset.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55576" y="2420888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ight Arrow 4"/>
          <p:cNvSpPr/>
          <p:nvPr/>
        </p:nvSpPr>
        <p:spPr>
          <a:xfrm>
            <a:off x="3419872" y="2420888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1691680" y="3573016"/>
            <a:ext cx="936104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CPU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2627784" y="3897052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368830"/>
              </p:ext>
            </p:extLst>
          </p:nvPr>
        </p:nvGraphicFramePr>
        <p:xfrm>
          <a:off x="3491880" y="3711632"/>
          <a:ext cx="72008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763676"/>
              </p:ext>
            </p:extLst>
          </p:nvPr>
        </p:nvGraphicFramePr>
        <p:xfrm>
          <a:off x="5364088" y="3711632"/>
          <a:ext cx="72008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355976" y="4653135"/>
            <a:ext cx="648072" cy="678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4355976" y="5517232"/>
            <a:ext cx="64807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4355976" y="5331935"/>
            <a:ext cx="648072" cy="17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endCxn id="12" idx="1"/>
          </p:cNvCxnSpPr>
          <p:nvPr/>
        </p:nvCxnSpPr>
        <p:spPr>
          <a:xfrm rot="16200000" flipH="1">
            <a:off x="3367172" y="4430503"/>
            <a:ext cx="1335886" cy="6417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>
            <a:off x="4035115" y="4653135"/>
            <a:ext cx="320861" cy="6787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3779912" y="4797152"/>
            <a:ext cx="32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</a:t>
            </a:r>
            <a:endParaRPr lang="en-SG" dirty="0"/>
          </a:p>
        </p:txBody>
      </p:sp>
      <p:cxnSp>
        <p:nvCxnSpPr>
          <p:cNvPr id="25" name="Elbow Connector 24"/>
          <p:cNvCxnSpPr>
            <a:stCxn id="12" idx="3"/>
          </p:cNvCxnSpPr>
          <p:nvPr/>
        </p:nvCxnSpPr>
        <p:spPr>
          <a:xfrm flipV="1">
            <a:off x="5004048" y="4083420"/>
            <a:ext cx="504056" cy="13358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3995936" y="3429000"/>
            <a:ext cx="1878558" cy="288032"/>
          </a:xfrm>
          <a:prstGeom prst="bentConnector3">
            <a:avLst>
              <a:gd name="adj1" fmla="val -8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874494" y="34290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732240" y="2276872"/>
            <a:ext cx="1080120" cy="11560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Rectangle 73"/>
          <p:cNvSpPr/>
          <p:nvPr/>
        </p:nvSpPr>
        <p:spPr>
          <a:xfrm>
            <a:off x="6732240" y="3444564"/>
            <a:ext cx="1080120" cy="3124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F000….0000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731946" y="4132580"/>
            <a:ext cx="1080120" cy="3124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F111….1111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732240" y="3756976"/>
            <a:ext cx="1080120" cy="3756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.………..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78" name="Right Brace 77"/>
          <p:cNvSpPr/>
          <p:nvPr/>
        </p:nvSpPr>
        <p:spPr>
          <a:xfrm>
            <a:off x="7827524" y="2276872"/>
            <a:ext cx="128852" cy="1156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TextBox 78"/>
          <p:cNvSpPr txBox="1"/>
          <p:nvPr/>
        </p:nvSpPr>
        <p:spPr>
          <a:xfrm>
            <a:off x="7975882" y="2670240"/>
            <a:ext cx="32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endParaRPr lang="en-SG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084168" y="3940310"/>
            <a:ext cx="64807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731946" y="4444992"/>
            <a:ext cx="1080120" cy="11560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Rectangle 82"/>
          <p:cNvSpPr/>
          <p:nvPr/>
        </p:nvSpPr>
        <p:spPr>
          <a:xfrm>
            <a:off x="6731946" y="5698121"/>
            <a:ext cx="1224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Physical</a:t>
            </a:r>
          </a:p>
          <a:p>
            <a:r>
              <a:rPr lang="en-SG" dirty="0"/>
              <a:t>memory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277424" y="3039572"/>
            <a:ext cx="806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/>
              <a:t>Physical</a:t>
            </a:r>
          </a:p>
          <a:p>
            <a:r>
              <a:rPr lang="en-SG" sz="1400" dirty="0"/>
              <a:t>memory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472095" y="3089993"/>
            <a:ext cx="806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 smtClean="0"/>
              <a:t>logical</a:t>
            </a:r>
            <a:endParaRPr lang="en-SG" sz="1400" dirty="0"/>
          </a:p>
          <a:p>
            <a:r>
              <a:rPr lang="en-SG" sz="1400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6985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Virtualizing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SG" dirty="0"/>
              <a:t>Physical reality</a:t>
            </a:r>
            <a:r>
              <a:rPr lang="en-SG" dirty="0" smtClean="0"/>
              <a:t>:</a:t>
            </a:r>
          </a:p>
          <a:p>
            <a:pPr lvl="1"/>
            <a:r>
              <a:rPr lang="en-SG" dirty="0" smtClean="0"/>
              <a:t>Different </a:t>
            </a:r>
            <a:r>
              <a:rPr lang="en-SG" dirty="0"/>
              <a:t>Processes/Threads share the same hardware</a:t>
            </a:r>
          </a:p>
          <a:p>
            <a:pPr lvl="2"/>
            <a:r>
              <a:rPr lang="en-SG" dirty="0" smtClean="0"/>
              <a:t>Need </a:t>
            </a:r>
            <a:r>
              <a:rPr lang="en-SG" dirty="0"/>
              <a:t>to multiplex CPU</a:t>
            </a:r>
          </a:p>
          <a:p>
            <a:pPr lvl="2"/>
            <a:r>
              <a:rPr lang="en-SG" dirty="0" smtClean="0"/>
              <a:t>Need </a:t>
            </a:r>
            <a:r>
              <a:rPr lang="en-SG" dirty="0"/>
              <a:t>to multiplex use of Memory</a:t>
            </a:r>
          </a:p>
          <a:p>
            <a:pPr lvl="2"/>
            <a:r>
              <a:rPr lang="en-SG" dirty="0" smtClean="0"/>
              <a:t>Need </a:t>
            </a:r>
            <a:r>
              <a:rPr lang="en-SG" dirty="0"/>
              <a:t>to multiplex disk and devices</a:t>
            </a:r>
          </a:p>
          <a:p>
            <a:r>
              <a:rPr lang="en-SG" dirty="0" smtClean="0"/>
              <a:t>Why </a:t>
            </a:r>
            <a:r>
              <a:rPr lang="en-SG" dirty="0"/>
              <a:t>worry about memory sharing?</a:t>
            </a:r>
          </a:p>
          <a:p>
            <a:pPr lvl="1"/>
            <a:r>
              <a:rPr lang="en-SG" dirty="0" smtClean="0"/>
              <a:t>The </a:t>
            </a:r>
            <a:r>
              <a:rPr lang="en-SG" dirty="0"/>
              <a:t>complete working state of a process and/or kernel </a:t>
            </a:r>
            <a:r>
              <a:rPr lang="en-SG" dirty="0" smtClean="0"/>
              <a:t>is defined </a:t>
            </a:r>
            <a:r>
              <a:rPr lang="en-SG" dirty="0"/>
              <a:t>by its data in memory (and registers)</a:t>
            </a:r>
          </a:p>
          <a:p>
            <a:pPr lvl="1"/>
            <a:r>
              <a:rPr lang="en-SG" dirty="0" smtClean="0"/>
              <a:t>Probably </a:t>
            </a:r>
            <a:r>
              <a:rPr lang="en-SG" dirty="0"/>
              <a:t>don’t want different threads to even have </a:t>
            </a:r>
            <a:r>
              <a:rPr lang="en-SG" dirty="0" smtClean="0"/>
              <a:t>access to </a:t>
            </a:r>
            <a:r>
              <a:rPr lang="en-SG" dirty="0"/>
              <a:t>each other’s memory (protection)</a:t>
            </a:r>
          </a:p>
        </p:txBody>
      </p:sp>
    </p:spTree>
    <p:extLst>
      <p:ext uri="{BB962C8B-B14F-4D97-AF65-F5344CB8AC3E}">
        <p14:creationId xmlns:p14="http://schemas.microsoft.com/office/powerpoint/2010/main" val="27254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Paging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812" y="1254390"/>
            <a:ext cx="4541468" cy="604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400" dirty="0"/>
              <a:t>32-bit memory with 4-byte </a:t>
            </a:r>
            <a:r>
              <a:rPr lang="en-SG" sz="2400" dirty="0" smtClean="0"/>
              <a:t>frames</a:t>
            </a:r>
            <a:endParaRPr lang="en-SG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61872"/>
              </p:ext>
            </p:extLst>
          </p:nvPr>
        </p:nvGraphicFramePr>
        <p:xfrm>
          <a:off x="1115616" y="2043688"/>
          <a:ext cx="792088" cy="1097280"/>
        </p:xfrm>
        <a:graphic>
          <a:graphicData uri="http://schemas.openxmlformats.org/drawingml/2006/table">
            <a:tbl>
              <a:tblPr bandCol="1">
                <a:tableStyleId>{3C2FFA5D-87B4-456A-9821-1D502468CF0F}</a:tableStyleId>
              </a:tblPr>
              <a:tblGrid>
                <a:gridCol w="396044"/>
                <a:gridCol w="396044"/>
              </a:tblGrid>
              <a:tr h="21602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</a:t>
                      </a:r>
                      <a:endParaRPr lang="en-SG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</a:t>
                      </a:r>
                      <a:endParaRPr lang="en-SG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</a:t>
                      </a:r>
                      <a:endParaRPr lang="en-SG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</a:t>
                      </a:r>
                      <a:endParaRPr lang="en-SG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387559"/>
              </p:ext>
            </p:extLst>
          </p:nvPr>
        </p:nvGraphicFramePr>
        <p:xfrm>
          <a:off x="1115616" y="3140968"/>
          <a:ext cx="792088" cy="1097280"/>
        </p:xfrm>
        <a:graphic>
          <a:graphicData uri="http://schemas.openxmlformats.org/drawingml/2006/table">
            <a:tbl>
              <a:tblPr bandCol="1">
                <a:tableStyleId>{3C2FFA5D-87B4-456A-9821-1D502468CF0F}</a:tableStyleId>
              </a:tblPr>
              <a:tblGrid>
                <a:gridCol w="396044"/>
                <a:gridCol w="396044"/>
              </a:tblGrid>
              <a:tr h="21602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</a:t>
                      </a:r>
                      <a:endParaRPr lang="en-SG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6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f</a:t>
                      </a:r>
                      <a:endParaRPr lang="en-SG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7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g</a:t>
                      </a:r>
                      <a:endParaRPr lang="en-SG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8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h</a:t>
                      </a:r>
                      <a:endParaRPr lang="en-SG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04652"/>
              </p:ext>
            </p:extLst>
          </p:nvPr>
        </p:nvGraphicFramePr>
        <p:xfrm>
          <a:off x="1115616" y="4203928"/>
          <a:ext cx="792088" cy="1097280"/>
        </p:xfrm>
        <a:graphic>
          <a:graphicData uri="http://schemas.openxmlformats.org/drawingml/2006/table">
            <a:tbl>
              <a:tblPr bandCol="1">
                <a:tableStyleId>{3C2FFA5D-87B4-456A-9821-1D502468CF0F}</a:tableStyleId>
              </a:tblPr>
              <a:tblGrid>
                <a:gridCol w="396044"/>
                <a:gridCol w="396044"/>
              </a:tblGrid>
              <a:tr h="21602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9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i</a:t>
                      </a:r>
                      <a:endParaRPr lang="en-SG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</a:t>
                      </a:r>
                      <a:endParaRPr lang="en-SG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k</a:t>
                      </a:r>
                      <a:endParaRPr lang="en-SG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</a:t>
                      </a:r>
                      <a:endParaRPr lang="en-SG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529873"/>
              </p:ext>
            </p:extLst>
          </p:nvPr>
        </p:nvGraphicFramePr>
        <p:xfrm>
          <a:off x="1115616" y="5301208"/>
          <a:ext cx="792088" cy="1097280"/>
        </p:xfrm>
        <a:graphic>
          <a:graphicData uri="http://schemas.openxmlformats.org/drawingml/2006/table">
            <a:tbl>
              <a:tblPr bandCol="1">
                <a:tableStyleId>{3C2FFA5D-87B4-456A-9821-1D502468CF0F}</a:tableStyleId>
              </a:tblPr>
              <a:tblGrid>
                <a:gridCol w="396044"/>
                <a:gridCol w="396044"/>
              </a:tblGrid>
              <a:tr h="21602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13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</a:t>
                      </a:r>
                      <a:endParaRPr lang="en-SG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14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</a:t>
                      </a:r>
                      <a:endParaRPr lang="en-SG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15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o</a:t>
                      </a:r>
                      <a:endParaRPr lang="en-SG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16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</a:t>
                      </a:r>
                      <a:endParaRPr lang="en-SG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99592" y="1700808"/>
            <a:ext cx="1338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/>
              <a:t>Logical memory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72047"/>
              </p:ext>
            </p:extLst>
          </p:nvPr>
        </p:nvGraphicFramePr>
        <p:xfrm>
          <a:off x="3491880" y="3284984"/>
          <a:ext cx="792088" cy="1097280"/>
        </p:xfrm>
        <a:graphic>
          <a:graphicData uri="http://schemas.openxmlformats.org/drawingml/2006/table">
            <a:tbl>
              <a:tblPr bandCol="1">
                <a:tableStyleId>{638B1855-1B75-4FBE-930C-398BA8C253C6}</a:tableStyleId>
              </a:tblPr>
              <a:tblGrid>
                <a:gridCol w="396044"/>
                <a:gridCol w="396044"/>
              </a:tblGrid>
              <a:tr h="21602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6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395585" y="2905199"/>
            <a:ext cx="960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/>
              <a:t>Page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47864" y="4489375"/>
            <a:ext cx="12314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/>
              <a:t>Free frame list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02696"/>
              </p:ext>
            </p:extLst>
          </p:nvPr>
        </p:nvGraphicFramePr>
        <p:xfrm>
          <a:off x="3413176" y="4797152"/>
          <a:ext cx="550401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401"/>
              </a:tblGrid>
              <a:tr h="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</a:t>
                      </a:r>
                      <a:endParaRPr lang="en-SG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6</a:t>
                      </a:r>
                      <a:endParaRPr lang="en-SG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</a:t>
                      </a:r>
                      <a:endParaRPr lang="en-SG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7</a:t>
                      </a:r>
                      <a:endParaRPr lang="en-SG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018952"/>
              </p:ext>
            </p:extLst>
          </p:nvPr>
        </p:nvGraphicFramePr>
        <p:xfrm>
          <a:off x="6300192" y="1973065"/>
          <a:ext cx="1152128" cy="39184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2128"/>
              </a:tblGrid>
              <a:tr h="489807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807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efgh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807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mnop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807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807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abcd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807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807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ijkl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807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228184" y="1609055"/>
            <a:ext cx="14182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 smtClean="0"/>
              <a:t>Physical </a:t>
            </a:r>
            <a:r>
              <a:rPr lang="en-SG" sz="1400" dirty="0"/>
              <a:t>memory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24328" y="1872209"/>
            <a:ext cx="6928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Frame 0</a:t>
            </a:r>
            <a:endParaRPr lang="en-SG" sz="1200" dirty="0"/>
          </a:p>
        </p:txBody>
      </p:sp>
      <p:sp>
        <p:nvSpPr>
          <p:cNvPr id="16" name="Rectangle 15"/>
          <p:cNvSpPr/>
          <p:nvPr/>
        </p:nvSpPr>
        <p:spPr>
          <a:xfrm>
            <a:off x="7524328" y="2492896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F1</a:t>
            </a:r>
            <a:endParaRPr lang="en-SG" sz="1200" dirty="0"/>
          </a:p>
        </p:txBody>
      </p:sp>
      <p:sp>
        <p:nvSpPr>
          <p:cNvPr id="17" name="Rectangle 16"/>
          <p:cNvSpPr/>
          <p:nvPr/>
        </p:nvSpPr>
        <p:spPr>
          <a:xfrm>
            <a:off x="7524328" y="3030364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F2</a:t>
            </a:r>
            <a:endParaRPr lang="en-SG" sz="1200" dirty="0"/>
          </a:p>
        </p:txBody>
      </p:sp>
      <p:sp>
        <p:nvSpPr>
          <p:cNvPr id="18" name="Rectangle 17"/>
          <p:cNvSpPr/>
          <p:nvPr/>
        </p:nvSpPr>
        <p:spPr>
          <a:xfrm>
            <a:off x="7524328" y="3539604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F3</a:t>
            </a:r>
            <a:endParaRPr lang="en-SG" sz="1200" dirty="0"/>
          </a:p>
        </p:txBody>
      </p:sp>
      <p:sp>
        <p:nvSpPr>
          <p:cNvPr id="19" name="Rectangle 18"/>
          <p:cNvSpPr/>
          <p:nvPr/>
        </p:nvSpPr>
        <p:spPr>
          <a:xfrm>
            <a:off x="7524328" y="4077072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F4</a:t>
            </a:r>
            <a:endParaRPr lang="en-SG" sz="1200" dirty="0"/>
          </a:p>
        </p:txBody>
      </p:sp>
      <p:sp>
        <p:nvSpPr>
          <p:cNvPr id="20" name="Rectangle 19"/>
          <p:cNvSpPr/>
          <p:nvPr/>
        </p:nvSpPr>
        <p:spPr>
          <a:xfrm>
            <a:off x="7524328" y="4451555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F5</a:t>
            </a:r>
            <a:endParaRPr lang="en-SG" sz="1200" dirty="0"/>
          </a:p>
        </p:txBody>
      </p:sp>
      <p:sp>
        <p:nvSpPr>
          <p:cNvPr id="21" name="Rectangle 20"/>
          <p:cNvSpPr/>
          <p:nvPr/>
        </p:nvSpPr>
        <p:spPr>
          <a:xfrm>
            <a:off x="7524328" y="4989023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F6</a:t>
            </a:r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7524328" y="5483820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F7</a:t>
            </a:r>
            <a:endParaRPr lang="en-SG" sz="1200" dirty="0"/>
          </a:p>
        </p:txBody>
      </p:sp>
      <p:sp>
        <p:nvSpPr>
          <p:cNvPr id="24" name="Rectangle 23"/>
          <p:cNvSpPr/>
          <p:nvPr/>
        </p:nvSpPr>
        <p:spPr>
          <a:xfrm>
            <a:off x="5868144" y="1871195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0</a:t>
            </a:r>
            <a:endParaRPr lang="en-SG" sz="1200" dirty="0"/>
          </a:p>
        </p:txBody>
      </p:sp>
      <p:sp>
        <p:nvSpPr>
          <p:cNvPr id="25" name="Rectangle 24"/>
          <p:cNvSpPr/>
          <p:nvPr/>
        </p:nvSpPr>
        <p:spPr>
          <a:xfrm>
            <a:off x="5868144" y="2342295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4</a:t>
            </a:r>
            <a:endParaRPr lang="en-SG" sz="1200" dirty="0"/>
          </a:p>
        </p:txBody>
      </p:sp>
      <p:sp>
        <p:nvSpPr>
          <p:cNvPr id="26" name="Rectangle 25"/>
          <p:cNvSpPr/>
          <p:nvPr/>
        </p:nvSpPr>
        <p:spPr>
          <a:xfrm>
            <a:off x="5868144" y="283626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8</a:t>
            </a:r>
            <a:endParaRPr lang="en-SG" sz="1200" dirty="0"/>
          </a:p>
        </p:txBody>
      </p:sp>
      <p:sp>
        <p:nvSpPr>
          <p:cNvPr id="27" name="Rectangle 26"/>
          <p:cNvSpPr/>
          <p:nvPr/>
        </p:nvSpPr>
        <p:spPr>
          <a:xfrm>
            <a:off x="5868144" y="330736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12</a:t>
            </a:r>
            <a:endParaRPr lang="en-SG" sz="1200" dirty="0"/>
          </a:p>
        </p:txBody>
      </p:sp>
      <p:sp>
        <p:nvSpPr>
          <p:cNvPr id="30" name="Rectangle 29"/>
          <p:cNvSpPr/>
          <p:nvPr/>
        </p:nvSpPr>
        <p:spPr>
          <a:xfrm>
            <a:off x="5868144" y="523493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28</a:t>
            </a:r>
            <a:endParaRPr lang="en-SG" sz="1200" dirty="0"/>
          </a:p>
        </p:txBody>
      </p:sp>
      <p:sp>
        <p:nvSpPr>
          <p:cNvPr id="31" name="Rectangle 30"/>
          <p:cNvSpPr/>
          <p:nvPr/>
        </p:nvSpPr>
        <p:spPr>
          <a:xfrm>
            <a:off x="5868144" y="570603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32</a:t>
            </a:r>
            <a:endParaRPr lang="en-SG" sz="1200" dirty="0"/>
          </a:p>
        </p:txBody>
      </p:sp>
      <p:sp>
        <p:nvSpPr>
          <p:cNvPr id="32" name="Rectangle 31"/>
          <p:cNvSpPr/>
          <p:nvPr/>
        </p:nvSpPr>
        <p:spPr>
          <a:xfrm>
            <a:off x="5868144" y="381660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16</a:t>
            </a:r>
            <a:endParaRPr lang="en-SG" sz="1200" dirty="0"/>
          </a:p>
        </p:txBody>
      </p:sp>
      <p:sp>
        <p:nvSpPr>
          <p:cNvPr id="33" name="Rectangle 32"/>
          <p:cNvSpPr/>
          <p:nvPr/>
        </p:nvSpPr>
        <p:spPr>
          <a:xfrm>
            <a:off x="5868144" y="4305712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20</a:t>
            </a:r>
            <a:endParaRPr lang="en-SG" sz="1200" dirty="0"/>
          </a:p>
        </p:txBody>
      </p:sp>
      <p:sp>
        <p:nvSpPr>
          <p:cNvPr id="35" name="Rectangle 34"/>
          <p:cNvSpPr/>
          <p:nvPr/>
        </p:nvSpPr>
        <p:spPr>
          <a:xfrm>
            <a:off x="5868144" y="4797152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24</a:t>
            </a:r>
            <a:endParaRPr lang="en-SG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051720" y="2619294"/>
            <a:ext cx="1343865" cy="688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55976" y="3445862"/>
            <a:ext cx="1643775" cy="769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6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How about "actual" </a:t>
            </a:r>
            <a:r>
              <a:rPr lang="en-SG" dirty="0" smtClean="0"/>
              <a:t>implementations?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 fontScale="70000" lnSpcReduction="20000"/>
          </a:bodyPr>
          <a:lstStyle/>
          <a:p>
            <a:r>
              <a:rPr lang="en-SG" dirty="0"/>
              <a:t>A 32-bit machine </a:t>
            </a:r>
            <a:r>
              <a:rPr lang="en-SG" dirty="0" smtClean="0"/>
              <a:t>can address 4GB </a:t>
            </a:r>
            <a:r>
              <a:rPr lang="fr-FR" dirty="0" smtClean="0"/>
              <a:t>(4 </a:t>
            </a:r>
            <a:r>
              <a:rPr lang="fr-FR" dirty="0"/>
              <a:t>million </a:t>
            </a:r>
            <a:r>
              <a:rPr lang="fr-FR" dirty="0" smtClean="0"/>
              <a:t>pages </a:t>
            </a:r>
            <a:r>
              <a:rPr lang="fr-FR" dirty="0" err="1" smtClean="0"/>
              <a:t>at</a:t>
            </a:r>
            <a:r>
              <a:rPr lang="fr-FR" dirty="0" smtClean="0"/>
              <a:t> 1024 </a:t>
            </a:r>
            <a:r>
              <a:rPr lang="en-SG" dirty="0" smtClean="0"/>
              <a:t>bytes/page</a:t>
            </a:r>
            <a:r>
              <a:rPr lang="en-SG" dirty="0"/>
              <a:t>)</a:t>
            </a:r>
          </a:p>
          <a:p>
            <a:r>
              <a:rPr lang="en-SG" dirty="0" smtClean="0"/>
              <a:t>Solutions</a:t>
            </a:r>
            <a:r>
              <a:rPr lang="en-SG" dirty="0"/>
              <a:t>?</a:t>
            </a:r>
          </a:p>
          <a:p>
            <a:pPr lvl="1"/>
            <a:r>
              <a:rPr lang="en-SG" dirty="0" smtClean="0"/>
              <a:t>Could </a:t>
            </a:r>
            <a:r>
              <a:rPr lang="en-SG" dirty="0"/>
              <a:t>use </a:t>
            </a:r>
            <a:r>
              <a:rPr lang="en-SG" dirty="0" smtClean="0"/>
              <a:t>dedicated registers </a:t>
            </a:r>
            <a:r>
              <a:rPr lang="en-SG" dirty="0"/>
              <a:t>(too many!)</a:t>
            </a:r>
          </a:p>
          <a:p>
            <a:pPr lvl="1"/>
            <a:r>
              <a:rPr lang="en-SG" dirty="0" smtClean="0"/>
              <a:t>Could </a:t>
            </a:r>
            <a:r>
              <a:rPr lang="en-SG" dirty="0"/>
              <a:t>use a </a:t>
            </a:r>
            <a:r>
              <a:rPr lang="en-SG" dirty="0" smtClean="0"/>
              <a:t>register pointing </a:t>
            </a:r>
            <a:r>
              <a:rPr lang="en-SG" dirty="0"/>
              <a:t>to table </a:t>
            </a:r>
            <a:r>
              <a:rPr lang="en-SG" dirty="0" smtClean="0"/>
              <a:t>in memory </a:t>
            </a:r>
            <a:r>
              <a:rPr lang="en-SG" dirty="0"/>
              <a:t>(slow)</a:t>
            </a:r>
          </a:p>
          <a:p>
            <a:pPr lvl="1"/>
            <a:r>
              <a:rPr lang="en-SG" dirty="0" smtClean="0"/>
              <a:t>Cache </a:t>
            </a:r>
            <a:r>
              <a:rPr lang="en-SG" dirty="0"/>
              <a:t>or </a:t>
            </a:r>
            <a:r>
              <a:rPr lang="en-SG" dirty="0" smtClean="0"/>
              <a:t>Associative memory</a:t>
            </a:r>
            <a:endParaRPr lang="en-SG" dirty="0"/>
          </a:p>
          <a:p>
            <a:pPr lvl="1"/>
            <a:r>
              <a:rPr lang="en-SG" dirty="0" smtClean="0"/>
              <a:t>Translation </a:t>
            </a:r>
            <a:r>
              <a:rPr lang="en-SG" dirty="0" err="1" smtClean="0"/>
              <a:t>Lookaside</a:t>
            </a:r>
            <a:r>
              <a:rPr lang="en-SG" dirty="0"/>
              <a:t> </a:t>
            </a:r>
            <a:r>
              <a:rPr lang="en-SG" dirty="0" smtClean="0"/>
              <a:t>Buffer </a:t>
            </a:r>
            <a:r>
              <a:rPr lang="en-SG" dirty="0"/>
              <a:t>(</a:t>
            </a:r>
            <a:r>
              <a:rPr lang="en-SG" dirty="0" smtClean="0"/>
              <a:t>TLB) search </a:t>
            </a:r>
            <a:r>
              <a:rPr lang="en-SG" dirty="0"/>
              <a:t>is fast and </a:t>
            </a:r>
            <a:r>
              <a:rPr lang="en-SG" dirty="0" smtClean="0"/>
              <a:t>uses only </a:t>
            </a:r>
            <a:r>
              <a:rPr lang="en-SG" dirty="0"/>
              <a:t>a few registers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44823"/>
            <a:ext cx="4752528" cy="389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3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Memory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Implemented by associating protection </a:t>
            </a:r>
            <a:r>
              <a:rPr lang="en-SG" dirty="0" smtClean="0"/>
              <a:t>bit with </a:t>
            </a:r>
            <a:r>
              <a:rPr lang="en-SG" dirty="0"/>
              <a:t>each frame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57158"/>
            <a:ext cx="4896544" cy="424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82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Shared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Shared code</a:t>
            </a:r>
          </a:p>
          <a:p>
            <a:pPr lvl="1"/>
            <a:r>
              <a:rPr lang="en-SG" dirty="0" smtClean="0"/>
              <a:t>One </a:t>
            </a:r>
            <a:r>
              <a:rPr lang="en-SG" dirty="0"/>
              <a:t>copy of read-only (</a:t>
            </a:r>
            <a:r>
              <a:rPr lang="en-SG" dirty="0" err="1" smtClean="0"/>
              <a:t>reentrant</a:t>
            </a:r>
            <a:r>
              <a:rPr lang="en-SG" dirty="0"/>
              <a:t>) code shared </a:t>
            </a:r>
            <a:r>
              <a:rPr lang="en-SG" dirty="0" smtClean="0"/>
              <a:t>among processes </a:t>
            </a:r>
            <a:r>
              <a:rPr lang="en-SG" dirty="0"/>
              <a:t>(i.e., text editors, compilers, </a:t>
            </a:r>
            <a:r>
              <a:rPr lang="en-SG" dirty="0" smtClean="0"/>
              <a:t>window systems</a:t>
            </a:r>
            <a:r>
              <a:rPr lang="en-SG" dirty="0"/>
              <a:t>).</a:t>
            </a:r>
          </a:p>
          <a:p>
            <a:pPr lvl="1"/>
            <a:r>
              <a:rPr lang="en-SG" dirty="0" smtClean="0"/>
              <a:t>Shared </a:t>
            </a:r>
            <a:r>
              <a:rPr lang="en-SG" dirty="0"/>
              <a:t>code must appear in same location in </a:t>
            </a:r>
            <a:r>
              <a:rPr lang="en-SG" dirty="0" smtClean="0"/>
              <a:t>the logical </a:t>
            </a:r>
            <a:r>
              <a:rPr lang="en-SG" dirty="0"/>
              <a:t>address space of all processes</a:t>
            </a:r>
          </a:p>
          <a:p>
            <a:r>
              <a:rPr lang="en-SG" dirty="0" smtClean="0"/>
              <a:t>Private </a:t>
            </a:r>
            <a:r>
              <a:rPr lang="en-SG" dirty="0"/>
              <a:t>code and data</a:t>
            </a:r>
          </a:p>
          <a:p>
            <a:pPr lvl="1"/>
            <a:r>
              <a:rPr lang="en-SG" dirty="0" smtClean="0"/>
              <a:t>Each </a:t>
            </a:r>
            <a:r>
              <a:rPr lang="en-SG" dirty="0"/>
              <a:t>process keeps a separate copy of the code </a:t>
            </a:r>
            <a:r>
              <a:rPr lang="en-SG" dirty="0" smtClean="0"/>
              <a:t>and data</a:t>
            </a:r>
            <a:endParaRPr lang="en-SG" dirty="0"/>
          </a:p>
          <a:p>
            <a:pPr lvl="1"/>
            <a:r>
              <a:rPr lang="en-SG" dirty="0" smtClean="0"/>
              <a:t>The </a:t>
            </a:r>
            <a:r>
              <a:rPr lang="en-SG" dirty="0"/>
              <a:t>pages for the private code and data can </a:t>
            </a:r>
            <a:r>
              <a:rPr lang="en-SG" dirty="0" smtClean="0"/>
              <a:t>appear anywhere </a:t>
            </a:r>
            <a:r>
              <a:rPr lang="en-SG" dirty="0"/>
              <a:t>in the logical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284316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Shared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20180"/>
            <a:ext cx="4717132" cy="4717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382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9056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Single &amp; Multithreaded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96333"/>
            <a:ext cx="8229600" cy="1040979"/>
          </a:xfrm>
        </p:spPr>
        <p:txBody>
          <a:bodyPr>
            <a:normAutofit fontScale="70000" lnSpcReduction="20000"/>
          </a:bodyPr>
          <a:lstStyle/>
          <a:p>
            <a:r>
              <a:rPr lang="en-SG" dirty="0" smtClean="0"/>
              <a:t>Threads </a:t>
            </a:r>
            <a:r>
              <a:rPr lang="en-SG" dirty="0"/>
              <a:t>encapsulate concurrency (active component of a process)</a:t>
            </a:r>
          </a:p>
          <a:p>
            <a:r>
              <a:rPr lang="en-SG" dirty="0" smtClean="0"/>
              <a:t>Address </a:t>
            </a:r>
            <a:r>
              <a:rPr lang="en-SG" dirty="0"/>
              <a:t>space encapsulates protection (keeps a buggy </a:t>
            </a:r>
            <a:r>
              <a:rPr lang="en-SG" dirty="0" smtClean="0"/>
              <a:t>program from </a:t>
            </a:r>
            <a:r>
              <a:rPr lang="en-SG" dirty="0"/>
              <a:t>crashing other programs)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791403"/>
              </p:ext>
            </p:extLst>
          </p:nvPr>
        </p:nvGraphicFramePr>
        <p:xfrm>
          <a:off x="1524000" y="1397000"/>
          <a:ext cx="268796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91680" y="1556792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code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2555776" y="1556792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Data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1556792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Files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2060848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/>
              <a:t>Regs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2060848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Stack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1547664" y="4653136"/>
            <a:ext cx="2439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Single-threaded process</a:t>
            </a:r>
          </a:p>
        </p:txBody>
      </p:sp>
      <p:sp>
        <p:nvSpPr>
          <p:cNvPr id="11" name="Freeform 10"/>
          <p:cNvSpPr/>
          <p:nvPr/>
        </p:nvSpPr>
        <p:spPr>
          <a:xfrm>
            <a:off x="2507673" y="2757055"/>
            <a:ext cx="457200" cy="1565563"/>
          </a:xfrm>
          <a:custGeom>
            <a:avLst/>
            <a:gdLst>
              <a:gd name="connsiteX0" fmla="*/ 207818 w 457200"/>
              <a:gd name="connsiteY0" fmla="*/ 0 h 1565563"/>
              <a:gd name="connsiteX1" fmla="*/ 138545 w 457200"/>
              <a:gd name="connsiteY1" fmla="*/ 13854 h 1565563"/>
              <a:gd name="connsiteX2" fmla="*/ 55418 w 457200"/>
              <a:gd name="connsiteY2" fmla="*/ 41563 h 1565563"/>
              <a:gd name="connsiteX3" fmla="*/ 27709 w 457200"/>
              <a:gd name="connsiteY3" fmla="*/ 83127 h 1565563"/>
              <a:gd name="connsiteX4" fmla="*/ 0 w 457200"/>
              <a:gd name="connsiteY4" fmla="*/ 166254 h 1565563"/>
              <a:gd name="connsiteX5" fmla="*/ 13854 w 457200"/>
              <a:gd name="connsiteY5" fmla="*/ 207818 h 1565563"/>
              <a:gd name="connsiteX6" fmla="*/ 138545 w 457200"/>
              <a:gd name="connsiteY6" fmla="*/ 263236 h 1565563"/>
              <a:gd name="connsiteX7" fmla="*/ 221672 w 457200"/>
              <a:gd name="connsiteY7" fmla="*/ 290945 h 1565563"/>
              <a:gd name="connsiteX8" fmla="*/ 263236 w 457200"/>
              <a:gd name="connsiteY8" fmla="*/ 304800 h 1565563"/>
              <a:gd name="connsiteX9" fmla="*/ 360218 w 457200"/>
              <a:gd name="connsiteY9" fmla="*/ 332509 h 1565563"/>
              <a:gd name="connsiteX10" fmla="*/ 401782 w 457200"/>
              <a:gd name="connsiteY10" fmla="*/ 360218 h 1565563"/>
              <a:gd name="connsiteX11" fmla="*/ 387927 w 457200"/>
              <a:gd name="connsiteY11" fmla="*/ 484909 h 1565563"/>
              <a:gd name="connsiteX12" fmla="*/ 277091 w 457200"/>
              <a:gd name="connsiteY12" fmla="*/ 526472 h 1565563"/>
              <a:gd name="connsiteX13" fmla="*/ 193963 w 457200"/>
              <a:gd name="connsiteY13" fmla="*/ 554181 h 1565563"/>
              <a:gd name="connsiteX14" fmla="*/ 152400 w 457200"/>
              <a:gd name="connsiteY14" fmla="*/ 568036 h 1565563"/>
              <a:gd name="connsiteX15" fmla="*/ 55418 w 457200"/>
              <a:gd name="connsiteY15" fmla="*/ 609600 h 1565563"/>
              <a:gd name="connsiteX16" fmla="*/ 27709 w 457200"/>
              <a:gd name="connsiteY16" fmla="*/ 651163 h 1565563"/>
              <a:gd name="connsiteX17" fmla="*/ 83127 w 457200"/>
              <a:gd name="connsiteY17" fmla="*/ 762000 h 1565563"/>
              <a:gd name="connsiteX18" fmla="*/ 166254 w 457200"/>
              <a:gd name="connsiteY18" fmla="*/ 789709 h 1565563"/>
              <a:gd name="connsiteX19" fmla="*/ 207818 w 457200"/>
              <a:gd name="connsiteY19" fmla="*/ 803563 h 1565563"/>
              <a:gd name="connsiteX20" fmla="*/ 332509 w 457200"/>
              <a:gd name="connsiteY20" fmla="*/ 886690 h 1565563"/>
              <a:gd name="connsiteX21" fmla="*/ 374072 w 457200"/>
              <a:gd name="connsiteY21" fmla="*/ 914400 h 1565563"/>
              <a:gd name="connsiteX22" fmla="*/ 443345 w 457200"/>
              <a:gd name="connsiteY22" fmla="*/ 955963 h 1565563"/>
              <a:gd name="connsiteX23" fmla="*/ 457200 w 457200"/>
              <a:gd name="connsiteY23" fmla="*/ 997527 h 1565563"/>
              <a:gd name="connsiteX24" fmla="*/ 443345 w 457200"/>
              <a:gd name="connsiteY24" fmla="*/ 1080654 h 1565563"/>
              <a:gd name="connsiteX25" fmla="*/ 401782 w 457200"/>
              <a:gd name="connsiteY25" fmla="*/ 1108363 h 1565563"/>
              <a:gd name="connsiteX26" fmla="*/ 374072 w 457200"/>
              <a:gd name="connsiteY26" fmla="*/ 1136072 h 1565563"/>
              <a:gd name="connsiteX27" fmla="*/ 332509 w 457200"/>
              <a:gd name="connsiteY27" fmla="*/ 1149927 h 1565563"/>
              <a:gd name="connsiteX28" fmla="*/ 235527 w 457200"/>
              <a:gd name="connsiteY28" fmla="*/ 1177636 h 1565563"/>
              <a:gd name="connsiteX29" fmla="*/ 152400 w 457200"/>
              <a:gd name="connsiteY29" fmla="*/ 1219200 h 1565563"/>
              <a:gd name="connsiteX30" fmla="*/ 124691 w 457200"/>
              <a:gd name="connsiteY30" fmla="*/ 1260763 h 1565563"/>
              <a:gd name="connsiteX31" fmla="*/ 124691 w 457200"/>
              <a:gd name="connsiteY31" fmla="*/ 1385454 h 1565563"/>
              <a:gd name="connsiteX32" fmla="*/ 249382 w 457200"/>
              <a:gd name="connsiteY32" fmla="*/ 1454727 h 1565563"/>
              <a:gd name="connsiteX33" fmla="*/ 277091 w 457200"/>
              <a:gd name="connsiteY33" fmla="*/ 1496290 h 1565563"/>
              <a:gd name="connsiteX34" fmla="*/ 290945 w 457200"/>
              <a:gd name="connsiteY34" fmla="*/ 1537854 h 1565563"/>
              <a:gd name="connsiteX35" fmla="*/ 318654 w 457200"/>
              <a:gd name="connsiteY35" fmla="*/ 1565563 h 156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565563">
                <a:moveTo>
                  <a:pt x="207818" y="0"/>
                </a:moveTo>
                <a:cubicBezTo>
                  <a:pt x="184727" y="4618"/>
                  <a:pt x="161264" y="7658"/>
                  <a:pt x="138545" y="13854"/>
                </a:cubicBezTo>
                <a:cubicBezTo>
                  <a:pt x="110366" y="21539"/>
                  <a:pt x="55418" y="41563"/>
                  <a:pt x="55418" y="41563"/>
                </a:cubicBezTo>
                <a:cubicBezTo>
                  <a:pt x="46182" y="55418"/>
                  <a:pt x="34472" y="67911"/>
                  <a:pt x="27709" y="83127"/>
                </a:cubicBezTo>
                <a:cubicBezTo>
                  <a:pt x="15847" y="109817"/>
                  <a:pt x="0" y="166254"/>
                  <a:pt x="0" y="166254"/>
                </a:cubicBezTo>
                <a:cubicBezTo>
                  <a:pt x="4618" y="180109"/>
                  <a:pt x="4731" y="196414"/>
                  <a:pt x="13854" y="207818"/>
                </a:cubicBezTo>
                <a:cubicBezTo>
                  <a:pt x="37805" y="237756"/>
                  <a:pt x="113146" y="254770"/>
                  <a:pt x="138545" y="263236"/>
                </a:cubicBezTo>
                <a:lnTo>
                  <a:pt x="221672" y="290945"/>
                </a:lnTo>
                <a:cubicBezTo>
                  <a:pt x="235527" y="295563"/>
                  <a:pt x="249068" y="301258"/>
                  <a:pt x="263236" y="304800"/>
                </a:cubicBezTo>
                <a:cubicBezTo>
                  <a:pt x="280997" y="309240"/>
                  <a:pt x="340339" y="322569"/>
                  <a:pt x="360218" y="332509"/>
                </a:cubicBezTo>
                <a:cubicBezTo>
                  <a:pt x="375111" y="339956"/>
                  <a:pt x="387927" y="350982"/>
                  <a:pt x="401782" y="360218"/>
                </a:cubicBezTo>
                <a:cubicBezTo>
                  <a:pt x="397164" y="401782"/>
                  <a:pt x="402219" y="445607"/>
                  <a:pt x="387927" y="484909"/>
                </a:cubicBezTo>
                <a:cubicBezTo>
                  <a:pt x="376425" y="516540"/>
                  <a:pt x="292470" y="522278"/>
                  <a:pt x="277091" y="526472"/>
                </a:cubicBezTo>
                <a:cubicBezTo>
                  <a:pt x="248912" y="534157"/>
                  <a:pt x="221672" y="544944"/>
                  <a:pt x="193963" y="554181"/>
                </a:cubicBezTo>
                <a:cubicBezTo>
                  <a:pt x="180109" y="558799"/>
                  <a:pt x="164551" y="559935"/>
                  <a:pt x="152400" y="568036"/>
                </a:cubicBezTo>
                <a:cubicBezTo>
                  <a:pt x="94993" y="606307"/>
                  <a:pt x="126990" y="591706"/>
                  <a:pt x="55418" y="609600"/>
                </a:cubicBezTo>
                <a:cubicBezTo>
                  <a:pt x="46182" y="623454"/>
                  <a:pt x="35156" y="636270"/>
                  <a:pt x="27709" y="651163"/>
                </a:cubicBezTo>
                <a:cubicBezTo>
                  <a:pt x="3335" y="699910"/>
                  <a:pt x="3957" y="735610"/>
                  <a:pt x="83127" y="762000"/>
                </a:cubicBezTo>
                <a:lnTo>
                  <a:pt x="166254" y="789709"/>
                </a:lnTo>
                <a:lnTo>
                  <a:pt x="207818" y="803563"/>
                </a:lnTo>
                <a:lnTo>
                  <a:pt x="332509" y="886690"/>
                </a:lnTo>
                <a:cubicBezTo>
                  <a:pt x="346363" y="895926"/>
                  <a:pt x="362298" y="902626"/>
                  <a:pt x="374072" y="914400"/>
                </a:cubicBezTo>
                <a:cubicBezTo>
                  <a:pt x="412109" y="952435"/>
                  <a:pt x="389390" y="937978"/>
                  <a:pt x="443345" y="955963"/>
                </a:cubicBezTo>
                <a:cubicBezTo>
                  <a:pt x="447963" y="969818"/>
                  <a:pt x="457200" y="982923"/>
                  <a:pt x="457200" y="997527"/>
                </a:cubicBezTo>
                <a:cubicBezTo>
                  <a:pt x="457200" y="1025618"/>
                  <a:pt x="455908" y="1055528"/>
                  <a:pt x="443345" y="1080654"/>
                </a:cubicBezTo>
                <a:cubicBezTo>
                  <a:pt x="435898" y="1095547"/>
                  <a:pt x="414784" y="1097961"/>
                  <a:pt x="401782" y="1108363"/>
                </a:cubicBezTo>
                <a:cubicBezTo>
                  <a:pt x="391582" y="1116523"/>
                  <a:pt x="385273" y="1129351"/>
                  <a:pt x="374072" y="1136072"/>
                </a:cubicBezTo>
                <a:cubicBezTo>
                  <a:pt x="361549" y="1143586"/>
                  <a:pt x="346551" y="1145915"/>
                  <a:pt x="332509" y="1149927"/>
                </a:cubicBezTo>
                <a:cubicBezTo>
                  <a:pt x="311787" y="1155848"/>
                  <a:pt x="257677" y="1166561"/>
                  <a:pt x="235527" y="1177636"/>
                </a:cubicBezTo>
                <a:cubicBezTo>
                  <a:pt x="128094" y="1231352"/>
                  <a:pt x="256872" y="1184374"/>
                  <a:pt x="152400" y="1219200"/>
                </a:cubicBezTo>
                <a:cubicBezTo>
                  <a:pt x="143164" y="1233054"/>
                  <a:pt x="132138" y="1245870"/>
                  <a:pt x="124691" y="1260763"/>
                </a:cubicBezTo>
                <a:cubicBezTo>
                  <a:pt x="106589" y="1296967"/>
                  <a:pt x="99517" y="1349492"/>
                  <a:pt x="124691" y="1385454"/>
                </a:cubicBezTo>
                <a:cubicBezTo>
                  <a:pt x="153688" y="1426879"/>
                  <a:pt x="205291" y="1440030"/>
                  <a:pt x="249382" y="1454727"/>
                </a:cubicBezTo>
                <a:cubicBezTo>
                  <a:pt x="258618" y="1468581"/>
                  <a:pt x="269645" y="1481397"/>
                  <a:pt x="277091" y="1496290"/>
                </a:cubicBezTo>
                <a:cubicBezTo>
                  <a:pt x="283622" y="1509352"/>
                  <a:pt x="283431" y="1525331"/>
                  <a:pt x="290945" y="1537854"/>
                </a:cubicBezTo>
                <a:cubicBezTo>
                  <a:pt x="297665" y="1549055"/>
                  <a:pt x="309418" y="1556327"/>
                  <a:pt x="318654" y="15655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780645"/>
              </p:ext>
            </p:extLst>
          </p:nvPr>
        </p:nvGraphicFramePr>
        <p:xfrm>
          <a:off x="4499991" y="1397000"/>
          <a:ext cx="312000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003"/>
                <a:gridCol w="1040003"/>
                <a:gridCol w="1040003"/>
              </a:tblGrid>
              <a:tr h="370840">
                <a:tc gridSpan="3"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16016" y="1556792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code</a:t>
            </a:r>
            <a:endParaRPr lang="en-SG" dirty="0"/>
          </a:p>
        </p:txBody>
      </p:sp>
      <p:sp>
        <p:nvSpPr>
          <p:cNvPr id="18" name="TextBox 17"/>
          <p:cNvSpPr txBox="1"/>
          <p:nvPr/>
        </p:nvSpPr>
        <p:spPr>
          <a:xfrm>
            <a:off x="5580112" y="1556792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Data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6444208" y="1556792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Files</a:t>
            </a:r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4716016" y="2348880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/>
              <a:t>Regs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4716016" y="2800590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Stack</a:t>
            </a:r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5724128" y="2348880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/>
              <a:t>Regs</a:t>
            </a:r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5724128" y="2800590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Stack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6804248" y="2348880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/>
              <a:t>Regs</a:t>
            </a:r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6804248" y="2800590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Stack</a:t>
            </a:r>
            <a:endParaRPr lang="en-SG" dirty="0"/>
          </a:p>
        </p:txBody>
      </p:sp>
      <p:sp>
        <p:nvSpPr>
          <p:cNvPr id="26" name="Freeform 25"/>
          <p:cNvSpPr/>
          <p:nvPr/>
        </p:nvSpPr>
        <p:spPr>
          <a:xfrm>
            <a:off x="4919464" y="3418634"/>
            <a:ext cx="228600" cy="1018478"/>
          </a:xfrm>
          <a:custGeom>
            <a:avLst/>
            <a:gdLst>
              <a:gd name="connsiteX0" fmla="*/ 207818 w 457200"/>
              <a:gd name="connsiteY0" fmla="*/ 0 h 1565563"/>
              <a:gd name="connsiteX1" fmla="*/ 138545 w 457200"/>
              <a:gd name="connsiteY1" fmla="*/ 13854 h 1565563"/>
              <a:gd name="connsiteX2" fmla="*/ 55418 w 457200"/>
              <a:gd name="connsiteY2" fmla="*/ 41563 h 1565563"/>
              <a:gd name="connsiteX3" fmla="*/ 27709 w 457200"/>
              <a:gd name="connsiteY3" fmla="*/ 83127 h 1565563"/>
              <a:gd name="connsiteX4" fmla="*/ 0 w 457200"/>
              <a:gd name="connsiteY4" fmla="*/ 166254 h 1565563"/>
              <a:gd name="connsiteX5" fmla="*/ 13854 w 457200"/>
              <a:gd name="connsiteY5" fmla="*/ 207818 h 1565563"/>
              <a:gd name="connsiteX6" fmla="*/ 138545 w 457200"/>
              <a:gd name="connsiteY6" fmla="*/ 263236 h 1565563"/>
              <a:gd name="connsiteX7" fmla="*/ 221672 w 457200"/>
              <a:gd name="connsiteY7" fmla="*/ 290945 h 1565563"/>
              <a:gd name="connsiteX8" fmla="*/ 263236 w 457200"/>
              <a:gd name="connsiteY8" fmla="*/ 304800 h 1565563"/>
              <a:gd name="connsiteX9" fmla="*/ 360218 w 457200"/>
              <a:gd name="connsiteY9" fmla="*/ 332509 h 1565563"/>
              <a:gd name="connsiteX10" fmla="*/ 401782 w 457200"/>
              <a:gd name="connsiteY10" fmla="*/ 360218 h 1565563"/>
              <a:gd name="connsiteX11" fmla="*/ 387927 w 457200"/>
              <a:gd name="connsiteY11" fmla="*/ 484909 h 1565563"/>
              <a:gd name="connsiteX12" fmla="*/ 277091 w 457200"/>
              <a:gd name="connsiteY12" fmla="*/ 526472 h 1565563"/>
              <a:gd name="connsiteX13" fmla="*/ 193963 w 457200"/>
              <a:gd name="connsiteY13" fmla="*/ 554181 h 1565563"/>
              <a:gd name="connsiteX14" fmla="*/ 152400 w 457200"/>
              <a:gd name="connsiteY14" fmla="*/ 568036 h 1565563"/>
              <a:gd name="connsiteX15" fmla="*/ 55418 w 457200"/>
              <a:gd name="connsiteY15" fmla="*/ 609600 h 1565563"/>
              <a:gd name="connsiteX16" fmla="*/ 27709 w 457200"/>
              <a:gd name="connsiteY16" fmla="*/ 651163 h 1565563"/>
              <a:gd name="connsiteX17" fmla="*/ 83127 w 457200"/>
              <a:gd name="connsiteY17" fmla="*/ 762000 h 1565563"/>
              <a:gd name="connsiteX18" fmla="*/ 166254 w 457200"/>
              <a:gd name="connsiteY18" fmla="*/ 789709 h 1565563"/>
              <a:gd name="connsiteX19" fmla="*/ 207818 w 457200"/>
              <a:gd name="connsiteY19" fmla="*/ 803563 h 1565563"/>
              <a:gd name="connsiteX20" fmla="*/ 332509 w 457200"/>
              <a:gd name="connsiteY20" fmla="*/ 886690 h 1565563"/>
              <a:gd name="connsiteX21" fmla="*/ 374072 w 457200"/>
              <a:gd name="connsiteY21" fmla="*/ 914400 h 1565563"/>
              <a:gd name="connsiteX22" fmla="*/ 443345 w 457200"/>
              <a:gd name="connsiteY22" fmla="*/ 955963 h 1565563"/>
              <a:gd name="connsiteX23" fmla="*/ 457200 w 457200"/>
              <a:gd name="connsiteY23" fmla="*/ 997527 h 1565563"/>
              <a:gd name="connsiteX24" fmla="*/ 443345 w 457200"/>
              <a:gd name="connsiteY24" fmla="*/ 1080654 h 1565563"/>
              <a:gd name="connsiteX25" fmla="*/ 401782 w 457200"/>
              <a:gd name="connsiteY25" fmla="*/ 1108363 h 1565563"/>
              <a:gd name="connsiteX26" fmla="*/ 374072 w 457200"/>
              <a:gd name="connsiteY26" fmla="*/ 1136072 h 1565563"/>
              <a:gd name="connsiteX27" fmla="*/ 332509 w 457200"/>
              <a:gd name="connsiteY27" fmla="*/ 1149927 h 1565563"/>
              <a:gd name="connsiteX28" fmla="*/ 235527 w 457200"/>
              <a:gd name="connsiteY28" fmla="*/ 1177636 h 1565563"/>
              <a:gd name="connsiteX29" fmla="*/ 152400 w 457200"/>
              <a:gd name="connsiteY29" fmla="*/ 1219200 h 1565563"/>
              <a:gd name="connsiteX30" fmla="*/ 124691 w 457200"/>
              <a:gd name="connsiteY30" fmla="*/ 1260763 h 1565563"/>
              <a:gd name="connsiteX31" fmla="*/ 124691 w 457200"/>
              <a:gd name="connsiteY31" fmla="*/ 1385454 h 1565563"/>
              <a:gd name="connsiteX32" fmla="*/ 249382 w 457200"/>
              <a:gd name="connsiteY32" fmla="*/ 1454727 h 1565563"/>
              <a:gd name="connsiteX33" fmla="*/ 277091 w 457200"/>
              <a:gd name="connsiteY33" fmla="*/ 1496290 h 1565563"/>
              <a:gd name="connsiteX34" fmla="*/ 290945 w 457200"/>
              <a:gd name="connsiteY34" fmla="*/ 1537854 h 1565563"/>
              <a:gd name="connsiteX35" fmla="*/ 318654 w 457200"/>
              <a:gd name="connsiteY35" fmla="*/ 1565563 h 156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565563">
                <a:moveTo>
                  <a:pt x="207818" y="0"/>
                </a:moveTo>
                <a:cubicBezTo>
                  <a:pt x="184727" y="4618"/>
                  <a:pt x="161264" y="7658"/>
                  <a:pt x="138545" y="13854"/>
                </a:cubicBezTo>
                <a:cubicBezTo>
                  <a:pt x="110366" y="21539"/>
                  <a:pt x="55418" y="41563"/>
                  <a:pt x="55418" y="41563"/>
                </a:cubicBezTo>
                <a:cubicBezTo>
                  <a:pt x="46182" y="55418"/>
                  <a:pt x="34472" y="67911"/>
                  <a:pt x="27709" y="83127"/>
                </a:cubicBezTo>
                <a:cubicBezTo>
                  <a:pt x="15847" y="109817"/>
                  <a:pt x="0" y="166254"/>
                  <a:pt x="0" y="166254"/>
                </a:cubicBezTo>
                <a:cubicBezTo>
                  <a:pt x="4618" y="180109"/>
                  <a:pt x="4731" y="196414"/>
                  <a:pt x="13854" y="207818"/>
                </a:cubicBezTo>
                <a:cubicBezTo>
                  <a:pt x="37805" y="237756"/>
                  <a:pt x="113146" y="254770"/>
                  <a:pt x="138545" y="263236"/>
                </a:cubicBezTo>
                <a:lnTo>
                  <a:pt x="221672" y="290945"/>
                </a:lnTo>
                <a:cubicBezTo>
                  <a:pt x="235527" y="295563"/>
                  <a:pt x="249068" y="301258"/>
                  <a:pt x="263236" y="304800"/>
                </a:cubicBezTo>
                <a:cubicBezTo>
                  <a:pt x="280997" y="309240"/>
                  <a:pt x="340339" y="322569"/>
                  <a:pt x="360218" y="332509"/>
                </a:cubicBezTo>
                <a:cubicBezTo>
                  <a:pt x="375111" y="339956"/>
                  <a:pt x="387927" y="350982"/>
                  <a:pt x="401782" y="360218"/>
                </a:cubicBezTo>
                <a:cubicBezTo>
                  <a:pt x="397164" y="401782"/>
                  <a:pt x="402219" y="445607"/>
                  <a:pt x="387927" y="484909"/>
                </a:cubicBezTo>
                <a:cubicBezTo>
                  <a:pt x="376425" y="516540"/>
                  <a:pt x="292470" y="522278"/>
                  <a:pt x="277091" y="526472"/>
                </a:cubicBezTo>
                <a:cubicBezTo>
                  <a:pt x="248912" y="534157"/>
                  <a:pt x="221672" y="544944"/>
                  <a:pt x="193963" y="554181"/>
                </a:cubicBezTo>
                <a:cubicBezTo>
                  <a:pt x="180109" y="558799"/>
                  <a:pt x="164551" y="559935"/>
                  <a:pt x="152400" y="568036"/>
                </a:cubicBezTo>
                <a:cubicBezTo>
                  <a:pt x="94993" y="606307"/>
                  <a:pt x="126990" y="591706"/>
                  <a:pt x="55418" y="609600"/>
                </a:cubicBezTo>
                <a:cubicBezTo>
                  <a:pt x="46182" y="623454"/>
                  <a:pt x="35156" y="636270"/>
                  <a:pt x="27709" y="651163"/>
                </a:cubicBezTo>
                <a:cubicBezTo>
                  <a:pt x="3335" y="699910"/>
                  <a:pt x="3957" y="735610"/>
                  <a:pt x="83127" y="762000"/>
                </a:cubicBezTo>
                <a:lnTo>
                  <a:pt x="166254" y="789709"/>
                </a:lnTo>
                <a:lnTo>
                  <a:pt x="207818" y="803563"/>
                </a:lnTo>
                <a:lnTo>
                  <a:pt x="332509" y="886690"/>
                </a:lnTo>
                <a:cubicBezTo>
                  <a:pt x="346363" y="895926"/>
                  <a:pt x="362298" y="902626"/>
                  <a:pt x="374072" y="914400"/>
                </a:cubicBezTo>
                <a:cubicBezTo>
                  <a:pt x="412109" y="952435"/>
                  <a:pt x="389390" y="937978"/>
                  <a:pt x="443345" y="955963"/>
                </a:cubicBezTo>
                <a:cubicBezTo>
                  <a:pt x="447963" y="969818"/>
                  <a:pt x="457200" y="982923"/>
                  <a:pt x="457200" y="997527"/>
                </a:cubicBezTo>
                <a:cubicBezTo>
                  <a:pt x="457200" y="1025618"/>
                  <a:pt x="455908" y="1055528"/>
                  <a:pt x="443345" y="1080654"/>
                </a:cubicBezTo>
                <a:cubicBezTo>
                  <a:pt x="435898" y="1095547"/>
                  <a:pt x="414784" y="1097961"/>
                  <a:pt x="401782" y="1108363"/>
                </a:cubicBezTo>
                <a:cubicBezTo>
                  <a:pt x="391582" y="1116523"/>
                  <a:pt x="385273" y="1129351"/>
                  <a:pt x="374072" y="1136072"/>
                </a:cubicBezTo>
                <a:cubicBezTo>
                  <a:pt x="361549" y="1143586"/>
                  <a:pt x="346551" y="1145915"/>
                  <a:pt x="332509" y="1149927"/>
                </a:cubicBezTo>
                <a:cubicBezTo>
                  <a:pt x="311787" y="1155848"/>
                  <a:pt x="257677" y="1166561"/>
                  <a:pt x="235527" y="1177636"/>
                </a:cubicBezTo>
                <a:cubicBezTo>
                  <a:pt x="128094" y="1231352"/>
                  <a:pt x="256872" y="1184374"/>
                  <a:pt x="152400" y="1219200"/>
                </a:cubicBezTo>
                <a:cubicBezTo>
                  <a:pt x="143164" y="1233054"/>
                  <a:pt x="132138" y="1245870"/>
                  <a:pt x="124691" y="1260763"/>
                </a:cubicBezTo>
                <a:cubicBezTo>
                  <a:pt x="106589" y="1296967"/>
                  <a:pt x="99517" y="1349492"/>
                  <a:pt x="124691" y="1385454"/>
                </a:cubicBezTo>
                <a:cubicBezTo>
                  <a:pt x="153688" y="1426879"/>
                  <a:pt x="205291" y="1440030"/>
                  <a:pt x="249382" y="1454727"/>
                </a:cubicBezTo>
                <a:cubicBezTo>
                  <a:pt x="258618" y="1468581"/>
                  <a:pt x="269645" y="1481397"/>
                  <a:pt x="277091" y="1496290"/>
                </a:cubicBezTo>
                <a:cubicBezTo>
                  <a:pt x="283622" y="1509352"/>
                  <a:pt x="283431" y="1525331"/>
                  <a:pt x="290945" y="1537854"/>
                </a:cubicBezTo>
                <a:cubicBezTo>
                  <a:pt x="297665" y="1549055"/>
                  <a:pt x="309418" y="1556327"/>
                  <a:pt x="318654" y="15655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Freeform 26"/>
          <p:cNvSpPr/>
          <p:nvPr/>
        </p:nvSpPr>
        <p:spPr>
          <a:xfrm>
            <a:off x="5969868" y="3418634"/>
            <a:ext cx="228600" cy="1018478"/>
          </a:xfrm>
          <a:custGeom>
            <a:avLst/>
            <a:gdLst>
              <a:gd name="connsiteX0" fmla="*/ 207818 w 457200"/>
              <a:gd name="connsiteY0" fmla="*/ 0 h 1565563"/>
              <a:gd name="connsiteX1" fmla="*/ 138545 w 457200"/>
              <a:gd name="connsiteY1" fmla="*/ 13854 h 1565563"/>
              <a:gd name="connsiteX2" fmla="*/ 55418 w 457200"/>
              <a:gd name="connsiteY2" fmla="*/ 41563 h 1565563"/>
              <a:gd name="connsiteX3" fmla="*/ 27709 w 457200"/>
              <a:gd name="connsiteY3" fmla="*/ 83127 h 1565563"/>
              <a:gd name="connsiteX4" fmla="*/ 0 w 457200"/>
              <a:gd name="connsiteY4" fmla="*/ 166254 h 1565563"/>
              <a:gd name="connsiteX5" fmla="*/ 13854 w 457200"/>
              <a:gd name="connsiteY5" fmla="*/ 207818 h 1565563"/>
              <a:gd name="connsiteX6" fmla="*/ 138545 w 457200"/>
              <a:gd name="connsiteY6" fmla="*/ 263236 h 1565563"/>
              <a:gd name="connsiteX7" fmla="*/ 221672 w 457200"/>
              <a:gd name="connsiteY7" fmla="*/ 290945 h 1565563"/>
              <a:gd name="connsiteX8" fmla="*/ 263236 w 457200"/>
              <a:gd name="connsiteY8" fmla="*/ 304800 h 1565563"/>
              <a:gd name="connsiteX9" fmla="*/ 360218 w 457200"/>
              <a:gd name="connsiteY9" fmla="*/ 332509 h 1565563"/>
              <a:gd name="connsiteX10" fmla="*/ 401782 w 457200"/>
              <a:gd name="connsiteY10" fmla="*/ 360218 h 1565563"/>
              <a:gd name="connsiteX11" fmla="*/ 387927 w 457200"/>
              <a:gd name="connsiteY11" fmla="*/ 484909 h 1565563"/>
              <a:gd name="connsiteX12" fmla="*/ 277091 w 457200"/>
              <a:gd name="connsiteY12" fmla="*/ 526472 h 1565563"/>
              <a:gd name="connsiteX13" fmla="*/ 193963 w 457200"/>
              <a:gd name="connsiteY13" fmla="*/ 554181 h 1565563"/>
              <a:gd name="connsiteX14" fmla="*/ 152400 w 457200"/>
              <a:gd name="connsiteY14" fmla="*/ 568036 h 1565563"/>
              <a:gd name="connsiteX15" fmla="*/ 55418 w 457200"/>
              <a:gd name="connsiteY15" fmla="*/ 609600 h 1565563"/>
              <a:gd name="connsiteX16" fmla="*/ 27709 w 457200"/>
              <a:gd name="connsiteY16" fmla="*/ 651163 h 1565563"/>
              <a:gd name="connsiteX17" fmla="*/ 83127 w 457200"/>
              <a:gd name="connsiteY17" fmla="*/ 762000 h 1565563"/>
              <a:gd name="connsiteX18" fmla="*/ 166254 w 457200"/>
              <a:gd name="connsiteY18" fmla="*/ 789709 h 1565563"/>
              <a:gd name="connsiteX19" fmla="*/ 207818 w 457200"/>
              <a:gd name="connsiteY19" fmla="*/ 803563 h 1565563"/>
              <a:gd name="connsiteX20" fmla="*/ 332509 w 457200"/>
              <a:gd name="connsiteY20" fmla="*/ 886690 h 1565563"/>
              <a:gd name="connsiteX21" fmla="*/ 374072 w 457200"/>
              <a:gd name="connsiteY21" fmla="*/ 914400 h 1565563"/>
              <a:gd name="connsiteX22" fmla="*/ 443345 w 457200"/>
              <a:gd name="connsiteY22" fmla="*/ 955963 h 1565563"/>
              <a:gd name="connsiteX23" fmla="*/ 457200 w 457200"/>
              <a:gd name="connsiteY23" fmla="*/ 997527 h 1565563"/>
              <a:gd name="connsiteX24" fmla="*/ 443345 w 457200"/>
              <a:gd name="connsiteY24" fmla="*/ 1080654 h 1565563"/>
              <a:gd name="connsiteX25" fmla="*/ 401782 w 457200"/>
              <a:gd name="connsiteY25" fmla="*/ 1108363 h 1565563"/>
              <a:gd name="connsiteX26" fmla="*/ 374072 w 457200"/>
              <a:gd name="connsiteY26" fmla="*/ 1136072 h 1565563"/>
              <a:gd name="connsiteX27" fmla="*/ 332509 w 457200"/>
              <a:gd name="connsiteY27" fmla="*/ 1149927 h 1565563"/>
              <a:gd name="connsiteX28" fmla="*/ 235527 w 457200"/>
              <a:gd name="connsiteY28" fmla="*/ 1177636 h 1565563"/>
              <a:gd name="connsiteX29" fmla="*/ 152400 w 457200"/>
              <a:gd name="connsiteY29" fmla="*/ 1219200 h 1565563"/>
              <a:gd name="connsiteX30" fmla="*/ 124691 w 457200"/>
              <a:gd name="connsiteY30" fmla="*/ 1260763 h 1565563"/>
              <a:gd name="connsiteX31" fmla="*/ 124691 w 457200"/>
              <a:gd name="connsiteY31" fmla="*/ 1385454 h 1565563"/>
              <a:gd name="connsiteX32" fmla="*/ 249382 w 457200"/>
              <a:gd name="connsiteY32" fmla="*/ 1454727 h 1565563"/>
              <a:gd name="connsiteX33" fmla="*/ 277091 w 457200"/>
              <a:gd name="connsiteY33" fmla="*/ 1496290 h 1565563"/>
              <a:gd name="connsiteX34" fmla="*/ 290945 w 457200"/>
              <a:gd name="connsiteY34" fmla="*/ 1537854 h 1565563"/>
              <a:gd name="connsiteX35" fmla="*/ 318654 w 457200"/>
              <a:gd name="connsiteY35" fmla="*/ 1565563 h 156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565563">
                <a:moveTo>
                  <a:pt x="207818" y="0"/>
                </a:moveTo>
                <a:cubicBezTo>
                  <a:pt x="184727" y="4618"/>
                  <a:pt x="161264" y="7658"/>
                  <a:pt x="138545" y="13854"/>
                </a:cubicBezTo>
                <a:cubicBezTo>
                  <a:pt x="110366" y="21539"/>
                  <a:pt x="55418" y="41563"/>
                  <a:pt x="55418" y="41563"/>
                </a:cubicBezTo>
                <a:cubicBezTo>
                  <a:pt x="46182" y="55418"/>
                  <a:pt x="34472" y="67911"/>
                  <a:pt x="27709" y="83127"/>
                </a:cubicBezTo>
                <a:cubicBezTo>
                  <a:pt x="15847" y="109817"/>
                  <a:pt x="0" y="166254"/>
                  <a:pt x="0" y="166254"/>
                </a:cubicBezTo>
                <a:cubicBezTo>
                  <a:pt x="4618" y="180109"/>
                  <a:pt x="4731" y="196414"/>
                  <a:pt x="13854" y="207818"/>
                </a:cubicBezTo>
                <a:cubicBezTo>
                  <a:pt x="37805" y="237756"/>
                  <a:pt x="113146" y="254770"/>
                  <a:pt x="138545" y="263236"/>
                </a:cubicBezTo>
                <a:lnTo>
                  <a:pt x="221672" y="290945"/>
                </a:lnTo>
                <a:cubicBezTo>
                  <a:pt x="235527" y="295563"/>
                  <a:pt x="249068" y="301258"/>
                  <a:pt x="263236" y="304800"/>
                </a:cubicBezTo>
                <a:cubicBezTo>
                  <a:pt x="280997" y="309240"/>
                  <a:pt x="340339" y="322569"/>
                  <a:pt x="360218" y="332509"/>
                </a:cubicBezTo>
                <a:cubicBezTo>
                  <a:pt x="375111" y="339956"/>
                  <a:pt x="387927" y="350982"/>
                  <a:pt x="401782" y="360218"/>
                </a:cubicBezTo>
                <a:cubicBezTo>
                  <a:pt x="397164" y="401782"/>
                  <a:pt x="402219" y="445607"/>
                  <a:pt x="387927" y="484909"/>
                </a:cubicBezTo>
                <a:cubicBezTo>
                  <a:pt x="376425" y="516540"/>
                  <a:pt x="292470" y="522278"/>
                  <a:pt x="277091" y="526472"/>
                </a:cubicBezTo>
                <a:cubicBezTo>
                  <a:pt x="248912" y="534157"/>
                  <a:pt x="221672" y="544944"/>
                  <a:pt x="193963" y="554181"/>
                </a:cubicBezTo>
                <a:cubicBezTo>
                  <a:pt x="180109" y="558799"/>
                  <a:pt x="164551" y="559935"/>
                  <a:pt x="152400" y="568036"/>
                </a:cubicBezTo>
                <a:cubicBezTo>
                  <a:pt x="94993" y="606307"/>
                  <a:pt x="126990" y="591706"/>
                  <a:pt x="55418" y="609600"/>
                </a:cubicBezTo>
                <a:cubicBezTo>
                  <a:pt x="46182" y="623454"/>
                  <a:pt x="35156" y="636270"/>
                  <a:pt x="27709" y="651163"/>
                </a:cubicBezTo>
                <a:cubicBezTo>
                  <a:pt x="3335" y="699910"/>
                  <a:pt x="3957" y="735610"/>
                  <a:pt x="83127" y="762000"/>
                </a:cubicBezTo>
                <a:lnTo>
                  <a:pt x="166254" y="789709"/>
                </a:lnTo>
                <a:lnTo>
                  <a:pt x="207818" y="803563"/>
                </a:lnTo>
                <a:lnTo>
                  <a:pt x="332509" y="886690"/>
                </a:lnTo>
                <a:cubicBezTo>
                  <a:pt x="346363" y="895926"/>
                  <a:pt x="362298" y="902626"/>
                  <a:pt x="374072" y="914400"/>
                </a:cubicBezTo>
                <a:cubicBezTo>
                  <a:pt x="412109" y="952435"/>
                  <a:pt x="389390" y="937978"/>
                  <a:pt x="443345" y="955963"/>
                </a:cubicBezTo>
                <a:cubicBezTo>
                  <a:pt x="447963" y="969818"/>
                  <a:pt x="457200" y="982923"/>
                  <a:pt x="457200" y="997527"/>
                </a:cubicBezTo>
                <a:cubicBezTo>
                  <a:pt x="457200" y="1025618"/>
                  <a:pt x="455908" y="1055528"/>
                  <a:pt x="443345" y="1080654"/>
                </a:cubicBezTo>
                <a:cubicBezTo>
                  <a:pt x="435898" y="1095547"/>
                  <a:pt x="414784" y="1097961"/>
                  <a:pt x="401782" y="1108363"/>
                </a:cubicBezTo>
                <a:cubicBezTo>
                  <a:pt x="391582" y="1116523"/>
                  <a:pt x="385273" y="1129351"/>
                  <a:pt x="374072" y="1136072"/>
                </a:cubicBezTo>
                <a:cubicBezTo>
                  <a:pt x="361549" y="1143586"/>
                  <a:pt x="346551" y="1145915"/>
                  <a:pt x="332509" y="1149927"/>
                </a:cubicBezTo>
                <a:cubicBezTo>
                  <a:pt x="311787" y="1155848"/>
                  <a:pt x="257677" y="1166561"/>
                  <a:pt x="235527" y="1177636"/>
                </a:cubicBezTo>
                <a:cubicBezTo>
                  <a:pt x="128094" y="1231352"/>
                  <a:pt x="256872" y="1184374"/>
                  <a:pt x="152400" y="1219200"/>
                </a:cubicBezTo>
                <a:cubicBezTo>
                  <a:pt x="143164" y="1233054"/>
                  <a:pt x="132138" y="1245870"/>
                  <a:pt x="124691" y="1260763"/>
                </a:cubicBezTo>
                <a:cubicBezTo>
                  <a:pt x="106589" y="1296967"/>
                  <a:pt x="99517" y="1349492"/>
                  <a:pt x="124691" y="1385454"/>
                </a:cubicBezTo>
                <a:cubicBezTo>
                  <a:pt x="153688" y="1426879"/>
                  <a:pt x="205291" y="1440030"/>
                  <a:pt x="249382" y="1454727"/>
                </a:cubicBezTo>
                <a:cubicBezTo>
                  <a:pt x="258618" y="1468581"/>
                  <a:pt x="269645" y="1481397"/>
                  <a:pt x="277091" y="1496290"/>
                </a:cubicBezTo>
                <a:cubicBezTo>
                  <a:pt x="283622" y="1509352"/>
                  <a:pt x="283431" y="1525331"/>
                  <a:pt x="290945" y="1537854"/>
                </a:cubicBezTo>
                <a:cubicBezTo>
                  <a:pt x="297665" y="1549055"/>
                  <a:pt x="309418" y="1556327"/>
                  <a:pt x="318654" y="15655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Freeform 27"/>
          <p:cNvSpPr/>
          <p:nvPr/>
        </p:nvSpPr>
        <p:spPr>
          <a:xfrm>
            <a:off x="7049988" y="3418634"/>
            <a:ext cx="228600" cy="1018478"/>
          </a:xfrm>
          <a:custGeom>
            <a:avLst/>
            <a:gdLst>
              <a:gd name="connsiteX0" fmla="*/ 207818 w 457200"/>
              <a:gd name="connsiteY0" fmla="*/ 0 h 1565563"/>
              <a:gd name="connsiteX1" fmla="*/ 138545 w 457200"/>
              <a:gd name="connsiteY1" fmla="*/ 13854 h 1565563"/>
              <a:gd name="connsiteX2" fmla="*/ 55418 w 457200"/>
              <a:gd name="connsiteY2" fmla="*/ 41563 h 1565563"/>
              <a:gd name="connsiteX3" fmla="*/ 27709 w 457200"/>
              <a:gd name="connsiteY3" fmla="*/ 83127 h 1565563"/>
              <a:gd name="connsiteX4" fmla="*/ 0 w 457200"/>
              <a:gd name="connsiteY4" fmla="*/ 166254 h 1565563"/>
              <a:gd name="connsiteX5" fmla="*/ 13854 w 457200"/>
              <a:gd name="connsiteY5" fmla="*/ 207818 h 1565563"/>
              <a:gd name="connsiteX6" fmla="*/ 138545 w 457200"/>
              <a:gd name="connsiteY6" fmla="*/ 263236 h 1565563"/>
              <a:gd name="connsiteX7" fmla="*/ 221672 w 457200"/>
              <a:gd name="connsiteY7" fmla="*/ 290945 h 1565563"/>
              <a:gd name="connsiteX8" fmla="*/ 263236 w 457200"/>
              <a:gd name="connsiteY8" fmla="*/ 304800 h 1565563"/>
              <a:gd name="connsiteX9" fmla="*/ 360218 w 457200"/>
              <a:gd name="connsiteY9" fmla="*/ 332509 h 1565563"/>
              <a:gd name="connsiteX10" fmla="*/ 401782 w 457200"/>
              <a:gd name="connsiteY10" fmla="*/ 360218 h 1565563"/>
              <a:gd name="connsiteX11" fmla="*/ 387927 w 457200"/>
              <a:gd name="connsiteY11" fmla="*/ 484909 h 1565563"/>
              <a:gd name="connsiteX12" fmla="*/ 277091 w 457200"/>
              <a:gd name="connsiteY12" fmla="*/ 526472 h 1565563"/>
              <a:gd name="connsiteX13" fmla="*/ 193963 w 457200"/>
              <a:gd name="connsiteY13" fmla="*/ 554181 h 1565563"/>
              <a:gd name="connsiteX14" fmla="*/ 152400 w 457200"/>
              <a:gd name="connsiteY14" fmla="*/ 568036 h 1565563"/>
              <a:gd name="connsiteX15" fmla="*/ 55418 w 457200"/>
              <a:gd name="connsiteY15" fmla="*/ 609600 h 1565563"/>
              <a:gd name="connsiteX16" fmla="*/ 27709 w 457200"/>
              <a:gd name="connsiteY16" fmla="*/ 651163 h 1565563"/>
              <a:gd name="connsiteX17" fmla="*/ 83127 w 457200"/>
              <a:gd name="connsiteY17" fmla="*/ 762000 h 1565563"/>
              <a:gd name="connsiteX18" fmla="*/ 166254 w 457200"/>
              <a:gd name="connsiteY18" fmla="*/ 789709 h 1565563"/>
              <a:gd name="connsiteX19" fmla="*/ 207818 w 457200"/>
              <a:gd name="connsiteY19" fmla="*/ 803563 h 1565563"/>
              <a:gd name="connsiteX20" fmla="*/ 332509 w 457200"/>
              <a:gd name="connsiteY20" fmla="*/ 886690 h 1565563"/>
              <a:gd name="connsiteX21" fmla="*/ 374072 w 457200"/>
              <a:gd name="connsiteY21" fmla="*/ 914400 h 1565563"/>
              <a:gd name="connsiteX22" fmla="*/ 443345 w 457200"/>
              <a:gd name="connsiteY22" fmla="*/ 955963 h 1565563"/>
              <a:gd name="connsiteX23" fmla="*/ 457200 w 457200"/>
              <a:gd name="connsiteY23" fmla="*/ 997527 h 1565563"/>
              <a:gd name="connsiteX24" fmla="*/ 443345 w 457200"/>
              <a:gd name="connsiteY24" fmla="*/ 1080654 h 1565563"/>
              <a:gd name="connsiteX25" fmla="*/ 401782 w 457200"/>
              <a:gd name="connsiteY25" fmla="*/ 1108363 h 1565563"/>
              <a:gd name="connsiteX26" fmla="*/ 374072 w 457200"/>
              <a:gd name="connsiteY26" fmla="*/ 1136072 h 1565563"/>
              <a:gd name="connsiteX27" fmla="*/ 332509 w 457200"/>
              <a:gd name="connsiteY27" fmla="*/ 1149927 h 1565563"/>
              <a:gd name="connsiteX28" fmla="*/ 235527 w 457200"/>
              <a:gd name="connsiteY28" fmla="*/ 1177636 h 1565563"/>
              <a:gd name="connsiteX29" fmla="*/ 152400 w 457200"/>
              <a:gd name="connsiteY29" fmla="*/ 1219200 h 1565563"/>
              <a:gd name="connsiteX30" fmla="*/ 124691 w 457200"/>
              <a:gd name="connsiteY30" fmla="*/ 1260763 h 1565563"/>
              <a:gd name="connsiteX31" fmla="*/ 124691 w 457200"/>
              <a:gd name="connsiteY31" fmla="*/ 1385454 h 1565563"/>
              <a:gd name="connsiteX32" fmla="*/ 249382 w 457200"/>
              <a:gd name="connsiteY32" fmla="*/ 1454727 h 1565563"/>
              <a:gd name="connsiteX33" fmla="*/ 277091 w 457200"/>
              <a:gd name="connsiteY33" fmla="*/ 1496290 h 1565563"/>
              <a:gd name="connsiteX34" fmla="*/ 290945 w 457200"/>
              <a:gd name="connsiteY34" fmla="*/ 1537854 h 1565563"/>
              <a:gd name="connsiteX35" fmla="*/ 318654 w 457200"/>
              <a:gd name="connsiteY35" fmla="*/ 1565563 h 156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565563">
                <a:moveTo>
                  <a:pt x="207818" y="0"/>
                </a:moveTo>
                <a:cubicBezTo>
                  <a:pt x="184727" y="4618"/>
                  <a:pt x="161264" y="7658"/>
                  <a:pt x="138545" y="13854"/>
                </a:cubicBezTo>
                <a:cubicBezTo>
                  <a:pt x="110366" y="21539"/>
                  <a:pt x="55418" y="41563"/>
                  <a:pt x="55418" y="41563"/>
                </a:cubicBezTo>
                <a:cubicBezTo>
                  <a:pt x="46182" y="55418"/>
                  <a:pt x="34472" y="67911"/>
                  <a:pt x="27709" y="83127"/>
                </a:cubicBezTo>
                <a:cubicBezTo>
                  <a:pt x="15847" y="109817"/>
                  <a:pt x="0" y="166254"/>
                  <a:pt x="0" y="166254"/>
                </a:cubicBezTo>
                <a:cubicBezTo>
                  <a:pt x="4618" y="180109"/>
                  <a:pt x="4731" y="196414"/>
                  <a:pt x="13854" y="207818"/>
                </a:cubicBezTo>
                <a:cubicBezTo>
                  <a:pt x="37805" y="237756"/>
                  <a:pt x="113146" y="254770"/>
                  <a:pt x="138545" y="263236"/>
                </a:cubicBezTo>
                <a:lnTo>
                  <a:pt x="221672" y="290945"/>
                </a:lnTo>
                <a:cubicBezTo>
                  <a:pt x="235527" y="295563"/>
                  <a:pt x="249068" y="301258"/>
                  <a:pt x="263236" y="304800"/>
                </a:cubicBezTo>
                <a:cubicBezTo>
                  <a:pt x="280997" y="309240"/>
                  <a:pt x="340339" y="322569"/>
                  <a:pt x="360218" y="332509"/>
                </a:cubicBezTo>
                <a:cubicBezTo>
                  <a:pt x="375111" y="339956"/>
                  <a:pt x="387927" y="350982"/>
                  <a:pt x="401782" y="360218"/>
                </a:cubicBezTo>
                <a:cubicBezTo>
                  <a:pt x="397164" y="401782"/>
                  <a:pt x="402219" y="445607"/>
                  <a:pt x="387927" y="484909"/>
                </a:cubicBezTo>
                <a:cubicBezTo>
                  <a:pt x="376425" y="516540"/>
                  <a:pt x="292470" y="522278"/>
                  <a:pt x="277091" y="526472"/>
                </a:cubicBezTo>
                <a:cubicBezTo>
                  <a:pt x="248912" y="534157"/>
                  <a:pt x="221672" y="544944"/>
                  <a:pt x="193963" y="554181"/>
                </a:cubicBezTo>
                <a:cubicBezTo>
                  <a:pt x="180109" y="558799"/>
                  <a:pt x="164551" y="559935"/>
                  <a:pt x="152400" y="568036"/>
                </a:cubicBezTo>
                <a:cubicBezTo>
                  <a:pt x="94993" y="606307"/>
                  <a:pt x="126990" y="591706"/>
                  <a:pt x="55418" y="609600"/>
                </a:cubicBezTo>
                <a:cubicBezTo>
                  <a:pt x="46182" y="623454"/>
                  <a:pt x="35156" y="636270"/>
                  <a:pt x="27709" y="651163"/>
                </a:cubicBezTo>
                <a:cubicBezTo>
                  <a:pt x="3335" y="699910"/>
                  <a:pt x="3957" y="735610"/>
                  <a:pt x="83127" y="762000"/>
                </a:cubicBezTo>
                <a:lnTo>
                  <a:pt x="166254" y="789709"/>
                </a:lnTo>
                <a:lnTo>
                  <a:pt x="207818" y="803563"/>
                </a:lnTo>
                <a:lnTo>
                  <a:pt x="332509" y="886690"/>
                </a:lnTo>
                <a:cubicBezTo>
                  <a:pt x="346363" y="895926"/>
                  <a:pt x="362298" y="902626"/>
                  <a:pt x="374072" y="914400"/>
                </a:cubicBezTo>
                <a:cubicBezTo>
                  <a:pt x="412109" y="952435"/>
                  <a:pt x="389390" y="937978"/>
                  <a:pt x="443345" y="955963"/>
                </a:cubicBezTo>
                <a:cubicBezTo>
                  <a:pt x="447963" y="969818"/>
                  <a:pt x="457200" y="982923"/>
                  <a:pt x="457200" y="997527"/>
                </a:cubicBezTo>
                <a:cubicBezTo>
                  <a:pt x="457200" y="1025618"/>
                  <a:pt x="455908" y="1055528"/>
                  <a:pt x="443345" y="1080654"/>
                </a:cubicBezTo>
                <a:cubicBezTo>
                  <a:pt x="435898" y="1095547"/>
                  <a:pt x="414784" y="1097961"/>
                  <a:pt x="401782" y="1108363"/>
                </a:cubicBezTo>
                <a:cubicBezTo>
                  <a:pt x="391582" y="1116523"/>
                  <a:pt x="385273" y="1129351"/>
                  <a:pt x="374072" y="1136072"/>
                </a:cubicBezTo>
                <a:cubicBezTo>
                  <a:pt x="361549" y="1143586"/>
                  <a:pt x="346551" y="1145915"/>
                  <a:pt x="332509" y="1149927"/>
                </a:cubicBezTo>
                <a:cubicBezTo>
                  <a:pt x="311787" y="1155848"/>
                  <a:pt x="257677" y="1166561"/>
                  <a:pt x="235527" y="1177636"/>
                </a:cubicBezTo>
                <a:cubicBezTo>
                  <a:pt x="128094" y="1231352"/>
                  <a:pt x="256872" y="1184374"/>
                  <a:pt x="152400" y="1219200"/>
                </a:cubicBezTo>
                <a:cubicBezTo>
                  <a:pt x="143164" y="1233054"/>
                  <a:pt x="132138" y="1245870"/>
                  <a:pt x="124691" y="1260763"/>
                </a:cubicBezTo>
                <a:cubicBezTo>
                  <a:pt x="106589" y="1296967"/>
                  <a:pt x="99517" y="1349492"/>
                  <a:pt x="124691" y="1385454"/>
                </a:cubicBezTo>
                <a:cubicBezTo>
                  <a:pt x="153688" y="1426879"/>
                  <a:pt x="205291" y="1440030"/>
                  <a:pt x="249382" y="1454727"/>
                </a:cubicBezTo>
                <a:cubicBezTo>
                  <a:pt x="258618" y="1468581"/>
                  <a:pt x="269645" y="1481397"/>
                  <a:pt x="277091" y="1496290"/>
                </a:cubicBezTo>
                <a:cubicBezTo>
                  <a:pt x="283622" y="1509352"/>
                  <a:pt x="283431" y="1525331"/>
                  <a:pt x="290945" y="1537854"/>
                </a:cubicBezTo>
                <a:cubicBezTo>
                  <a:pt x="297665" y="1549055"/>
                  <a:pt x="309418" y="1556327"/>
                  <a:pt x="318654" y="15655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/>
          <p:cNvSpPr/>
          <p:nvPr/>
        </p:nvSpPr>
        <p:spPr>
          <a:xfrm>
            <a:off x="4892335" y="4664620"/>
            <a:ext cx="2383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Multi-threaded process</a:t>
            </a:r>
          </a:p>
        </p:txBody>
      </p:sp>
    </p:spTree>
    <p:extLst>
      <p:ext uri="{BB962C8B-B14F-4D97-AF65-F5344CB8AC3E}">
        <p14:creationId xmlns:p14="http://schemas.microsoft.com/office/powerpoint/2010/main" val="25937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Important Aspects of Memory</a:t>
            </a:r>
            <a:br>
              <a:rPr lang="en-SG" dirty="0"/>
            </a:br>
            <a:r>
              <a:rPr lang="en-SG" dirty="0"/>
              <a:t>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Isolation</a:t>
            </a:r>
          </a:p>
          <a:p>
            <a:pPr lvl="1"/>
            <a:r>
              <a:rPr lang="en-SG" dirty="0" smtClean="0"/>
              <a:t>Separate </a:t>
            </a:r>
            <a:r>
              <a:rPr lang="en-SG" dirty="0"/>
              <a:t>state of processes should not collide </a:t>
            </a:r>
            <a:r>
              <a:rPr lang="en-SG" dirty="0" smtClean="0"/>
              <a:t>in physical </a:t>
            </a:r>
            <a:r>
              <a:rPr lang="en-SG" dirty="0"/>
              <a:t>memory.</a:t>
            </a:r>
          </a:p>
          <a:p>
            <a:r>
              <a:rPr lang="en-SG" dirty="0" smtClean="0"/>
              <a:t>Sharing</a:t>
            </a:r>
            <a:endParaRPr lang="en-SG" dirty="0"/>
          </a:p>
          <a:p>
            <a:pPr lvl="1"/>
            <a:r>
              <a:rPr lang="en-SG" dirty="0" smtClean="0"/>
              <a:t>Sometimes </a:t>
            </a:r>
            <a:r>
              <a:rPr lang="en-SG" dirty="0"/>
              <a:t>we would like the ability to </a:t>
            </a:r>
            <a:r>
              <a:rPr lang="en-SG" dirty="0" smtClean="0"/>
              <a:t>overlap when </a:t>
            </a:r>
            <a:r>
              <a:rPr lang="en-SG" dirty="0"/>
              <a:t>desired.</a:t>
            </a:r>
          </a:p>
          <a:p>
            <a:r>
              <a:rPr lang="en-SG" dirty="0" smtClean="0"/>
              <a:t>Virtualization</a:t>
            </a:r>
            <a:endParaRPr lang="en-SG" dirty="0"/>
          </a:p>
          <a:p>
            <a:pPr lvl="1"/>
            <a:r>
              <a:rPr lang="en-SG" dirty="0" smtClean="0"/>
              <a:t>Create </a:t>
            </a:r>
            <a:r>
              <a:rPr lang="en-SG" dirty="0"/>
              <a:t>the illusion of more resources than </a:t>
            </a:r>
            <a:r>
              <a:rPr lang="en-SG" dirty="0" smtClean="0"/>
              <a:t>there exist </a:t>
            </a:r>
            <a:r>
              <a:rPr lang="en-SG" dirty="0"/>
              <a:t>in the underlying physical system</a:t>
            </a:r>
          </a:p>
        </p:txBody>
      </p:sp>
    </p:spTree>
    <p:extLst>
      <p:ext uri="{BB962C8B-B14F-4D97-AF65-F5344CB8AC3E}">
        <p14:creationId xmlns:p14="http://schemas.microsoft.com/office/powerpoint/2010/main" val="39083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Binding of Code and Data to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>
            <a:normAutofit fontScale="77500" lnSpcReduction="20000"/>
          </a:bodyPr>
          <a:lstStyle/>
          <a:p>
            <a:r>
              <a:rPr lang="en-SG" dirty="0"/>
              <a:t>Choose addresses for code and data from standpoint </a:t>
            </a:r>
            <a:r>
              <a:rPr lang="en-SG" dirty="0" smtClean="0"/>
              <a:t>of processor</a:t>
            </a:r>
            <a:endParaRPr lang="en-SG" dirty="0"/>
          </a:p>
          <a:p>
            <a:r>
              <a:rPr lang="en-SG" dirty="0" smtClean="0"/>
              <a:t>Could </a:t>
            </a:r>
            <a:r>
              <a:rPr lang="en-SG" dirty="0"/>
              <a:t>we place data1, start, </a:t>
            </a:r>
            <a:r>
              <a:rPr lang="en-SG" dirty="0" err="1"/>
              <a:t>checkit</a:t>
            </a:r>
            <a:r>
              <a:rPr lang="en-SG" dirty="0"/>
              <a:t> at different addresses?</a:t>
            </a:r>
          </a:p>
          <a:p>
            <a:r>
              <a:rPr lang="en-SG" dirty="0" smtClean="0"/>
              <a:t>When </a:t>
            </a:r>
            <a:r>
              <a:rPr lang="en-SG" dirty="0"/>
              <a:t>? Compile / Load / Execution time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541264"/>
              </p:ext>
            </p:extLst>
          </p:nvPr>
        </p:nvGraphicFramePr>
        <p:xfrm>
          <a:off x="1043608" y="3501008"/>
          <a:ext cx="6096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936104"/>
                <a:gridCol w="2423592"/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data1:       </a:t>
                      </a:r>
                      <a:r>
                        <a:rPr lang="en-SG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dw</a:t>
                      </a:r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32</a:t>
                      </a:r>
                    </a:p>
                    <a:p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…</a:t>
                      </a:r>
                    </a:p>
                    <a:p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start:         </a:t>
                      </a:r>
                      <a:r>
                        <a:rPr lang="en-SG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idx,data1</a:t>
                      </a:r>
                    </a:p>
                    <a:p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lang="en-SG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ax</a:t>
                      </a:r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#0</a:t>
                      </a:r>
                    </a:p>
                    <a:p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loop:        add </a:t>
                      </a:r>
                      <a:r>
                        <a:rPr lang="en-SG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ax</a:t>
                      </a:r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SG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endParaRPr lang="en-SG" sz="18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SG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</a:t>
                      </a:r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endParaRPr lang="en-SG" sz="18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SG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,#</a:t>
                      </a:r>
                      <a:r>
                        <a:rPr lang="en-SG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maxv</a:t>
                      </a:r>
                      <a:endParaRPr lang="en-SG" sz="18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SG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bnz</a:t>
                      </a:r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loop</a:t>
                      </a:r>
                    </a:p>
                    <a:p>
                      <a:r>
                        <a:rPr lang="en-SG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checkit</a:t>
                      </a:r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…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0x300</a:t>
                      </a:r>
                      <a:r>
                        <a:rPr lang="en-SG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00000020</a:t>
                      </a:r>
                    </a:p>
                    <a:p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…                  …</a:t>
                      </a:r>
                    </a:p>
                    <a:p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0x900     8C20</a:t>
                      </a:r>
                      <a:r>
                        <a:rPr lang="en-SG" sz="18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00C0</a:t>
                      </a:r>
                    </a:p>
                    <a:p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0x904     0C</a:t>
                      </a:r>
                      <a:r>
                        <a:rPr lang="en-SG" sz="1800" b="1" i="0" u="none" strike="noStrike" kern="1200" baseline="0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000340</a:t>
                      </a:r>
                    </a:p>
                    <a:p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0x908     2021FFFF</a:t>
                      </a:r>
                    </a:p>
                    <a:p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0x90C     1420FFFF</a:t>
                      </a:r>
                    </a:p>
                    <a:p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…</a:t>
                      </a:r>
                    </a:p>
                    <a:p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</a:t>
                      </a:r>
                      <a:r>
                        <a:rPr lang="en-SG" sz="1800" b="1" i="0" u="none" strike="noStrike" kern="1200" baseline="0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D00</a:t>
                      </a:r>
                      <a:r>
                        <a:rPr lang="en-SG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…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923928" y="4581128"/>
            <a:ext cx="648072" cy="43204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364088" y="3789040"/>
            <a:ext cx="864096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08104" y="4615497"/>
            <a:ext cx="720080" cy="8297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1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Processing of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26968" cy="4525963"/>
          </a:xfrm>
        </p:spPr>
        <p:txBody>
          <a:bodyPr>
            <a:normAutofit fontScale="70000" lnSpcReduction="20000"/>
          </a:bodyPr>
          <a:lstStyle/>
          <a:p>
            <a:r>
              <a:rPr lang="en-SG" dirty="0"/>
              <a:t>Preparation of a program for </a:t>
            </a:r>
            <a:r>
              <a:rPr lang="en-SG" dirty="0" smtClean="0"/>
              <a:t>execution involves </a:t>
            </a:r>
            <a:r>
              <a:rPr lang="en-SG" dirty="0"/>
              <a:t>components at</a:t>
            </a:r>
          </a:p>
          <a:p>
            <a:pPr lvl="1"/>
            <a:r>
              <a:rPr lang="en-SG" dirty="0" smtClean="0"/>
              <a:t>Compile </a:t>
            </a:r>
            <a:r>
              <a:rPr lang="en-SG" dirty="0"/>
              <a:t>time (i.e. “</a:t>
            </a:r>
            <a:r>
              <a:rPr lang="en-SG" dirty="0" err="1"/>
              <a:t>gcc</a:t>
            </a:r>
            <a:r>
              <a:rPr lang="en-SG" dirty="0"/>
              <a:t>”)</a:t>
            </a:r>
          </a:p>
          <a:p>
            <a:pPr lvl="1"/>
            <a:r>
              <a:rPr lang="en-SG" dirty="0" smtClean="0"/>
              <a:t>Link/Load </a:t>
            </a:r>
            <a:r>
              <a:rPr lang="en-SG" dirty="0"/>
              <a:t>time (</a:t>
            </a:r>
            <a:r>
              <a:rPr lang="en-SG" dirty="0" err="1"/>
              <a:t>unix</a:t>
            </a:r>
            <a:r>
              <a:rPr lang="en-SG" dirty="0"/>
              <a:t> “</a:t>
            </a:r>
            <a:r>
              <a:rPr lang="en-SG" dirty="0" err="1"/>
              <a:t>ld</a:t>
            </a:r>
            <a:r>
              <a:rPr lang="en-SG" dirty="0"/>
              <a:t>” does link)</a:t>
            </a:r>
          </a:p>
          <a:p>
            <a:pPr lvl="1"/>
            <a:r>
              <a:rPr lang="en-SG" dirty="0" smtClean="0"/>
              <a:t>Execution </a:t>
            </a:r>
            <a:r>
              <a:rPr lang="en-SG" dirty="0"/>
              <a:t>time (e.g. dynamic libs)</a:t>
            </a:r>
          </a:p>
          <a:p>
            <a:r>
              <a:rPr lang="en-SG" dirty="0" smtClean="0"/>
              <a:t>Addresses </a:t>
            </a:r>
            <a:r>
              <a:rPr lang="en-SG" dirty="0"/>
              <a:t>can be bound to final </a:t>
            </a:r>
            <a:r>
              <a:rPr lang="en-SG" dirty="0" smtClean="0"/>
              <a:t>values anywhere </a:t>
            </a:r>
            <a:r>
              <a:rPr lang="en-SG" dirty="0"/>
              <a:t>in this path</a:t>
            </a:r>
          </a:p>
          <a:p>
            <a:pPr lvl="1"/>
            <a:r>
              <a:rPr lang="en-SG" dirty="0" smtClean="0"/>
              <a:t>Depends </a:t>
            </a:r>
            <a:r>
              <a:rPr lang="en-SG" dirty="0"/>
              <a:t>on hardware support</a:t>
            </a:r>
          </a:p>
          <a:p>
            <a:pPr lvl="1"/>
            <a:r>
              <a:rPr lang="en-SG" dirty="0" smtClean="0"/>
              <a:t>Also </a:t>
            </a:r>
            <a:r>
              <a:rPr lang="en-SG" dirty="0"/>
              <a:t>depends on operating system</a:t>
            </a:r>
          </a:p>
          <a:p>
            <a:r>
              <a:rPr lang="en-SG" dirty="0" smtClean="0"/>
              <a:t>Dynamic </a:t>
            </a:r>
            <a:r>
              <a:rPr lang="en-SG" dirty="0"/>
              <a:t>Libraries</a:t>
            </a:r>
          </a:p>
          <a:p>
            <a:pPr lvl="1"/>
            <a:r>
              <a:rPr lang="en-SG" dirty="0" smtClean="0"/>
              <a:t>Linking </a:t>
            </a:r>
            <a:r>
              <a:rPr lang="en-SG" dirty="0"/>
              <a:t>postponed until execution</a:t>
            </a:r>
          </a:p>
          <a:p>
            <a:pPr lvl="1"/>
            <a:r>
              <a:rPr lang="en-SG" dirty="0" smtClean="0"/>
              <a:t>Small </a:t>
            </a:r>
            <a:r>
              <a:rPr lang="en-SG" dirty="0"/>
              <a:t>piece of code, stub, used to locate </a:t>
            </a:r>
            <a:r>
              <a:rPr lang="en-SG" dirty="0" smtClean="0"/>
              <a:t>the appropriate </a:t>
            </a:r>
            <a:r>
              <a:rPr lang="en-SG" dirty="0"/>
              <a:t>memory-resident library routine</a:t>
            </a:r>
          </a:p>
          <a:p>
            <a:pPr lvl="1"/>
            <a:r>
              <a:rPr lang="en-SG" dirty="0" smtClean="0"/>
              <a:t>Stub </a:t>
            </a:r>
            <a:r>
              <a:rPr lang="en-SG" dirty="0"/>
              <a:t>replaces itself with the address of </a:t>
            </a:r>
            <a:r>
              <a:rPr lang="en-SG" dirty="0" smtClean="0"/>
              <a:t>the routine</a:t>
            </a:r>
            <a:r>
              <a:rPr lang="en-SG" dirty="0"/>
              <a:t>, and executes routine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536313"/>
            <a:ext cx="2808312" cy="461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58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The concept of a logical address space that is bound </a:t>
            </a:r>
            <a:r>
              <a:rPr lang="en-SG" dirty="0" smtClean="0"/>
              <a:t>to a </a:t>
            </a:r>
            <a:r>
              <a:rPr lang="en-SG" dirty="0"/>
              <a:t>separate physical address space is central to </a:t>
            </a:r>
            <a:r>
              <a:rPr lang="en-SG" dirty="0" smtClean="0"/>
              <a:t>proper memory </a:t>
            </a:r>
            <a:r>
              <a:rPr lang="en-SG" dirty="0"/>
              <a:t>management.</a:t>
            </a:r>
          </a:p>
          <a:p>
            <a:pPr lvl="1"/>
            <a:r>
              <a:rPr lang="en-SG" dirty="0" smtClean="0"/>
              <a:t>Logical </a:t>
            </a:r>
            <a:r>
              <a:rPr lang="en-SG" dirty="0"/>
              <a:t>address </a:t>
            </a:r>
            <a:r>
              <a:rPr lang="en-SG" dirty="0" smtClean="0"/>
              <a:t>	</a:t>
            </a:r>
          </a:p>
          <a:p>
            <a:pPr lvl="2"/>
            <a:r>
              <a:rPr lang="en-SG" dirty="0" smtClean="0"/>
              <a:t>generated </a:t>
            </a:r>
            <a:r>
              <a:rPr lang="en-SG" dirty="0"/>
              <a:t>by the CPU; also referred </a:t>
            </a:r>
            <a:r>
              <a:rPr lang="en-SG" dirty="0" smtClean="0"/>
              <a:t>to as </a:t>
            </a:r>
            <a:r>
              <a:rPr lang="en-SG" dirty="0"/>
              <a:t>virtual address</a:t>
            </a:r>
          </a:p>
          <a:p>
            <a:pPr lvl="1"/>
            <a:r>
              <a:rPr lang="en-SG" dirty="0" smtClean="0"/>
              <a:t>Physical </a:t>
            </a:r>
            <a:r>
              <a:rPr lang="en-SG" dirty="0"/>
              <a:t>address </a:t>
            </a:r>
            <a:r>
              <a:rPr lang="en-SG" dirty="0" smtClean="0"/>
              <a:t>	</a:t>
            </a:r>
          </a:p>
          <a:p>
            <a:pPr lvl="2"/>
            <a:r>
              <a:rPr lang="en-SG" dirty="0" smtClean="0"/>
              <a:t>address </a:t>
            </a:r>
            <a:r>
              <a:rPr lang="en-SG" dirty="0"/>
              <a:t>seen by the memory unit</a:t>
            </a:r>
          </a:p>
          <a:p>
            <a:r>
              <a:rPr lang="en-SG" dirty="0" smtClean="0"/>
              <a:t>Logical </a:t>
            </a:r>
            <a:r>
              <a:rPr lang="en-SG" dirty="0"/>
              <a:t>and physical addresses</a:t>
            </a:r>
          </a:p>
          <a:p>
            <a:pPr lvl="1"/>
            <a:r>
              <a:rPr lang="en-SG" dirty="0" smtClean="0"/>
              <a:t>are </a:t>
            </a:r>
            <a:r>
              <a:rPr lang="en-SG" dirty="0"/>
              <a:t>the same in compile-time and load-time </a:t>
            </a:r>
            <a:r>
              <a:rPr lang="en-SG" dirty="0" smtClean="0"/>
              <a:t>address binding schemes</a:t>
            </a:r>
            <a:endParaRPr lang="en-SG" dirty="0"/>
          </a:p>
          <a:p>
            <a:pPr lvl="1"/>
            <a:r>
              <a:rPr lang="en-SG" dirty="0" smtClean="0"/>
              <a:t>differ </a:t>
            </a:r>
            <a:r>
              <a:rPr lang="en-SG" dirty="0"/>
              <a:t>in execution-time address-binding scheme</a:t>
            </a:r>
          </a:p>
        </p:txBody>
      </p:sp>
    </p:spTree>
    <p:extLst>
      <p:ext uri="{BB962C8B-B14F-4D97-AF65-F5344CB8AC3E}">
        <p14:creationId xmlns:p14="http://schemas.microsoft.com/office/powerpoint/2010/main" val="38568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Definitions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840413"/>
              </p:ext>
            </p:extLst>
          </p:nvPr>
        </p:nvGraphicFramePr>
        <p:xfrm>
          <a:off x="457200" y="1600200"/>
          <a:ext cx="8229600" cy="4602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38536"/>
                <a:gridCol w="6491064"/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600" u="none" strike="noStrike" kern="1200" baseline="0" dirty="0" err="1" smtClean="0"/>
                        <a:t>Relocatable</a:t>
                      </a:r>
                      <a:endParaRPr lang="en-SG" sz="1600" u="none" strike="noStrike" kern="1200" baseline="0" dirty="0" smtClean="0"/>
                    </a:p>
                    <a:p>
                      <a:endParaRPr lang="en-SG" sz="16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u="none" strike="noStrike" kern="1200" baseline="0" dirty="0" smtClean="0"/>
                        <a:t>Program image can reside anywhere in memory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u="none" strike="noStrike" kern="1200" baseline="0" dirty="0" smtClean="0"/>
                        <a:t>Binding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u="none" strike="noStrike" kern="1200" baseline="0" dirty="0" smtClean="0"/>
                        <a:t>Programs need real memory in which to reside. (When is the location</a:t>
                      </a:r>
                    </a:p>
                    <a:p>
                      <a:r>
                        <a:rPr lang="en-SG" sz="1600" u="none" strike="noStrike" kern="1200" baseline="0" dirty="0" smtClean="0"/>
                        <a:t>of that real memory determined? )</a:t>
                      </a:r>
                    </a:p>
                    <a:p>
                      <a:r>
                        <a:rPr lang="en-SG" sz="1600" u="none" strike="noStrike" kern="1200" baseline="0" dirty="0" smtClean="0"/>
                        <a:t>This is called mapping logical to physical addresses.</a:t>
                      </a:r>
                    </a:p>
                    <a:p>
                      <a:r>
                        <a:rPr lang="en-SG" sz="1600" u="none" strike="noStrike" kern="1200" baseline="0" dirty="0" smtClean="0"/>
                        <a:t>This binding can be done at compile/link time. Converts symbolic to</a:t>
                      </a:r>
                    </a:p>
                    <a:p>
                      <a:r>
                        <a:rPr lang="en-SG" sz="1600" u="none" strike="noStrike" kern="1200" baseline="0" dirty="0" err="1" smtClean="0"/>
                        <a:t>relocatable</a:t>
                      </a:r>
                      <a:r>
                        <a:rPr lang="en-SG" sz="1600" u="none" strike="noStrike" kern="1200" baseline="0" dirty="0" smtClean="0"/>
                        <a:t>. Data used within compiled source is offset within object</a:t>
                      </a:r>
                    </a:p>
                    <a:p>
                      <a:r>
                        <a:rPr lang="en-SG" sz="1600" u="none" strike="noStrike" kern="1200" baseline="0" dirty="0" smtClean="0"/>
                        <a:t>module</a:t>
                      </a:r>
                    </a:p>
                    <a:p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u="none" strike="noStrike" kern="1200" baseline="0" dirty="0" smtClean="0"/>
                        <a:t>Compiler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u="none" strike="noStrike" kern="1200" baseline="0" dirty="0" smtClean="0"/>
                        <a:t>Generates the code and addresses.</a:t>
                      </a:r>
                    </a:p>
                    <a:p>
                      <a:r>
                        <a:rPr lang="en-SG" sz="1600" u="none" strike="noStrike" kern="1200" baseline="0" dirty="0" smtClean="0"/>
                        <a:t>If it’s known where the program will reside, then absolute code is</a:t>
                      </a:r>
                    </a:p>
                    <a:p>
                      <a:r>
                        <a:rPr lang="en-SG" sz="1600" u="none" strike="noStrike" kern="1200" baseline="0" dirty="0" smtClean="0"/>
                        <a:t>generated, otherwise compiler produces </a:t>
                      </a:r>
                      <a:r>
                        <a:rPr lang="en-SG" sz="1600" u="none" strike="noStrike" kern="1200" baseline="0" dirty="0" err="1" smtClean="0"/>
                        <a:t>relocatable</a:t>
                      </a:r>
                      <a:r>
                        <a:rPr lang="en-SG" sz="1600" u="none" strike="noStrike" kern="1200" baseline="0" dirty="0" smtClean="0"/>
                        <a:t> code</a:t>
                      </a:r>
                    </a:p>
                    <a:p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u="none" strike="noStrike" kern="1200" baseline="0" dirty="0" smtClean="0"/>
                        <a:t>Load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u="none" strike="noStrike" kern="1200" baseline="0" dirty="0" smtClean="0"/>
                        <a:t>Binds </a:t>
                      </a:r>
                      <a:r>
                        <a:rPr lang="en-SG" sz="1600" u="none" strike="noStrike" kern="1200" baseline="0" dirty="0" err="1" smtClean="0"/>
                        <a:t>relocatable</a:t>
                      </a:r>
                      <a:r>
                        <a:rPr lang="en-SG" sz="1600" u="none" strike="noStrike" kern="1200" baseline="0" dirty="0" smtClean="0"/>
                        <a:t> to physical. Can find best physical location</a:t>
                      </a:r>
                    </a:p>
                    <a:p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u="none" strike="noStrike" kern="1200" baseline="0" dirty="0" smtClean="0"/>
                        <a:t>Execution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u="none" strike="noStrike" kern="1200" baseline="0" dirty="0" smtClean="0"/>
                        <a:t>The code can be moved around during execution. Means flexible</a:t>
                      </a:r>
                    </a:p>
                    <a:p>
                      <a:r>
                        <a:rPr lang="en-SG" sz="1600" u="none" strike="noStrike" kern="1200" baseline="0" dirty="0" smtClean="0"/>
                        <a:t>virtual mapping.</a:t>
                      </a:r>
                      <a:endParaRPr lang="en-SG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5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1.0.2296"/>
  <p:tag name="PPTVERSION" val="14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2870</Words>
  <Application>Microsoft Office PowerPoint</Application>
  <PresentationFormat>On-screen Show (4:3)</PresentationFormat>
  <Paragraphs>506</Paragraphs>
  <Slides>35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ET0023 Operating Systems</vt:lpstr>
      <vt:lpstr>Memory Management Goals</vt:lpstr>
      <vt:lpstr>Virtualizing Resources</vt:lpstr>
      <vt:lpstr>Single &amp; Multithreaded Processes</vt:lpstr>
      <vt:lpstr>Important Aspects of Memory Multiplexing</vt:lpstr>
      <vt:lpstr>Binding of Code and Data to Memory</vt:lpstr>
      <vt:lpstr>Processing of a program</vt:lpstr>
      <vt:lpstr>Definitions</vt:lpstr>
      <vt:lpstr>Definitions</vt:lpstr>
      <vt:lpstr>Definitions</vt:lpstr>
      <vt:lpstr>Uni-programming</vt:lpstr>
      <vt:lpstr>Multi-programming (1st try)</vt:lpstr>
      <vt:lpstr>Multiprogramming with Protection</vt:lpstr>
      <vt:lpstr>Multiprogramming with Protection</vt:lpstr>
      <vt:lpstr>Background: Memory</vt:lpstr>
      <vt:lpstr>Background: Memory</vt:lpstr>
      <vt:lpstr>Dynamic relocation</vt:lpstr>
      <vt:lpstr>Dynamic Loading</vt:lpstr>
      <vt:lpstr>Dynamic Linking</vt:lpstr>
      <vt:lpstr>Swapping</vt:lpstr>
      <vt:lpstr>Single Partition Allocation</vt:lpstr>
      <vt:lpstr>Single Partition Allocation</vt:lpstr>
      <vt:lpstr>Single Partition Allocation</vt:lpstr>
      <vt:lpstr>Multiple-partition Allocation</vt:lpstr>
      <vt:lpstr>Dynamic Storage Allocation Problem</vt:lpstr>
      <vt:lpstr>Fragmentation</vt:lpstr>
      <vt:lpstr>Paging (An Overview)</vt:lpstr>
      <vt:lpstr>Address Translation Scheme</vt:lpstr>
      <vt:lpstr>Paging Hardware</vt:lpstr>
      <vt:lpstr>Paging Example</vt:lpstr>
      <vt:lpstr>How about "actual" implementations?</vt:lpstr>
      <vt:lpstr>Memory Protection</vt:lpstr>
      <vt:lpstr>Shared Pages</vt:lpstr>
      <vt:lpstr>Shared Pages</vt:lpstr>
      <vt:lpstr>PowerPoint Presentation</vt:lpstr>
    </vt:vector>
  </TitlesOfParts>
  <Company>Singapore Polytechnic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ET0023 Operating Systems</dc:title>
  <dc:creator>Staff</dc:creator>
  <cp:lastModifiedBy>Staff</cp:lastModifiedBy>
  <cp:revision>42</cp:revision>
  <dcterms:created xsi:type="dcterms:W3CDTF">2013-05-31T08:44:45Z</dcterms:created>
  <dcterms:modified xsi:type="dcterms:W3CDTF">2013-07-04T03:52:37Z</dcterms:modified>
</cp:coreProperties>
</file>