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82" r:id="rId4"/>
    <p:sldId id="258" r:id="rId5"/>
    <p:sldId id="281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9" r:id="rId23"/>
    <p:sldId id="276" r:id="rId24"/>
    <p:sldId id="277" r:id="rId25"/>
    <p:sldId id="278" r:id="rId26"/>
    <p:sldId id="280" r:id="rId27"/>
    <p:sldId id="283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481" autoAdjust="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1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F87C1-483E-478A-AEDB-95DCC350C761}" type="datetimeFigureOut">
              <a:rPr lang="en-SG" smtClean="0"/>
              <a:t>23/7/2015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842B7-C0F2-4F7C-824A-439289997E5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4609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cauthority.com.au/Feature/375815,how-to-how-much-ram-do--you-really-need.aspx#ixzz3I9dYpGm1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 smtClean="0"/>
              <a:t>Win: Virtual Memory</a:t>
            </a:r>
          </a:p>
          <a:p>
            <a:r>
              <a:rPr lang="en-SG" dirty="0" smtClean="0"/>
              <a:t>Linux: swap space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842B7-C0F2-4F7C-824A-439289997E5E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6208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GB" smtClean="0"/>
          </a:p>
        </p:txBody>
      </p:sp>
    </p:spTree>
    <p:extLst>
      <p:ext uri="{BB962C8B-B14F-4D97-AF65-F5344CB8AC3E}">
        <p14:creationId xmlns:p14="http://schemas.microsoft.com/office/powerpoint/2010/main" val="30252783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 Linux, the page size is usually 4 KB.</a:t>
            </a:r>
          </a:p>
          <a:p>
            <a:r>
              <a:rPr lang="en-GB" dirty="0" smtClean="0"/>
              <a:t>Each page in logical memory is mapped</a:t>
            </a:r>
            <a:r>
              <a:rPr lang="en-GB" baseline="0" dirty="0" smtClean="0"/>
              <a:t> to a frame in the physical memory.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SG" dirty="0" smtClean="0"/>
              <a:t>In 32-bit addressing, total physical memory = 4 GB. If page size = 4 KB, then total number of frames = 4 GB / 4 KB = 1 Million frames.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842B7-C0F2-4F7C-824A-439289997E5E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28519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The memory management unit (MMU) provides the translation table for </a:t>
            </a:r>
            <a:r>
              <a:rPr lang="en-SG" dirty="0" smtClean="0"/>
              <a:t>logical to physical addresses mapping.</a:t>
            </a:r>
          </a:p>
          <a:p>
            <a:r>
              <a:rPr lang="en-GB" dirty="0" smtClean="0"/>
              <a:t>In the example</a:t>
            </a:r>
            <a:r>
              <a:rPr lang="en-GB" baseline="0" dirty="0" smtClean="0"/>
              <a:t> above</a:t>
            </a:r>
          </a:p>
          <a:p>
            <a:r>
              <a:rPr lang="en-GB" baseline="0" dirty="0" smtClean="0"/>
              <a:t>Process 1: page 1 is mapped to frame 1; page 2 is mapped to frame 3; page 3 is mapped to frame 5.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Process 1: page 4, page 5 and page 7 are stored as virtual memory in HDD.</a:t>
            </a:r>
          </a:p>
          <a:p>
            <a:endParaRPr lang="en-GB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Process 2: page 21 is mapped to frame 25; page 25 is mapped to frame 22.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 smtClean="0"/>
              <a:t>Process 2: page 22, page 23 and page 24 are stored as virtual memory in HDD.</a:t>
            </a:r>
          </a:p>
          <a:p>
            <a:endParaRPr lang="en-GB" baseline="0" dirty="0" smtClean="0"/>
          </a:p>
          <a:p>
            <a:endParaRPr lang="en-GB" dirty="0" smtClean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3B6C5C-79C6-4366-B12D-5BA127C7BE62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900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 smtClean="0"/>
          </a:p>
          <a:p>
            <a:endParaRPr lang="en-GB" dirty="0" smtClean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842B7-C0F2-4F7C-824A-439289997E5E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2365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only 2GB </a:t>
            </a:r>
            <a:r>
              <a:rPr lang="en-SG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onboard</a:t>
            </a:r>
            <a:r>
              <a:rPr lang="en-SG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Windows had to make regular use of virtual memory; going up to 4GB let it keep everything in memory, bringing a performance increase of 11%; and adding a further 4GB provided extra headroom for SuperFetch, which delivered an additional 5% boost.</a:t>
            </a:r>
            <a:br>
              <a:rPr lang="en-SG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SG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Multi-apps test, things were less clear-cut. Moving up from 2GB to 4GB gave us a similar speed improvement of 10%, but adding RAM beyond this point didn’t help, presumably because the system wasn’t idle for long enough to allow SuperFetch to do its thing.</a:t>
            </a:r>
          </a:p>
          <a:p>
            <a:r>
              <a:rPr lang="en-SG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SG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our Media exercises, which rely on number-crunching rather than file access, adding memory had almost no effect on performance.</a:t>
            </a:r>
          </a:p>
          <a:p>
            <a:r>
              <a:rPr lang="en-SG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SG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Overall, the difference between a 4GB system and an 8GB one was only 3%. You might consider that significant enough to justify an upgrade, but it’s nowhere near as transformative as you might expect.</a:t>
            </a:r>
          </a:p>
          <a:p>
            <a:r>
              <a:rPr lang="en-SG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SG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SG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 more: </a:t>
            </a:r>
            <a:r>
              <a:rPr lang="en-SG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http://www.pcauthority.com.au/Feature/375815,how-to-how-much-ram-do--you-really-need.aspx#ixzz3I9dYpGm1</a:t>
            </a:r>
            <a:endParaRPr lang="en-SG" sz="12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A842B7-C0F2-4F7C-824A-439289997E5E}" type="slidenum">
              <a:rPr lang="en-SG" smtClean="0"/>
              <a:t>27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87798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E1155D-E585-4A99-9E1E-A0EDD95DEC84}" type="datetimeFigureOut">
              <a:rPr lang="en-SG"/>
              <a:pPr>
                <a:defRPr/>
              </a:pPr>
              <a:t>23/7/2015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FE68E-501E-4CE7-AA7F-95AA245FD8C3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19492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21517B-9D42-49EB-96D8-E8C1E2E8DEE9}" type="datetimeFigureOut">
              <a:rPr lang="en-SG"/>
              <a:pPr>
                <a:defRPr/>
              </a:pPr>
              <a:t>23/7/2015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316078-B85A-482A-BBEE-FBF1A4008CB1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91288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AA7FE-8F56-4F64-B004-83983C3E9E95}" type="datetimeFigureOut">
              <a:rPr lang="en-SG"/>
              <a:pPr>
                <a:defRPr/>
              </a:pPr>
              <a:t>23/7/2015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6F54E5-3E65-481A-B20C-568068D4DC3B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472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D1FFD-594E-41B5-8326-BE192A7F4129}" type="datetimeFigureOut">
              <a:rPr lang="en-SG"/>
              <a:pPr>
                <a:defRPr/>
              </a:pPr>
              <a:t>23/7/2015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532766-215A-45E9-A7BE-B2F88D2C6CB8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3832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1374F-8CB7-4C2D-B975-3FD489F4340E}" type="datetimeFigureOut">
              <a:rPr lang="en-SG"/>
              <a:pPr>
                <a:defRPr/>
              </a:pPr>
              <a:t>23/7/2015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68F2F-1B1D-4A54-8E24-1FB5F3010D3B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59392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3BAA5F-BBBF-441F-B0E1-8D9150595602}" type="datetimeFigureOut">
              <a:rPr lang="en-SG"/>
              <a:pPr>
                <a:defRPr/>
              </a:pPr>
              <a:t>23/7/2015</a:t>
            </a:fld>
            <a:endParaRPr lang="en-SG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E89BB-12EB-4FD3-9D0B-F65E201560A2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227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2C249D-30C4-4299-B13A-510A46D9C526}" type="datetimeFigureOut">
              <a:rPr lang="en-SG"/>
              <a:pPr>
                <a:defRPr/>
              </a:pPr>
              <a:t>23/7/2015</a:t>
            </a:fld>
            <a:endParaRPr lang="en-SG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BE264-80FA-4BB7-8CF5-9B9DA0D68892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12982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867CD-A3C3-41AC-B55B-C9A1F028ACF7}" type="datetimeFigureOut">
              <a:rPr lang="en-SG"/>
              <a:pPr>
                <a:defRPr/>
              </a:pPr>
              <a:t>23/7/2015</a:t>
            </a:fld>
            <a:endParaRPr lang="en-SG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FB88A-E320-45CE-8917-E28EA2257F52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57451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AD87E-BA57-43A3-B418-E09E1C6BCDEE}" type="datetimeFigureOut">
              <a:rPr lang="en-SG"/>
              <a:pPr>
                <a:defRPr/>
              </a:pPr>
              <a:t>23/7/2015</a:t>
            </a:fld>
            <a:endParaRPr lang="en-SG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A0EFC3-4D43-4F45-BD67-95F9EEE7B771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54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EBECE-E80A-45E9-B318-89F203CBD8E7}" type="datetimeFigureOut">
              <a:rPr lang="en-SG"/>
              <a:pPr>
                <a:defRPr/>
              </a:pPr>
              <a:t>23/7/2015</a:t>
            </a:fld>
            <a:endParaRPr lang="en-SG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7991F5-B5C5-4982-AF58-405A446A811A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7570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SG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900B40-CB5F-4B29-B6A0-97A8B6823DAA}" type="datetimeFigureOut">
              <a:rPr lang="en-SG"/>
              <a:pPr>
                <a:defRPr/>
              </a:pPr>
              <a:t>23/7/2015</a:t>
            </a:fld>
            <a:endParaRPr lang="en-SG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AC085D-DA8F-4E9E-82F7-935FA5B35AA9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48478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SG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ABFBC66-21CD-48C8-87D3-4B1103FA90A8}" type="datetimeFigureOut">
              <a:rPr lang="en-SG"/>
              <a:pPr>
                <a:defRPr/>
              </a:pPr>
              <a:t>23/7/2015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6754C1A-6598-4EAC-94DF-66DABCF6FC06}" type="slidenum">
              <a:rPr lang="en-SG"/>
              <a:pPr>
                <a:defRPr/>
              </a:pPr>
              <a:t>‹#›</a:t>
            </a:fld>
            <a:endParaRPr lang="en-S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help.ubuntu.com/community/SwapFaq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cauthority.com.au/Feature/375815,how-to-how-much-ram-do--you-really-need.aspx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smtClean="0"/>
              <a:t>ET0023 Operating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SG" dirty="0" smtClean="0"/>
              <a:t>9. Virtual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mtClean="0"/>
              <a:t>Steps in handling a Page Fault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342423"/>
            <a:ext cx="5919451" cy="4966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SG"/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0" y="457200"/>
            <a:ext cx="0" cy="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mtClean="0"/>
              <a:t>What to replace (who to evict)?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SG" dirty="0" smtClean="0"/>
              <a:t>What happens if there is no free frame?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SG" dirty="0" smtClean="0"/>
              <a:t>Find a suitable page in memory, swap it out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SG" dirty="0" smtClean="0"/>
              <a:t>Page Replacement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SG" dirty="0" smtClean="0"/>
              <a:t>When process has used up all frames it is allowed to use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SG" dirty="0" smtClean="0"/>
              <a:t>OS must select a page to eject from memory to allow new page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SG" dirty="0" smtClean="0"/>
              <a:t>The page to eject is selected using the Page Replacement Algorithm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SG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SG" dirty="0" smtClean="0">
                <a:solidFill>
                  <a:srgbClr val="FF0000"/>
                </a:solidFill>
              </a:rPr>
              <a:t>Goal</a:t>
            </a:r>
            <a:r>
              <a:rPr lang="en-SG" dirty="0" smtClean="0"/>
              <a:t>: Select page that minimizes future page faults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mtClean="0"/>
              <a:t>Tip: Modify/Dirty Bits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mtClean="0"/>
              <a:t>Evict pages that have not been changed!</a:t>
            </a:r>
          </a:p>
          <a:p>
            <a:r>
              <a:rPr lang="en-SG" smtClean="0"/>
              <a:t>Use modify (dirty) bit to reduce overhead of page transfers</a:t>
            </a:r>
          </a:p>
          <a:p>
            <a:r>
              <a:rPr lang="en-SG" smtClean="0"/>
              <a:t>Only modified pages are written to disk. Writing has high overheads.</a:t>
            </a:r>
          </a:p>
          <a:p>
            <a:r>
              <a:rPr lang="en-SG" smtClean="0"/>
              <a:t>Process text segments are rarely modified, can bring pages back from the program image stored on disk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mtClean="0"/>
              <a:t>Page Replacement</a:t>
            </a:r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335088"/>
            <a:ext cx="6532562" cy="487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mtClean="0"/>
              <a:t>Page Replacement Algorithms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668837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2530624"/>
                <a:gridCol w="5698976"/>
              </a:tblGrid>
              <a:tr h="914462">
                <a:tc>
                  <a:txBody>
                    <a:bodyPr/>
                    <a:lstStyle/>
                    <a:p>
                      <a:r>
                        <a:rPr lang="en-SG" sz="1800" u="none" strike="noStrike" kern="1200" baseline="0" dirty="0" smtClean="0"/>
                        <a:t>• Random</a:t>
                      </a:r>
                      <a:endParaRPr lang="en-SG" sz="1800" b="0" i="0" u="none" strike="noStrike" kern="1200" baseline="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SG" sz="1800" u="none" strike="noStrike" kern="1200" baseline="0" dirty="0" smtClean="0"/>
                        <a:t>Pick any page to eject.</a:t>
                      </a:r>
                    </a:p>
                    <a:p>
                      <a:r>
                        <a:rPr lang="en-SG" sz="1800" u="none" strike="noStrike" kern="1200" baseline="0" dirty="0" smtClean="0"/>
                        <a:t>Used for comparison.</a:t>
                      </a:r>
                    </a:p>
                    <a:p>
                      <a:endParaRPr lang="en-SG" sz="1800" dirty="0"/>
                    </a:p>
                  </a:txBody>
                  <a:tcPr marT="45723" marB="45723"/>
                </a:tc>
              </a:tr>
              <a:tr h="914462">
                <a:tc>
                  <a:txBody>
                    <a:bodyPr/>
                    <a:lstStyle/>
                    <a:p>
                      <a:r>
                        <a:rPr lang="en-SG" sz="1800" u="none" strike="noStrike" kern="1200" baseline="0" dirty="0" smtClean="0"/>
                        <a:t>• FIFO </a:t>
                      </a:r>
                      <a:endParaRPr lang="en-SG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u="none" strike="noStrike" kern="1200" baseline="0" dirty="0" smtClean="0"/>
                        <a:t>The page brought in earliest is evicted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u="none" strike="noStrike" kern="1200" baseline="0" dirty="0" smtClean="0"/>
                        <a:t>Ignores usage.</a:t>
                      </a:r>
                    </a:p>
                    <a:p>
                      <a:endParaRPr lang="en-SG" sz="1800" dirty="0"/>
                    </a:p>
                  </a:txBody>
                  <a:tcPr marT="45723" marB="45723"/>
                </a:tc>
              </a:tr>
              <a:tr h="914462">
                <a:tc>
                  <a:txBody>
                    <a:bodyPr/>
                    <a:lstStyle/>
                    <a:p>
                      <a:r>
                        <a:rPr lang="en-SG" sz="1800" u="none" strike="noStrike" kern="1200" baseline="0" dirty="0" smtClean="0"/>
                        <a:t>• OPT</a:t>
                      </a:r>
                      <a:endParaRPr lang="en-SG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SG" sz="1800" u="none" strike="noStrike" kern="1200" baseline="0" dirty="0" err="1" smtClean="0"/>
                        <a:t>Belady’s</a:t>
                      </a:r>
                      <a:r>
                        <a:rPr lang="en-SG" sz="1800" u="none" strike="noStrike" kern="1200" baseline="0" dirty="0" smtClean="0"/>
                        <a:t> algorithm</a:t>
                      </a:r>
                    </a:p>
                    <a:p>
                      <a:r>
                        <a:rPr lang="en-SG" sz="1800" u="none" strike="noStrike" kern="1200" baseline="0" dirty="0" smtClean="0"/>
                        <a:t>Select page not used for longest time</a:t>
                      </a:r>
                    </a:p>
                    <a:p>
                      <a:endParaRPr lang="en-SG" sz="1800" dirty="0"/>
                    </a:p>
                  </a:txBody>
                  <a:tcPr marT="45723" marB="45723"/>
                </a:tc>
              </a:tr>
              <a:tr h="914462">
                <a:tc>
                  <a:txBody>
                    <a:bodyPr/>
                    <a:lstStyle/>
                    <a:p>
                      <a:r>
                        <a:rPr lang="en-SG" sz="1800" u="none" strike="noStrike" kern="1200" baseline="0" dirty="0" smtClean="0"/>
                        <a:t>• LRU </a:t>
                      </a:r>
                      <a:endParaRPr lang="en-SG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SG" sz="1800" u="none" strike="noStrike" kern="1200" baseline="0" dirty="0" smtClean="0"/>
                        <a:t>Evict page that hasn’t been used the longest.</a:t>
                      </a:r>
                    </a:p>
                    <a:p>
                      <a:r>
                        <a:rPr lang="en-SG" sz="1800" u="none" strike="noStrike" kern="1200" baseline="0" dirty="0" smtClean="0"/>
                        <a:t>Past could be a good predictor of the future</a:t>
                      </a:r>
                    </a:p>
                    <a:p>
                      <a:endParaRPr lang="en-SG" sz="1800" dirty="0"/>
                    </a:p>
                  </a:txBody>
                  <a:tcPr marT="45723" marB="45723"/>
                </a:tc>
              </a:tr>
              <a:tr h="370865">
                <a:tc>
                  <a:txBody>
                    <a:bodyPr/>
                    <a:lstStyle/>
                    <a:p>
                      <a:r>
                        <a:rPr lang="en-SG" sz="1800" u="none" strike="noStrike" kern="1200" baseline="0" smtClean="0"/>
                        <a:t>• MRU</a:t>
                      </a:r>
                      <a:endParaRPr lang="en-SG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r>
                        <a:rPr lang="en-SG" sz="1800" u="none" strike="noStrike" kern="1200" baseline="0" dirty="0" smtClean="0"/>
                        <a:t>Evict the most recently used page</a:t>
                      </a:r>
                      <a:endParaRPr lang="en-SG" sz="1800" dirty="0"/>
                    </a:p>
                  </a:txBody>
                  <a:tcPr marT="45723" marB="45723"/>
                </a:tc>
              </a:tr>
              <a:tr h="640124">
                <a:tc>
                  <a:txBody>
                    <a:bodyPr/>
                    <a:lstStyle/>
                    <a:p>
                      <a:r>
                        <a:rPr lang="en-SG" sz="1800" u="none" strike="noStrike" kern="1200" baseline="0" dirty="0" smtClean="0"/>
                        <a:t>• LFU </a:t>
                      </a:r>
                      <a:endParaRPr lang="en-SG" sz="1800" dirty="0"/>
                    </a:p>
                  </a:txBody>
                  <a:tcPr marT="45723" marB="4572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u="none" strike="noStrike" kern="1200" baseline="0" dirty="0" smtClean="0"/>
                        <a:t>Evict least frequently used page</a:t>
                      </a:r>
                      <a:endParaRPr lang="en-SG" sz="1800" dirty="0" smtClean="0"/>
                    </a:p>
                    <a:p>
                      <a:endParaRPr lang="en-SG" sz="1800" dirty="0"/>
                    </a:p>
                  </a:txBody>
                  <a:tcPr marT="45723" marB="45723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mtClean="0"/>
              <a:t>First-In-First-Out Replacement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88839"/>
          </a:xfrm>
        </p:spPr>
        <p:txBody>
          <a:bodyPr/>
          <a:lstStyle/>
          <a:p>
            <a:r>
              <a:rPr lang="en-SG" dirty="0" smtClean="0"/>
              <a:t>Assume pages are accessed in the following order: 1, 2, 3, 4, 1, 2, 5, 1, 2, 3, 4, 5</a:t>
            </a:r>
          </a:p>
          <a:p>
            <a:r>
              <a:rPr lang="en-SG" dirty="0" smtClean="0"/>
              <a:t>We only have 3 frames in memory per process</a:t>
            </a:r>
          </a:p>
          <a:p>
            <a:r>
              <a:rPr lang="en-SG" dirty="0" smtClean="0"/>
              <a:t>How many page faults?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989286"/>
              </p:ext>
            </p:extLst>
          </p:nvPr>
        </p:nvGraphicFramePr>
        <p:xfrm>
          <a:off x="1091952" y="4149080"/>
          <a:ext cx="383704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3704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043608" y="548052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3</a:t>
            </a:r>
            <a:endParaRPr lang="en-SG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530053"/>
              </p:ext>
            </p:extLst>
          </p:nvPr>
        </p:nvGraphicFramePr>
        <p:xfrm>
          <a:off x="1785450" y="4149080"/>
          <a:ext cx="383704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3704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737106" y="5480522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</a:t>
            </a:r>
            <a:endParaRPr lang="en-SG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694159"/>
              </p:ext>
            </p:extLst>
          </p:nvPr>
        </p:nvGraphicFramePr>
        <p:xfrm>
          <a:off x="2478948" y="4145947"/>
          <a:ext cx="383704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3704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430604" y="5477389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5</a:t>
            </a:r>
            <a:endParaRPr lang="en-SG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669432"/>
              </p:ext>
            </p:extLst>
          </p:nvPr>
        </p:nvGraphicFramePr>
        <p:xfrm>
          <a:off x="3172446" y="4145947"/>
          <a:ext cx="383704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3704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124102" y="5477389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6</a:t>
            </a:r>
            <a:endParaRPr lang="en-SG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162923"/>
              </p:ext>
            </p:extLst>
          </p:nvPr>
        </p:nvGraphicFramePr>
        <p:xfrm>
          <a:off x="3865944" y="4168462"/>
          <a:ext cx="383704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3704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817600" y="549990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7</a:t>
            </a:r>
            <a:endParaRPr lang="en-SG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733366"/>
              </p:ext>
            </p:extLst>
          </p:nvPr>
        </p:nvGraphicFramePr>
        <p:xfrm>
          <a:off x="4559442" y="4168462"/>
          <a:ext cx="383704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3704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511098" y="5499904"/>
            <a:ext cx="420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nc</a:t>
            </a:r>
            <a:endParaRPr lang="en-SG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727583"/>
              </p:ext>
            </p:extLst>
          </p:nvPr>
        </p:nvGraphicFramePr>
        <p:xfrm>
          <a:off x="5252940" y="4165329"/>
          <a:ext cx="383704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3704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008185"/>
              </p:ext>
            </p:extLst>
          </p:nvPr>
        </p:nvGraphicFramePr>
        <p:xfrm>
          <a:off x="5946438" y="4165329"/>
          <a:ext cx="383704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3704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898094" y="5496771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8</a:t>
            </a:r>
            <a:endParaRPr lang="en-SG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6619526"/>
              </p:ext>
            </p:extLst>
          </p:nvPr>
        </p:nvGraphicFramePr>
        <p:xfrm>
          <a:off x="6639936" y="4152821"/>
          <a:ext cx="383704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3704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6591592" y="5484263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9</a:t>
            </a:r>
            <a:endParaRPr lang="en-SG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501856"/>
              </p:ext>
            </p:extLst>
          </p:nvPr>
        </p:nvGraphicFramePr>
        <p:xfrm>
          <a:off x="7333434" y="4152821"/>
          <a:ext cx="383704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3704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5198831" y="5499904"/>
            <a:ext cx="420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nc</a:t>
            </a:r>
            <a:endParaRPr lang="en-SG" dirty="0"/>
          </a:p>
        </p:txBody>
      </p:sp>
      <p:sp>
        <p:nvSpPr>
          <p:cNvPr id="28" name="TextBox 27"/>
          <p:cNvSpPr txBox="1"/>
          <p:nvPr/>
        </p:nvSpPr>
        <p:spPr>
          <a:xfrm>
            <a:off x="7308304" y="5499904"/>
            <a:ext cx="420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nc</a:t>
            </a:r>
            <a:endParaRPr lang="en-SG" dirty="0"/>
          </a:p>
        </p:txBody>
      </p:sp>
      <p:sp>
        <p:nvSpPr>
          <p:cNvPr id="2" name="Explosion 2 1"/>
          <p:cNvSpPr/>
          <p:nvPr/>
        </p:nvSpPr>
        <p:spPr>
          <a:xfrm>
            <a:off x="7544524" y="4969491"/>
            <a:ext cx="1491972" cy="1411837"/>
          </a:xfrm>
          <a:prstGeom prst="irregularSeal2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rgbClr val="FF0000"/>
                </a:solidFill>
              </a:rPr>
              <a:t>9 Page faults</a:t>
            </a:r>
          </a:p>
          <a:p>
            <a:pPr algn="ctr"/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mtClean="0"/>
              <a:t>First-In-First-Out Replacement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Assume pages are accessed in the following order: 1, 2, 3, 4, 1, 2, 5, 1, 2, 3, 4, 5</a:t>
            </a:r>
          </a:p>
          <a:p>
            <a:r>
              <a:rPr lang="en-SG" dirty="0" smtClean="0"/>
              <a:t>We only have 4 frames in memory per process</a:t>
            </a:r>
          </a:p>
          <a:p>
            <a:r>
              <a:rPr lang="en-SG" dirty="0" smtClean="0"/>
              <a:t>How many page faults?</a:t>
            </a:r>
          </a:p>
        </p:txBody>
      </p:sp>
      <p:sp>
        <p:nvSpPr>
          <p:cNvPr id="4" name="Explosion 1 3"/>
          <p:cNvSpPr/>
          <p:nvPr/>
        </p:nvSpPr>
        <p:spPr>
          <a:xfrm>
            <a:off x="6084168" y="3860800"/>
            <a:ext cx="2808287" cy="208915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SG" b="1" dirty="0">
                <a:solidFill>
                  <a:srgbClr val="FF0000"/>
                </a:solidFill>
              </a:rPr>
              <a:t>10 Page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SG" b="1" dirty="0">
                <a:solidFill>
                  <a:srgbClr val="FF0000"/>
                </a:solidFill>
              </a:rPr>
              <a:t>faults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3009294"/>
              </p:ext>
            </p:extLst>
          </p:nvPr>
        </p:nvGraphicFramePr>
        <p:xfrm>
          <a:off x="1091952" y="4149080"/>
          <a:ext cx="383704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3704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43608" y="5849854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</a:t>
            </a:r>
            <a:endParaRPr lang="en-SG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22361"/>
              </p:ext>
            </p:extLst>
          </p:nvPr>
        </p:nvGraphicFramePr>
        <p:xfrm>
          <a:off x="1812032" y="4163695"/>
          <a:ext cx="383704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3704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63688" y="5864469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nc</a:t>
            </a:r>
            <a:endParaRPr lang="en-SG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963992"/>
              </p:ext>
            </p:extLst>
          </p:nvPr>
        </p:nvGraphicFramePr>
        <p:xfrm>
          <a:off x="2555776" y="4149080"/>
          <a:ext cx="383704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3704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900022"/>
              </p:ext>
            </p:extLst>
          </p:nvPr>
        </p:nvGraphicFramePr>
        <p:xfrm>
          <a:off x="3275856" y="4149080"/>
          <a:ext cx="311696" cy="1463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1696"/>
              </a:tblGrid>
              <a:tr h="352296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2296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2296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2296"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3227512" y="5847685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5</a:t>
            </a:r>
            <a:endParaRPr lang="en-SG" dirty="0"/>
          </a:p>
        </p:txBody>
      </p:sp>
      <p:sp>
        <p:nvSpPr>
          <p:cNvPr id="13" name="TextBox 12"/>
          <p:cNvSpPr txBox="1"/>
          <p:nvPr/>
        </p:nvSpPr>
        <p:spPr>
          <a:xfrm>
            <a:off x="2483768" y="586798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nc</a:t>
            </a:r>
            <a:endParaRPr lang="en-SG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385735"/>
              </p:ext>
            </p:extLst>
          </p:nvPr>
        </p:nvGraphicFramePr>
        <p:xfrm>
          <a:off x="6084168" y="4113449"/>
          <a:ext cx="311696" cy="1463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1696"/>
              </a:tblGrid>
              <a:tr h="352296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2296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2296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2296"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7639558"/>
              </p:ext>
            </p:extLst>
          </p:nvPr>
        </p:nvGraphicFramePr>
        <p:xfrm>
          <a:off x="6055103" y="3399745"/>
          <a:ext cx="311696" cy="1463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1696"/>
              </a:tblGrid>
              <a:tr h="352296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2296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2296"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2296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" name="Straight Connector 2"/>
          <p:cNvCxnSpPr/>
          <p:nvPr/>
        </p:nvCxnSpPr>
        <p:spPr>
          <a:xfrm flipV="1">
            <a:off x="-339882" y="4077072"/>
            <a:ext cx="822960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28135" y="5576489"/>
            <a:ext cx="8229600" cy="72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427352"/>
              </p:ext>
            </p:extLst>
          </p:nvPr>
        </p:nvGraphicFramePr>
        <p:xfrm>
          <a:off x="6084168" y="3543831"/>
          <a:ext cx="311696" cy="1463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1696"/>
              </a:tblGrid>
              <a:tr h="352296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2296"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2296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2296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485955"/>
              </p:ext>
            </p:extLst>
          </p:nvPr>
        </p:nvGraphicFramePr>
        <p:xfrm>
          <a:off x="6055103" y="3683321"/>
          <a:ext cx="311696" cy="1463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1696"/>
              </a:tblGrid>
              <a:tr h="352296"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2296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2296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2296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525219"/>
              </p:ext>
            </p:extLst>
          </p:nvPr>
        </p:nvGraphicFramePr>
        <p:xfrm>
          <a:off x="6095143" y="3984049"/>
          <a:ext cx="311696" cy="1463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11696"/>
              </a:tblGrid>
              <a:tr h="352296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2296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2296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52296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mtClean="0"/>
              <a:t>Optimal Algorithm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mtClean="0"/>
              <a:t>Replace page that will not be used for longest period of time</a:t>
            </a:r>
          </a:p>
          <a:p>
            <a:r>
              <a:rPr lang="en-SG" smtClean="0"/>
              <a:t>How do we know which frame?</a:t>
            </a:r>
          </a:p>
          <a:p>
            <a:r>
              <a:rPr lang="en-SG" smtClean="0"/>
              <a:t>Used for measuring how well your algorithm performs</a:t>
            </a:r>
          </a:p>
          <a:p>
            <a:r>
              <a:rPr lang="nn-NO" smtClean="0"/>
              <a:t>Eg: 4 frames, Seq: 1, 2, 3, 4, 1, 2, 5, 1, 2, 3, 4, 5</a:t>
            </a:r>
          </a:p>
          <a:p>
            <a:r>
              <a:rPr lang="en-SG" smtClean="0"/>
              <a:t>Result: 6 Page faults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mtClean="0"/>
              <a:t>Optimal Approximation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In real life, we do not have access to the future page request stream of a program</a:t>
            </a:r>
          </a:p>
          <a:p>
            <a:r>
              <a:rPr lang="en-SG" dirty="0" smtClean="0"/>
              <a:t>No way to know definitively which pages a program will access</a:t>
            </a:r>
          </a:p>
          <a:p>
            <a:r>
              <a:rPr lang="en-SG" dirty="0" smtClean="0"/>
              <a:t>So we need to make a </a:t>
            </a:r>
            <a:r>
              <a:rPr lang="en-SG" b="1" u="sng" dirty="0" smtClean="0"/>
              <a:t>best guess </a:t>
            </a:r>
            <a:r>
              <a:rPr lang="en-SG" dirty="0" smtClean="0"/>
              <a:t>at which pages will not be used for the longest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Least Recently Used Algorithm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2800" dirty="0" smtClean="0"/>
              <a:t>Implemented with a Counter.</a:t>
            </a:r>
          </a:p>
          <a:p>
            <a:pPr lvl="1"/>
            <a:r>
              <a:rPr lang="en-SG" sz="2400" dirty="0" smtClean="0"/>
              <a:t>Every page entry has a counter; every time page is referenced through this entry, copy the clock into the counter</a:t>
            </a:r>
          </a:p>
          <a:p>
            <a:pPr lvl="1"/>
            <a:r>
              <a:rPr lang="en-SG" sz="2400" dirty="0" smtClean="0"/>
              <a:t>When a page needs to be changed, look at the counters to determine which are to change</a:t>
            </a:r>
          </a:p>
          <a:p>
            <a:r>
              <a:rPr lang="nn-NO" sz="2800" dirty="0" smtClean="0"/>
              <a:t>Eg: 4 frames, Seq: 1, 2, 3, 4, 1, 2, 5, 1, 2, 3, 4, 5</a:t>
            </a:r>
            <a:endParaRPr lang="en-SG" sz="2800" dirty="0" smtClean="0"/>
          </a:p>
        </p:txBody>
      </p:sp>
      <p:sp>
        <p:nvSpPr>
          <p:cNvPr id="22" name="Explosion 1 21"/>
          <p:cNvSpPr/>
          <p:nvPr/>
        </p:nvSpPr>
        <p:spPr>
          <a:xfrm>
            <a:off x="6795777" y="4365104"/>
            <a:ext cx="2006666" cy="1875338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SG" b="1" dirty="0" smtClean="0">
                <a:solidFill>
                  <a:srgbClr val="FF0000"/>
                </a:solidFill>
              </a:rPr>
              <a:t>8 </a:t>
            </a:r>
            <a:r>
              <a:rPr lang="en-SG" b="1" dirty="0">
                <a:solidFill>
                  <a:srgbClr val="FF0000"/>
                </a:solidFill>
              </a:rPr>
              <a:t>Page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SG" b="1" dirty="0">
                <a:solidFill>
                  <a:srgbClr val="FF0000"/>
                </a:solidFill>
              </a:rPr>
              <a:t>faults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885939"/>
              </p:ext>
            </p:extLst>
          </p:nvPr>
        </p:nvGraphicFramePr>
        <p:xfrm>
          <a:off x="1668828" y="4681944"/>
          <a:ext cx="383704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3704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651300" y="6248059"/>
            <a:ext cx="472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nc</a:t>
            </a:r>
            <a:endParaRPr lang="en-SG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111661"/>
              </p:ext>
            </p:extLst>
          </p:nvPr>
        </p:nvGraphicFramePr>
        <p:xfrm>
          <a:off x="2317712" y="4681944"/>
          <a:ext cx="383704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3704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2251254" y="6248059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nc</a:t>
            </a:r>
            <a:endParaRPr lang="en-SG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639951"/>
              </p:ext>
            </p:extLst>
          </p:nvPr>
        </p:nvGraphicFramePr>
        <p:xfrm>
          <a:off x="2966596" y="4681944"/>
          <a:ext cx="383704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3704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2923216" y="6248059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5</a:t>
            </a:r>
            <a:endParaRPr lang="en-SG" dirty="0"/>
          </a:p>
        </p:txBody>
      </p:sp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632212"/>
              </p:ext>
            </p:extLst>
          </p:nvPr>
        </p:nvGraphicFramePr>
        <p:xfrm>
          <a:off x="3615480" y="4681944"/>
          <a:ext cx="383704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3704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3523170" y="624805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nc</a:t>
            </a:r>
            <a:endParaRPr lang="en-SG" dirty="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625284"/>
              </p:ext>
            </p:extLst>
          </p:nvPr>
        </p:nvGraphicFramePr>
        <p:xfrm>
          <a:off x="4264364" y="4681944"/>
          <a:ext cx="383704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3704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4267140" y="624805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nc</a:t>
            </a:r>
            <a:endParaRPr lang="en-SG" dirty="0"/>
          </a:p>
        </p:txBody>
      </p:sp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257706"/>
              </p:ext>
            </p:extLst>
          </p:nvPr>
        </p:nvGraphicFramePr>
        <p:xfrm>
          <a:off x="1019944" y="4681944"/>
          <a:ext cx="383704" cy="1463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3704"/>
              </a:tblGrid>
              <a:tr h="336845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36845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36845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36845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1051346" y="6248059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4</a:t>
            </a:r>
            <a:endParaRPr lang="en-SG" dirty="0"/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607107"/>
              </p:ext>
            </p:extLst>
          </p:nvPr>
        </p:nvGraphicFramePr>
        <p:xfrm>
          <a:off x="4913248" y="4681944"/>
          <a:ext cx="383704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3704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5011110" y="6248059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6</a:t>
            </a:r>
            <a:endParaRPr lang="en-SG" dirty="0"/>
          </a:p>
        </p:txBody>
      </p: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873660"/>
              </p:ext>
            </p:extLst>
          </p:nvPr>
        </p:nvGraphicFramePr>
        <p:xfrm>
          <a:off x="5562132" y="4681944"/>
          <a:ext cx="383704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3704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1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5611064" y="6248059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7</a:t>
            </a:r>
            <a:endParaRPr lang="en-SG" dirty="0"/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763238"/>
              </p:ext>
            </p:extLst>
          </p:nvPr>
        </p:nvGraphicFramePr>
        <p:xfrm>
          <a:off x="6211014" y="4681944"/>
          <a:ext cx="383704" cy="148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83704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2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3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4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5</a:t>
                      </a:r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6211014" y="6248059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8</a:t>
            </a:r>
            <a:endParaRPr lang="en-S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Virtual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SG" dirty="0" smtClean="0"/>
              <a:t>Definition: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SG" dirty="0" smtClean="0"/>
              <a:t>A storage allocation scheme in which secondary memory can be addressed as though it were part of main memory.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SG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SG" dirty="0" smtClean="0"/>
              <a:t>Technique: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SG" dirty="0" smtClean="0"/>
              <a:t>A program references memory using a virtual address.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SG" dirty="0" smtClean="0"/>
              <a:t>The virtual address is translated automatically to the corresponding real memory address.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SG" dirty="0" smtClean="0"/>
              <a:t> The size of virtual storage is limited by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SG" dirty="0" smtClean="0"/>
              <a:t> the addressing scheme of the computer system, and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SG" dirty="0" smtClean="0"/>
              <a:t> the amount of secondary memory available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SG" dirty="0" smtClean="0"/>
              <a:t>not by the actual number of main storage locations.</a:t>
            </a:r>
          </a:p>
          <a:p>
            <a:pPr marL="914400" lvl="2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S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mtClean="0"/>
              <a:t>Implementing Perfect LRU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SG" dirty="0" smtClean="0"/>
              <a:t>On reference – timestamp the page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SG" dirty="0" smtClean="0"/>
              <a:t>On eviction – scan for oldest frame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SG" dirty="0" smtClean="0"/>
              <a:t>Problems: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SG" dirty="0" smtClean="0"/>
              <a:t>Large page lists (scanning is slow)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SG" dirty="0" smtClean="0"/>
              <a:t>Timestamps are costly (software/implementation)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SG" dirty="0" smtClean="0"/>
              <a:t>Possible solutions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SG" dirty="0" smtClean="0"/>
              <a:t>Clock Algorithm (FIFO + reference bit), low accuracy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SG" dirty="0" smtClean="0"/>
              <a:t>Clock Algorithm with another hand – Leading edge clears reference bits, trailing edge evicts pages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mtClean="0"/>
              <a:t>Other Algorithms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mtClean="0"/>
              <a:t>MRU (Most Recently Used)</a:t>
            </a:r>
          </a:p>
          <a:p>
            <a:pPr lvl="1"/>
            <a:r>
              <a:rPr lang="en-SG" smtClean="0"/>
              <a:t>Works well for data that is accessed only once</a:t>
            </a:r>
          </a:p>
          <a:p>
            <a:pPr lvl="1"/>
            <a:r>
              <a:rPr lang="en-SG" smtClean="0"/>
              <a:t>Not good fit for other data</a:t>
            </a:r>
          </a:p>
          <a:p>
            <a:r>
              <a:rPr lang="en-SG" smtClean="0"/>
              <a:t>LFU (Lowest Frequently Used)</a:t>
            </a:r>
          </a:p>
          <a:p>
            <a:pPr lvl="1"/>
            <a:r>
              <a:rPr lang="en-SG" smtClean="0"/>
              <a:t>Remove pages with lowest count</a:t>
            </a:r>
          </a:p>
          <a:p>
            <a:pPr lvl="1"/>
            <a:r>
              <a:rPr lang="en-SG" smtClean="0"/>
              <a:t>No timestamp, just a counter (shift right by 1)</a:t>
            </a:r>
          </a:p>
          <a:p>
            <a:r>
              <a:rPr lang="en-SG" smtClean="0"/>
              <a:t>MFU (Most Frequently Used)</a:t>
            </a:r>
          </a:p>
          <a:p>
            <a:pPr lvl="1"/>
            <a:r>
              <a:rPr lang="en-SG" smtClean="0"/>
              <a:t>Not a good 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mtClean="0"/>
              <a:t>Allocating Pages to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SG" dirty="0" smtClean="0"/>
              <a:t>Global replacement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SG" dirty="0" smtClean="0"/>
              <a:t>Single memory pool for the entire system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SG" dirty="0" smtClean="0"/>
              <a:t>On page fault, evict oldest page in system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SG" dirty="0" smtClean="0"/>
              <a:t>Problem: Lack of performance isolation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SG" dirty="0" smtClean="0"/>
              <a:t>Local (per-process) replacement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SG" dirty="0" smtClean="0"/>
              <a:t>Have separate pool of pages for each process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SG" dirty="0" smtClean="0"/>
              <a:t>Page fault in one process, can only replace pages from its own process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SG" dirty="0" smtClean="0"/>
              <a:t>Problem: May have idle resources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mtClean="0"/>
              <a:t>Thrashing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SG" dirty="0" smtClean="0"/>
              <a:t>Definition: Excessive rate of paging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SG" dirty="0" smtClean="0"/>
              <a:t>Lack of resources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SG" dirty="0" smtClean="0"/>
              <a:t>Caused by bad choices of the eviction algorithm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SG" dirty="0" smtClean="0"/>
              <a:t>Keep throwing out page that will be referenced soon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SG" dirty="0" smtClean="0"/>
              <a:t>Swap-in and Swap-out of pages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SG" dirty="0" smtClean="0"/>
              <a:t>Causes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SG" dirty="0" smtClean="0"/>
              <a:t>Poor locality, present requirements does not suit future processing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SG" dirty="0" smtClean="0"/>
              <a:t>There is reuse, but process does not fit model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SG" dirty="0" smtClean="0"/>
              <a:t>Too many processes in the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mtClean="0"/>
              <a:t>Windows</a:t>
            </a:r>
          </a:p>
        </p:txBody>
      </p:sp>
      <p:pic>
        <p:nvPicPr>
          <p:cNvPr id="2458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" y="1419225"/>
            <a:ext cx="325755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900" y="1412875"/>
            <a:ext cx="3609975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mtClean="0"/>
              <a:t>Linux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68438"/>
          </a:xfrm>
        </p:spPr>
        <p:txBody>
          <a:bodyPr/>
          <a:lstStyle/>
          <a:p>
            <a:r>
              <a:rPr lang="en-SG" sz="2800" smtClean="0"/>
              <a:t>Swap Space</a:t>
            </a:r>
          </a:p>
          <a:p>
            <a:r>
              <a:rPr lang="en-SG" sz="2800" smtClean="0"/>
              <a:t>Read: </a:t>
            </a:r>
            <a:r>
              <a:rPr lang="en-SG" sz="2800" smtClean="0">
                <a:hlinkClick r:id="rId2"/>
              </a:rPr>
              <a:t>https://help.ubuntu.com/community/SwapFaq</a:t>
            </a:r>
            <a:endParaRPr lang="en-SG" sz="2800" smtClean="0"/>
          </a:p>
          <a:p>
            <a:endParaRPr lang="en-SG" sz="2800" smtClean="0"/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736850"/>
            <a:ext cx="8183563" cy="3716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smtClean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r>
              <a:rPr lang="en-SG" smtClean="0"/>
              <a:t>QUESTIONS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smtClean="0"/>
              <a:t>How much memory is enough?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787" y="2495791"/>
            <a:ext cx="4764426" cy="2734780"/>
          </a:xfrm>
        </p:spPr>
      </p:pic>
      <p:sp>
        <p:nvSpPr>
          <p:cNvPr id="5" name="Rectangle 4"/>
          <p:cNvSpPr/>
          <p:nvPr/>
        </p:nvSpPr>
        <p:spPr>
          <a:xfrm>
            <a:off x="2189786" y="5661248"/>
            <a:ext cx="569458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>
                <a:hlinkClick r:id="rId4"/>
              </a:rPr>
              <a:t>http://www.pcauthority.com.au/Feature/375815,how-to-how-much-ram-do--</a:t>
            </a:r>
            <a:r>
              <a:rPr lang="en-SG" dirty="0" smtClean="0">
                <a:hlinkClick r:id="rId4"/>
              </a:rPr>
              <a:t>you-really-need.aspx</a:t>
            </a:r>
            <a:r>
              <a:rPr lang="en-SG" dirty="0" smtClean="0"/>
              <a:t> 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6122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92F44D-72D6-4650-8DDF-987D1A5AA360}" type="slidenum">
              <a:rPr lang="en-US"/>
              <a:pPr/>
              <a:t>3</a:t>
            </a:fld>
            <a:endParaRPr lang="en-US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338513" y="1687513"/>
            <a:ext cx="5805487" cy="5170487"/>
            <a:chOff x="2103" y="1063"/>
            <a:chExt cx="3657" cy="3257"/>
          </a:xfrm>
        </p:grpSpPr>
        <p:pic>
          <p:nvPicPr>
            <p:cNvPr id="131105" name="Picture 3" descr="Fig8-09 mod 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103" y="1063"/>
              <a:ext cx="3657" cy="3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072" y="2016"/>
              <a:ext cx="1248" cy="1576"/>
              <a:chOff x="3072" y="2016"/>
              <a:chExt cx="1248" cy="1576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3072" y="3072"/>
                <a:ext cx="1248" cy="520"/>
                <a:chOff x="3120" y="3072"/>
                <a:chExt cx="1248" cy="520"/>
              </a:xfrm>
            </p:grpSpPr>
            <p:sp>
              <p:nvSpPr>
                <p:cNvPr id="131111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3504" y="3072"/>
                  <a:ext cx="864" cy="520"/>
                </a:xfrm>
                <a:prstGeom prst="rect">
                  <a:avLst/>
                </a:prstGeom>
                <a:noFill/>
                <a:ln w="57150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1600" b="1">
                      <a:solidFill>
                        <a:schemeClr val="bg2"/>
                      </a:solidFill>
                      <a:latin typeface="Arial" charset="0"/>
                    </a:rPr>
                    <a:t>RAM (physical memory)</a:t>
                  </a:r>
                </a:p>
              </p:txBody>
            </p:sp>
            <p:sp>
              <p:nvSpPr>
                <p:cNvPr id="131112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3120" y="3168"/>
                  <a:ext cx="624" cy="144"/>
                </a:xfrm>
                <a:prstGeom prst="line">
                  <a:avLst/>
                </a:prstGeom>
                <a:noFill/>
                <a:ln w="57150">
                  <a:solidFill>
                    <a:schemeClr val="bg2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GB"/>
                </a:p>
              </p:txBody>
            </p:sp>
          </p:grpSp>
          <p:grpSp>
            <p:nvGrpSpPr>
              <p:cNvPr id="5" name="Group 8"/>
              <p:cNvGrpSpPr>
                <a:grpSpLocks/>
              </p:cNvGrpSpPr>
              <p:nvPr/>
            </p:nvGrpSpPr>
            <p:grpSpPr bwMode="auto">
              <a:xfrm>
                <a:off x="3360" y="2016"/>
                <a:ext cx="960" cy="520"/>
                <a:chOff x="3456" y="2016"/>
                <a:chExt cx="960" cy="520"/>
              </a:xfrm>
            </p:grpSpPr>
            <p:sp>
              <p:nvSpPr>
                <p:cNvPr id="131109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3456" y="2016"/>
                  <a:ext cx="816" cy="520"/>
                </a:xfrm>
                <a:prstGeom prst="rect">
                  <a:avLst/>
                </a:prstGeom>
                <a:noFill/>
                <a:ln w="57150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1600" b="1">
                      <a:solidFill>
                        <a:schemeClr val="bg2"/>
                      </a:solidFill>
                      <a:latin typeface="Arial" charset="0"/>
                    </a:rPr>
                    <a:t>disk (virtual memory)</a:t>
                  </a:r>
                </a:p>
              </p:txBody>
            </p:sp>
            <p:sp>
              <p:nvSpPr>
                <p:cNvPr id="131110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4032" y="2016"/>
                  <a:ext cx="384" cy="96"/>
                </a:xfrm>
                <a:prstGeom prst="line">
                  <a:avLst/>
                </a:prstGeom>
                <a:noFill/>
                <a:ln w="57150">
                  <a:solidFill>
                    <a:schemeClr val="bg2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GB"/>
                </a:p>
              </p:txBody>
            </p:sp>
          </p:grpSp>
        </p:grpSp>
      </p:grp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3338513" y="1687513"/>
            <a:ext cx="5805487" cy="5170487"/>
            <a:chOff x="2103" y="1063"/>
            <a:chExt cx="3657" cy="3257"/>
          </a:xfrm>
        </p:grpSpPr>
        <p:pic>
          <p:nvPicPr>
            <p:cNvPr id="131095" name="Picture 12" descr="Fig8-09 mod 1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103" y="1063"/>
              <a:ext cx="3657" cy="32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2256" y="1248"/>
              <a:ext cx="2064" cy="2344"/>
              <a:chOff x="2256" y="1248"/>
              <a:chExt cx="2064" cy="2344"/>
            </a:xfrm>
          </p:grpSpPr>
          <p:sp>
            <p:nvSpPr>
              <p:cNvPr id="131097" name="Text Box 14"/>
              <p:cNvSpPr txBox="1">
                <a:spLocks noChangeArrowheads="1"/>
              </p:cNvSpPr>
              <p:nvPr/>
            </p:nvSpPr>
            <p:spPr bwMode="auto">
              <a:xfrm>
                <a:off x="2256" y="1248"/>
                <a:ext cx="1440" cy="212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US" sz="1600" b="1">
                    <a:solidFill>
                      <a:schemeClr val="bg2"/>
                    </a:solidFill>
                    <a:latin typeface="Arial" charset="0"/>
                  </a:rPr>
                  <a:t>page swapped out</a:t>
                </a:r>
              </a:p>
            </p:txBody>
          </p:sp>
          <p:grpSp>
            <p:nvGrpSpPr>
              <p:cNvPr id="8" name="Group 15"/>
              <p:cNvGrpSpPr>
                <a:grpSpLocks/>
              </p:cNvGrpSpPr>
              <p:nvPr/>
            </p:nvGrpSpPr>
            <p:grpSpPr bwMode="auto">
              <a:xfrm>
                <a:off x="3072" y="2016"/>
                <a:ext cx="1248" cy="1576"/>
                <a:chOff x="3072" y="2016"/>
                <a:chExt cx="1248" cy="1576"/>
              </a:xfrm>
            </p:grpSpPr>
            <p:grpSp>
              <p:nvGrpSpPr>
                <p:cNvPr id="9" name="Group 16"/>
                <p:cNvGrpSpPr>
                  <a:grpSpLocks/>
                </p:cNvGrpSpPr>
                <p:nvPr/>
              </p:nvGrpSpPr>
              <p:grpSpPr bwMode="auto">
                <a:xfrm>
                  <a:off x="3072" y="3072"/>
                  <a:ext cx="1248" cy="520"/>
                  <a:chOff x="3120" y="3072"/>
                  <a:chExt cx="1248" cy="520"/>
                </a:xfrm>
              </p:grpSpPr>
              <p:sp>
                <p:nvSpPr>
                  <p:cNvPr id="131103" name="Text Box 1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04" y="3072"/>
                    <a:ext cx="864" cy="520"/>
                  </a:xfrm>
                  <a:prstGeom prst="rect">
                    <a:avLst/>
                  </a:prstGeom>
                  <a:noFill/>
                  <a:ln w="57150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eaLnBrk="0" hangingPunct="0">
                      <a:spcBef>
                        <a:spcPct val="50000"/>
                      </a:spcBef>
                    </a:pPr>
                    <a:r>
                      <a:rPr lang="en-US" sz="1600" b="1">
                        <a:solidFill>
                          <a:schemeClr val="bg2"/>
                        </a:solidFill>
                        <a:latin typeface="Arial" charset="0"/>
                      </a:rPr>
                      <a:t>RAM (physical memory)</a:t>
                    </a:r>
                  </a:p>
                </p:txBody>
              </p:sp>
              <p:sp>
                <p:nvSpPr>
                  <p:cNvPr id="131104" name="Line 1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120" y="3168"/>
                    <a:ext cx="624" cy="144"/>
                  </a:xfrm>
                  <a:prstGeom prst="line">
                    <a:avLst/>
                  </a:prstGeom>
                  <a:noFill/>
                  <a:ln w="57150">
                    <a:solidFill>
                      <a:schemeClr val="bg2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GB"/>
                  </a:p>
                </p:txBody>
              </p:sp>
            </p:grpSp>
            <p:grpSp>
              <p:nvGrpSpPr>
                <p:cNvPr id="10" name="Group 19"/>
                <p:cNvGrpSpPr>
                  <a:grpSpLocks/>
                </p:cNvGrpSpPr>
                <p:nvPr/>
              </p:nvGrpSpPr>
              <p:grpSpPr bwMode="auto">
                <a:xfrm>
                  <a:off x="3360" y="2016"/>
                  <a:ext cx="960" cy="520"/>
                  <a:chOff x="3456" y="2016"/>
                  <a:chExt cx="960" cy="520"/>
                </a:xfrm>
              </p:grpSpPr>
              <p:sp>
                <p:nvSpPr>
                  <p:cNvPr id="131101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56" y="2016"/>
                    <a:ext cx="816" cy="520"/>
                  </a:xfrm>
                  <a:prstGeom prst="rect">
                    <a:avLst/>
                  </a:prstGeom>
                  <a:noFill/>
                  <a:ln w="57150">
                    <a:noFill/>
                    <a:miter lim="800000"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pPr algn="ctr" eaLnBrk="0" hangingPunct="0">
                      <a:spcBef>
                        <a:spcPct val="50000"/>
                      </a:spcBef>
                    </a:pPr>
                    <a:r>
                      <a:rPr lang="en-US" sz="1600" b="1">
                        <a:solidFill>
                          <a:schemeClr val="bg2"/>
                        </a:solidFill>
                        <a:latin typeface="Arial" charset="0"/>
                      </a:rPr>
                      <a:t>disk (virtual memory)</a:t>
                    </a:r>
                  </a:p>
                </p:txBody>
              </p:sp>
              <p:sp>
                <p:nvSpPr>
                  <p:cNvPr id="131102" name="Line 2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032" y="2016"/>
                    <a:ext cx="384" cy="96"/>
                  </a:xfrm>
                  <a:prstGeom prst="line">
                    <a:avLst/>
                  </a:prstGeom>
                  <a:noFill/>
                  <a:ln w="57150">
                    <a:solidFill>
                      <a:schemeClr val="bg2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GB"/>
                  </a:p>
                </p:txBody>
              </p:sp>
            </p:grpSp>
          </p:grpSp>
        </p:grpSp>
      </p:grpSp>
      <p:sp>
        <p:nvSpPr>
          <p:cNvPr id="131078" name="Rectangle 22"/>
          <p:cNvSpPr>
            <a:spLocks noGrp="1" noChangeArrowheads="1"/>
          </p:cNvSpPr>
          <p:nvPr>
            <p:ph type="body" sz="half" idx="1"/>
          </p:nvPr>
        </p:nvSpPr>
        <p:spPr>
          <a:xfrm>
            <a:off x="928662" y="571480"/>
            <a:ext cx="7521575" cy="81596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What is virtual memory (VM) management?</a:t>
            </a:r>
            <a:r>
              <a:rPr lang="en-US" sz="3200" dirty="0" smtClean="0">
                <a:solidFill>
                  <a:srgbClr val="66FF66"/>
                </a:solidFill>
              </a:rPr>
              <a:t> </a:t>
            </a:r>
          </a:p>
        </p:txBody>
      </p:sp>
      <p:sp>
        <p:nvSpPr>
          <p:cNvPr id="764951" name="Rectangle 23"/>
          <p:cNvSpPr>
            <a:spLocks noGrp="1" noChangeArrowheads="1"/>
          </p:cNvSpPr>
          <p:nvPr>
            <p:ph type="body" sz="half" idx="2"/>
          </p:nvPr>
        </p:nvSpPr>
        <p:spPr>
          <a:xfrm>
            <a:off x="76200" y="2262188"/>
            <a:ext cx="3276600" cy="215741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Operating system allocates portion of hard  disk to function like RAM</a:t>
            </a:r>
          </a:p>
          <a:p>
            <a:r>
              <a:rPr lang="en-US" dirty="0" smtClean="0"/>
              <a:t>Paging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sp>
        <p:nvSpPr>
          <p:cNvPr id="131080" name="Text Box 24"/>
          <p:cNvSpPr txBox="1">
            <a:spLocks noChangeArrowheads="1"/>
          </p:cNvSpPr>
          <p:nvPr/>
        </p:nvSpPr>
        <p:spPr bwMode="auto">
          <a:xfrm>
            <a:off x="3429000" y="7162800"/>
            <a:ext cx="2133600" cy="33655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sz="1600" b="1">
                <a:solidFill>
                  <a:schemeClr val="bg2"/>
                </a:solidFill>
                <a:latin typeface="Arial" charset="0"/>
              </a:rPr>
              <a:t>page swapped in</a:t>
            </a:r>
          </a:p>
        </p:txBody>
      </p:sp>
      <p:sp>
        <p:nvSpPr>
          <p:cNvPr id="131081" name="Text Box 25"/>
          <p:cNvSpPr txBox="1">
            <a:spLocks noChangeArrowheads="1"/>
          </p:cNvSpPr>
          <p:nvPr/>
        </p:nvSpPr>
        <p:spPr bwMode="auto">
          <a:xfrm>
            <a:off x="7239000" y="6491288"/>
            <a:ext cx="184150" cy="366712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50000"/>
              </a:spcBef>
            </a:pPr>
            <a:endParaRPr lang="en-GB" sz="1800" b="1">
              <a:latin typeface="Arial" charset="0"/>
            </a:endParaRPr>
          </a:p>
        </p:txBody>
      </p:sp>
      <p:grpSp>
        <p:nvGrpSpPr>
          <p:cNvPr id="11" name="Group 26"/>
          <p:cNvGrpSpPr>
            <a:grpSpLocks/>
          </p:cNvGrpSpPr>
          <p:nvPr/>
        </p:nvGrpSpPr>
        <p:grpSpPr bwMode="auto">
          <a:xfrm>
            <a:off x="3330575" y="1679575"/>
            <a:ext cx="5813425" cy="5178425"/>
            <a:chOff x="2098" y="1058"/>
            <a:chExt cx="3662" cy="3262"/>
          </a:xfrm>
        </p:grpSpPr>
        <p:grpSp>
          <p:nvGrpSpPr>
            <p:cNvPr id="12" name="Group 27"/>
            <p:cNvGrpSpPr>
              <a:grpSpLocks/>
            </p:cNvGrpSpPr>
            <p:nvPr/>
          </p:nvGrpSpPr>
          <p:grpSpPr bwMode="auto">
            <a:xfrm>
              <a:off x="2098" y="1058"/>
              <a:ext cx="3662" cy="3262"/>
              <a:chOff x="384" y="624"/>
              <a:chExt cx="3662" cy="3262"/>
            </a:xfrm>
          </p:grpSpPr>
          <p:pic>
            <p:nvPicPr>
              <p:cNvPr id="131085" name="Picture 28" descr="Fig8-09 mod 2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84" y="624"/>
                <a:ext cx="3662" cy="32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13" name="Group 29"/>
              <p:cNvGrpSpPr>
                <a:grpSpLocks/>
              </p:cNvGrpSpPr>
              <p:nvPr/>
            </p:nvGrpSpPr>
            <p:grpSpPr bwMode="auto">
              <a:xfrm>
                <a:off x="528" y="816"/>
                <a:ext cx="2064" cy="2344"/>
                <a:chOff x="2256" y="1248"/>
                <a:chExt cx="2064" cy="2344"/>
              </a:xfrm>
            </p:grpSpPr>
            <p:sp>
              <p:nvSpPr>
                <p:cNvPr id="131087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2256" y="1248"/>
                  <a:ext cx="1440" cy="212"/>
                </a:xfrm>
                <a:prstGeom prst="rect">
                  <a:avLst/>
                </a:prstGeom>
                <a:noFill/>
                <a:ln w="57150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US" sz="1600" b="1">
                      <a:latin typeface="Arial" charset="0"/>
                    </a:rPr>
                    <a:t>page swapped out</a:t>
                  </a:r>
                </a:p>
              </p:txBody>
            </p:sp>
            <p:grpSp>
              <p:nvGrpSpPr>
                <p:cNvPr id="14" name="Group 31"/>
                <p:cNvGrpSpPr>
                  <a:grpSpLocks/>
                </p:cNvGrpSpPr>
                <p:nvPr/>
              </p:nvGrpSpPr>
              <p:grpSpPr bwMode="auto">
                <a:xfrm>
                  <a:off x="3072" y="2016"/>
                  <a:ext cx="1248" cy="1576"/>
                  <a:chOff x="3072" y="2016"/>
                  <a:chExt cx="1248" cy="1576"/>
                </a:xfrm>
              </p:grpSpPr>
              <p:grpSp>
                <p:nvGrpSpPr>
                  <p:cNvPr id="15" name="Group 32"/>
                  <p:cNvGrpSpPr>
                    <a:grpSpLocks/>
                  </p:cNvGrpSpPr>
                  <p:nvPr/>
                </p:nvGrpSpPr>
                <p:grpSpPr bwMode="auto">
                  <a:xfrm>
                    <a:off x="3072" y="3072"/>
                    <a:ext cx="1248" cy="520"/>
                    <a:chOff x="3120" y="3072"/>
                    <a:chExt cx="1248" cy="520"/>
                  </a:xfrm>
                </p:grpSpPr>
                <p:sp>
                  <p:nvSpPr>
                    <p:cNvPr id="131093" name="Text Box 33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504" y="3072"/>
                      <a:ext cx="864" cy="520"/>
                    </a:xfrm>
                    <a:prstGeom prst="rect">
                      <a:avLst/>
                    </a:prstGeom>
                    <a:noFill/>
                    <a:ln w="57150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eaLnBrk="0" hangingPunct="0">
                        <a:spcBef>
                          <a:spcPct val="50000"/>
                        </a:spcBef>
                      </a:pPr>
                      <a:r>
                        <a:rPr lang="en-US" sz="1600" b="1">
                          <a:latin typeface="Arial" charset="0"/>
                        </a:rPr>
                        <a:t>RAM (physical memory)</a:t>
                      </a:r>
                    </a:p>
                  </p:txBody>
                </p:sp>
                <p:sp>
                  <p:nvSpPr>
                    <p:cNvPr id="131094" name="Line 3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120" y="3168"/>
                      <a:ext cx="624" cy="144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bg2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16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3360" y="2016"/>
                    <a:ext cx="960" cy="520"/>
                    <a:chOff x="3456" y="2016"/>
                    <a:chExt cx="960" cy="520"/>
                  </a:xfrm>
                </p:grpSpPr>
                <p:sp>
                  <p:nvSpPr>
                    <p:cNvPr id="131091" name="Text Box 3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456" y="2016"/>
                      <a:ext cx="816" cy="520"/>
                    </a:xfrm>
                    <a:prstGeom prst="rect">
                      <a:avLst/>
                    </a:prstGeom>
                    <a:noFill/>
                    <a:ln w="57150">
                      <a:noFill/>
                      <a:miter lim="800000"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pPr algn="ctr" eaLnBrk="0" hangingPunct="0">
                        <a:spcBef>
                          <a:spcPct val="50000"/>
                        </a:spcBef>
                      </a:pPr>
                      <a:r>
                        <a:rPr lang="en-US" sz="1600" b="1">
                          <a:latin typeface="Arial" charset="0"/>
                        </a:rPr>
                        <a:t>disk (virtual memory)</a:t>
                      </a:r>
                    </a:p>
                  </p:txBody>
                </p:sp>
                <p:sp>
                  <p:nvSpPr>
                    <p:cNvPr id="131092" name="Line 37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4032" y="2016"/>
                      <a:ext cx="384" cy="96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bg2"/>
                      </a:solidFill>
                      <a:round/>
                      <a:headEnd/>
                      <a:tailEnd type="triangle" w="med" len="med"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GB"/>
                    </a:p>
                  </p:txBody>
                </p:sp>
              </p:grpSp>
            </p:grpSp>
          </p:grpSp>
        </p:grpSp>
        <p:sp>
          <p:nvSpPr>
            <p:cNvPr id="131084" name="Text Box 38"/>
            <p:cNvSpPr txBox="1">
              <a:spLocks noChangeArrowheads="1"/>
            </p:cNvSpPr>
            <p:nvPr/>
          </p:nvSpPr>
          <p:spPr bwMode="auto">
            <a:xfrm>
              <a:off x="4336" y="4108"/>
              <a:ext cx="1147" cy="212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sz="1600" b="1">
                  <a:latin typeface="Arial" charset="0"/>
                </a:rPr>
                <a:t>page swapped in</a:t>
              </a:r>
            </a:p>
          </p:txBody>
        </p:sp>
      </p:grpSp>
      <p:sp>
        <p:nvSpPr>
          <p:cNvPr id="41" name="Footer Placeholder 4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ET0911-Data Storage Technology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358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9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53" presetClass="entr" presetSubtype="0" fill="hold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4951" grpId="0" build="p" autoUpdateAnimBg="0" advAuto="100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mtClean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SG" dirty="0" smtClean="0"/>
              <a:t>Each process has an illusion of a large address space e.g. 2</a:t>
            </a:r>
            <a:r>
              <a:rPr lang="en-SG" baseline="30000" dirty="0" smtClean="0"/>
              <a:t>32</a:t>
            </a:r>
            <a:r>
              <a:rPr lang="en-SG" dirty="0" smtClean="0"/>
              <a:t> (for 32-bit addressing) = 4 GB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SG" dirty="0"/>
              <a:t>But this illusion is also shared by multiple processes! 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SG" dirty="0" smtClean="0"/>
              <a:t>However, physical address space is much smaller e.g. 4 GB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SG" dirty="0" smtClean="0"/>
              <a:t>So if we have 8 processes addressing 4GB each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SG" dirty="0" smtClean="0"/>
              <a:t>total memory = 8 x </a:t>
            </a:r>
            <a:r>
              <a:rPr lang="en-SG" dirty="0"/>
              <a:t>4 </a:t>
            </a:r>
            <a:r>
              <a:rPr lang="en-SG" dirty="0" smtClean="0"/>
              <a:t>GB  = 32 GB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SG" dirty="0" smtClean="0"/>
              <a:t>But we have only 4 GB!!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Implementation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337355" y="2022169"/>
            <a:ext cx="430887" cy="886525"/>
          </a:xfrm>
          <a:prstGeom prst="rect">
            <a:avLst/>
          </a:prstGeom>
        </p:spPr>
        <p:txBody>
          <a:bodyPr vert="vert" wrap="none">
            <a:spAutoFit/>
          </a:bodyPr>
          <a:lstStyle/>
          <a:p>
            <a:r>
              <a:rPr lang="en-SG" sz="1600" b="1" dirty="0" smtClean="0"/>
              <a:t>Process 1</a:t>
            </a:r>
            <a:endParaRPr lang="en-SG" sz="1600" b="1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591048"/>
              </p:ext>
            </p:extLst>
          </p:nvPr>
        </p:nvGraphicFramePr>
        <p:xfrm>
          <a:off x="2987824" y="2602592"/>
          <a:ext cx="648072" cy="2743200"/>
        </p:xfrm>
        <a:graphic>
          <a:graphicData uri="http://schemas.openxmlformats.org/drawingml/2006/table">
            <a:tbl>
              <a:tblPr bandCol="1">
                <a:tableStyleId>{638B1855-1B75-4FBE-930C-398BA8C253C6}</a:tableStyleId>
              </a:tblPr>
              <a:tblGrid>
                <a:gridCol w="648072"/>
              </a:tblGrid>
              <a:tr h="216024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pp12</a:t>
                      </a:r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pp1</a:t>
                      </a:r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pp3</a:t>
                      </a:r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pp5</a:t>
                      </a:r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pp20</a:t>
                      </a:r>
                      <a:endParaRPr lang="en-SG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pp22</a:t>
                      </a:r>
                      <a:endParaRPr lang="en-SG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60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pp25</a:t>
                      </a:r>
                      <a:endParaRPr lang="en-SG" sz="12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2843808" y="5445223"/>
            <a:ext cx="115212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600" b="1" dirty="0" smtClean="0"/>
              <a:t>Translation Page </a:t>
            </a:r>
            <a:r>
              <a:rPr lang="en-SG" sz="1600" b="1" dirty="0"/>
              <a:t>Table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763688" y="2275259"/>
            <a:ext cx="1224136" cy="6995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980311"/>
              </p:ext>
            </p:extLst>
          </p:nvPr>
        </p:nvGraphicFramePr>
        <p:xfrm>
          <a:off x="827584" y="1628800"/>
          <a:ext cx="936104" cy="26822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36104"/>
              </a:tblGrid>
              <a:tr h="3223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/>
                        <a:t>Page 0</a:t>
                      </a:r>
                      <a:endParaRPr lang="en-SG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22336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Page 1</a:t>
                      </a:r>
                      <a:endParaRPr lang="en-SG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22336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Page 2</a:t>
                      </a:r>
                      <a:endParaRPr lang="en-SG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223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/>
                        <a:t>Page 3</a:t>
                      </a:r>
                      <a:endParaRPr lang="en-SG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22336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Page 4</a:t>
                      </a:r>
                      <a:endParaRPr lang="en-SG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223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/>
                        <a:t>Page 5</a:t>
                      </a:r>
                      <a:endParaRPr lang="en-SG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223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/>
                        <a:t>Page 6</a:t>
                      </a:r>
                      <a:endParaRPr lang="en-SG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223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/>
                        <a:t>Page 7</a:t>
                      </a:r>
                      <a:endParaRPr lang="en-SG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461501"/>
              </p:ext>
            </p:extLst>
          </p:nvPr>
        </p:nvGraphicFramePr>
        <p:xfrm>
          <a:off x="827584" y="4657680"/>
          <a:ext cx="936104" cy="201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36104"/>
              </a:tblGrid>
              <a:tr h="322336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Page 21</a:t>
                      </a:r>
                      <a:endParaRPr lang="en-SG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22336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Page 22</a:t>
                      </a:r>
                      <a:endParaRPr lang="en-SG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223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/>
                        <a:t>Page 23</a:t>
                      </a:r>
                      <a:endParaRPr lang="en-SG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22336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Page 24</a:t>
                      </a:r>
                      <a:endParaRPr lang="en-SG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223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/>
                        <a:t>Page 25</a:t>
                      </a:r>
                      <a:endParaRPr lang="en-SG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  <a:tr h="3223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/>
                        <a:t>Page 26</a:t>
                      </a:r>
                      <a:endParaRPr lang="en-SG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2" name="Straight Arrow Connector 41"/>
          <p:cNvCxnSpPr/>
          <p:nvPr/>
        </p:nvCxnSpPr>
        <p:spPr>
          <a:xfrm>
            <a:off x="1763688" y="2607860"/>
            <a:ext cx="1224136" cy="6995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763688" y="2898274"/>
            <a:ext cx="1224136" cy="69950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671422"/>
              </p:ext>
            </p:extLst>
          </p:nvPr>
        </p:nvGraphicFramePr>
        <p:xfrm>
          <a:off x="4644008" y="1772816"/>
          <a:ext cx="1080120" cy="2926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0120"/>
              </a:tblGrid>
              <a:tr h="3223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/>
                        <a:t>frame 0</a:t>
                      </a:r>
                      <a:endParaRPr lang="en-SG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22336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frame 1</a:t>
                      </a:r>
                      <a:endParaRPr lang="en-SG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22336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frame 2</a:t>
                      </a:r>
                      <a:endParaRPr lang="en-SG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223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/>
                        <a:t>frame 3</a:t>
                      </a:r>
                      <a:endParaRPr lang="en-SG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22336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frame 4</a:t>
                      </a:r>
                      <a:endParaRPr lang="en-SG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223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/>
                        <a:t>frame 5</a:t>
                      </a:r>
                      <a:endParaRPr lang="en-SG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223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/>
                        <a:t>---</a:t>
                      </a:r>
                      <a:endParaRPr lang="en-SG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223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/>
                        <a:t>frame 20</a:t>
                      </a:r>
                      <a:endParaRPr lang="en-SG" sz="1600" dirty="0" smtClean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5" name="Flowchart: Magnetic Disk 44"/>
          <p:cNvSpPr/>
          <p:nvPr/>
        </p:nvSpPr>
        <p:spPr>
          <a:xfrm>
            <a:off x="6516216" y="1600288"/>
            <a:ext cx="2267744" cy="4057709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173493"/>
              </p:ext>
            </p:extLst>
          </p:nvPr>
        </p:nvGraphicFramePr>
        <p:xfrm>
          <a:off x="4644008" y="4437112"/>
          <a:ext cx="1080120" cy="201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80120"/>
              </a:tblGrid>
              <a:tr h="322336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---</a:t>
                      </a:r>
                      <a:endParaRPr lang="en-SG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223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/>
                        <a:t>frame 22</a:t>
                      </a:r>
                      <a:endParaRPr lang="en-SG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22336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smtClean="0"/>
                        <a:t>---</a:t>
                      </a:r>
                      <a:endParaRPr lang="en-SG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223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/>
                        <a:t>frame 25</a:t>
                      </a:r>
                      <a:endParaRPr lang="en-SG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2233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 smtClean="0"/>
                        <a:t>---</a:t>
                      </a:r>
                      <a:endParaRPr lang="en-SG" sz="16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  <a:tr h="322336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 err="1" smtClean="0"/>
                        <a:t>frameMM</a:t>
                      </a:r>
                      <a:endParaRPr lang="en-SG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7" name="Straight Arrow Connector 46"/>
          <p:cNvCxnSpPr/>
          <p:nvPr/>
        </p:nvCxnSpPr>
        <p:spPr>
          <a:xfrm flipV="1">
            <a:off x="3635896" y="2275259"/>
            <a:ext cx="1008112" cy="70952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3600159" y="2898274"/>
            <a:ext cx="1043849" cy="44126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600159" y="3597777"/>
            <a:ext cx="1043849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600159" y="3861048"/>
            <a:ext cx="3528125" cy="984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6948264" y="3118908"/>
            <a:ext cx="360040" cy="18845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6" name="Rectangle 55"/>
          <p:cNvSpPr/>
          <p:nvPr/>
        </p:nvSpPr>
        <p:spPr>
          <a:xfrm>
            <a:off x="6991316" y="3317894"/>
            <a:ext cx="360040" cy="18845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7" name="Rectangle 56"/>
          <p:cNvSpPr/>
          <p:nvPr/>
        </p:nvSpPr>
        <p:spPr>
          <a:xfrm>
            <a:off x="7092280" y="3503549"/>
            <a:ext cx="360040" cy="18845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8" name="Rectangle 57"/>
          <p:cNvSpPr/>
          <p:nvPr/>
        </p:nvSpPr>
        <p:spPr>
          <a:xfrm>
            <a:off x="7164288" y="3692004"/>
            <a:ext cx="360040" cy="18845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9" name="Rectangle 58"/>
          <p:cNvSpPr/>
          <p:nvPr/>
        </p:nvSpPr>
        <p:spPr>
          <a:xfrm>
            <a:off x="7236296" y="3861048"/>
            <a:ext cx="360040" cy="18845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0" name="Rectangle 59"/>
          <p:cNvSpPr/>
          <p:nvPr/>
        </p:nvSpPr>
        <p:spPr>
          <a:xfrm>
            <a:off x="7049228" y="4382142"/>
            <a:ext cx="360040" cy="188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1" name="Rectangle 60"/>
          <p:cNvSpPr/>
          <p:nvPr/>
        </p:nvSpPr>
        <p:spPr>
          <a:xfrm>
            <a:off x="7092280" y="4581128"/>
            <a:ext cx="360040" cy="188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2" name="Rectangle 61"/>
          <p:cNvSpPr/>
          <p:nvPr/>
        </p:nvSpPr>
        <p:spPr>
          <a:xfrm>
            <a:off x="7193244" y="4766783"/>
            <a:ext cx="360040" cy="188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3" name="Rectangle 62"/>
          <p:cNvSpPr/>
          <p:nvPr/>
        </p:nvSpPr>
        <p:spPr>
          <a:xfrm>
            <a:off x="7265252" y="4955238"/>
            <a:ext cx="360040" cy="188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4" name="Rectangle 63"/>
          <p:cNvSpPr/>
          <p:nvPr/>
        </p:nvSpPr>
        <p:spPr>
          <a:xfrm>
            <a:off x="7337260" y="5124282"/>
            <a:ext cx="360040" cy="18845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1763688" y="3880459"/>
            <a:ext cx="1242004" cy="5044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V="1">
            <a:off x="1763688" y="4977293"/>
            <a:ext cx="1242004" cy="126001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3618027" y="4325603"/>
            <a:ext cx="1025981" cy="9151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V="1">
            <a:off x="1763688" y="4675355"/>
            <a:ext cx="1224136" cy="63738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V="1">
            <a:off x="3618027" y="4653136"/>
            <a:ext cx="3276097" cy="2221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4309524" y="1319728"/>
            <a:ext cx="21590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600" b="1" dirty="0" smtClean="0"/>
              <a:t>Physical memory space</a:t>
            </a:r>
            <a:endParaRPr lang="en-SG" sz="1600" b="1" dirty="0"/>
          </a:p>
        </p:txBody>
      </p:sp>
      <p:sp>
        <p:nvSpPr>
          <p:cNvPr id="76" name="Rectangle 75"/>
          <p:cNvSpPr/>
          <p:nvPr/>
        </p:nvSpPr>
        <p:spPr>
          <a:xfrm>
            <a:off x="6804248" y="2105982"/>
            <a:ext cx="17493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600" b="1" dirty="0" smtClean="0"/>
              <a:t>Secondary storage</a:t>
            </a:r>
            <a:endParaRPr lang="en-SG" sz="1600" b="1" dirty="0"/>
          </a:p>
        </p:txBody>
      </p:sp>
      <p:sp>
        <p:nvSpPr>
          <p:cNvPr id="38" name="Rectangle 37"/>
          <p:cNvSpPr/>
          <p:nvPr/>
        </p:nvSpPr>
        <p:spPr>
          <a:xfrm>
            <a:off x="368812" y="1218238"/>
            <a:ext cx="20562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600" b="1" dirty="0" smtClean="0"/>
              <a:t>Virtual memory space</a:t>
            </a:r>
            <a:endParaRPr lang="en-SG" sz="1600" b="1" dirty="0"/>
          </a:p>
        </p:txBody>
      </p:sp>
      <p:sp>
        <p:nvSpPr>
          <p:cNvPr id="39" name="Rectangle 38"/>
          <p:cNvSpPr/>
          <p:nvPr/>
        </p:nvSpPr>
        <p:spPr>
          <a:xfrm>
            <a:off x="337355" y="4934752"/>
            <a:ext cx="430887" cy="886525"/>
          </a:xfrm>
          <a:prstGeom prst="rect">
            <a:avLst/>
          </a:prstGeom>
        </p:spPr>
        <p:txBody>
          <a:bodyPr vert="vert" wrap="none">
            <a:spAutoFit/>
          </a:bodyPr>
          <a:lstStyle/>
          <a:p>
            <a:r>
              <a:rPr lang="en-SG" sz="1600" b="1" dirty="0" smtClean="0"/>
              <a:t>Process 2</a:t>
            </a:r>
            <a:endParaRPr lang="en-SG" sz="1600" b="1" dirty="0"/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763688" y="3412121"/>
            <a:ext cx="1224136" cy="45876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732240" y="5676406"/>
            <a:ext cx="17019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600" b="1" dirty="0" smtClean="0"/>
              <a:t>Virtual memory (swap space)</a:t>
            </a:r>
            <a:endParaRPr lang="en-SG" sz="1600" b="1" dirty="0"/>
          </a:p>
        </p:txBody>
      </p:sp>
      <p:sp>
        <p:nvSpPr>
          <p:cNvPr id="52" name="Rectangle 51"/>
          <p:cNvSpPr/>
          <p:nvPr/>
        </p:nvSpPr>
        <p:spPr>
          <a:xfrm>
            <a:off x="2843808" y="2105982"/>
            <a:ext cx="67839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600" b="1" dirty="0" smtClean="0"/>
              <a:t>MMU</a:t>
            </a:r>
            <a:endParaRPr lang="en-SG" sz="1600" b="1" dirty="0"/>
          </a:p>
        </p:txBody>
      </p:sp>
      <p:sp>
        <p:nvSpPr>
          <p:cNvPr id="54" name="Rectangle 53"/>
          <p:cNvSpPr/>
          <p:nvPr/>
        </p:nvSpPr>
        <p:spPr>
          <a:xfrm>
            <a:off x="2154869" y="6104827"/>
            <a:ext cx="21546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600" b="1" dirty="0" smtClean="0"/>
              <a:t>Pages are swapped out (cache miss)</a:t>
            </a:r>
            <a:endParaRPr lang="en-SG" sz="1600" b="1" dirty="0"/>
          </a:p>
        </p:txBody>
      </p:sp>
      <p:cxnSp>
        <p:nvCxnSpPr>
          <p:cNvPr id="70" name="Straight Arrow Connector 69"/>
          <p:cNvCxnSpPr/>
          <p:nvPr/>
        </p:nvCxnSpPr>
        <p:spPr>
          <a:xfrm flipH="1" flipV="1">
            <a:off x="1763688" y="5373216"/>
            <a:ext cx="922772" cy="79208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 flipV="1">
            <a:off x="1763688" y="3412121"/>
            <a:ext cx="1073454" cy="269270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4882514" y="6474822"/>
            <a:ext cx="6046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600" b="1" dirty="0" smtClean="0"/>
              <a:t>RAM</a:t>
            </a:r>
            <a:endParaRPr lang="en-SG" sz="1600" b="1" dirty="0"/>
          </a:p>
        </p:txBody>
      </p:sp>
      <p:sp>
        <p:nvSpPr>
          <p:cNvPr id="48" name="Rectangle 47"/>
          <p:cNvSpPr/>
          <p:nvPr/>
        </p:nvSpPr>
        <p:spPr>
          <a:xfrm>
            <a:off x="3635896" y="2636912"/>
            <a:ext cx="10259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600" b="1" dirty="0" smtClean="0"/>
              <a:t>Cache hit</a:t>
            </a:r>
            <a:endParaRPr lang="en-SG" sz="1600" b="1" dirty="0"/>
          </a:p>
        </p:txBody>
      </p:sp>
      <p:sp>
        <p:nvSpPr>
          <p:cNvPr id="73" name="Rectangle 72"/>
          <p:cNvSpPr/>
          <p:nvPr/>
        </p:nvSpPr>
        <p:spPr>
          <a:xfrm>
            <a:off x="5724128" y="4307092"/>
            <a:ext cx="12130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600" b="1" dirty="0" smtClean="0"/>
              <a:t>Cache miss</a:t>
            </a:r>
            <a:endParaRPr lang="en-SG" sz="1600" b="1" dirty="0"/>
          </a:p>
        </p:txBody>
      </p:sp>
      <p:cxnSp>
        <p:nvCxnSpPr>
          <p:cNvPr id="74" name="Straight Arrow Connector 73"/>
          <p:cNvCxnSpPr>
            <a:endCxn id="9" idx="1"/>
          </p:cNvCxnSpPr>
          <p:nvPr/>
        </p:nvCxnSpPr>
        <p:spPr>
          <a:xfrm flipV="1">
            <a:off x="1781556" y="3974192"/>
            <a:ext cx="1206268" cy="16778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3635895" y="4909479"/>
            <a:ext cx="1025981" cy="9151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1763688" y="4769583"/>
            <a:ext cx="1242004" cy="50448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3618027" y="5189452"/>
            <a:ext cx="1043850" cy="41785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/>
          <p:cNvSpPr/>
          <p:nvPr/>
        </p:nvSpPr>
        <p:spPr>
          <a:xfrm flipH="1">
            <a:off x="1141904" y="452487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0" name="Oval 79"/>
          <p:cNvSpPr/>
          <p:nvPr/>
        </p:nvSpPr>
        <p:spPr>
          <a:xfrm flipV="1">
            <a:off x="1141905" y="4365104"/>
            <a:ext cx="45719" cy="52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6553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mtClean="0"/>
              <a:t>Advantages of Virtual </a:t>
            </a:r>
            <a:r>
              <a:rPr lang="en-SG" dirty="0" smtClean="0"/>
              <a:t>Memory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Separates user's logical memory from physical memory.</a:t>
            </a:r>
          </a:p>
          <a:p>
            <a:r>
              <a:rPr lang="en-SG" dirty="0" smtClean="0"/>
              <a:t>Only part of the program needs to be in physical memory for execution</a:t>
            </a:r>
          </a:p>
          <a:p>
            <a:r>
              <a:rPr lang="en-SG" dirty="0" smtClean="0"/>
              <a:t>Logical address space can therefore be much larger than physical address space</a:t>
            </a:r>
          </a:p>
          <a:p>
            <a:r>
              <a:rPr lang="en-SG" dirty="0" smtClean="0"/>
              <a:t>Allows physical address spaces to be shared by several concurrent processes</a:t>
            </a:r>
          </a:p>
          <a:p>
            <a:r>
              <a:rPr lang="en-SG" dirty="0" smtClean="0"/>
              <a:t>Allows for more efficient process creation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mtClean="0"/>
              <a:t>Swapping vs Paging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3010145"/>
              </p:ext>
            </p:extLst>
          </p:nvPr>
        </p:nvGraphicFramePr>
        <p:xfrm>
          <a:off x="457200" y="1600200"/>
          <a:ext cx="8229600" cy="434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631948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Swapping</a:t>
                      </a:r>
                      <a:endParaRPr lang="en-SG" sz="18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0" u="none" strike="noStrike" kern="1200" baseline="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Paging</a:t>
                      </a:r>
                      <a:endParaRPr lang="en-SG" sz="1800" dirty="0" smtClean="0"/>
                    </a:p>
                  </a:txBody>
                  <a:tcPr marT="45715" marB="45715"/>
                </a:tc>
              </a:tr>
              <a:tr h="3717132"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SG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Loads entire process in memory: runs it, exit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SG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 slow (for big, long-lived processes)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SG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Wasteful (might not require everything)</a:t>
                      </a:r>
                      <a:endParaRPr lang="en-SG" sz="2000" dirty="0"/>
                    </a:p>
                  </a:txBody>
                  <a:tcPr marT="45715" marB="45715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SG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Runs all processes concurrently, taking only pieces of memory (pages) away from each process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SG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Finer granularity, higher performance</a:t>
                      </a:r>
                    </a:p>
                    <a:p>
                      <a:pPr marL="285750" indent="-285750">
                        <a:buFont typeface="Arial" pitchFamily="34" charset="0"/>
                        <a:buChar char="•"/>
                      </a:pPr>
                      <a:r>
                        <a:rPr lang="en-SG" sz="2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Paging completes separation between logical memory and physical memory – large virtual memory can be provided on a smaller physical memory</a:t>
                      </a:r>
                      <a:endParaRPr lang="en-SG" sz="2000" dirty="0"/>
                    </a:p>
                  </a:txBody>
                  <a:tcPr marT="45715" marB="4571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mtClean="0"/>
              <a:t>How does VM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89163"/>
          </a:xfrm>
        </p:spPr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SG" dirty="0" smtClean="0"/>
              <a:t>Modify Page Tables with another bit (“is present”)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SG" dirty="0" smtClean="0"/>
              <a:t>If page in memory, </a:t>
            </a:r>
            <a:r>
              <a:rPr lang="en-SG" dirty="0" err="1" smtClean="0"/>
              <a:t>is_present</a:t>
            </a:r>
            <a:r>
              <a:rPr lang="en-SG" dirty="0" smtClean="0"/>
              <a:t> = 1, else </a:t>
            </a:r>
            <a:r>
              <a:rPr lang="en-SG" dirty="0" err="1" smtClean="0"/>
              <a:t>is_present</a:t>
            </a:r>
            <a:r>
              <a:rPr lang="en-SG" dirty="0" smtClean="0"/>
              <a:t> = 0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SG" dirty="0" smtClean="0"/>
              <a:t>If page is in memory, translation works as before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SG" dirty="0" smtClean="0"/>
              <a:t>If page is NOT in memory, translation causes a page fault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625500"/>
              </p:ext>
            </p:extLst>
          </p:nvPr>
        </p:nvGraphicFramePr>
        <p:xfrm>
          <a:off x="539551" y="3789040"/>
          <a:ext cx="2160241" cy="1854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92088"/>
                <a:gridCol w="936105"/>
                <a:gridCol w="432048"/>
              </a:tblGrid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Pg000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1273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Pg001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443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pg002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177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pg003 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3000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SG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454461"/>
              </p:ext>
            </p:extLst>
          </p:nvPr>
        </p:nvGraphicFramePr>
        <p:xfrm>
          <a:off x="3995936" y="3843040"/>
          <a:ext cx="115212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>
                          <a:solidFill>
                            <a:schemeClr val="tx1"/>
                          </a:solidFill>
                        </a:rPr>
                        <a:t>Memory</a:t>
                      </a:r>
                      <a:endParaRPr lang="en-S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Flowchart: Magnetic Disk 5"/>
          <p:cNvSpPr/>
          <p:nvPr/>
        </p:nvSpPr>
        <p:spPr>
          <a:xfrm>
            <a:off x="6228184" y="3915048"/>
            <a:ext cx="1656184" cy="1944216"/>
          </a:xfrm>
          <a:prstGeom prst="flowChartMagneticDisk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 6"/>
          <p:cNvSpPr/>
          <p:nvPr/>
        </p:nvSpPr>
        <p:spPr>
          <a:xfrm>
            <a:off x="6812101" y="4115048"/>
            <a:ext cx="5437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1600" b="1" dirty="0" smtClean="0"/>
              <a:t>Disk</a:t>
            </a:r>
            <a:endParaRPr lang="en-SG" sz="1600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699792" y="4284325"/>
            <a:ext cx="1728192" cy="16927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699792" y="5427216"/>
            <a:ext cx="1728192" cy="8463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689207" y="4707136"/>
            <a:ext cx="4475081" cy="18002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689207" y="5067176"/>
            <a:ext cx="4475081" cy="36004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mtClean="0"/>
              <a:t>How to handle Page Faults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SG" dirty="0" smtClean="0"/>
              <a:t>On a page fault: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SG" dirty="0" smtClean="0"/>
              <a:t>OS finds a free frame, or evicts one from memory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SG" dirty="0" smtClean="0"/>
              <a:t>Which one?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SG" dirty="0" smtClean="0"/>
              <a:t>Want knowledge of the future?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SG" dirty="0" smtClean="0"/>
              <a:t>Issues disk request to fetch data for page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SG" dirty="0" smtClean="0"/>
              <a:t>What to fetch?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SG" dirty="0" smtClean="0"/>
              <a:t>Just the requested page, or more?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SG" dirty="0" smtClean="0"/>
              <a:t>Block current process, context switch to new process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SG" dirty="0" smtClean="0"/>
              <a:t>How?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SG" dirty="0" smtClean="0"/>
              <a:t>Process might be executing an instruction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SG" dirty="0" smtClean="0"/>
              <a:t>When disk completes, set </a:t>
            </a:r>
            <a:r>
              <a:rPr lang="en-SG" dirty="0" err="1" smtClean="0"/>
              <a:t>is_present</a:t>
            </a:r>
            <a:r>
              <a:rPr lang="en-SG" dirty="0" smtClean="0"/>
              <a:t> bit to 1, and current process in ready queue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1027</TotalTime>
  <Words>1688</Words>
  <Application>Microsoft Office PowerPoint</Application>
  <PresentationFormat>On-screen Show (4:3)</PresentationFormat>
  <Paragraphs>389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Monotype Sorts</vt:lpstr>
      <vt:lpstr>Arial</vt:lpstr>
      <vt:lpstr>Calibri</vt:lpstr>
      <vt:lpstr>Office Theme</vt:lpstr>
      <vt:lpstr>ET0023 Operating Systems</vt:lpstr>
      <vt:lpstr>Virtual Memory</vt:lpstr>
      <vt:lpstr>PowerPoint Presentation</vt:lpstr>
      <vt:lpstr>Implementation</vt:lpstr>
      <vt:lpstr>Implementation</vt:lpstr>
      <vt:lpstr>Advantages of Virtual Memory</vt:lpstr>
      <vt:lpstr>Swapping vs Paging</vt:lpstr>
      <vt:lpstr>How does VM work?</vt:lpstr>
      <vt:lpstr>How to handle Page Faults</vt:lpstr>
      <vt:lpstr>Steps in handling a Page Fault</vt:lpstr>
      <vt:lpstr>What to replace (who to evict)?</vt:lpstr>
      <vt:lpstr>Tip: Modify/Dirty Bits</vt:lpstr>
      <vt:lpstr>Page Replacement</vt:lpstr>
      <vt:lpstr>Page Replacement Algorithms</vt:lpstr>
      <vt:lpstr>First-In-First-Out Replacement</vt:lpstr>
      <vt:lpstr>First-In-First-Out Replacement</vt:lpstr>
      <vt:lpstr>Optimal Algorithm</vt:lpstr>
      <vt:lpstr>Optimal Approximation</vt:lpstr>
      <vt:lpstr>Least Recently Used Algorithm</vt:lpstr>
      <vt:lpstr>Implementing Perfect LRU</vt:lpstr>
      <vt:lpstr>Other Algorithms</vt:lpstr>
      <vt:lpstr>Allocating Pages to Processes</vt:lpstr>
      <vt:lpstr>Thrashing</vt:lpstr>
      <vt:lpstr>Windows</vt:lpstr>
      <vt:lpstr>Linux</vt:lpstr>
      <vt:lpstr>PowerPoint Presentation</vt:lpstr>
      <vt:lpstr>How much memory is enough?</vt:lpstr>
    </vt:vector>
  </TitlesOfParts>
  <Company>Singapore Polytechnic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ET0023 Operating Systems</dc:title>
  <dc:creator>Staff</dc:creator>
  <cp:lastModifiedBy>Leong Kin Seng</cp:lastModifiedBy>
  <cp:revision>50</cp:revision>
  <dcterms:created xsi:type="dcterms:W3CDTF">2013-07-02T01:27:18Z</dcterms:created>
  <dcterms:modified xsi:type="dcterms:W3CDTF">2015-07-23T05:29:26Z</dcterms:modified>
</cp:coreProperties>
</file>