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305" r:id="rId26"/>
    <p:sldId id="281" r:id="rId27"/>
    <p:sldId id="308" r:id="rId28"/>
    <p:sldId id="285" r:id="rId29"/>
    <p:sldId id="306" r:id="rId30"/>
    <p:sldId id="307" r:id="rId31"/>
    <p:sldId id="282" r:id="rId32"/>
    <p:sldId id="286" r:id="rId33"/>
    <p:sldId id="287" r:id="rId34"/>
    <p:sldId id="283" r:id="rId35"/>
    <p:sldId id="284" r:id="rId36"/>
    <p:sldId id="288" r:id="rId37"/>
    <p:sldId id="289" r:id="rId38"/>
    <p:sldId id="290" r:id="rId39"/>
    <p:sldId id="291" r:id="rId40"/>
    <p:sldId id="292" r:id="rId41"/>
    <p:sldId id="293" r:id="rId42"/>
    <p:sldId id="294" r:id="rId43"/>
    <p:sldId id="295" r:id="rId44"/>
    <p:sldId id="309" r:id="rId45"/>
    <p:sldId id="296" r:id="rId46"/>
    <p:sldId id="297" r:id="rId47"/>
    <p:sldId id="298" r:id="rId48"/>
    <p:sldId id="299" r:id="rId49"/>
    <p:sldId id="300" r:id="rId50"/>
    <p:sldId id="301" r:id="rId51"/>
    <p:sldId id="302" r:id="rId52"/>
    <p:sldId id="303" r:id="rId53"/>
    <p:sldId id="304" r:id="rId54"/>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304" autoAdjust="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sorterViewPr>
    <p:cViewPr>
      <p:scale>
        <a:sx n="100" d="100"/>
        <a:sy n="100" d="100"/>
      </p:scale>
      <p:origin x="0" y="-124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89C9475F-4B28-4C49-99C7-0F91BB09FBFA}" type="datetimeFigureOut">
              <a:rPr lang="en-SG" smtClean="0"/>
              <a:t>6/8/2015</a:t>
            </a:fld>
            <a:endParaRPr lang="en-SG"/>
          </a:p>
        </p:txBody>
      </p:sp>
      <p:sp>
        <p:nvSpPr>
          <p:cNvPr id="4" name="Footer Placehold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3651D491-7132-4B79-87BD-A975CA670075}" type="slidenum">
              <a:rPr lang="en-SG" smtClean="0"/>
              <a:t>‹#›</a:t>
            </a:fld>
            <a:endParaRPr lang="en-SG"/>
          </a:p>
        </p:txBody>
      </p:sp>
    </p:spTree>
    <p:extLst>
      <p:ext uri="{BB962C8B-B14F-4D97-AF65-F5344CB8AC3E}">
        <p14:creationId xmlns:p14="http://schemas.microsoft.com/office/powerpoint/2010/main" val="3687660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SG"/>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269D224-7792-4790-A6A9-1F57F1ED403D}" type="datetimeFigureOut">
              <a:rPr lang="en-SG" smtClean="0"/>
              <a:t>6/8/2015</a:t>
            </a:fld>
            <a:endParaRPr lang="en-SG"/>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SG"/>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SG"/>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3E25083-B88B-4E73-955A-9498FF467825}" type="slidenum">
              <a:rPr lang="en-SG" smtClean="0"/>
              <a:t>‹#›</a:t>
            </a:fld>
            <a:endParaRPr lang="en-SG"/>
          </a:p>
        </p:txBody>
      </p:sp>
    </p:spTree>
    <p:extLst>
      <p:ext uri="{BB962C8B-B14F-4D97-AF65-F5344CB8AC3E}">
        <p14:creationId xmlns:p14="http://schemas.microsoft.com/office/powerpoint/2010/main" val="2387361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Proprietary_software"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en.wikipedia.org/wiki/Mac_OS" TargetMode="External"/><Relationship Id="rId5" Type="http://schemas.openxmlformats.org/officeDocument/2006/relationships/hyperlink" Target="http://en.wikipedia.org/wiki/Apple_Inc." TargetMode="External"/><Relationship Id="rId4" Type="http://schemas.openxmlformats.org/officeDocument/2006/relationships/hyperlink" Target="http://en.wikipedia.org/wiki/File_system"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en.wikipedia.org/wiki/IBM_PC-compatible" TargetMode="External"/><Relationship Id="rId13" Type="http://schemas.openxmlformats.org/officeDocument/2006/relationships/hyperlink" Target="http://en.wikipedia.org/wiki/Boot_loader" TargetMode="External"/><Relationship Id="rId18" Type="http://schemas.openxmlformats.org/officeDocument/2006/relationships/hyperlink" Target="http://en.wikipedia.org/wiki/Superfloppy" TargetMode="External"/><Relationship Id="rId3" Type="http://schemas.openxmlformats.org/officeDocument/2006/relationships/hyperlink" Target="http://en.wikipedia.org/wiki/Boot_sector" TargetMode="External"/><Relationship Id="rId7" Type="http://schemas.openxmlformats.org/officeDocument/2006/relationships/hyperlink" Target="http://en.wikipedia.org/wiki/Removable_drive" TargetMode="External"/><Relationship Id="rId12" Type="http://schemas.openxmlformats.org/officeDocument/2006/relationships/hyperlink" Target="http://en.wikipedia.org/wiki/Volume_boot_record" TargetMode="External"/><Relationship Id="rId17" Type="http://schemas.openxmlformats.org/officeDocument/2006/relationships/hyperlink" Target="http://en.wikipedia.org/wiki/Floppy" TargetMode="External"/><Relationship Id="rId2" Type="http://schemas.openxmlformats.org/officeDocument/2006/relationships/slide" Target="../slides/slide27.xml"/><Relationship Id="rId16" Type="http://schemas.openxmlformats.org/officeDocument/2006/relationships/hyperlink" Target="http://en.wikipedia.org/wiki/GUID_Partition_Table" TargetMode="External"/><Relationship Id="rId1" Type="http://schemas.openxmlformats.org/officeDocument/2006/relationships/notesMaster" Target="../notesMasters/notesMaster1.xml"/><Relationship Id="rId6" Type="http://schemas.openxmlformats.org/officeDocument/2006/relationships/hyperlink" Target="http://en.wikipedia.org/wiki/Fixed_disk" TargetMode="External"/><Relationship Id="rId11" Type="http://schemas.openxmlformats.org/officeDocument/2006/relationships/hyperlink" Target="http://en.wikipedia.org/wiki/Second-stage_boot_loader" TargetMode="External"/><Relationship Id="rId5" Type="http://schemas.openxmlformats.org/officeDocument/2006/relationships/hyperlink" Target="http://en.wikipedia.org/wiki/Mass_storage_device" TargetMode="External"/><Relationship Id="rId15" Type="http://schemas.openxmlformats.org/officeDocument/2006/relationships/hyperlink" Target="http://en.wikipedia.org/wiki/MBR_partition_table#cite_note-Microsoft_2013_2581408-1" TargetMode="External"/><Relationship Id="rId10" Type="http://schemas.openxmlformats.org/officeDocument/2006/relationships/hyperlink" Target="http://en.wikipedia.org/wiki/File_system" TargetMode="External"/><Relationship Id="rId4" Type="http://schemas.openxmlformats.org/officeDocument/2006/relationships/hyperlink" Target="http://en.wikipedia.org/wiki/Disk_partitioning" TargetMode="External"/><Relationship Id="rId9" Type="http://schemas.openxmlformats.org/officeDocument/2006/relationships/hyperlink" Target="http://en.wikipedia.org/wiki/PC_DOS_2.0" TargetMode="External"/><Relationship Id="rId14" Type="http://schemas.openxmlformats.org/officeDocument/2006/relationships/hyperlink" Target="http://en.wikipedia.org/wiki/Tebibyt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300" b="1" dirty="0"/>
              <a:t>Hierarchical File System</a:t>
            </a:r>
            <a:r>
              <a:rPr lang="en-SG" sz="1300" dirty="0"/>
              <a:t> (</a:t>
            </a:r>
            <a:r>
              <a:rPr lang="en-SG" sz="1300" b="1" dirty="0"/>
              <a:t>HFS</a:t>
            </a:r>
            <a:r>
              <a:rPr lang="en-SG" sz="1300" dirty="0"/>
              <a:t>) is a </a:t>
            </a:r>
            <a:r>
              <a:rPr lang="en-SG" sz="1300" dirty="0">
                <a:hlinkClick r:id="rId3" tooltip="Proprietary software"/>
              </a:rPr>
              <a:t>proprietary</a:t>
            </a:r>
            <a:r>
              <a:rPr lang="en-SG" sz="1300" dirty="0"/>
              <a:t> </a:t>
            </a:r>
            <a:r>
              <a:rPr lang="en-SG" sz="1300" dirty="0">
                <a:hlinkClick r:id="rId4" tooltip="File system"/>
              </a:rPr>
              <a:t>file system</a:t>
            </a:r>
            <a:r>
              <a:rPr lang="en-SG" sz="1300" dirty="0"/>
              <a:t> developed by </a:t>
            </a:r>
            <a:r>
              <a:rPr lang="en-SG" sz="1300" dirty="0">
                <a:hlinkClick r:id="rId5" tooltip="Apple Inc."/>
              </a:rPr>
              <a:t>Apple Inc.</a:t>
            </a:r>
            <a:r>
              <a:rPr lang="en-SG" sz="1300" dirty="0"/>
              <a:t> for use in computer systems running </a:t>
            </a:r>
            <a:r>
              <a:rPr lang="en-SG" sz="1300" dirty="0">
                <a:hlinkClick r:id="rId6" tooltip="Mac OS"/>
              </a:rPr>
              <a:t>Mac OS</a:t>
            </a:r>
            <a:r>
              <a:rPr lang="en-SG" sz="1300" dirty="0"/>
              <a:t>.</a:t>
            </a:r>
          </a:p>
          <a:p>
            <a:endParaRPr lang="en-SG" dirty="0"/>
          </a:p>
        </p:txBody>
      </p:sp>
      <p:sp>
        <p:nvSpPr>
          <p:cNvPr id="4" name="Slide Number Placeholder 3"/>
          <p:cNvSpPr>
            <a:spLocks noGrp="1"/>
          </p:cNvSpPr>
          <p:nvPr>
            <p:ph type="sldNum" sz="quarter" idx="10"/>
          </p:nvPr>
        </p:nvSpPr>
        <p:spPr/>
        <p:txBody>
          <a:bodyPr/>
          <a:lstStyle/>
          <a:p>
            <a:fld id="{E3E25083-B88B-4E73-955A-9498FF467825}" type="slidenum">
              <a:rPr lang="en-SG" smtClean="0"/>
              <a:t>24</a:t>
            </a:fld>
            <a:endParaRPr lang="en-SG"/>
          </a:p>
        </p:txBody>
      </p:sp>
    </p:spTree>
    <p:extLst>
      <p:ext uri="{BB962C8B-B14F-4D97-AF65-F5344CB8AC3E}">
        <p14:creationId xmlns:p14="http://schemas.microsoft.com/office/powerpoint/2010/main" val="3810487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de facto standard for interchangeable </a:t>
            </a:r>
            <a:r>
              <a:rPr lang="en-GB" dirty="0" err="1" smtClean="0"/>
              <a:t>filesystems</a:t>
            </a:r>
            <a:r>
              <a:rPr lang="en-GB" baseline="0" dirty="0" smtClean="0"/>
              <a:t> is the FAT system.</a:t>
            </a:r>
          </a:p>
          <a:p>
            <a:r>
              <a:rPr lang="en-GB" dirty="0" smtClean="0"/>
              <a:t>FAT is a 32-bit </a:t>
            </a:r>
            <a:r>
              <a:rPr lang="en-GB" dirty="0" err="1" smtClean="0"/>
              <a:t>filesystem</a:t>
            </a:r>
            <a:r>
              <a:rPr lang="en-GB" dirty="0" smtClean="0"/>
              <a:t>, so it has a maximum file size of 4GB.</a:t>
            </a:r>
          </a:p>
          <a:p>
            <a:r>
              <a:rPr lang="en-GB" dirty="0" smtClean="0"/>
              <a:t>FAT has no support</a:t>
            </a:r>
            <a:r>
              <a:rPr lang="en-GB" baseline="0" dirty="0" smtClean="0"/>
              <a:t> for Linux file ownership and permissions, so the default is the user who mounted the FAT. One solution is to give RWX to all (</a:t>
            </a:r>
            <a:r>
              <a:rPr lang="en-GB" baseline="0" dirty="0" err="1" smtClean="0"/>
              <a:t>umask</a:t>
            </a:r>
            <a:r>
              <a:rPr lang="en-GB" baseline="0" dirty="0" smtClean="0"/>
              <a:t> = 000).</a:t>
            </a:r>
          </a:p>
          <a:p>
            <a:endParaRPr lang="en-SG" dirty="0"/>
          </a:p>
        </p:txBody>
      </p:sp>
      <p:sp>
        <p:nvSpPr>
          <p:cNvPr id="4" name="Slide Number Placeholder 3"/>
          <p:cNvSpPr>
            <a:spLocks noGrp="1"/>
          </p:cNvSpPr>
          <p:nvPr>
            <p:ph type="sldNum" sz="quarter" idx="10"/>
          </p:nvPr>
        </p:nvSpPr>
        <p:spPr/>
        <p:txBody>
          <a:bodyPr/>
          <a:lstStyle/>
          <a:p>
            <a:fld id="{E3E25083-B88B-4E73-955A-9498FF467825}" type="slidenum">
              <a:rPr lang="en-SG" smtClean="0"/>
              <a:t>41</a:t>
            </a:fld>
            <a:endParaRPr lang="en-SG"/>
          </a:p>
        </p:txBody>
      </p:sp>
    </p:spTree>
    <p:extLst>
      <p:ext uri="{BB962C8B-B14F-4D97-AF65-F5344CB8AC3E}">
        <p14:creationId xmlns:p14="http://schemas.microsoft.com/office/powerpoint/2010/main" val="839089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In a 20 GB disk with 1 KB block size,</a:t>
            </a:r>
            <a:r>
              <a:rPr lang="en-SG" baseline="0" dirty="0" smtClean="0"/>
              <a:t> FAT requires 20 GB/1 KB = 1 M entries. For active FTA32 table </a:t>
            </a:r>
            <a:r>
              <a:rPr lang="en-SG" dirty="0" smtClean="0"/>
              <a:t>using 4 bytes (32 bits) per</a:t>
            </a:r>
            <a:r>
              <a:rPr lang="en-SG" baseline="0" dirty="0" smtClean="0"/>
              <a:t> entry , 20 M X 4 bytes active RAM is required.</a:t>
            </a:r>
            <a:endParaRPr lang="en-SG" dirty="0"/>
          </a:p>
        </p:txBody>
      </p:sp>
      <p:sp>
        <p:nvSpPr>
          <p:cNvPr id="4" name="Slide Number Placeholder 3"/>
          <p:cNvSpPr>
            <a:spLocks noGrp="1"/>
          </p:cNvSpPr>
          <p:nvPr>
            <p:ph type="sldNum" sz="quarter" idx="10"/>
          </p:nvPr>
        </p:nvSpPr>
        <p:spPr/>
        <p:txBody>
          <a:bodyPr/>
          <a:lstStyle/>
          <a:p>
            <a:fld id="{E3E25083-B88B-4E73-955A-9498FF467825}" type="slidenum">
              <a:rPr lang="en-SG" smtClean="0"/>
              <a:t>42</a:t>
            </a:fld>
            <a:endParaRPr lang="en-SG"/>
          </a:p>
        </p:txBody>
      </p:sp>
    </p:spTree>
    <p:extLst>
      <p:ext uri="{BB962C8B-B14F-4D97-AF65-F5344CB8AC3E}">
        <p14:creationId xmlns:p14="http://schemas.microsoft.com/office/powerpoint/2010/main" val="328335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Index-nodes need only be in memory when the corresponding file is opened. </a:t>
            </a:r>
          </a:p>
          <a:p>
            <a:r>
              <a:rPr lang="en-SG" dirty="0" smtClean="0"/>
              <a:t>$ </a:t>
            </a:r>
            <a:r>
              <a:rPr lang="en-SG" dirty="0" err="1" smtClean="0"/>
              <a:t>ls</a:t>
            </a:r>
            <a:r>
              <a:rPr lang="en-SG" dirty="0" smtClean="0"/>
              <a:t>  -</a:t>
            </a:r>
            <a:r>
              <a:rPr lang="en-SG" dirty="0" err="1" smtClean="0"/>
              <a:t>il</a:t>
            </a:r>
            <a:endParaRPr lang="en-SG" dirty="0"/>
          </a:p>
        </p:txBody>
      </p:sp>
      <p:sp>
        <p:nvSpPr>
          <p:cNvPr id="4" name="Slide Number Placeholder 3"/>
          <p:cNvSpPr>
            <a:spLocks noGrp="1"/>
          </p:cNvSpPr>
          <p:nvPr>
            <p:ph type="sldNum" sz="quarter" idx="10"/>
          </p:nvPr>
        </p:nvSpPr>
        <p:spPr/>
        <p:txBody>
          <a:bodyPr/>
          <a:lstStyle/>
          <a:p>
            <a:fld id="{E3E25083-B88B-4E73-955A-9498FF467825}" type="slidenum">
              <a:rPr lang="en-SG" smtClean="0"/>
              <a:t>43</a:t>
            </a:fld>
            <a:endParaRPr lang="en-SG"/>
          </a:p>
        </p:txBody>
      </p:sp>
    </p:spTree>
    <p:extLst>
      <p:ext uri="{BB962C8B-B14F-4D97-AF65-F5344CB8AC3E}">
        <p14:creationId xmlns:p14="http://schemas.microsoft.com/office/powerpoint/2010/main" val="1289134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I-nodes scheme require</a:t>
            </a:r>
            <a:r>
              <a:rPr lang="en-SG" baseline="0" dirty="0" smtClean="0"/>
              <a:t>s an array in memory whose size is proportional to the maximum number of files that may be open at once. One problem with </a:t>
            </a:r>
            <a:r>
              <a:rPr lang="en-SG" baseline="0" dirty="0" err="1" smtClean="0"/>
              <a:t>i</a:t>
            </a:r>
            <a:r>
              <a:rPr lang="en-SG" baseline="0" dirty="0" smtClean="0"/>
              <a:t>-node is that each node has room for a fixed number of disk addresses, when a file grows beyond this limit, the last disk address is reserve not for a data block, but instead for the address of a block containing more disk block addresses, as shown.</a:t>
            </a:r>
            <a:endParaRPr lang="en-SG" dirty="0"/>
          </a:p>
        </p:txBody>
      </p:sp>
      <p:sp>
        <p:nvSpPr>
          <p:cNvPr id="4" name="Slide Number Placeholder 3"/>
          <p:cNvSpPr>
            <a:spLocks noGrp="1"/>
          </p:cNvSpPr>
          <p:nvPr>
            <p:ph type="sldNum" sz="quarter" idx="10"/>
          </p:nvPr>
        </p:nvSpPr>
        <p:spPr/>
        <p:txBody>
          <a:bodyPr/>
          <a:lstStyle/>
          <a:p>
            <a:fld id="{E3E25083-B88B-4E73-955A-9498FF467825}" type="slidenum">
              <a:rPr lang="en-SG" smtClean="0"/>
              <a:t>44</a:t>
            </a:fld>
            <a:endParaRPr lang="en-SG"/>
          </a:p>
        </p:txBody>
      </p:sp>
    </p:spTree>
    <p:extLst>
      <p:ext uri="{BB962C8B-B14F-4D97-AF65-F5344CB8AC3E}">
        <p14:creationId xmlns:p14="http://schemas.microsoft.com/office/powerpoint/2010/main" val="2887061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E3E25083-B88B-4E73-955A-9498FF467825}" type="slidenum">
              <a:rPr lang="en-SG" smtClean="0"/>
              <a:t>45</a:t>
            </a:fld>
            <a:endParaRPr lang="en-SG"/>
          </a:p>
        </p:txBody>
      </p:sp>
    </p:spTree>
    <p:extLst>
      <p:ext uri="{BB962C8B-B14F-4D97-AF65-F5344CB8AC3E}">
        <p14:creationId xmlns:p14="http://schemas.microsoft.com/office/powerpoint/2010/main" val="142205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File name either fixed length or variable length. May be wasteful for keeping large fixed length in memory.</a:t>
            </a:r>
            <a:endParaRPr lang="en-SG" dirty="0"/>
          </a:p>
        </p:txBody>
      </p:sp>
      <p:sp>
        <p:nvSpPr>
          <p:cNvPr id="4" name="Slide Number Placeholder 3"/>
          <p:cNvSpPr>
            <a:spLocks noGrp="1"/>
          </p:cNvSpPr>
          <p:nvPr>
            <p:ph type="sldNum" sz="quarter" idx="10"/>
          </p:nvPr>
        </p:nvSpPr>
        <p:spPr/>
        <p:txBody>
          <a:bodyPr/>
          <a:lstStyle/>
          <a:p>
            <a:fld id="{E3E25083-B88B-4E73-955A-9498FF467825}" type="slidenum">
              <a:rPr lang="en-SG" smtClean="0"/>
              <a:t>47</a:t>
            </a:fld>
            <a:endParaRPr lang="en-SG"/>
          </a:p>
        </p:txBody>
      </p:sp>
    </p:spTree>
    <p:extLst>
      <p:ext uri="{BB962C8B-B14F-4D97-AF65-F5344CB8AC3E}">
        <p14:creationId xmlns:p14="http://schemas.microsoft.com/office/powerpoint/2010/main" val="3656084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 free-behind: release block as soon as read (make space for others) </a:t>
            </a:r>
          </a:p>
          <a:p>
            <a:r>
              <a:rPr lang="en-SG" dirty="0" smtClean="0"/>
              <a:t>• read ahead: read blocks before you need them (so you don’t need to wait) </a:t>
            </a:r>
          </a:p>
          <a:p>
            <a:r>
              <a:rPr lang="en-SG" dirty="0" smtClean="0"/>
              <a:t>Link:</a:t>
            </a:r>
            <a:r>
              <a:rPr lang="en-SG" baseline="0" dirty="0" smtClean="0"/>
              <a:t> http://pages.cs.wisc.edu/~swift/classes/cs537-sp09/lectures/13-fs-implementation.pdf</a:t>
            </a:r>
          </a:p>
          <a:p>
            <a:endParaRPr lang="en-SG" baseline="0" dirty="0" smtClean="0"/>
          </a:p>
          <a:p>
            <a:endParaRPr lang="en-SG" dirty="0"/>
          </a:p>
        </p:txBody>
      </p:sp>
      <p:sp>
        <p:nvSpPr>
          <p:cNvPr id="4" name="Slide Number Placeholder 3"/>
          <p:cNvSpPr>
            <a:spLocks noGrp="1"/>
          </p:cNvSpPr>
          <p:nvPr>
            <p:ph type="sldNum" sz="quarter" idx="10"/>
          </p:nvPr>
        </p:nvSpPr>
        <p:spPr/>
        <p:txBody>
          <a:bodyPr/>
          <a:lstStyle/>
          <a:p>
            <a:fld id="{E3E25083-B88B-4E73-955A-9498FF467825}" type="slidenum">
              <a:rPr lang="en-SG" smtClean="0"/>
              <a:t>50</a:t>
            </a:fld>
            <a:endParaRPr lang="en-SG"/>
          </a:p>
        </p:txBody>
      </p:sp>
    </p:spTree>
    <p:extLst>
      <p:ext uri="{BB962C8B-B14F-4D97-AF65-F5344CB8AC3E}">
        <p14:creationId xmlns:p14="http://schemas.microsoft.com/office/powerpoint/2010/main" val="2369822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Every PC has a BIOS that is responsible for starting the computer and booting into the operating</a:t>
            </a:r>
            <a:r>
              <a:rPr lang="en-GB" baseline="0" dirty="0" smtClean="0"/>
              <a:t> system.</a:t>
            </a:r>
          </a:p>
          <a:p>
            <a:r>
              <a:rPr lang="en-GB" baseline="0" dirty="0" smtClean="0"/>
              <a:t>The BIOS performs  a series of Power On Self Test (POST) before loading a </a:t>
            </a:r>
            <a:r>
              <a:rPr lang="en-GB" baseline="0" dirty="0" err="1" smtClean="0"/>
              <a:t>bootloader</a:t>
            </a:r>
            <a:r>
              <a:rPr lang="en-GB" baseline="0" dirty="0" smtClean="0"/>
              <a:t> from a master boot record on a storage device and executes it.</a:t>
            </a:r>
          </a:p>
          <a:p>
            <a:r>
              <a:rPr lang="en-GB" baseline="0" dirty="0" smtClean="0"/>
              <a:t>The </a:t>
            </a:r>
            <a:r>
              <a:rPr lang="en-GB" baseline="0" dirty="0" err="1" smtClean="0"/>
              <a:t>bootloader</a:t>
            </a:r>
            <a:r>
              <a:rPr lang="en-GB" baseline="0" dirty="0" smtClean="0"/>
              <a:t> then loads the operating system from the storage device.</a:t>
            </a:r>
          </a:p>
          <a:p>
            <a:r>
              <a:rPr lang="en-GB" dirty="0" smtClean="0"/>
              <a:t>The BIOS was originally devised as an interface between hardware devices and the DOS. It was, and remains, a 16-bit real-mode programme. </a:t>
            </a:r>
          </a:p>
          <a:p>
            <a:r>
              <a:rPr lang="en-GB" dirty="0" smtClean="0"/>
              <a:t>The OS no longer use the BIOS interface, but contain their own device drivers instead.</a:t>
            </a:r>
          </a:p>
          <a:p>
            <a:r>
              <a:rPr lang="en-GB" dirty="0" smtClean="0"/>
              <a:t>The BIOS role has been reduced to beginning the boot process, and is largely irrelevant once the OS has booted.</a:t>
            </a:r>
            <a:endParaRPr lang="en-SG" dirty="0" smtClean="0"/>
          </a:p>
          <a:p>
            <a:endParaRPr lang="en-SG" dirty="0"/>
          </a:p>
        </p:txBody>
      </p:sp>
      <p:sp>
        <p:nvSpPr>
          <p:cNvPr id="4" name="Slide Number Placeholder 3"/>
          <p:cNvSpPr>
            <a:spLocks noGrp="1"/>
          </p:cNvSpPr>
          <p:nvPr>
            <p:ph type="sldNum" sz="quarter" idx="10"/>
          </p:nvPr>
        </p:nvSpPr>
        <p:spPr/>
        <p:txBody>
          <a:bodyPr/>
          <a:lstStyle/>
          <a:p>
            <a:fld id="{E3E25083-B88B-4E73-955A-9498FF467825}" type="slidenum">
              <a:rPr lang="en-SG" smtClean="0"/>
              <a:t>25</a:t>
            </a:fld>
            <a:endParaRPr lang="en-SG"/>
          </a:p>
        </p:txBody>
      </p:sp>
    </p:spTree>
    <p:extLst>
      <p:ext uri="{BB962C8B-B14F-4D97-AF65-F5344CB8AC3E}">
        <p14:creationId xmlns:p14="http://schemas.microsoft.com/office/powerpoint/2010/main" val="227416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MBR serves tow purposes: it contains the partition table that defines the location of the </a:t>
            </a:r>
            <a:r>
              <a:rPr lang="en-GB" dirty="0" err="1" smtClean="0"/>
              <a:t>filesystems</a:t>
            </a:r>
            <a:r>
              <a:rPr lang="en-GB" dirty="0" smtClean="0"/>
              <a:t> on the disk. All of this information is stored in the first sector (called the sector 0)</a:t>
            </a:r>
            <a:r>
              <a:rPr lang="en-GB" baseline="0" dirty="0" smtClean="0"/>
              <a:t> of the disk.</a:t>
            </a:r>
          </a:p>
          <a:p>
            <a:r>
              <a:rPr lang="en-GB" dirty="0" smtClean="0"/>
              <a:t>sector 0</a:t>
            </a:r>
            <a:r>
              <a:rPr lang="en-GB" baseline="0" dirty="0" smtClean="0"/>
              <a:t> is limited to 512 bytes: 446 bytes for the </a:t>
            </a:r>
            <a:r>
              <a:rPr lang="en-GB" baseline="0" dirty="0" err="1" smtClean="0"/>
              <a:t>bootloader</a:t>
            </a:r>
            <a:r>
              <a:rPr lang="en-GB" baseline="0" dirty="0" smtClean="0"/>
              <a:t>, and a partition table containing up to four 16-byte records. The last two bytes contain a signature that the BIOS uses to recognise a valid MBR.</a:t>
            </a:r>
          </a:p>
          <a:p>
            <a:r>
              <a:rPr lang="en-GB" baseline="0" dirty="0" smtClean="0"/>
              <a:t>The partition tables use 32-bit sector addresses fields, which means they can’t address disks larger that 2TiB.</a:t>
            </a:r>
          </a:p>
          <a:p>
            <a:r>
              <a:rPr lang="en-GB" baseline="0" dirty="0" smtClean="0"/>
              <a:t>This type of partition table is often referred to as an MSDOS partition table in an attempt to differentiate it fro the new GPT.</a:t>
            </a:r>
          </a:p>
          <a:p>
            <a:r>
              <a:rPr lang="en-GB" baseline="0" dirty="0" smtClean="0"/>
              <a:t>The new GPT partitioning scheme overcomes this limitation by using 64-bit fields, and these allow storage of 2^64 512-byte sectors, or 8ZiB (9.4ZB).</a:t>
            </a:r>
          </a:p>
          <a:p>
            <a:endParaRPr lang="en-SG" dirty="0"/>
          </a:p>
        </p:txBody>
      </p:sp>
      <p:sp>
        <p:nvSpPr>
          <p:cNvPr id="4" name="Slide Number Placeholder 3"/>
          <p:cNvSpPr>
            <a:spLocks noGrp="1"/>
          </p:cNvSpPr>
          <p:nvPr>
            <p:ph type="sldNum" sz="quarter" idx="10"/>
          </p:nvPr>
        </p:nvSpPr>
        <p:spPr/>
        <p:txBody>
          <a:bodyPr/>
          <a:lstStyle/>
          <a:p>
            <a:fld id="{E3E25083-B88B-4E73-955A-9498FF467825}" type="slidenum">
              <a:rPr lang="en-SG" smtClean="0"/>
              <a:t>26</a:t>
            </a:fld>
            <a:endParaRPr lang="en-SG"/>
          </a:p>
        </p:txBody>
      </p:sp>
    </p:spTree>
    <p:extLst>
      <p:ext uri="{BB962C8B-B14F-4D97-AF65-F5344CB8AC3E}">
        <p14:creationId xmlns:p14="http://schemas.microsoft.com/office/powerpoint/2010/main" val="2737745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300" dirty="0"/>
              <a:t>A </a:t>
            </a:r>
            <a:r>
              <a:rPr lang="en-SG" sz="1300" b="1" dirty="0"/>
              <a:t>master boot record</a:t>
            </a:r>
            <a:r>
              <a:rPr lang="en-SG" sz="1300" dirty="0"/>
              <a:t> (</a:t>
            </a:r>
            <a:r>
              <a:rPr lang="en-SG" sz="1300" b="1" dirty="0"/>
              <a:t>MBR</a:t>
            </a:r>
            <a:r>
              <a:rPr lang="en-SG" sz="1300" dirty="0"/>
              <a:t>) is a special type of </a:t>
            </a:r>
            <a:r>
              <a:rPr lang="en-SG" sz="1300" dirty="0">
                <a:hlinkClick r:id="rId3" tooltip="Boot sector"/>
              </a:rPr>
              <a:t>boot sector</a:t>
            </a:r>
            <a:r>
              <a:rPr lang="en-SG" sz="1300" dirty="0"/>
              <a:t> at the very beginning of </a:t>
            </a:r>
            <a:r>
              <a:rPr lang="en-SG" sz="1300" dirty="0">
                <a:hlinkClick r:id="rId4" tooltip="Disk partitioning"/>
              </a:rPr>
              <a:t>partitioned</a:t>
            </a:r>
            <a:r>
              <a:rPr lang="en-SG" sz="1300" dirty="0"/>
              <a:t> computer </a:t>
            </a:r>
            <a:r>
              <a:rPr lang="en-SG" sz="1300" dirty="0">
                <a:hlinkClick r:id="rId5" tooltip="Mass storage device"/>
              </a:rPr>
              <a:t>mass storage devices</a:t>
            </a:r>
            <a:r>
              <a:rPr lang="en-SG" sz="1300" dirty="0"/>
              <a:t> like </a:t>
            </a:r>
            <a:r>
              <a:rPr lang="en-SG" sz="1300" dirty="0">
                <a:hlinkClick r:id="rId6" tooltip="Fixed disk"/>
              </a:rPr>
              <a:t>fixed disks</a:t>
            </a:r>
            <a:r>
              <a:rPr lang="en-SG" sz="1300" dirty="0"/>
              <a:t> or </a:t>
            </a:r>
            <a:r>
              <a:rPr lang="en-SG" sz="1300" dirty="0">
                <a:hlinkClick r:id="rId7" tooltip="Removable drive"/>
              </a:rPr>
              <a:t>removable drives</a:t>
            </a:r>
            <a:r>
              <a:rPr lang="en-SG" sz="1300" dirty="0"/>
              <a:t> intended for use with </a:t>
            </a:r>
            <a:r>
              <a:rPr lang="en-SG" sz="1300" dirty="0">
                <a:hlinkClick r:id="rId8" tooltip="IBM PC-compatible"/>
              </a:rPr>
              <a:t>IBM PC-compatible</a:t>
            </a:r>
            <a:r>
              <a:rPr lang="en-SG" sz="1300" dirty="0"/>
              <a:t> systems and beyond. The concept of MBRs was publicly introduced in 1983 with </a:t>
            </a:r>
            <a:r>
              <a:rPr lang="en-SG" sz="1300" dirty="0">
                <a:hlinkClick r:id="rId9" tooltip="PC DOS 2.0"/>
              </a:rPr>
              <a:t>PC DOS 2.0</a:t>
            </a:r>
            <a:r>
              <a:rPr lang="en-SG" sz="1300" dirty="0"/>
              <a:t>.</a:t>
            </a:r>
          </a:p>
          <a:p>
            <a:r>
              <a:rPr lang="en-SG" sz="1300" dirty="0"/>
              <a:t>The MBR holds the information on how the logical partitions, containing </a:t>
            </a:r>
            <a:r>
              <a:rPr lang="en-SG" sz="1300" dirty="0">
                <a:hlinkClick r:id="rId10" tooltip="File system"/>
              </a:rPr>
              <a:t>file systems</a:t>
            </a:r>
            <a:r>
              <a:rPr lang="en-SG" sz="1300" dirty="0"/>
              <a:t>, are organized on that medium. Besides that, the MBR also contains executable code to function as a loader for the installed operating system—usually by passing control over to the loader's </a:t>
            </a:r>
            <a:r>
              <a:rPr lang="en-SG" sz="1300" dirty="0">
                <a:hlinkClick r:id="rId11" tooltip="Second-stage boot loader"/>
              </a:rPr>
              <a:t>second stage</a:t>
            </a:r>
            <a:r>
              <a:rPr lang="en-SG" sz="1300" dirty="0"/>
              <a:t>, or in conjunction with each partition's </a:t>
            </a:r>
            <a:r>
              <a:rPr lang="en-SG" sz="1300" dirty="0">
                <a:hlinkClick r:id="rId12" tooltip="Volume boot record"/>
              </a:rPr>
              <a:t>volume boot record</a:t>
            </a:r>
            <a:r>
              <a:rPr lang="en-SG" sz="1300" dirty="0"/>
              <a:t> (VBR). This MBR code is usually referred to as a </a:t>
            </a:r>
            <a:r>
              <a:rPr lang="en-SG" sz="1300" dirty="0">
                <a:hlinkClick r:id="rId13" tooltip="Boot loader"/>
              </a:rPr>
              <a:t>boot loader</a:t>
            </a:r>
            <a:r>
              <a:rPr lang="en-SG" sz="1300" dirty="0"/>
              <a:t>.</a:t>
            </a:r>
          </a:p>
          <a:p>
            <a:r>
              <a:rPr lang="en-SG" sz="1300" dirty="0"/>
              <a:t>The organization of the partition table in the MBR limits the maximum addressable storage space of a disk to 2 </a:t>
            </a:r>
            <a:r>
              <a:rPr lang="en-SG" sz="1300" dirty="0">
                <a:hlinkClick r:id="rId14" tooltip="Tebibyte"/>
              </a:rPr>
              <a:t>TB</a:t>
            </a:r>
            <a:r>
              <a:rPr lang="en-SG" sz="1300" dirty="0"/>
              <a:t> (2</a:t>
            </a:r>
            <a:r>
              <a:rPr lang="en-SG" sz="1300" baseline="30000" dirty="0"/>
              <a:t>32</a:t>
            </a:r>
            <a:r>
              <a:rPr lang="en-SG" sz="1300" dirty="0"/>
              <a:t> × 512 bytes).</a:t>
            </a:r>
            <a:r>
              <a:rPr lang="en-SG" sz="1300" baseline="30000" dirty="0">
                <a:hlinkClick r:id="rId15"/>
              </a:rPr>
              <a:t>[1]</a:t>
            </a:r>
            <a:r>
              <a:rPr lang="en-SG" sz="1300" dirty="0"/>
              <a:t> Therefore, the MBR-based partitioning scheme is in the process of being superseded by the </a:t>
            </a:r>
            <a:r>
              <a:rPr lang="en-SG" sz="1300" dirty="0">
                <a:hlinkClick r:id="rId16" tooltip="GUID Partition Table"/>
              </a:rPr>
              <a:t>GUID Partition Table</a:t>
            </a:r>
            <a:r>
              <a:rPr lang="en-SG" sz="1300" dirty="0"/>
              <a:t> (GPT) scheme in new computers. A GPT can coexist with an MBR in order to provide some limited form of a backwards compatibility for older systems.</a:t>
            </a:r>
          </a:p>
          <a:p>
            <a:r>
              <a:rPr lang="en-SG" sz="1300" dirty="0"/>
              <a:t>MBRs are not present on non-partitioned media like </a:t>
            </a:r>
            <a:r>
              <a:rPr lang="en-SG" sz="1300" dirty="0">
                <a:hlinkClick r:id="rId17" tooltip="Floppy"/>
              </a:rPr>
              <a:t>floppies</a:t>
            </a:r>
            <a:r>
              <a:rPr lang="en-SG" sz="1300" dirty="0"/>
              <a:t>, </a:t>
            </a:r>
            <a:r>
              <a:rPr lang="en-SG" sz="1300" dirty="0" err="1">
                <a:hlinkClick r:id="rId18" tooltip="Superfloppy"/>
              </a:rPr>
              <a:t>superfloppies</a:t>
            </a:r>
            <a:r>
              <a:rPr lang="en-SG" sz="1300" dirty="0"/>
              <a:t> or other storage devices configured to behave as such.</a:t>
            </a:r>
          </a:p>
          <a:p>
            <a:endParaRPr lang="en-SG" dirty="0"/>
          </a:p>
        </p:txBody>
      </p:sp>
      <p:sp>
        <p:nvSpPr>
          <p:cNvPr id="4" name="Slide Number Placeholder 3"/>
          <p:cNvSpPr>
            <a:spLocks noGrp="1"/>
          </p:cNvSpPr>
          <p:nvPr>
            <p:ph type="sldNum" sz="quarter" idx="10"/>
          </p:nvPr>
        </p:nvSpPr>
        <p:spPr/>
        <p:txBody>
          <a:bodyPr/>
          <a:lstStyle/>
          <a:p>
            <a:fld id="{E3E25083-B88B-4E73-955A-9498FF467825}" type="slidenum">
              <a:rPr lang="en-SG" smtClean="0"/>
              <a:t>27</a:t>
            </a:fld>
            <a:endParaRPr lang="en-SG"/>
          </a:p>
        </p:txBody>
      </p:sp>
    </p:spTree>
    <p:extLst>
      <p:ext uri="{BB962C8B-B14F-4D97-AF65-F5344CB8AC3E}">
        <p14:creationId xmlns:p14="http://schemas.microsoft.com/office/powerpoint/2010/main" val="2409050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E3E25083-B88B-4E73-955A-9498FF467825}" type="slidenum">
              <a:rPr lang="en-SG" smtClean="0"/>
              <a:t>28</a:t>
            </a:fld>
            <a:endParaRPr lang="en-SG"/>
          </a:p>
        </p:txBody>
      </p:sp>
    </p:spTree>
    <p:extLst>
      <p:ext uri="{BB962C8B-B14F-4D97-AF65-F5344CB8AC3E}">
        <p14:creationId xmlns:p14="http://schemas.microsoft.com/office/powerpoint/2010/main" val="3364975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478">
              <a:defRPr/>
            </a:pPr>
            <a:r>
              <a:rPr lang="en-GB" baseline="0" dirty="0" smtClean="0"/>
              <a:t>BIOS is superseded by Unified Extensible Firmware Interface, and the MBR by the GUID Partition Table.</a:t>
            </a:r>
          </a:p>
          <a:p>
            <a:r>
              <a:rPr lang="en-GB" dirty="0" smtClean="0"/>
              <a:t>The BIOS expects the </a:t>
            </a:r>
            <a:r>
              <a:rPr lang="en-GB" dirty="0" err="1" smtClean="0"/>
              <a:t>bootloader</a:t>
            </a:r>
            <a:r>
              <a:rPr lang="en-GB" dirty="0" smtClean="0"/>
              <a:t> to be located in the first sector of the disk, there can</a:t>
            </a:r>
            <a:r>
              <a:rPr lang="en-GB" baseline="0" dirty="0" smtClean="0"/>
              <a:t> only be one </a:t>
            </a:r>
            <a:r>
              <a:rPr lang="en-GB" dirty="0" err="1" smtClean="0"/>
              <a:t>bootloader</a:t>
            </a:r>
            <a:r>
              <a:rPr lang="en-GB" dirty="0" smtClean="0"/>
              <a:t> </a:t>
            </a:r>
            <a:r>
              <a:rPr lang="en-GB" baseline="0" dirty="0" smtClean="0"/>
              <a:t>per disk.</a:t>
            </a:r>
          </a:p>
          <a:p>
            <a:r>
              <a:rPr lang="en-GB" baseline="0" dirty="0" smtClean="0"/>
              <a:t>Most </a:t>
            </a:r>
            <a:r>
              <a:rPr lang="en-GB" baseline="0" dirty="0" err="1" smtClean="0"/>
              <a:t>BIOSes</a:t>
            </a:r>
            <a:r>
              <a:rPr lang="en-GB" baseline="0" dirty="0" smtClean="0"/>
              <a:t> allow selection of the boot disk and therefore, can support as many </a:t>
            </a:r>
            <a:r>
              <a:rPr lang="en-GB" baseline="0" dirty="0" err="1" smtClean="0"/>
              <a:t>bootloaders</a:t>
            </a:r>
            <a:r>
              <a:rPr lang="en-GB" baseline="0" dirty="0" smtClean="0"/>
              <a:t> as there are physical disks. </a:t>
            </a:r>
          </a:p>
          <a:p>
            <a:r>
              <a:rPr lang="en-GB" baseline="0" dirty="0" smtClean="0"/>
              <a:t>In contrast, UEFI ignores any </a:t>
            </a:r>
            <a:r>
              <a:rPr lang="en-GB" baseline="0" dirty="0" err="1" smtClean="0"/>
              <a:t>bootloader</a:t>
            </a:r>
            <a:r>
              <a:rPr lang="en-GB" baseline="0" dirty="0" smtClean="0"/>
              <a:t> in sector 0, but instead allows multiple </a:t>
            </a:r>
            <a:r>
              <a:rPr lang="en-GB" baseline="0" dirty="0" err="1" smtClean="0"/>
              <a:t>bootloaders</a:t>
            </a:r>
            <a:r>
              <a:rPr lang="en-GB" baseline="0" dirty="0" smtClean="0"/>
              <a:t> to exist on a single disk by using a special partition instead of an absolute sector. The special partition is known as the </a:t>
            </a:r>
            <a:r>
              <a:rPr lang="en-GB" b="1" baseline="0" dirty="0" smtClean="0"/>
              <a:t>EFI System Partition </a:t>
            </a:r>
            <a:r>
              <a:rPr lang="en-GB" baseline="0" dirty="0" smtClean="0"/>
              <a:t>or ESP. ESP is formatted with a FAT </a:t>
            </a:r>
            <a:r>
              <a:rPr lang="en-GB" baseline="0" dirty="0" err="1" smtClean="0"/>
              <a:t>fileSystem</a:t>
            </a:r>
            <a:r>
              <a:rPr lang="en-GB" baseline="0" dirty="0" smtClean="0"/>
              <a:t> (usually FAT32) and typically sized between 100MiB or 250 </a:t>
            </a:r>
            <a:r>
              <a:rPr lang="en-GB" baseline="0" dirty="0" err="1" smtClean="0"/>
              <a:t>MiB</a:t>
            </a:r>
            <a:r>
              <a:rPr lang="en-GB" baseline="0" dirty="0" smtClean="0"/>
              <a:t>.</a:t>
            </a:r>
          </a:p>
          <a:p>
            <a:r>
              <a:rPr lang="en-GB" baseline="0" dirty="0" smtClean="0"/>
              <a:t>The UEFI specification requires it to be the first partition and that it must have its boot flag set. </a:t>
            </a:r>
          </a:p>
          <a:p>
            <a:r>
              <a:rPr lang="en-GB" baseline="0" dirty="0" smtClean="0"/>
              <a:t>On a Linux system, it is customary to mount the ESP under </a:t>
            </a:r>
            <a:r>
              <a:rPr lang="en-GB" b="1" baseline="0" dirty="0" smtClean="0"/>
              <a:t>/boot/</a:t>
            </a:r>
            <a:r>
              <a:rPr lang="en-GB" b="1" baseline="0" dirty="0" err="1" smtClean="0"/>
              <a:t>efi</a:t>
            </a:r>
            <a:r>
              <a:rPr lang="en-GB" baseline="0" dirty="0" smtClean="0"/>
              <a:t>. Convention dictates that </a:t>
            </a:r>
            <a:r>
              <a:rPr lang="en-GB" baseline="0" dirty="0" err="1" smtClean="0"/>
              <a:t>bootloaders</a:t>
            </a:r>
            <a:r>
              <a:rPr lang="en-GB" baseline="0" dirty="0" smtClean="0"/>
              <a:t> are stored on the ESP in vendor specific sub-directories. The UEFI forum maintains a list of these sub-directories at </a:t>
            </a:r>
            <a:r>
              <a:rPr lang="en-GB" b="1" baseline="0" dirty="0" smtClean="0"/>
              <a:t>www.uefi.org/specs/esp_registry</a:t>
            </a:r>
            <a:r>
              <a:rPr lang="en-GB" baseline="0" dirty="0" smtClean="0"/>
              <a:t>.</a:t>
            </a:r>
          </a:p>
          <a:p>
            <a:endParaRPr lang="en-GB" baseline="0" dirty="0" smtClean="0"/>
          </a:p>
        </p:txBody>
      </p:sp>
      <p:sp>
        <p:nvSpPr>
          <p:cNvPr id="4" name="Slide Number Placeholder 3"/>
          <p:cNvSpPr>
            <a:spLocks noGrp="1"/>
          </p:cNvSpPr>
          <p:nvPr>
            <p:ph type="sldNum" sz="quarter" idx="10"/>
          </p:nvPr>
        </p:nvSpPr>
        <p:spPr/>
        <p:txBody>
          <a:bodyPr/>
          <a:lstStyle/>
          <a:p>
            <a:fld id="{E3E25083-B88B-4E73-955A-9498FF467825}" type="slidenum">
              <a:rPr lang="en-SG" smtClean="0"/>
              <a:t>29</a:t>
            </a:fld>
            <a:endParaRPr lang="en-SG"/>
          </a:p>
        </p:txBody>
      </p:sp>
    </p:spTree>
    <p:extLst>
      <p:ext uri="{BB962C8B-B14F-4D97-AF65-F5344CB8AC3E}">
        <p14:creationId xmlns:p14="http://schemas.microsoft.com/office/powerpoint/2010/main" val="3450800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GPT contains two copies of its partition table, plus a protective MS-DOS partition table.</a:t>
            </a:r>
          </a:p>
          <a:p>
            <a:r>
              <a:rPr lang="en-GB" dirty="0" smtClean="0"/>
              <a:t>The UEFI firmware can read partition tables and FAT </a:t>
            </a:r>
            <a:r>
              <a:rPr lang="en-GB" dirty="0" err="1" smtClean="0"/>
              <a:t>filesystems</a:t>
            </a:r>
            <a:r>
              <a:rPr lang="en-GB" dirty="0" smtClean="0"/>
              <a:t>.</a:t>
            </a:r>
          </a:p>
          <a:p>
            <a:r>
              <a:rPr lang="en-GB" dirty="0" smtClean="0"/>
              <a:t>Globally Unique Identifier (GUID) is an implementation of UUID. </a:t>
            </a:r>
          </a:p>
          <a:p>
            <a:r>
              <a:rPr lang="en-GB" dirty="0" smtClean="0"/>
              <a:t>The GPT uses GUIDs to identify disks and partitions. It begins at sector 1 with a header that defines the number and size of the partition records in the table that follows. The header contains  two GUIDs: the first represents the partition’s type and the second uniquely identifies it. The header also contains a CRC32 checksum that can be used by the firmware or OS to</a:t>
            </a:r>
            <a:r>
              <a:rPr lang="en-GB" baseline="0" dirty="0" smtClean="0"/>
              <a:t> verify data integrity.</a:t>
            </a:r>
          </a:p>
          <a:p>
            <a:r>
              <a:rPr lang="en-GB" baseline="0" dirty="0" smtClean="0"/>
              <a:t>The GPT can hold 128 partitions, and this removes the need for logical and extended partitions.  Each partition record is 128 bytes long and contains the GUIDs, the partition’s beginning and end sector addresses, some attributes and a human-readable name. A second copy of the GPT is stored at the end of the disk as backup. To accommodate 128 such partition records requires 16384 bytes. This is 32 sectors, which means that the first usable sector on a GPT disk is sector 34.</a:t>
            </a:r>
          </a:p>
          <a:p>
            <a:r>
              <a:rPr lang="en-GB" baseline="0" dirty="0" smtClean="0"/>
              <a:t>The GPT scheme also includes a master boot record, an its purpose is to help prevent corruption of a GPT disk by tools that are not GPT aware. This Protective MBR, or PMBR, contains an MSDOS partition table with one partition covering the whole disk (or 2 </a:t>
            </a:r>
            <a:r>
              <a:rPr lang="en-GB" baseline="0" dirty="0" err="1" smtClean="0"/>
              <a:t>TiB</a:t>
            </a:r>
            <a:r>
              <a:rPr lang="en-GB" baseline="0" dirty="0" smtClean="0"/>
              <a:t> if the disk is bigger). This partition is mark with type of 0xEE. Systems unaware of GPT will see an unknown partition occupying the whole disk and leaving no available space.</a:t>
            </a:r>
          </a:p>
          <a:p>
            <a:r>
              <a:rPr lang="en-GB" baseline="0" dirty="0" smtClean="0"/>
              <a:t>Another use of the protective MBR is to allow a BIOS to boot a GPT disk. If it contains a </a:t>
            </a:r>
            <a:r>
              <a:rPr lang="en-GB" baseline="0" dirty="0" err="1" smtClean="0"/>
              <a:t>bootloader</a:t>
            </a:r>
            <a:r>
              <a:rPr lang="en-GB" baseline="0" dirty="0" smtClean="0"/>
              <a:t> then the BIOS will blindly load and execute it. If that </a:t>
            </a:r>
            <a:r>
              <a:rPr lang="en-GB" baseline="0" dirty="0" err="1" smtClean="0"/>
              <a:t>bootloader</a:t>
            </a:r>
            <a:r>
              <a:rPr lang="en-GB" baseline="0" dirty="0" smtClean="0"/>
              <a:t> understand GPT then it can boot it. One such </a:t>
            </a:r>
            <a:r>
              <a:rPr lang="en-GB" baseline="0" dirty="0" err="1" smtClean="0"/>
              <a:t>bootloader</a:t>
            </a:r>
            <a:r>
              <a:rPr lang="en-GB" baseline="0" dirty="0" smtClean="0"/>
              <a:t> is Grub2, and is used by many Linux distributions. This allows BIOS-based systems to use disks greater than 2TiB.</a:t>
            </a:r>
          </a:p>
          <a:p>
            <a:r>
              <a:rPr lang="en-GB" baseline="0" dirty="0" smtClean="0"/>
              <a:t>MS-DOS partitioned disks usually leave a gap (known as the DOS Compatibility region),starting at sector and running up to the beginning of the first partition. </a:t>
            </a:r>
            <a:r>
              <a:rPr lang="en-GB" baseline="0" dirty="0" err="1" smtClean="0"/>
              <a:t>Bootloaders</a:t>
            </a:r>
            <a:r>
              <a:rPr lang="en-GB" baseline="0" dirty="0" smtClean="0"/>
              <a:t> traditionally used this unallocated space to locate code (Grub 1 wrote its stage 1.5 loader here).  With GPT, the partition table begins at sector 1, immediately after the PMBR – so there is no unallocated space to use in this way. Instead, the GPT specification provides for a special BIOS boot partition for use by boot loaders that would otherwise have used the DOS Compatibility region. Grub 2 writes its </a:t>
            </a:r>
            <a:r>
              <a:rPr lang="en-GB" baseline="0" dirty="0" err="1" smtClean="0"/>
              <a:t>bootloader</a:t>
            </a:r>
            <a:r>
              <a:rPr lang="en-GB" baseline="0" dirty="0" smtClean="0"/>
              <a:t> directly onto that partition (it does not contain a </a:t>
            </a:r>
            <a:r>
              <a:rPr lang="en-GB" baseline="0" dirty="0" err="1" smtClean="0"/>
              <a:t>filesystem</a:t>
            </a:r>
            <a:r>
              <a:rPr lang="en-GB" baseline="0" dirty="0" smtClean="0"/>
              <a:t>). Given that the presence of the DOS Compatibility region was by convention rather than definition, having a specifically allocated partition is more robust.</a:t>
            </a:r>
          </a:p>
          <a:p>
            <a:endParaRPr lang="en-GB" baseline="0" dirty="0" smtClean="0"/>
          </a:p>
          <a:p>
            <a:endParaRPr lang="en-SG" dirty="0"/>
          </a:p>
        </p:txBody>
      </p:sp>
      <p:sp>
        <p:nvSpPr>
          <p:cNvPr id="4" name="Slide Number Placeholder 3"/>
          <p:cNvSpPr>
            <a:spLocks noGrp="1"/>
          </p:cNvSpPr>
          <p:nvPr>
            <p:ph type="sldNum" sz="quarter" idx="10"/>
          </p:nvPr>
        </p:nvSpPr>
        <p:spPr/>
        <p:txBody>
          <a:bodyPr/>
          <a:lstStyle/>
          <a:p>
            <a:fld id="{E3E25083-B88B-4E73-955A-9498FF467825}" type="slidenum">
              <a:rPr lang="en-SG" smtClean="0"/>
              <a:t>30</a:t>
            </a:fld>
            <a:endParaRPr lang="en-SG"/>
          </a:p>
        </p:txBody>
      </p:sp>
    </p:spTree>
    <p:extLst>
      <p:ext uri="{BB962C8B-B14F-4D97-AF65-F5344CB8AC3E}">
        <p14:creationId xmlns:p14="http://schemas.microsoft.com/office/powerpoint/2010/main" val="3686385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 dumpe2fs  /</a:t>
            </a:r>
            <a:r>
              <a:rPr lang="en-SG" dirty="0" err="1" smtClean="0"/>
              <a:t>dev</a:t>
            </a:r>
            <a:r>
              <a:rPr lang="en-SG" dirty="0" smtClean="0"/>
              <a:t>/sda1  printout important</a:t>
            </a:r>
            <a:r>
              <a:rPr lang="en-SG" baseline="0" dirty="0" smtClean="0"/>
              <a:t> block info about the partition.</a:t>
            </a:r>
          </a:p>
          <a:p>
            <a:endParaRPr lang="en-SG" dirty="0"/>
          </a:p>
        </p:txBody>
      </p:sp>
      <p:sp>
        <p:nvSpPr>
          <p:cNvPr id="4" name="Slide Number Placeholder 3"/>
          <p:cNvSpPr>
            <a:spLocks noGrp="1"/>
          </p:cNvSpPr>
          <p:nvPr>
            <p:ph type="sldNum" sz="quarter" idx="10"/>
          </p:nvPr>
        </p:nvSpPr>
        <p:spPr/>
        <p:txBody>
          <a:bodyPr/>
          <a:lstStyle/>
          <a:p>
            <a:fld id="{E3E25083-B88B-4E73-955A-9498FF467825}" type="slidenum">
              <a:rPr lang="en-SG" smtClean="0"/>
              <a:t>31</a:t>
            </a:fld>
            <a:endParaRPr lang="en-SG"/>
          </a:p>
        </p:txBody>
      </p:sp>
    </p:spTree>
    <p:extLst>
      <p:ext uri="{BB962C8B-B14F-4D97-AF65-F5344CB8AC3E}">
        <p14:creationId xmlns:p14="http://schemas.microsoft.com/office/powerpoint/2010/main" val="2159426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Part of block is used as link-list pointer. </a:t>
            </a:r>
            <a:endParaRPr lang="en-SG" dirty="0"/>
          </a:p>
        </p:txBody>
      </p:sp>
      <p:sp>
        <p:nvSpPr>
          <p:cNvPr id="4" name="Slide Number Placeholder 3"/>
          <p:cNvSpPr>
            <a:spLocks noGrp="1"/>
          </p:cNvSpPr>
          <p:nvPr>
            <p:ph type="sldNum" sz="quarter" idx="10"/>
          </p:nvPr>
        </p:nvSpPr>
        <p:spPr/>
        <p:txBody>
          <a:bodyPr/>
          <a:lstStyle/>
          <a:p>
            <a:fld id="{E3E25083-B88B-4E73-955A-9498FF467825}" type="slidenum">
              <a:rPr lang="en-SG" smtClean="0"/>
              <a:t>39</a:t>
            </a:fld>
            <a:endParaRPr lang="en-SG"/>
          </a:p>
        </p:txBody>
      </p:sp>
    </p:spTree>
    <p:extLst>
      <p:ext uri="{BB962C8B-B14F-4D97-AF65-F5344CB8AC3E}">
        <p14:creationId xmlns:p14="http://schemas.microsoft.com/office/powerpoint/2010/main" val="170483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F662C33D-B703-4B5B-98E4-15670D0618F5}" type="datetimeFigureOut">
              <a:rPr lang="en-SG" smtClean="0"/>
              <a:t>6/8/2015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08A46B-1FDE-4F95-A34A-832E1018D2E6}" type="slidenum">
              <a:rPr lang="en-SG" smtClean="0"/>
              <a:t>‹#›</a:t>
            </a:fld>
            <a:endParaRPr lang="en-SG"/>
          </a:p>
        </p:txBody>
      </p:sp>
    </p:spTree>
    <p:extLst>
      <p:ext uri="{BB962C8B-B14F-4D97-AF65-F5344CB8AC3E}">
        <p14:creationId xmlns:p14="http://schemas.microsoft.com/office/powerpoint/2010/main" val="18163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F662C33D-B703-4B5B-98E4-15670D0618F5}" type="datetimeFigureOut">
              <a:rPr lang="en-SG" smtClean="0"/>
              <a:t>6/8/2015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08A46B-1FDE-4F95-A34A-832E1018D2E6}" type="slidenum">
              <a:rPr lang="en-SG" smtClean="0"/>
              <a:t>‹#›</a:t>
            </a:fld>
            <a:endParaRPr lang="en-SG"/>
          </a:p>
        </p:txBody>
      </p:sp>
    </p:spTree>
    <p:extLst>
      <p:ext uri="{BB962C8B-B14F-4D97-AF65-F5344CB8AC3E}">
        <p14:creationId xmlns:p14="http://schemas.microsoft.com/office/powerpoint/2010/main" val="415968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F662C33D-B703-4B5B-98E4-15670D0618F5}" type="datetimeFigureOut">
              <a:rPr lang="en-SG" smtClean="0"/>
              <a:t>6/8/2015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08A46B-1FDE-4F95-A34A-832E1018D2E6}" type="slidenum">
              <a:rPr lang="en-SG" smtClean="0"/>
              <a:t>‹#›</a:t>
            </a:fld>
            <a:endParaRPr lang="en-SG"/>
          </a:p>
        </p:txBody>
      </p:sp>
    </p:spTree>
    <p:extLst>
      <p:ext uri="{BB962C8B-B14F-4D97-AF65-F5344CB8AC3E}">
        <p14:creationId xmlns:p14="http://schemas.microsoft.com/office/powerpoint/2010/main" val="271858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F662C33D-B703-4B5B-98E4-15670D0618F5}" type="datetimeFigureOut">
              <a:rPr lang="en-SG" smtClean="0"/>
              <a:t>6/8/2015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08A46B-1FDE-4F95-A34A-832E1018D2E6}" type="slidenum">
              <a:rPr lang="en-SG" smtClean="0"/>
              <a:t>‹#›</a:t>
            </a:fld>
            <a:endParaRPr lang="en-SG"/>
          </a:p>
        </p:txBody>
      </p:sp>
    </p:spTree>
    <p:extLst>
      <p:ext uri="{BB962C8B-B14F-4D97-AF65-F5344CB8AC3E}">
        <p14:creationId xmlns:p14="http://schemas.microsoft.com/office/powerpoint/2010/main" val="3318141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62C33D-B703-4B5B-98E4-15670D0618F5}" type="datetimeFigureOut">
              <a:rPr lang="en-SG" smtClean="0"/>
              <a:t>6/8/2015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08A46B-1FDE-4F95-A34A-832E1018D2E6}" type="slidenum">
              <a:rPr lang="en-SG" smtClean="0"/>
              <a:t>‹#›</a:t>
            </a:fld>
            <a:endParaRPr lang="en-SG"/>
          </a:p>
        </p:txBody>
      </p:sp>
    </p:spTree>
    <p:extLst>
      <p:ext uri="{BB962C8B-B14F-4D97-AF65-F5344CB8AC3E}">
        <p14:creationId xmlns:p14="http://schemas.microsoft.com/office/powerpoint/2010/main" val="2618753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F662C33D-B703-4B5B-98E4-15670D0618F5}" type="datetimeFigureOut">
              <a:rPr lang="en-SG" smtClean="0"/>
              <a:t>6/8/2015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08A46B-1FDE-4F95-A34A-832E1018D2E6}" type="slidenum">
              <a:rPr lang="en-SG" smtClean="0"/>
              <a:t>‹#›</a:t>
            </a:fld>
            <a:endParaRPr lang="en-SG"/>
          </a:p>
        </p:txBody>
      </p:sp>
    </p:spTree>
    <p:extLst>
      <p:ext uri="{BB962C8B-B14F-4D97-AF65-F5344CB8AC3E}">
        <p14:creationId xmlns:p14="http://schemas.microsoft.com/office/powerpoint/2010/main" val="1124878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F662C33D-B703-4B5B-98E4-15670D0618F5}" type="datetimeFigureOut">
              <a:rPr lang="en-SG" smtClean="0"/>
              <a:t>6/8/2015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0208A46B-1FDE-4F95-A34A-832E1018D2E6}" type="slidenum">
              <a:rPr lang="en-SG" smtClean="0"/>
              <a:t>‹#›</a:t>
            </a:fld>
            <a:endParaRPr lang="en-SG"/>
          </a:p>
        </p:txBody>
      </p:sp>
    </p:spTree>
    <p:extLst>
      <p:ext uri="{BB962C8B-B14F-4D97-AF65-F5344CB8AC3E}">
        <p14:creationId xmlns:p14="http://schemas.microsoft.com/office/powerpoint/2010/main" val="1458847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F662C33D-B703-4B5B-98E4-15670D0618F5}" type="datetimeFigureOut">
              <a:rPr lang="en-SG" smtClean="0"/>
              <a:t>6/8/2015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208A46B-1FDE-4F95-A34A-832E1018D2E6}" type="slidenum">
              <a:rPr lang="en-SG" smtClean="0"/>
              <a:t>‹#›</a:t>
            </a:fld>
            <a:endParaRPr lang="en-SG"/>
          </a:p>
        </p:txBody>
      </p:sp>
    </p:spTree>
    <p:extLst>
      <p:ext uri="{BB962C8B-B14F-4D97-AF65-F5344CB8AC3E}">
        <p14:creationId xmlns:p14="http://schemas.microsoft.com/office/powerpoint/2010/main" val="2087682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62C33D-B703-4B5B-98E4-15670D0618F5}" type="datetimeFigureOut">
              <a:rPr lang="en-SG" smtClean="0"/>
              <a:t>6/8/2015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0208A46B-1FDE-4F95-A34A-832E1018D2E6}" type="slidenum">
              <a:rPr lang="en-SG" smtClean="0"/>
              <a:t>‹#›</a:t>
            </a:fld>
            <a:endParaRPr lang="en-SG"/>
          </a:p>
        </p:txBody>
      </p:sp>
    </p:spTree>
    <p:extLst>
      <p:ext uri="{BB962C8B-B14F-4D97-AF65-F5344CB8AC3E}">
        <p14:creationId xmlns:p14="http://schemas.microsoft.com/office/powerpoint/2010/main" val="2251215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62C33D-B703-4B5B-98E4-15670D0618F5}" type="datetimeFigureOut">
              <a:rPr lang="en-SG" smtClean="0"/>
              <a:t>6/8/2015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08A46B-1FDE-4F95-A34A-832E1018D2E6}" type="slidenum">
              <a:rPr lang="en-SG" smtClean="0"/>
              <a:t>‹#›</a:t>
            </a:fld>
            <a:endParaRPr lang="en-SG"/>
          </a:p>
        </p:txBody>
      </p:sp>
    </p:spTree>
    <p:extLst>
      <p:ext uri="{BB962C8B-B14F-4D97-AF65-F5344CB8AC3E}">
        <p14:creationId xmlns:p14="http://schemas.microsoft.com/office/powerpoint/2010/main" val="3094387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62C33D-B703-4B5B-98E4-15670D0618F5}" type="datetimeFigureOut">
              <a:rPr lang="en-SG" smtClean="0"/>
              <a:t>6/8/2015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08A46B-1FDE-4F95-A34A-832E1018D2E6}" type="slidenum">
              <a:rPr lang="en-SG" smtClean="0"/>
              <a:t>‹#›</a:t>
            </a:fld>
            <a:endParaRPr lang="en-SG"/>
          </a:p>
        </p:txBody>
      </p:sp>
    </p:spTree>
    <p:extLst>
      <p:ext uri="{BB962C8B-B14F-4D97-AF65-F5344CB8AC3E}">
        <p14:creationId xmlns:p14="http://schemas.microsoft.com/office/powerpoint/2010/main" val="1410948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62C33D-B703-4B5B-98E4-15670D0618F5}" type="datetimeFigureOut">
              <a:rPr lang="en-SG" smtClean="0"/>
              <a:t>6/8/2015</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8A46B-1FDE-4F95-A34A-832E1018D2E6}" type="slidenum">
              <a:rPr lang="en-SG" smtClean="0"/>
              <a:t>‹#›</a:t>
            </a:fld>
            <a:endParaRPr lang="en-SG"/>
          </a:p>
        </p:txBody>
      </p:sp>
    </p:spTree>
    <p:extLst>
      <p:ext uri="{BB962C8B-B14F-4D97-AF65-F5344CB8AC3E}">
        <p14:creationId xmlns:p14="http://schemas.microsoft.com/office/powerpoint/2010/main" val="349386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en.wikipedia.org/wiki/MBR_partition_table#PT" TargetMode="External"/><Relationship Id="rId3" Type="http://schemas.openxmlformats.org/officeDocument/2006/relationships/hyperlink" Target="http://en.wikipedia.org/wiki/Byte" TargetMode="External"/><Relationship Id="rId7" Type="http://schemas.openxmlformats.org/officeDocument/2006/relationships/hyperlink" Target="http://en.wikipedia.org/wiki/MBR_partition_table#cite_note-NB_Magic_AA55-1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en.wikipedia.org/wiki/MBR_partition_table#PTE" TargetMode="External"/><Relationship Id="rId5" Type="http://schemas.openxmlformats.org/officeDocument/2006/relationships/hyperlink" Target="http://en.wikipedia.org/wiki/Decimal" TargetMode="External"/><Relationship Id="rId4" Type="http://schemas.openxmlformats.org/officeDocument/2006/relationships/hyperlink" Target="http://en.wikipedia.org/wiki/Hexadecimal"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a:t>ET0023 Operating </a:t>
            </a:r>
            <a:r>
              <a:rPr lang="en-SG" dirty="0" smtClean="0"/>
              <a:t>Systems</a:t>
            </a:r>
            <a:endParaRPr lang="en-SG" dirty="0"/>
          </a:p>
        </p:txBody>
      </p:sp>
      <p:sp>
        <p:nvSpPr>
          <p:cNvPr id="3" name="Subtitle 2"/>
          <p:cNvSpPr>
            <a:spLocks noGrp="1"/>
          </p:cNvSpPr>
          <p:nvPr>
            <p:ph type="subTitle" idx="1"/>
          </p:nvPr>
        </p:nvSpPr>
        <p:spPr/>
        <p:txBody>
          <a:bodyPr/>
          <a:lstStyle/>
          <a:p>
            <a:r>
              <a:rPr lang="en-SG" dirty="0"/>
              <a:t>11. File </a:t>
            </a:r>
            <a:r>
              <a:rPr lang="en-SG" dirty="0" smtClean="0"/>
              <a:t>Systems</a:t>
            </a:r>
            <a:endParaRPr lang="en-SG" dirty="0"/>
          </a:p>
        </p:txBody>
      </p:sp>
    </p:spTree>
    <p:extLst>
      <p:ext uri="{BB962C8B-B14F-4D97-AF65-F5344CB8AC3E}">
        <p14:creationId xmlns:p14="http://schemas.microsoft.com/office/powerpoint/2010/main" val="2414979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File </a:t>
            </a:r>
            <a:r>
              <a:rPr lang="en-SG" dirty="0"/>
              <a:t>Structure </a:t>
            </a:r>
          </a:p>
        </p:txBody>
      </p:sp>
      <p:sp>
        <p:nvSpPr>
          <p:cNvPr id="3" name="Content Placeholder 2"/>
          <p:cNvSpPr>
            <a:spLocks noGrp="1"/>
          </p:cNvSpPr>
          <p:nvPr>
            <p:ph idx="1"/>
          </p:nvPr>
        </p:nvSpPr>
        <p:spPr/>
        <p:txBody>
          <a:bodyPr/>
          <a:lstStyle/>
          <a:p>
            <a:endParaRPr lang="en-SG"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87" y="1628800"/>
            <a:ext cx="8138269"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30516" y="5507940"/>
            <a:ext cx="8145940" cy="369332"/>
          </a:xfrm>
          <a:prstGeom prst="rect">
            <a:avLst/>
          </a:prstGeom>
        </p:spPr>
        <p:txBody>
          <a:bodyPr wrap="square">
            <a:spAutoFit/>
          </a:bodyPr>
          <a:lstStyle/>
          <a:p>
            <a:r>
              <a:rPr lang="en-SG" dirty="0" smtClean="0"/>
              <a:t>Byte </a:t>
            </a:r>
            <a:r>
              <a:rPr lang="en-SG" dirty="0"/>
              <a:t>sequence Record </a:t>
            </a:r>
            <a:r>
              <a:rPr lang="en-SG" dirty="0" smtClean="0"/>
              <a:t>sequence 		Tree </a:t>
            </a:r>
            <a:r>
              <a:rPr lang="en-SG" dirty="0"/>
              <a:t>of records </a:t>
            </a:r>
          </a:p>
        </p:txBody>
      </p:sp>
    </p:spTree>
    <p:extLst>
      <p:ext uri="{BB962C8B-B14F-4D97-AF65-F5344CB8AC3E}">
        <p14:creationId xmlns:p14="http://schemas.microsoft.com/office/powerpoint/2010/main" val="3166917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File </a:t>
            </a:r>
            <a:r>
              <a:rPr lang="en-SG" dirty="0"/>
              <a:t>Access </a:t>
            </a:r>
          </a:p>
        </p:txBody>
      </p:sp>
      <p:sp>
        <p:nvSpPr>
          <p:cNvPr id="3" name="Content Placeholder 2"/>
          <p:cNvSpPr>
            <a:spLocks noGrp="1"/>
          </p:cNvSpPr>
          <p:nvPr>
            <p:ph idx="1"/>
          </p:nvPr>
        </p:nvSpPr>
        <p:spPr/>
        <p:txBody>
          <a:bodyPr>
            <a:normAutofit lnSpcReduction="10000"/>
          </a:bodyPr>
          <a:lstStyle/>
          <a:p>
            <a:r>
              <a:rPr lang="en-SG" dirty="0" smtClean="0"/>
              <a:t>Sequential </a:t>
            </a:r>
            <a:r>
              <a:rPr lang="en-SG" dirty="0"/>
              <a:t>access </a:t>
            </a:r>
          </a:p>
          <a:p>
            <a:pPr lvl="1"/>
            <a:r>
              <a:rPr lang="en-SG" dirty="0" smtClean="0"/>
              <a:t>Read </a:t>
            </a:r>
            <a:r>
              <a:rPr lang="en-SG" dirty="0"/>
              <a:t>all bytes/records from the beginning </a:t>
            </a:r>
          </a:p>
          <a:p>
            <a:pPr lvl="1"/>
            <a:r>
              <a:rPr lang="en-SG" dirty="0" smtClean="0"/>
              <a:t>Cannot </a:t>
            </a:r>
            <a:r>
              <a:rPr lang="en-SG" dirty="0"/>
              <a:t>jump around, could rewind or forward </a:t>
            </a:r>
          </a:p>
          <a:p>
            <a:pPr lvl="1"/>
            <a:r>
              <a:rPr lang="en-SG" dirty="0" smtClean="0"/>
              <a:t>Convenient </a:t>
            </a:r>
            <a:r>
              <a:rPr lang="en-SG" dirty="0"/>
              <a:t>when medium was magnetic tape </a:t>
            </a:r>
          </a:p>
          <a:p>
            <a:r>
              <a:rPr lang="en-SG" dirty="0" smtClean="0"/>
              <a:t>Random </a:t>
            </a:r>
            <a:r>
              <a:rPr lang="en-SG" dirty="0"/>
              <a:t>access </a:t>
            </a:r>
          </a:p>
          <a:p>
            <a:pPr lvl="1"/>
            <a:r>
              <a:rPr lang="en-SG" dirty="0" smtClean="0"/>
              <a:t>bytes/records </a:t>
            </a:r>
            <a:r>
              <a:rPr lang="en-SG" dirty="0"/>
              <a:t>read in any order </a:t>
            </a:r>
          </a:p>
          <a:p>
            <a:pPr lvl="1"/>
            <a:r>
              <a:rPr lang="en-SG" dirty="0" smtClean="0"/>
              <a:t>Essential </a:t>
            </a:r>
            <a:r>
              <a:rPr lang="en-SG" dirty="0"/>
              <a:t>for database systems </a:t>
            </a:r>
          </a:p>
          <a:p>
            <a:pPr lvl="1"/>
            <a:r>
              <a:rPr lang="en-SG" dirty="0" smtClean="0"/>
              <a:t>Suitable </a:t>
            </a:r>
            <a:r>
              <a:rPr lang="en-SG" dirty="0"/>
              <a:t>when secondary storage used are also random access e.g. Hard Disks </a:t>
            </a:r>
          </a:p>
          <a:p>
            <a:endParaRPr lang="en-SG" dirty="0"/>
          </a:p>
        </p:txBody>
      </p:sp>
    </p:spTree>
    <p:extLst>
      <p:ext uri="{BB962C8B-B14F-4D97-AF65-F5344CB8AC3E}">
        <p14:creationId xmlns:p14="http://schemas.microsoft.com/office/powerpoint/2010/main" val="2772577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File </a:t>
            </a:r>
            <a:r>
              <a:rPr lang="en-SG" dirty="0"/>
              <a:t>Attributes </a:t>
            </a:r>
          </a:p>
        </p:txBody>
      </p:sp>
      <p:sp>
        <p:nvSpPr>
          <p:cNvPr id="3" name="Content Placeholder 2"/>
          <p:cNvSpPr>
            <a:spLocks noGrp="1"/>
          </p:cNvSpPr>
          <p:nvPr>
            <p:ph idx="1"/>
          </p:nvPr>
        </p:nvSpPr>
        <p:spPr/>
        <p:txBody>
          <a:bodyPr>
            <a:normAutofit fontScale="77500" lnSpcReduction="20000"/>
          </a:bodyPr>
          <a:lstStyle/>
          <a:p>
            <a:r>
              <a:rPr lang="en-SG" dirty="0" smtClean="0"/>
              <a:t>File-specific </a:t>
            </a:r>
            <a:r>
              <a:rPr lang="en-SG" dirty="0"/>
              <a:t>info maintained by the OS </a:t>
            </a:r>
          </a:p>
          <a:p>
            <a:pPr lvl="1"/>
            <a:r>
              <a:rPr lang="en-SG" dirty="0" smtClean="0"/>
              <a:t>File </a:t>
            </a:r>
            <a:r>
              <a:rPr lang="en-SG" dirty="0"/>
              <a:t>size, modification date, creation time, etc. </a:t>
            </a:r>
          </a:p>
          <a:p>
            <a:pPr lvl="1"/>
            <a:r>
              <a:rPr lang="en-SG" dirty="0" smtClean="0"/>
              <a:t>Varies </a:t>
            </a:r>
            <a:r>
              <a:rPr lang="en-SG" dirty="0"/>
              <a:t>a lot across different OS's </a:t>
            </a:r>
          </a:p>
          <a:p>
            <a:endParaRPr lang="en-SG" dirty="0" smtClean="0"/>
          </a:p>
          <a:p>
            <a:r>
              <a:rPr lang="en-SG" dirty="0" smtClean="0"/>
              <a:t>Some </a:t>
            </a:r>
            <a:r>
              <a:rPr lang="en-SG" dirty="0"/>
              <a:t>examples: </a:t>
            </a:r>
          </a:p>
          <a:p>
            <a:pPr lvl="1"/>
            <a:r>
              <a:rPr lang="en-SG" dirty="0" smtClean="0"/>
              <a:t>Name </a:t>
            </a:r>
            <a:r>
              <a:rPr lang="en-SG" dirty="0"/>
              <a:t>– only information kept in human-readable form </a:t>
            </a:r>
          </a:p>
          <a:p>
            <a:pPr lvl="1"/>
            <a:r>
              <a:rPr lang="en-SG" dirty="0" smtClean="0"/>
              <a:t>Identifier </a:t>
            </a:r>
            <a:r>
              <a:rPr lang="en-SG" dirty="0"/>
              <a:t>– unique tag (number) identifies file within file system </a:t>
            </a:r>
          </a:p>
          <a:p>
            <a:pPr lvl="1"/>
            <a:r>
              <a:rPr lang="en-SG" dirty="0" smtClean="0"/>
              <a:t>Type </a:t>
            </a:r>
            <a:r>
              <a:rPr lang="en-SG" dirty="0"/>
              <a:t>– needed for systems that support different types </a:t>
            </a:r>
          </a:p>
          <a:p>
            <a:pPr lvl="1"/>
            <a:r>
              <a:rPr lang="en-SG" dirty="0" smtClean="0"/>
              <a:t>Location </a:t>
            </a:r>
            <a:r>
              <a:rPr lang="en-SG" dirty="0"/>
              <a:t>– pointer to file location on device </a:t>
            </a:r>
          </a:p>
          <a:p>
            <a:pPr lvl="1"/>
            <a:r>
              <a:rPr lang="en-SG" dirty="0" smtClean="0"/>
              <a:t>Size </a:t>
            </a:r>
            <a:r>
              <a:rPr lang="en-SG" dirty="0"/>
              <a:t>– current file size </a:t>
            </a:r>
          </a:p>
          <a:p>
            <a:pPr lvl="1"/>
            <a:r>
              <a:rPr lang="en-SG" dirty="0" smtClean="0"/>
              <a:t>Protection </a:t>
            </a:r>
            <a:r>
              <a:rPr lang="en-SG" dirty="0"/>
              <a:t>– controls who can do reading, writing, executing </a:t>
            </a:r>
          </a:p>
          <a:p>
            <a:pPr lvl="1"/>
            <a:r>
              <a:rPr lang="en-SG" dirty="0" smtClean="0"/>
              <a:t>Time</a:t>
            </a:r>
            <a:r>
              <a:rPr lang="en-SG" dirty="0"/>
              <a:t>, date, and user identification – data for protection, security, and usage monitoring </a:t>
            </a:r>
          </a:p>
        </p:txBody>
      </p:sp>
    </p:spTree>
    <p:extLst>
      <p:ext uri="{BB962C8B-B14F-4D97-AF65-F5344CB8AC3E}">
        <p14:creationId xmlns:p14="http://schemas.microsoft.com/office/powerpoint/2010/main" val="3970398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File </a:t>
            </a:r>
            <a:r>
              <a:rPr lang="en-SG" dirty="0"/>
              <a:t>Protection </a:t>
            </a:r>
          </a:p>
        </p:txBody>
      </p:sp>
      <p:sp>
        <p:nvSpPr>
          <p:cNvPr id="3" name="Content Placeholder 2"/>
          <p:cNvSpPr>
            <a:spLocks noGrp="1"/>
          </p:cNvSpPr>
          <p:nvPr>
            <p:ph idx="1"/>
          </p:nvPr>
        </p:nvSpPr>
        <p:spPr/>
        <p:txBody>
          <a:bodyPr>
            <a:normAutofit fontScale="92500" lnSpcReduction="10000"/>
          </a:bodyPr>
          <a:lstStyle/>
          <a:p>
            <a:r>
              <a:rPr lang="en-SG" dirty="0" smtClean="0"/>
              <a:t>File </a:t>
            </a:r>
            <a:r>
              <a:rPr lang="en-SG" dirty="0"/>
              <a:t>owner/creator should be able to control: </a:t>
            </a:r>
          </a:p>
          <a:p>
            <a:pPr lvl="1"/>
            <a:r>
              <a:rPr lang="en-SG" dirty="0" smtClean="0"/>
              <a:t>what </a:t>
            </a:r>
            <a:r>
              <a:rPr lang="en-SG" dirty="0"/>
              <a:t>can be done </a:t>
            </a:r>
          </a:p>
          <a:p>
            <a:pPr lvl="1"/>
            <a:r>
              <a:rPr lang="en-SG" dirty="0" smtClean="0"/>
              <a:t>by </a:t>
            </a:r>
            <a:r>
              <a:rPr lang="en-SG" dirty="0"/>
              <a:t>whom </a:t>
            </a:r>
          </a:p>
          <a:p>
            <a:r>
              <a:rPr lang="en-SG" dirty="0" smtClean="0"/>
              <a:t>Types </a:t>
            </a:r>
            <a:r>
              <a:rPr lang="en-SG" dirty="0"/>
              <a:t>of access </a:t>
            </a:r>
          </a:p>
          <a:p>
            <a:pPr lvl="1"/>
            <a:r>
              <a:rPr lang="en-SG" dirty="0" smtClean="0"/>
              <a:t>Read </a:t>
            </a:r>
            <a:endParaRPr lang="en-SG" dirty="0"/>
          </a:p>
          <a:p>
            <a:pPr lvl="1"/>
            <a:r>
              <a:rPr lang="en-SG" dirty="0" smtClean="0"/>
              <a:t>Write </a:t>
            </a:r>
            <a:endParaRPr lang="en-SG" dirty="0"/>
          </a:p>
          <a:p>
            <a:pPr lvl="1"/>
            <a:r>
              <a:rPr lang="en-SG" dirty="0" smtClean="0"/>
              <a:t>Execute </a:t>
            </a:r>
            <a:endParaRPr lang="en-SG" dirty="0"/>
          </a:p>
          <a:p>
            <a:pPr lvl="1"/>
            <a:r>
              <a:rPr lang="en-SG" dirty="0" smtClean="0"/>
              <a:t>Append </a:t>
            </a:r>
            <a:endParaRPr lang="en-SG" dirty="0"/>
          </a:p>
          <a:p>
            <a:pPr lvl="1"/>
            <a:r>
              <a:rPr lang="en-SG" dirty="0" smtClean="0"/>
              <a:t>Delete </a:t>
            </a:r>
            <a:endParaRPr lang="en-SG" dirty="0"/>
          </a:p>
          <a:p>
            <a:pPr lvl="1"/>
            <a:r>
              <a:rPr lang="en-SG" dirty="0" smtClean="0"/>
              <a:t>List </a:t>
            </a:r>
            <a:endParaRPr lang="en-SG" dirty="0"/>
          </a:p>
          <a:p>
            <a:endParaRPr lang="en-SG" dirty="0"/>
          </a:p>
        </p:txBody>
      </p:sp>
    </p:spTree>
    <p:extLst>
      <p:ext uri="{BB962C8B-B14F-4D97-AF65-F5344CB8AC3E}">
        <p14:creationId xmlns:p14="http://schemas.microsoft.com/office/powerpoint/2010/main" val="3661861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Categories </a:t>
            </a:r>
            <a:r>
              <a:rPr lang="en-SG" dirty="0"/>
              <a:t>of Users </a:t>
            </a:r>
          </a:p>
        </p:txBody>
      </p:sp>
      <p:sp>
        <p:nvSpPr>
          <p:cNvPr id="3" name="Content Placeholder 2"/>
          <p:cNvSpPr>
            <a:spLocks noGrp="1"/>
          </p:cNvSpPr>
          <p:nvPr>
            <p:ph idx="1"/>
          </p:nvPr>
        </p:nvSpPr>
        <p:spPr/>
        <p:txBody>
          <a:bodyPr>
            <a:normAutofit/>
          </a:bodyPr>
          <a:lstStyle/>
          <a:p>
            <a:r>
              <a:rPr lang="en-SG" dirty="0" smtClean="0"/>
              <a:t>Individual </a:t>
            </a:r>
            <a:r>
              <a:rPr lang="en-SG" dirty="0"/>
              <a:t>user </a:t>
            </a:r>
          </a:p>
          <a:p>
            <a:pPr lvl="1"/>
            <a:r>
              <a:rPr lang="en-SG" dirty="0" smtClean="0"/>
              <a:t>Log </a:t>
            </a:r>
            <a:r>
              <a:rPr lang="en-SG" dirty="0"/>
              <a:t>in establishes a user-id </a:t>
            </a:r>
          </a:p>
          <a:p>
            <a:pPr lvl="1"/>
            <a:r>
              <a:rPr lang="en-SG" dirty="0" smtClean="0"/>
              <a:t>Might </a:t>
            </a:r>
            <a:r>
              <a:rPr lang="en-SG" dirty="0"/>
              <a:t>be just local on the computer or could be through interaction with a network service </a:t>
            </a:r>
          </a:p>
          <a:p>
            <a:r>
              <a:rPr lang="en-SG" dirty="0" smtClean="0"/>
              <a:t>Groups </a:t>
            </a:r>
            <a:r>
              <a:rPr lang="en-SG" dirty="0"/>
              <a:t>to which the user belongs </a:t>
            </a:r>
          </a:p>
          <a:p>
            <a:pPr lvl="1"/>
            <a:r>
              <a:rPr lang="en-SG" dirty="0" smtClean="0"/>
              <a:t>Again </a:t>
            </a:r>
            <a:r>
              <a:rPr lang="en-SG" dirty="0"/>
              <a:t>could just be automatic or could involve talking to a service that might assign, say, a temporary cryptographic key </a:t>
            </a:r>
          </a:p>
          <a:p>
            <a:endParaRPr lang="en-SG" dirty="0"/>
          </a:p>
        </p:txBody>
      </p:sp>
    </p:spTree>
    <p:extLst>
      <p:ext uri="{BB962C8B-B14F-4D97-AF65-F5344CB8AC3E}">
        <p14:creationId xmlns:p14="http://schemas.microsoft.com/office/powerpoint/2010/main" val="2319158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Linux </a:t>
            </a:r>
            <a:r>
              <a:rPr lang="en-SG" dirty="0"/>
              <a:t>Access Rights </a:t>
            </a:r>
          </a:p>
        </p:txBody>
      </p:sp>
      <p:sp>
        <p:nvSpPr>
          <p:cNvPr id="3" name="Content Placeholder 2"/>
          <p:cNvSpPr>
            <a:spLocks noGrp="1"/>
          </p:cNvSpPr>
          <p:nvPr>
            <p:ph idx="1"/>
          </p:nvPr>
        </p:nvSpPr>
        <p:spPr/>
        <p:txBody>
          <a:bodyPr>
            <a:normAutofit fontScale="77500" lnSpcReduction="20000"/>
          </a:bodyPr>
          <a:lstStyle/>
          <a:p>
            <a:r>
              <a:rPr lang="en-SG" dirty="0" smtClean="0"/>
              <a:t>Mode </a:t>
            </a:r>
            <a:r>
              <a:rPr lang="en-SG" dirty="0"/>
              <a:t>of access: read, write, execute </a:t>
            </a:r>
            <a:r>
              <a:rPr lang="en-SG" dirty="0" smtClean="0"/>
              <a:t> (RWX)</a:t>
            </a:r>
            <a:endParaRPr lang="en-SG" dirty="0"/>
          </a:p>
          <a:p>
            <a:r>
              <a:rPr lang="en-SG" dirty="0" smtClean="0"/>
              <a:t>Three </a:t>
            </a:r>
            <a:r>
              <a:rPr lang="en-SG" dirty="0"/>
              <a:t>classes of users </a:t>
            </a:r>
            <a:r>
              <a:rPr lang="en-SG" dirty="0" smtClean="0"/>
              <a:t>	</a:t>
            </a:r>
            <a:endParaRPr lang="en-SG" dirty="0"/>
          </a:p>
          <a:p>
            <a:pPr marL="971550" lvl="1" indent="-514350">
              <a:buFont typeface="+mj-lt"/>
              <a:buAutoNum type="alphaLcParenR"/>
            </a:pPr>
            <a:r>
              <a:rPr lang="en-SG" dirty="0" smtClean="0"/>
              <a:t>owner </a:t>
            </a:r>
            <a:r>
              <a:rPr lang="en-SG" dirty="0"/>
              <a:t>access </a:t>
            </a:r>
            <a:r>
              <a:rPr lang="en-SG" dirty="0" smtClean="0"/>
              <a:t>	7 	1 </a:t>
            </a:r>
            <a:r>
              <a:rPr lang="en-SG" dirty="0"/>
              <a:t>1 1 </a:t>
            </a:r>
            <a:r>
              <a:rPr lang="en-SG" dirty="0" smtClean="0"/>
              <a:t>	RWX </a:t>
            </a:r>
            <a:endParaRPr lang="en-SG" dirty="0"/>
          </a:p>
          <a:p>
            <a:pPr marL="971550" lvl="1" indent="-514350">
              <a:buFont typeface="+mj-lt"/>
              <a:buAutoNum type="alphaLcParenR"/>
            </a:pPr>
            <a:r>
              <a:rPr lang="en-SG" dirty="0" smtClean="0"/>
              <a:t>group </a:t>
            </a:r>
            <a:r>
              <a:rPr lang="en-SG" dirty="0"/>
              <a:t>access </a:t>
            </a:r>
            <a:r>
              <a:rPr lang="en-SG" dirty="0" smtClean="0"/>
              <a:t> 	6 	1 </a:t>
            </a:r>
            <a:r>
              <a:rPr lang="en-SG" dirty="0"/>
              <a:t>1 0 </a:t>
            </a:r>
            <a:r>
              <a:rPr lang="en-SG" dirty="0" smtClean="0"/>
              <a:t>	RW- </a:t>
            </a:r>
            <a:endParaRPr lang="en-SG" dirty="0"/>
          </a:p>
          <a:p>
            <a:pPr marL="971550" lvl="1" indent="-514350">
              <a:buFont typeface="+mj-lt"/>
              <a:buAutoNum type="alphaLcParenR"/>
            </a:pPr>
            <a:r>
              <a:rPr lang="en-SG" dirty="0" smtClean="0"/>
              <a:t>public </a:t>
            </a:r>
            <a:r>
              <a:rPr lang="en-SG" dirty="0"/>
              <a:t>access </a:t>
            </a:r>
            <a:r>
              <a:rPr lang="en-SG" dirty="0" smtClean="0"/>
              <a:t> 	1 	1 </a:t>
            </a:r>
            <a:r>
              <a:rPr lang="en-SG" dirty="0"/>
              <a:t>0 </a:t>
            </a:r>
            <a:r>
              <a:rPr lang="en-SG" dirty="0" smtClean="0"/>
              <a:t>0 	R - - </a:t>
            </a:r>
            <a:endParaRPr lang="en-SG" dirty="0"/>
          </a:p>
          <a:p>
            <a:pPr marL="971550" lvl="1" indent="-514350">
              <a:buFont typeface="+mj-lt"/>
              <a:buAutoNum type="alphaLcParenR"/>
            </a:pPr>
            <a:endParaRPr lang="en-SG" dirty="0"/>
          </a:p>
          <a:p>
            <a:r>
              <a:rPr lang="en-SG" dirty="0" smtClean="0"/>
              <a:t>For </a:t>
            </a:r>
            <a:r>
              <a:rPr lang="en-SG" dirty="0"/>
              <a:t>a particular file (say game) or subdirectory, define an appropriate access. </a:t>
            </a:r>
          </a:p>
          <a:p>
            <a:pPr marL="457200" lvl="1" indent="0">
              <a:buNone/>
            </a:pPr>
            <a:endParaRPr lang="en-SG" dirty="0" smtClean="0"/>
          </a:p>
          <a:p>
            <a:pPr marL="457200" lvl="1" indent="0">
              <a:buNone/>
            </a:pPr>
            <a:r>
              <a:rPr lang="en-SG" dirty="0" smtClean="0"/>
              <a:t>		owner 		group </a:t>
            </a:r>
            <a:r>
              <a:rPr lang="en-SG" dirty="0"/>
              <a:t>	</a:t>
            </a:r>
            <a:r>
              <a:rPr lang="en-SG" dirty="0" smtClean="0"/>
              <a:t>	public </a:t>
            </a:r>
          </a:p>
          <a:p>
            <a:pPr marL="0" indent="0">
              <a:buNone/>
            </a:pPr>
            <a:endParaRPr lang="en-SG" dirty="0" smtClean="0"/>
          </a:p>
          <a:p>
            <a:pPr marL="0" indent="0">
              <a:buNone/>
            </a:pPr>
            <a:r>
              <a:rPr lang="en-SG" dirty="0"/>
              <a:t>	</a:t>
            </a:r>
            <a:r>
              <a:rPr lang="en-SG" dirty="0" smtClean="0"/>
              <a:t>	</a:t>
            </a:r>
            <a:r>
              <a:rPr lang="en-SG" dirty="0" err="1" smtClean="0"/>
              <a:t>chmod</a:t>
            </a:r>
            <a:r>
              <a:rPr lang="en-SG" dirty="0" smtClean="0"/>
              <a:t> 	761 		game </a:t>
            </a:r>
            <a:endParaRPr lang="en-SG" dirty="0"/>
          </a:p>
        </p:txBody>
      </p:sp>
      <p:sp>
        <p:nvSpPr>
          <p:cNvPr id="4" name="Right Arrow 3"/>
          <p:cNvSpPr/>
          <p:nvPr/>
        </p:nvSpPr>
        <p:spPr>
          <a:xfrm>
            <a:off x="3735969" y="2497444"/>
            <a:ext cx="28803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ight Arrow 4"/>
          <p:cNvSpPr/>
          <p:nvPr/>
        </p:nvSpPr>
        <p:spPr>
          <a:xfrm>
            <a:off x="3735969" y="2852936"/>
            <a:ext cx="28803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ight Arrow 5"/>
          <p:cNvSpPr/>
          <p:nvPr/>
        </p:nvSpPr>
        <p:spPr>
          <a:xfrm>
            <a:off x="3735969" y="3212976"/>
            <a:ext cx="28803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 name="Straight Arrow Connector 7"/>
          <p:cNvCxnSpPr/>
          <p:nvPr/>
        </p:nvCxnSpPr>
        <p:spPr>
          <a:xfrm>
            <a:off x="2843808" y="5085184"/>
            <a:ext cx="1180193"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427984" y="5013176"/>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788024" y="5085184"/>
            <a:ext cx="1512168"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430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File </a:t>
            </a:r>
            <a:r>
              <a:rPr lang="en-SG" dirty="0"/>
              <a:t>System on Disk </a:t>
            </a:r>
          </a:p>
        </p:txBody>
      </p:sp>
      <p:sp>
        <p:nvSpPr>
          <p:cNvPr id="3" name="Content Placeholder 2"/>
          <p:cNvSpPr>
            <a:spLocks noGrp="1"/>
          </p:cNvSpPr>
          <p:nvPr>
            <p:ph idx="1"/>
          </p:nvPr>
        </p:nvSpPr>
        <p:spPr/>
        <p:txBody>
          <a:bodyPr>
            <a:normAutofit/>
          </a:bodyPr>
          <a:lstStyle/>
          <a:p>
            <a:r>
              <a:rPr lang="en-SG" sz="2800" dirty="0" smtClean="0"/>
              <a:t>Could </a:t>
            </a:r>
            <a:r>
              <a:rPr lang="en-SG" sz="2800" dirty="0"/>
              <a:t>use entire disk space for a FS, but </a:t>
            </a:r>
          </a:p>
          <a:p>
            <a:pPr lvl="1"/>
            <a:r>
              <a:rPr lang="en-SG" sz="2400" dirty="0" smtClean="0"/>
              <a:t>A </a:t>
            </a:r>
            <a:r>
              <a:rPr lang="en-SG" sz="2400" dirty="0"/>
              <a:t>system could have multiple File Systems </a:t>
            </a:r>
          </a:p>
          <a:p>
            <a:pPr lvl="1"/>
            <a:r>
              <a:rPr lang="en-SG" sz="2400" dirty="0" smtClean="0"/>
              <a:t>Want </a:t>
            </a:r>
            <a:r>
              <a:rPr lang="en-SG" sz="2400" dirty="0"/>
              <a:t>to use some disk space for swap space </a:t>
            </a:r>
          </a:p>
          <a:p>
            <a:r>
              <a:rPr lang="en-SG" sz="2800" dirty="0" smtClean="0"/>
              <a:t>Disk </a:t>
            </a:r>
            <a:r>
              <a:rPr lang="en-SG" sz="2800" dirty="0"/>
              <a:t>divided into partitions, slices or minidisks </a:t>
            </a:r>
          </a:p>
          <a:p>
            <a:pPr lvl="1"/>
            <a:r>
              <a:rPr lang="en-SG" sz="2400" dirty="0" smtClean="0"/>
              <a:t>Chunk </a:t>
            </a:r>
            <a:r>
              <a:rPr lang="en-SG" sz="2400" dirty="0"/>
              <a:t>of storage that holds a FS is a </a:t>
            </a:r>
            <a:r>
              <a:rPr lang="en-SG" sz="2400" b="1" dirty="0"/>
              <a:t>volume </a:t>
            </a:r>
            <a:endParaRPr lang="en-SG" sz="2400" dirty="0"/>
          </a:p>
          <a:p>
            <a:pPr lvl="1"/>
            <a:r>
              <a:rPr lang="en-SG" sz="2400" dirty="0" smtClean="0"/>
              <a:t>Directory </a:t>
            </a:r>
            <a:r>
              <a:rPr lang="en-SG" sz="2400" dirty="0"/>
              <a:t>structure maintains info of all files in the volume </a:t>
            </a:r>
          </a:p>
          <a:p>
            <a:pPr lvl="1"/>
            <a:r>
              <a:rPr lang="en-SG" sz="2400" dirty="0" smtClean="0"/>
              <a:t>Name</a:t>
            </a:r>
            <a:r>
              <a:rPr lang="en-SG" sz="2400" dirty="0"/>
              <a:t>, location, size, type, …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4803402"/>
            <a:ext cx="5904656" cy="1649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93696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Directories </a:t>
            </a:r>
            <a:endParaRPr lang="en-SG" dirty="0"/>
          </a:p>
        </p:txBody>
      </p:sp>
      <p:sp>
        <p:nvSpPr>
          <p:cNvPr id="3" name="Content Placeholder 2"/>
          <p:cNvSpPr>
            <a:spLocks noGrp="1"/>
          </p:cNvSpPr>
          <p:nvPr>
            <p:ph idx="1"/>
          </p:nvPr>
        </p:nvSpPr>
        <p:spPr/>
        <p:txBody>
          <a:bodyPr>
            <a:normAutofit fontScale="85000" lnSpcReduction="20000"/>
          </a:bodyPr>
          <a:lstStyle/>
          <a:p>
            <a:r>
              <a:rPr lang="en-SG" dirty="0" smtClean="0"/>
              <a:t>Directories/folders </a:t>
            </a:r>
            <a:r>
              <a:rPr lang="en-SG" dirty="0"/>
              <a:t>keep track of files </a:t>
            </a:r>
          </a:p>
          <a:p>
            <a:pPr lvl="1"/>
            <a:r>
              <a:rPr lang="en-SG" dirty="0" smtClean="0"/>
              <a:t>Is </a:t>
            </a:r>
            <a:r>
              <a:rPr lang="en-SG" dirty="0"/>
              <a:t>a symbol table that translates file names to directory entries </a:t>
            </a:r>
          </a:p>
          <a:p>
            <a:pPr lvl="1"/>
            <a:r>
              <a:rPr lang="en-SG" dirty="0" smtClean="0"/>
              <a:t>Usually </a:t>
            </a:r>
            <a:r>
              <a:rPr lang="en-SG" dirty="0"/>
              <a:t>are themselves files </a:t>
            </a:r>
          </a:p>
          <a:p>
            <a:r>
              <a:rPr lang="en-SG" dirty="0" smtClean="0"/>
              <a:t>How </a:t>
            </a:r>
            <a:r>
              <a:rPr lang="en-SG" dirty="0"/>
              <a:t>to structure the directory to optimize the following: </a:t>
            </a:r>
          </a:p>
          <a:p>
            <a:pPr lvl="1"/>
            <a:r>
              <a:rPr lang="en-SG" dirty="0" smtClean="0"/>
              <a:t>Search </a:t>
            </a:r>
            <a:r>
              <a:rPr lang="en-SG" dirty="0"/>
              <a:t>a file, Create a file, Delete a file, List directory, Rename a file, Traversing the FS </a:t>
            </a:r>
          </a:p>
          <a:p>
            <a:r>
              <a:rPr lang="en-SG" dirty="0" smtClean="0"/>
              <a:t>3 </a:t>
            </a:r>
            <a:r>
              <a:rPr lang="en-SG" dirty="0"/>
              <a:t>types of directory systems </a:t>
            </a:r>
          </a:p>
          <a:p>
            <a:pPr lvl="1"/>
            <a:r>
              <a:rPr lang="en-SG" dirty="0" smtClean="0"/>
              <a:t>Single-level </a:t>
            </a:r>
            <a:r>
              <a:rPr lang="en-SG" dirty="0"/>
              <a:t>directory </a:t>
            </a:r>
          </a:p>
          <a:p>
            <a:pPr lvl="1"/>
            <a:r>
              <a:rPr lang="en-SG" dirty="0" smtClean="0"/>
              <a:t>Two-level </a:t>
            </a:r>
            <a:r>
              <a:rPr lang="en-SG" dirty="0"/>
              <a:t>directory </a:t>
            </a:r>
          </a:p>
          <a:p>
            <a:pPr lvl="1"/>
            <a:r>
              <a:rPr lang="en-SG" dirty="0" smtClean="0"/>
              <a:t>Hierarchical </a:t>
            </a:r>
            <a:r>
              <a:rPr lang="en-SG" dirty="0"/>
              <a:t>directory </a:t>
            </a:r>
          </a:p>
          <a:p>
            <a:endParaRPr lang="en-SG" dirty="0"/>
          </a:p>
        </p:txBody>
      </p:sp>
    </p:spTree>
    <p:extLst>
      <p:ext uri="{BB962C8B-B14F-4D97-AF65-F5344CB8AC3E}">
        <p14:creationId xmlns:p14="http://schemas.microsoft.com/office/powerpoint/2010/main" val="28774300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Single </a:t>
            </a:r>
            <a:r>
              <a:rPr lang="en-SG" dirty="0"/>
              <a:t>Level Directory </a:t>
            </a:r>
          </a:p>
        </p:txBody>
      </p:sp>
      <p:sp>
        <p:nvSpPr>
          <p:cNvPr id="3" name="Content Placeholder 2"/>
          <p:cNvSpPr>
            <a:spLocks noGrp="1"/>
          </p:cNvSpPr>
          <p:nvPr>
            <p:ph idx="1"/>
          </p:nvPr>
        </p:nvSpPr>
        <p:spPr>
          <a:xfrm>
            <a:off x="457200" y="3324125"/>
            <a:ext cx="8435280" cy="2985195"/>
          </a:xfrm>
        </p:spPr>
        <p:txBody>
          <a:bodyPr>
            <a:normAutofit/>
          </a:bodyPr>
          <a:lstStyle/>
          <a:p>
            <a:r>
              <a:rPr lang="en-SG" dirty="0" smtClean="0"/>
              <a:t>One </a:t>
            </a:r>
            <a:r>
              <a:rPr lang="en-SG" dirty="0"/>
              <a:t>directory for all files in the volume (root) </a:t>
            </a:r>
          </a:p>
          <a:p>
            <a:r>
              <a:rPr lang="en-SG" dirty="0" smtClean="0"/>
              <a:t>Used </a:t>
            </a:r>
            <a:r>
              <a:rPr lang="en-SG" dirty="0"/>
              <a:t>in early PCs (even in first </a:t>
            </a:r>
            <a:r>
              <a:rPr lang="en-SG" dirty="0" smtClean="0"/>
              <a:t>supercomputers)</a:t>
            </a:r>
            <a:endParaRPr lang="en-SG" dirty="0"/>
          </a:p>
          <a:p>
            <a:r>
              <a:rPr lang="en-SG" dirty="0" smtClean="0"/>
              <a:t>Pros</a:t>
            </a:r>
            <a:r>
              <a:rPr lang="en-SG" dirty="0"/>
              <a:t>: Simplicity, Able to quickly locate files </a:t>
            </a:r>
          </a:p>
          <a:p>
            <a:r>
              <a:rPr lang="en-SG" dirty="0" smtClean="0"/>
              <a:t>Cons</a:t>
            </a:r>
            <a:r>
              <a:rPr lang="en-SG" dirty="0"/>
              <a:t>: Inconvenient naming (uniqueness) </a:t>
            </a:r>
          </a:p>
          <a:p>
            <a:endParaRPr lang="en-SG"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56792"/>
            <a:ext cx="8370143" cy="1556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3517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Two-level </a:t>
            </a:r>
            <a:r>
              <a:rPr lang="en-SG" dirty="0"/>
              <a:t>Directories </a:t>
            </a:r>
          </a:p>
        </p:txBody>
      </p:sp>
      <p:sp>
        <p:nvSpPr>
          <p:cNvPr id="3" name="Content Placeholder 2"/>
          <p:cNvSpPr>
            <a:spLocks noGrp="1"/>
          </p:cNvSpPr>
          <p:nvPr>
            <p:ph idx="1"/>
          </p:nvPr>
        </p:nvSpPr>
        <p:spPr/>
        <p:txBody>
          <a:bodyPr/>
          <a:lstStyle/>
          <a:p>
            <a:r>
              <a:rPr lang="en-SG" sz="2800" dirty="0" smtClean="0"/>
              <a:t>Each </a:t>
            </a:r>
            <a:r>
              <a:rPr lang="en-SG" sz="2800" dirty="0"/>
              <a:t>user has a separate directory </a:t>
            </a:r>
          </a:p>
          <a:p>
            <a:r>
              <a:rPr lang="en-SG" sz="2800" dirty="0" smtClean="0"/>
              <a:t>Solves </a:t>
            </a:r>
            <a:r>
              <a:rPr lang="en-SG" sz="2800" dirty="0"/>
              <a:t>name collision, but bad if a user(s) has many files </a:t>
            </a:r>
          </a:p>
          <a:p>
            <a:r>
              <a:rPr lang="en-SG" sz="2800" dirty="0" smtClean="0"/>
              <a:t>May </a:t>
            </a:r>
            <a:r>
              <a:rPr lang="en-SG" sz="2800" dirty="0"/>
              <a:t>not allow file sharing or access </a:t>
            </a:r>
          </a:p>
          <a:p>
            <a:endParaRPr lang="en-SG"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640410"/>
            <a:ext cx="7578697" cy="2668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0" y="4869160"/>
            <a:ext cx="1187624" cy="646331"/>
          </a:xfrm>
          <a:prstGeom prst="rect">
            <a:avLst/>
          </a:prstGeom>
        </p:spPr>
        <p:txBody>
          <a:bodyPr wrap="square">
            <a:spAutoFit/>
          </a:bodyPr>
          <a:lstStyle/>
          <a:p>
            <a:r>
              <a:rPr lang="en-SG" dirty="0" smtClean="0"/>
              <a:t>User </a:t>
            </a:r>
            <a:r>
              <a:rPr lang="en-SG" dirty="0"/>
              <a:t>file </a:t>
            </a:r>
          </a:p>
          <a:p>
            <a:r>
              <a:rPr lang="en-SG" dirty="0"/>
              <a:t>directory </a:t>
            </a:r>
          </a:p>
        </p:txBody>
      </p:sp>
    </p:spTree>
    <p:extLst>
      <p:ext uri="{BB962C8B-B14F-4D97-AF65-F5344CB8AC3E}">
        <p14:creationId xmlns:p14="http://schemas.microsoft.com/office/powerpoint/2010/main" val="2155804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The Big	Picture</a:t>
            </a:r>
          </a:p>
        </p:txBody>
      </p:sp>
      <p:sp>
        <p:nvSpPr>
          <p:cNvPr id="3" name="Content Placeholder 2"/>
          <p:cNvSpPr>
            <a:spLocks noGrp="1"/>
          </p:cNvSpPr>
          <p:nvPr>
            <p:ph idx="1"/>
          </p:nvPr>
        </p:nvSpPr>
        <p:spPr>
          <a:xfrm>
            <a:off x="4379431" y="1600200"/>
            <a:ext cx="4307369" cy="4525963"/>
          </a:xfrm>
        </p:spPr>
        <p:txBody>
          <a:bodyPr>
            <a:normAutofit fontScale="92500" lnSpcReduction="20000"/>
          </a:bodyPr>
          <a:lstStyle/>
          <a:p>
            <a:r>
              <a:rPr lang="en-SG" dirty="0" smtClean="0"/>
              <a:t>Storing </a:t>
            </a:r>
            <a:r>
              <a:rPr lang="en-SG" dirty="0"/>
              <a:t>Information</a:t>
            </a:r>
          </a:p>
          <a:p>
            <a:pPr lvl="1"/>
            <a:r>
              <a:rPr lang="en-SG" dirty="0" smtClean="0"/>
              <a:t>Applications </a:t>
            </a:r>
            <a:r>
              <a:rPr lang="en-SG" dirty="0"/>
              <a:t>can store it in </a:t>
            </a:r>
            <a:r>
              <a:rPr lang="en-SG" dirty="0" smtClean="0"/>
              <a:t>the process </a:t>
            </a:r>
            <a:r>
              <a:rPr lang="en-SG" dirty="0"/>
              <a:t>address space</a:t>
            </a:r>
          </a:p>
          <a:p>
            <a:r>
              <a:rPr lang="en-SG" dirty="0" smtClean="0"/>
              <a:t>Why </a:t>
            </a:r>
            <a:r>
              <a:rPr lang="en-SG" dirty="0"/>
              <a:t>is it a bad </a:t>
            </a:r>
            <a:r>
              <a:rPr lang="en-SG" dirty="0" smtClean="0"/>
              <a:t>idea?</a:t>
            </a:r>
          </a:p>
          <a:p>
            <a:pPr lvl="1"/>
            <a:r>
              <a:rPr lang="en-SG" dirty="0" smtClean="0"/>
              <a:t>Size </a:t>
            </a:r>
            <a:r>
              <a:rPr lang="en-SG" dirty="0"/>
              <a:t>is limited to size of </a:t>
            </a:r>
            <a:r>
              <a:rPr lang="en-SG" dirty="0" smtClean="0"/>
              <a:t>virtual address </a:t>
            </a:r>
            <a:r>
              <a:rPr lang="en-SG" dirty="0"/>
              <a:t>space</a:t>
            </a:r>
          </a:p>
          <a:p>
            <a:pPr lvl="1"/>
            <a:r>
              <a:rPr lang="en-SG" dirty="0" smtClean="0"/>
              <a:t>The </a:t>
            </a:r>
            <a:r>
              <a:rPr lang="en-SG" dirty="0"/>
              <a:t>data is lost when </a:t>
            </a:r>
            <a:r>
              <a:rPr lang="en-SG" dirty="0" smtClean="0"/>
              <a:t>the application </a:t>
            </a:r>
            <a:r>
              <a:rPr lang="en-SG" dirty="0"/>
              <a:t>terminates</a:t>
            </a:r>
          </a:p>
          <a:p>
            <a:pPr lvl="1"/>
            <a:r>
              <a:rPr lang="en-SG" dirty="0" smtClean="0"/>
              <a:t>Multiple </a:t>
            </a:r>
            <a:r>
              <a:rPr lang="en-SG" dirty="0"/>
              <a:t>processes might </a:t>
            </a:r>
            <a:r>
              <a:rPr lang="en-SG" dirty="0" smtClean="0"/>
              <a:t>want to </a:t>
            </a:r>
            <a:r>
              <a:rPr lang="en-SG" dirty="0"/>
              <a:t>access the same data</a:t>
            </a:r>
          </a:p>
        </p:txBody>
      </p:sp>
      <p:sp>
        <p:nvSpPr>
          <p:cNvPr id="7" name="TextBox 6"/>
          <p:cNvSpPr txBox="1"/>
          <p:nvPr/>
        </p:nvSpPr>
        <p:spPr>
          <a:xfrm>
            <a:off x="899592" y="2843644"/>
            <a:ext cx="936104" cy="369332"/>
          </a:xfrm>
          <a:prstGeom prst="rect">
            <a:avLst/>
          </a:prstGeom>
          <a:noFill/>
        </p:spPr>
        <p:txBody>
          <a:bodyPr wrap="square" rtlCol="0">
            <a:spAutoFit/>
          </a:bodyPr>
          <a:lstStyle/>
          <a:p>
            <a:r>
              <a:rPr lang="en-SG" dirty="0" smtClean="0"/>
              <a:t>Storage</a:t>
            </a:r>
            <a:endParaRPr lang="en-SG" dirty="0"/>
          </a:p>
        </p:txBody>
      </p:sp>
      <p:sp>
        <p:nvSpPr>
          <p:cNvPr id="8" name="TextBox 7"/>
          <p:cNvSpPr txBox="1"/>
          <p:nvPr/>
        </p:nvSpPr>
        <p:spPr>
          <a:xfrm>
            <a:off x="2267744" y="2843644"/>
            <a:ext cx="1080120" cy="369332"/>
          </a:xfrm>
          <a:prstGeom prst="rect">
            <a:avLst/>
          </a:prstGeom>
          <a:noFill/>
        </p:spPr>
        <p:txBody>
          <a:bodyPr wrap="square" rtlCol="0">
            <a:spAutoFit/>
          </a:bodyPr>
          <a:lstStyle/>
          <a:p>
            <a:r>
              <a:rPr lang="en-SG" dirty="0" smtClean="0"/>
              <a:t>Retrieval</a:t>
            </a:r>
            <a:endParaRPr lang="en-SG" dirty="0"/>
          </a:p>
        </p:txBody>
      </p:sp>
      <p:sp>
        <p:nvSpPr>
          <p:cNvPr id="11" name="TextBox 10"/>
          <p:cNvSpPr txBox="1"/>
          <p:nvPr/>
        </p:nvSpPr>
        <p:spPr>
          <a:xfrm>
            <a:off x="2123728" y="4077072"/>
            <a:ext cx="1248413" cy="369332"/>
          </a:xfrm>
          <a:prstGeom prst="rect">
            <a:avLst/>
          </a:prstGeom>
          <a:noFill/>
        </p:spPr>
        <p:txBody>
          <a:bodyPr wrap="square" rtlCol="0">
            <a:spAutoFit/>
          </a:bodyPr>
          <a:lstStyle/>
          <a:p>
            <a:r>
              <a:rPr lang="en-SG" dirty="0" smtClean="0"/>
              <a:t>Directories</a:t>
            </a:r>
            <a:endParaRPr lang="en-SG" dirty="0"/>
          </a:p>
        </p:txBody>
      </p:sp>
      <p:sp>
        <p:nvSpPr>
          <p:cNvPr id="4" name="Rounded Rectangle 3"/>
          <p:cNvSpPr/>
          <p:nvPr/>
        </p:nvSpPr>
        <p:spPr>
          <a:xfrm>
            <a:off x="899591" y="1268760"/>
            <a:ext cx="1343875" cy="444098"/>
          </a:xfrm>
          <a:prstGeom prst="roundRect">
            <a:avLst>
              <a:gd name="adj" fmla="val 50000"/>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p:cNvSpPr txBox="1"/>
          <p:nvPr/>
        </p:nvSpPr>
        <p:spPr>
          <a:xfrm>
            <a:off x="1057720" y="1306143"/>
            <a:ext cx="1199859" cy="369332"/>
          </a:xfrm>
          <a:prstGeom prst="rect">
            <a:avLst/>
          </a:prstGeom>
          <a:noFill/>
        </p:spPr>
        <p:txBody>
          <a:bodyPr wrap="square" rtlCol="0">
            <a:spAutoFit/>
          </a:bodyPr>
          <a:lstStyle/>
          <a:p>
            <a:pPr algn="ctr"/>
            <a:r>
              <a:rPr lang="en-SG" dirty="0" smtClean="0"/>
              <a:t>Users</a:t>
            </a:r>
            <a:endParaRPr lang="en-SG" dirty="0"/>
          </a:p>
        </p:txBody>
      </p:sp>
      <p:sp>
        <p:nvSpPr>
          <p:cNvPr id="14" name="Oval 13"/>
          <p:cNvSpPr/>
          <p:nvPr/>
        </p:nvSpPr>
        <p:spPr>
          <a:xfrm>
            <a:off x="1331639" y="2043639"/>
            <a:ext cx="1324671" cy="737289"/>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1342134" y="2204864"/>
            <a:ext cx="1285650" cy="369332"/>
          </a:xfrm>
          <a:prstGeom prst="rect">
            <a:avLst/>
          </a:prstGeom>
          <a:noFill/>
        </p:spPr>
        <p:txBody>
          <a:bodyPr wrap="square" rtlCol="0">
            <a:spAutoFit/>
          </a:bodyPr>
          <a:lstStyle/>
          <a:p>
            <a:r>
              <a:rPr lang="en-SG" dirty="0"/>
              <a:t>Processes</a:t>
            </a:r>
          </a:p>
        </p:txBody>
      </p:sp>
      <p:sp>
        <p:nvSpPr>
          <p:cNvPr id="15" name="Flowchart: Document 14"/>
          <p:cNvSpPr/>
          <p:nvPr/>
        </p:nvSpPr>
        <p:spPr>
          <a:xfrm>
            <a:off x="1835696" y="3181618"/>
            <a:ext cx="1224136" cy="679430"/>
          </a:xfrm>
          <a:prstGeom prst="flowChartDocumen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p:cNvSpPr txBox="1"/>
          <p:nvPr/>
        </p:nvSpPr>
        <p:spPr>
          <a:xfrm>
            <a:off x="2051720" y="3253626"/>
            <a:ext cx="792088" cy="369332"/>
          </a:xfrm>
          <a:prstGeom prst="rect">
            <a:avLst/>
          </a:prstGeom>
          <a:noFill/>
        </p:spPr>
        <p:txBody>
          <a:bodyPr wrap="square" rtlCol="0">
            <a:spAutoFit/>
          </a:bodyPr>
          <a:lstStyle/>
          <a:p>
            <a:r>
              <a:rPr lang="en-SG" dirty="0" smtClean="0"/>
              <a:t>Files</a:t>
            </a:r>
          </a:p>
        </p:txBody>
      </p:sp>
      <p:sp>
        <p:nvSpPr>
          <p:cNvPr id="16" name="Flowchart: Document 15"/>
          <p:cNvSpPr/>
          <p:nvPr/>
        </p:nvSpPr>
        <p:spPr>
          <a:xfrm>
            <a:off x="2656309" y="4077072"/>
            <a:ext cx="1219681" cy="504056"/>
          </a:xfrm>
          <a:prstGeom prst="flowChartDocumen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Flowchart: Document 16"/>
          <p:cNvSpPr/>
          <p:nvPr/>
        </p:nvSpPr>
        <p:spPr>
          <a:xfrm>
            <a:off x="2483768" y="4149079"/>
            <a:ext cx="1224136" cy="517453"/>
          </a:xfrm>
          <a:prstGeom prst="flowChartDocumen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Flowchart: Document 17"/>
          <p:cNvSpPr/>
          <p:nvPr/>
        </p:nvSpPr>
        <p:spPr>
          <a:xfrm>
            <a:off x="2309606" y="4247380"/>
            <a:ext cx="1254282" cy="504056"/>
          </a:xfrm>
          <a:prstGeom prst="flowChartDocumen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p:cNvSpPr txBox="1"/>
          <p:nvPr/>
        </p:nvSpPr>
        <p:spPr>
          <a:xfrm>
            <a:off x="2303048" y="4297201"/>
            <a:ext cx="1404856" cy="369332"/>
          </a:xfrm>
          <a:prstGeom prst="rect">
            <a:avLst/>
          </a:prstGeom>
          <a:noFill/>
        </p:spPr>
        <p:txBody>
          <a:bodyPr wrap="square" rtlCol="0">
            <a:spAutoFit/>
          </a:bodyPr>
          <a:lstStyle/>
          <a:p>
            <a:r>
              <a:rPr lang="en-SG" dirty="0" smtClean="0"/>
              <a:t>Directories</a:t>
            </a:r>
            <a:endParaRPr lang="en-SG" dirty="0"/>
          </a:p>
        </p:txBody>
      </p:sp>
      <p:sp>
        <p:nvSpPr>
          <p:cNvPr id="20" name="Flowchart: Data 19"/>
          <p:cNvSpPr/>
          <p:nvPr/>
        </p:nvSpPr>
        <p:spPr>
          <a:xfrm>
            <a:off x="2627784" y="5013176"/>
            <a:ext cx="1584176" cy="544706"/>
          </a:xfrm>
          <a:prstGeom prst="flowChartInputOutpu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Box 11"/>
          <p:cNvSpPr txBox="1"/>
          <p:nvPr/>
        </p:nvSpPr>
        <p:spPr>
          <a:xfrm>
            <a:off x="2791913" y="5100863"/>
            <a:ext cx="1248413" cy="369332"/>
          </a:xfrm>
          <a:prstGeom prst="rect">
            <a:avLst/>
          </a:prstGeom>
          <a:noFill/>
        </p:spPr>
        <p:txBody>
          <a:bodyPr wrap="square" rtlCol="0">
            <a:spAutoFit/>
          </a:bodyPr>
          <a:lstStyle/>
          <a:p>
            <a:r>
              <a:rPr lang="en-SG" dirty="0" err="1" smtClean="0"/>
              <a:t>FileSystem</a:t>
            </a:r>
            <a:endParaRPr lang="en-SG" dirty="0"/>
          </a:p>
        </p:txBody>
      </p:sp>
      <p:sp>
        <p:nvSpPr>
          <p:cNvPr id="21" name="Flowchart: Magnetic Disk 20"/>
          <p:cNvSpPr/>
          <p:nvPr/>
        </p:nvSpPr>
        <p:spPr>
          <a:xfrm>
            <a:off x="3095836" y="5877272"/>
            <a:ext cx="1404156" cy="720080"/>
          </a:xfrm>
          <a:prstGeom prst="flowChartMagneticDisk">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3344258" y="6129300"/>
            <a:ext cx="959970" cy="369332"/>
          </a:xfrm>
          <a:prstGeom prst="rect">
            <a:avLst/>
          </a:prstGeom>
          <a:noFill/>
        </p:spPr>
        <p:txBody>
          <a:bodyPr wrap="square" rtlCol="0">
            <a:spAutoFit/>
          </a:bodyPr>
          <a:lstStyle/>
          <a:p>
            <a:r>
              <a:rPr lang="en-SG" dirty="0" smtClean="0"/>
              <a:t>Storage</a:t>
            </a:r>
            <a:endParaRPr lang="en-SG" dirty="0"/>
          </a:p>
        </p:txBody>
      </p:sp>
      <p:cxnSp>
        <p:nvCxnSpPr>
          <p:cNvPr id="23" name="Straight Arrow Connector 22"/>
          <p:cNvCxnSpPr/>
          <p:nvPr/>
        </p:nvCxnSpPr>
        <p:spPr>
          <a:xfrm>
            <a:off x="1657649" y="1712858"/>
            <a:ext cx="0" cy="330781"/>
          </a:xfrm>
          <a:prstGeom prst="straightConnector1">
            <a:avLst/>
          </a:prstGeom>
          <a:ln w="38100">
            <a:solidFill>
              <a:schemeClr val="tx1"/>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984959" y="2862919"/>
            <a:ext cx="0" cy="330781"/>
          </a:xfrm>
          <a:prstGeom prst="straightConnector1">
            <a:avLst/>
          </a:prstGeom>
          <a:ln w="38100">
            <a:solidFill>
              <a:schemeClr val="tx1"/>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917808" y="3746291"/>
            <a:ext cx="0" cy="330781"/>
          </a:xfrm>
          <a:prstGeom prst="straightConnector1">
            <a:avLst/>
          </a:prstGeom>
          <a:ln w="38100">
            <a:solidFill>
              <a:schemeClr val="tx1"/>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134257" y="4751436"/>
            <a:ext cx="0" cy="330781"/>
          </a:xfrm>
          <a:prstGeom prst="straightConnector1">
            <a:avLst/>
          </a:prstGeom>
          <a:ln w="38100">
            <a:solidFill>
              <a:schemeClr val="tx1"/>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707904" y="5557882"/>
            <a:ext cx="0" cy="330781"/>
          </a:xfrm>
          <a:prstGeom prst="straightConnector1">
            <a:avLst/>
          </a:prstGeom>
          <a:ln w="38100">
            <a:solidFill>
              <a:schemeClr val="tx1"/>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329578" y="2780928"/>
            <a:ext cx="0" cy="47269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8701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Hierarchical </a:t>
            </a:r>
            <a:r>
              <a:rPr lang="en-SG" dirty="0"/>
              <a:t>Directories </a:t>
            </a:r>
          </a:p>
        </p:txBody>
      </p:sp>
      <p:sp>
        <p:nvSpPr>
          <p:cNvPr id="3" name="Content Placeholder 2"/>
          <p:cNvSpPr>
            <a:spLocks noGrp="1"/>
          </p:cNvSpPr>
          <p:nvPr>
            <p:ph idx="1"/>
          </p:nvPr>
        </p:nvSpPr>
        <p:spPr/>
        <p:txBody>
          <a:bodyPr>
            <a:normAutofit/>
          </a:bodyPr>
          <a:lstStyle/>
          <a:p>
            <a:r>
              <a:rPr lang="en-SG" sz="2000" dirty="0" smtClean="0"/>
              <a:t>Directory </a:t>
            </a:r>
            <a:r>
              <a:rPr lang="en-SG" sz="2000" dirty="0"/>
              <a:t>created as a tree of arbitrary height. </a:t>
            </a:r>
          </a:p>
          <a:p>
            <a:pPr lvl="1"/>
            <a:r>
              <a:rPr lang="en-SG" sz="1800" dirty="0" smtClean="0"/>
              <a:t>Contains </a:t>
            </a:r>
            <a:r>
              <a:rPr lang="en-SG" sz="1800" dirty="0"/>
              <a:t>files and sub-directories </a:t>
            </a:r>
          </a:p>
          <a:p>
            <a:pPr lvl="1"/>
            <a:r>
              <a:rPr lang="en-SG" sz="1800" dirty="0" smtClean="0"/>
              <a:t>A </a:t>
            </a:r>
            <a:r>
              <a:rPr lang="en-SG" sz="1800" dirty="0"/>
              <a:t>bit in directory entry differentiates files from sub-directories </a:t>
            </a:r>
          </a:p>
          <a:p>
            <a:r>
              <a:rPr lang="en-SG" sz="2000" dirty="0" smtClean="0"/>
              <a:t>Pros</a:t>
            </a:r>
            <a:r>
              <a:rPr lang="en-SG" sz="2000" dirty="0"/>
              <a:t>: Very flexible, allows users to group files </a:t>
            </a:r>
          </a:p>
          <a:p>
            <a:r>
              <a:rPr lang="en-SG" sz="2000" dirty="0" smtClean="0"/>
              <a:t>Cons</a:t>
            </a:r>
            <a:r>
              <a:rPr lang="en-SG" sz="2000" dirty="0"/>
              <a:t>: Most complicated of all </a:t>
            </a:r>
            <a:endParaRPr lang="en-SG" sz="2000" dirty="0" smtClean="0"/>
          </a:p>
          <a:p>
            <a:endParaRPr lang="en-SG"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313509"/>
            <a:ext cx="5619750"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4872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Path </a:t>
            </a:r>
            <a:r>
              <a:rPr lang="en-SG" dirty="0"/>
              <a:t>Names </a:t>
            </a:r>
          </a:p>
        </p:txBody>
      </p:sp>
      <p:sp>
        <p:nvSpPr>
          <p:cNvPr id="3" name="Content Placeholder 2"/>
          <p:cNvSpPr>
            <a:spLocks noGrp="1"/>
          </p:cNvSpPr>
          <p:nvPr>
            <p:ph idx="1"/>
          </p:nvPr>
        </p:nvSpPr>
        <p:spPr/>
        <p:txBody>
          <a:bodyPr>
            <a:normAutofit fontScale="92500" lnSpcReduction="20000"/>
          </a:bodyPr>
          <a:lstStyle/>
          <a:p>
            <a:r>
              <a:rPr lang="en-SG" dirty="0" smtClean="0"/>
              <a:t>To </a:t>
            </a:r>
            <a:r>
              <a:rPr lang="en-SG" dirty="0"/>
              <a:t>access a file, the user should either: </a:t>
            </a:r>
          </a:p>
          <a:p>
            <a:pPr lvl="1"/>
            <a:r>
              <a:rPr lang="en-SG" dirty="0" smtClean="0"/>
              <a:t>Go </a:t>
            </a:r>
            <a:r>
              <a:rPr lang="en-SG" dirty="0"/>
              <a:t>to the directory where file resides, or </a:t>
            </a:r>
          </a:p>
          <a:p>
            <a:pPr lvl="1"/>
            <a:r>
              <a:rPr lang="en-SG" dirty="0" smtClean="0"/>
              <a:t>Specify </a:t>
            </a:r>
            <a:r>
              <a:rPr lang="en-SG" dirty="0"/>
              <a:t>the path where the file is </a:t>
            </a:r>
          </a:p>
          <a:p>
            <a:r>
              <a:rPr lang="en-SG" dirty="0" smtClean="0"/>
              <a:t>Path </a:t>
            </a:r>
            <a:r>
              <a:rPr lang="en-SG" dirty="0"/>
              <a:t>names are either absolute or relative </a:t>
            </a:r>
          </a:p>
          <a:p>
            <a:pPr lvl="1"/>
            <a:r>
              <a:rPr lang="en-SG" dirty="0" smtClean="0"/>
              <a:t>Absolute</a:t>
            </a:r>
            <a:r>
              <a:rPr lang="en-SG" dirty="0"/>
              <a:t>: path of file from the root directory </a:t>
            </a:r>
          </a:p>
          <a:p>
            <a:pPr lvl="1"/>
            <a:r>
              <a:rPr lang="en-SG" dirty="0" smtClean="0"/>
              <a:t>Relative</a:t>
            </a:r>
            <a:r>
              <a:rPr lang="en-SG" dirty="0"/>
              <a:t>: path from the current working directory </a:t>
            </a:r>
          </a:p>
          <a:p>
            <a:r>
              <a:rPr lang="en-SG" dirty="0" smtClean="0"/>
              <a:t>Most </a:t>
            </a:r>
            <a:r>
              <a:rPr lang="en-SG" dirty="0" err="1"/>
              <a:t>OSes</a:t>
            </a:r>
            <a:r>
              <a:rPr lang="en-SG" dirty="0"/>
              <a:t> have two special entries in each directory: </a:t>
            </a:r>
          </a:p>
          <a:p>
            <a:pPr lvl="1"/>
            <a:r>
              <a:rPr lang="en-SG" dirty="0" smtClean="0"/>
              <a:t>“.” </a:t>
            </a:r>
            <a:r>
              <a:rPr lang="en-SG" dirty="0"/>
              <a:t>for current directory, and </a:t>
            </a:r>
          </a:p>
          <a:p>
            <a:pPr lvl="1"/>
            <a:r>
              <a:rPr lang="en-SG" dirty="0" smtClean="0"/>
              <a:t>“..” </a:t>
            </a:r>
            <a:r>
              <a:rPr lang="en-SG" dirty="0"/>
              <a:t>for parent </a:t>
            </a:r>
          </a:p>
        </p:txBody>
      </p:sp>
    </p:spTree>
    <p:extLst>
      <p:ext uri="{BB962C8B-B14F-4D97-AF65-F5344CB8AC3E}">
        <p14:creationId xmlns:p14="http://schemas.microsoft.com/office/powerpoint/2010/main" val="443953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smtClean="0"/>
              <a:t>Path </a:t>
            </a:r>
            <a:r>
              <a:rPr lang="en-SG" dirty="0"/>
              <a:t>Names (Acyclic Graph Directories)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929" y="1412776"/>
            <a:ext cx="7328495" cy="4519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744416" y="6093296"/>
            <a:ext cx="4572000" cy="369332"/>
          </a:xfrm>
          <a:prstGeom prst="rect">
            <a:avLst/>
          </a:prstGeom>
        </p:spPr>
        <p:txBody>
          <a:bodyPr>
            <a:spAutoFit/>
          </a:bodyPr>
          <a:lstStyle/>
          <a:p>
            <a:r>
              <a:rPr lang="en-SG" dirty="0" smtClean="0"/>
              <a:t>/</a:t>
            </a:r>
            <a:r>
              <a:rPr lang="en-SG" dirty="0" err="1"/>
              <a:t>dict</a:t>
            </a:r>
            <a:r>
              <a:rPr lang="en-SG" dirty="0"/>
              <a:t>/all/file1 </a:t>
            </a:r>
            <a:r>
              <a:rPr lang="en-SG" dirty="0" smtClean="0"/>
              <a:t>            /spell/words/w7/file3 </a:t>
            </a:r>
            <a:endParaRPr lang="en-SG" dirty="0"/>
          </a:p>
        </p:txBody>
      </p:sp>
    </p:spTree>
    <p:extLst>
      <p:ext uri="{BB962C8B-B14F-4D97-AF65-F5344CB8AC3E}">
        <p14:creationId xmlns:p14="http://schemas.microsoft.com/office/powerpoint/2010/main" val="777307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Acyclic </a:t>
            </a:r>
            <a:r>
              <a:rPr lang="en-SG" dirty="0"/>
              <a:t>Graph Directories </a:t>
            </a:r>
          </a:p>
        </p:txBody>
      </p:sp>
      <p:sp>
        <p:nvSpPr>
          <p:cNvPr id="3" name="Content Placeholder 2"/>
          <p:cNvSpPr>
            <a:spLocks noGrp="1"/>
          </p:cNvSpPr>
          <p:nvPr>
            <p:ph idx="1"/>
          </p:nvPr>
        </p:nvSpPr>
        <p:spPr/>
        <p:txBody>
          <a:bodyPr>
            <a:normAutofit fontScale="85000" lnSpcReduction="20000"/>
          </a:bodyPr>
          <a:lstStyle/>
          <a:p>
            <a:r>
              <a:rPr lang="en-SG" dirty="0" smtClean="0"/>
              <a:t>How </a:t>
            </a:r>
            <a:r>
              <a:rPr lang="en-SG" dirty="0"/>
              <a:t>to implement </a:t>
            </a:r>
            <a:r>
              <a:rPr lang="en-SG" b="1" dirty="0"/>
              <a:t>shared </a:t>
            </a:r>
            <a:r>
              <a:rPr lang="en-SG" dirty="0"/>
              <a:t>files and subdirectories: </a:t>
            </a:r>
          </a:p>
          <a:p>
            <a:pPr lvl="1"/>
            <a:r>
              <a:rPr lang="en-SG" dirty="0" smtClean="0"/>
              <a:t>Why </a:t>
            </a:r>
            <a:r>
              <a:rPr lang="en-SG" dirty="0"/>
              <a:t>not copy the file? </a:t>
            </a:r>
          </a:p>
          <a:p>
            <a:pPr lvl="1"/>
            <a:r>
              <a:rPr lang="en-SG" dirty="0" smtClean="0"/>
              <a:t>New </a:t>
            </a:r>
            <a:r>
              <a:rPr lang="en-SG" dirty="0"/>
              <a:t>directory entry, called </a:t>
            </a:r>
            <a:r>
              <a:rPr lang="en-SG" b="1" dirty="0"/>
              <a:t>Link </a:t>
            </a:r>
            <a:r>
              <a:rPr lang="en-SG" dirty="0"/>
              <a:t>(used in UNIX/Linux) </a:t>
            </a:r>
          </a:p>
          <a:p>
            <a:pPr lvl="2"/>
            <a:r>
              <a:rPr lang="en-SG" dirty="0" smtClean="0"/>
              <a:t>Link </a:t>
            </a:r>
            <a:r>
              <a:rPr lang="en-SG" dirty="0"/>
              <a:t>is a pointer to another file or subdirectory </a:t>
            </a:r>
          </a:p>
          <a:p>
            <a:pPr lvl="2"/>
            <a:r>
              <a:rPr lang="en-SG" dirty="0" smtClean="0"/>
              <a:t>Links </a:t>
            </a:r>
            <a:r>
              <a:rPr lang="en-SG" dirty="0"/>
              <a:t>are ignored when traversing FS </a:t>
            </a:r>
          </a:p>
          <a:p>
            <a:pPr lvl="2"/>
            <a:r>
              <a:rPr lang="en-SG" b="1" i="1" dirty="0" err="1" smtClean="0"/>
              <a:t>ln</a:t>
            </a:r>
            <a:r>
              <a:rPr lang="en-SG" b="1" i="1" dirty="0" smtClean="0"/>
              <a:t> </a:t>
            </a:r>
            <a:r>
              <a:rPr lang="en-SG" dirty="0"/>
              <a:t>in UNIX, </a:t>
            </a:r>
            <a:r>
              <a:rPr lang="en-SG" b="1" i="1" dirty="0" err="1"/>
              <a:t>fsutil</a:t>
            </a:r>
            <a:r>
              <a:rPr lang="en-SG" b="1" i="1" dirty="0"/>
              <a:t> </a:t>
            </a:r>
            <a:r>
              <a:rPr lang="en-SG" dirty="0"/>
              <a:t>in Windows for hard links </a:t>
            </a:r>
          </a:p>
          <a:p>
            <a:pPr lvl="2"/>
            <a:r>
              <a:rPr lang="en-SG" b="1" i="1" dirty="0" err="1" smtClean="0"/>
              <a:t>ln</a:t>
            </a:r>
            <a:r>
              <a:rPr lang="en-SG" b="1" i="1" dirty="0" smtClean="0"/>
              <a:t> </a:t>
            </a:r>
            <a:r>
              <a:rPr lang="en-SG" b="1" i="1" dirty="0"/>
              <a:t>-s </a:t>
            </a:r>
            <a:r>
              <a:rPr lang="en-SG" dirty="0"/>
              <a:t>in UNIX, shortcuts in Windows for soft links </a:t>
            </a:r>
          </a:p>
          <a:p>
            <a:r>
              <a:rPr lang="en-SG" dirty="0" smtClean="0"/>
              <a:t>Issues</a:t>
            </a:r>
            <a:r>
              <a:rPr lang="en-SG" dirty="0"/>
              <a:t>? </a:t>
            </a:r>
          </a:p>
          <a:p>
            <a:pPr lvl="1"/>
            <a:r>
              <a:rPr lang="en-SG" dirty="0" smtClean="0"/>
              <a:t>Two </a:t>
            </a:r>
            <a:r>
              <a:rPr lang="en-SG" dirty="0"/>
              <a:t>different names (aliasing) </a:t>
            </a:r>
          </a:p>
          <a:p>
            <a:pPr lvl="1"/>
            <a:r>
              <a:rPr lang="en-SG" dirty="0" smtClean="0"/>
              <a:t>If </a:t>
            </a:r>
            <a:r>
              <a:rPr lang="en-SG" i="1" dirty="0" err="1"/>
              <a:t>dict</a:t>
            </a:r>
            <a:r>
              <a:rPr lang="en-SG" i="1" dirty="0"/>
              <a:t> </a:t>
            </a:r>
            <a:r>
              <a:rPr lang="en-SG" dirty="0"/>
              <a:t>deletes count </a:t>
            </a:r>
            <a:r>
              <a:rPr lang="en-SG" dirty="0" smtClean="0"/>
              <a:t>	dangling </a:t>
            </a:r>
            <a:r>
              <a:rPr lang="en-SG" dirty="0"/>
              <a:t>pointer </a:t>
            </a:r>
          </a:p>
          <a:p>
            <a:pPr lvl="2"/>
            <a:r>
              <a:rPr lang="en-SG" dirty="0" smtClean="0"/>
              <a:t>Keep </a:t>
            </a:r>
            <a:r>
              <a:rPr lang="en-SG" dirty="0"/>
              <a:t>back-pointers of links for each file </a:t>
            </a:r>
          </a:p>
          <a:p>
            <a:pPr lvl="2"/>
            <a:r>
              <a:rPr lang="en-SG" dirty="0" smtClean="0"/>
              <a:t>Leave </a:t>
            </a:r>
            <a:r>
              <a:rPr lang="en-SG" dirty="0"/>
              <a:t>the link, and delete only when accessed later </a:t>
            </a:r>
          </a:p>
          <a:p>
            <a:pPr lvl="2"/>
            <a:r>
              <a:rPr lang="en-SG" dirty="0" smtClean="0"/>
              <a:t>Keep </a:t>
            </a:r>
            <a:r>
              <a:rPr lang="en-SG" dirty="0"/>
              <a:t>reference count of each file </a:t>
            </a:r>
          </a:p>
          <a:p>
            <a:endParaRPr lang="en-SG" dirty="0"/>
          </a:p>
        </p:txBody>
      </p:sp>
      <p:sp>
        <p:nvSpPr>
          <p:cNvPr id="4" name="Right Arrow 3"/>
          <p:cNvSpPr/>
          <p:nvPr/>
        </p:nvSpPr>
        <p:spPr>
          <a:xfrm>
            <a:off x="3851920" y="4869160"/>
            <a:ext cx="28803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19626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Re-cap </a:t>
            </a:r>
            <a:endParaRPr lang="en-SG" dirty="0"/>
          </a:p>
        </p:txBody>
      </p:sp>
      <p:sp>
        <p:nvSpPr>
          <p:cNvPr id="3" name="Content Placeholder 2"/>
          <p:cNvSpPr>
            <a:spLocks noGrp="1"/>
          </p:cNvSpPr>
          <p:nvPr>
            <p:ph idx="1"/>
          </p:nvPr>
        </p:nvSpPr>
        <p:spPr/>
        <p:txBody>
          <a:bodyPr>
            <a:normAutofit/>
          </a:bodyPr>
          <a:lstStyle/>
          <a:p>
            <a:r>
              <a:rPr lang="en-SG" dirty="0" smtClean="0"/>
              <a:t>Files </a:t>
            </a:r>
            <a:r>
              <a:rPr lang="en-SG" dirty="0"/>
              <a:t>are stored on file systems. </a:t>
            </a:r>
          </a:p>
          <a:p>
            <a:r>
              <a:rPr lang="en-SG" dirty="0" smtClean="0"/>
              <a:t>File </a:t>
            </a:r>
            <a:r>
              <a:rPr lang="en-SG" dirty="0"/>
              <a:t>systems are stored on hard disks. </a:t>
            </a:r>
          </a:p>
          <a:p>
            <a:r>
              <a:rPr lang="en-SG" dirty="0" smtClean="0"/>
              <a:t>Most </a:t>
            </a:r>
            <a:r>
              <a:rPr lang="en-SG" dirty="0"/>
              <a:t>Hard disks can be divided (partitioned) with independent file systems on each partition. </a:t>
            </a:r>
          </a:p>
          <a:p>
            <a:r>
              <a:rPr lang="en-SG" dirty="0" smtClean="0"/>
              <a:t>Examples </a:t>
            </a:r>
            <a:r>
              <a:rPr lang="en-SG" dirty="0"/>
              <a:t>of file systems: </a:t>
            </a:r>
          </a:p>
          <a:p>
            <a:pPr lvl="1"/>
            <a:r>
              <a:rPr lang="en-SG" smtClean="0"/>
              <a:t>FAT</a:t>
            </a:r>
            <a:r>
              <a:rPr lang="en-SG" dirty="0"/>
              <a:t>, FAT32, NTFS, ext2, ext3, ext4, </a:t>
            </a:r>
            <a:r>
              <a:rPr lang="en-SG"/>
              <a:t>HFS </a:t>
            </a:r>
            <a:endParaRPr lang="en-SG" dirty="0"/>
          </a:p>
        </p:txBody>
      </p:sp>
    </p:spTree>
    <p:extLst>
      <p:ext uri="{BB962C8B-B14F-4D97-AF65-F5344CB8AC3E}">
        <p14:creationId xmlns:p14="http://schemas.microsoft.com/office/powerpoint/2010/main" val="992531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 Input Output System</a:t>
            </a:r>
            <a:endParaRPr lang="en-SG" dirty="0"/>
          </a:p>
        </p:txBody>
      </p:sp>
      <p:sp>
        <p:nvSpPr>
          <p:cNvPr id="3" name="Content Placeholder 2"/>
          <p:cNvSpPr>
            <a:spLocks noGrp="1"/>
          </p:cNvSpPr>
          <p:nvPr>
            <p:ph idx="1"/>
          </p:nvPr>
        </p:nvSpPr>
        <p:spPr/>
        <p:txBody>
          <a:bodyPr>
            <a:normAutofit fontScale="85000" lnSpcReduction="10000"/>
          </a:bodyPr>
          <a:lstStyle/>
          <a:p>
            <a:r>
              <a:rPr lang="en-GB" dirty="0" smtClean="0"/>
              <a:t>A </a:t>
            </a:r>
            <a:r>
              <a:rPr lang="en-GB" dirty="0"/>
              <a:t>BIOS that is responsible for starting the computer and booting into the operating </a:t>
            </a:r>
            <a:r>
              <a:rPr lang="en-GB" dirty="0" smtClean="0"/>
              <a:t>system.</a:t>
            </a:r>
          </a:p>
          <a:p>
            <a:r>
              <a:rPr lang="en-GB" dirty="0"/>
              <a:t>The BIOS performs  a series of Power On Self Test (POST) before loading a </a:t>
            </a:r>
            <a:r>
              <a:rPr lang="en-GB" dirty="0" err="1"/>
              <a:t>bootloader</a:t>
            </a:r>
            <a:r>
              <a:rPr lang="en-GB" dirty="0"/>
              <a:t> from a master boot record on a storage device and executes it.</a:t>
            </a:r>
          </a:p>
          <a:p>
            <a:r>
              <a:rPr lang="en-GB" dirty="0"/>
              <a:t>The </a:t>
            </a:r>
            <a:r>
              <a:rPr lang="en-GB" dirty="0" err="1"/>
              <a:t>bootloader</a:t>
            </a:r>
            <a:r>
              <a:rPr lang="en-GB" dirty="0"/>
              <a:t> then loads the operating system from the storage device.</a:t>
            </a:r>
          </a:p>
          <a:p>
            <a:r>
              <a:rPr lang="en-GB" dirty="0"/>
              <a:t>The BIOS was originally devised as an interface between hardware devices and the DOS.</a:t>
            </a:r>
          </a:p>
          <a:p>
            <a:r>
              <a:rPr lang="en-GB" dirty="0" smtClean="0"/>
              <a:t>The </a:t>
            </a:r>
            <a:r>
              <a:rPr lang="en-GB" dirty="0"/>
              <a:t>BIOS role </a:t>
            </a:r>
            <a:r>
              <a:rPr lang="en-GB" dirty="0" smtClean="0"/>
              <a:t>is to begin </a:t>
            </a:r>
            <a:r>
              <a:rPr lang="en-GB" dirty="0"/>
              <a:t>the boot process, and is largely irrelevant once the OS has booted.</a:t>
            </a:r>
            <a:endParaRPr lang="en-SG" dirty="0"/>
          </a:p>
          <a:p>
            <a:endParaRPr lang="en-SG" dirty="0"/>
          </a:p>
          <a:p>
            <a:endParaRPr lang="en-SG" dirty="0"/>
          </a:p>
        </p:txBody>
      </p:sp>
    </p:spTree>
    <p:extLst>
      <p:ext uri="{BB962C8B-B14F-4D97-AF65-F5344CB8AC3E}">
        <p14:creationId xmlns:p14="http://schemas.microsoft.com/office/powerpoint/2010/main" val="2093964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Master </a:t>
            </a:r>
            <a:r>
              <a:rPr lang="en-SG" dirty="0"/>
              <a:t>Boot Record (MBR) </a:t>
            </a:r>
          </a:p>
        </p:txBody>
      </p:sp>
      <p:sp>
        <p:nvSpPr>
          <p:cNvPr id="3" name="Content Placeholder 2"/>
          <p:cNvSpPr>
            <a:spLocks noGrp="1"/>
          </p:cNvSpPr>
          <p:nvPr>
            <p:ph idx="1"/>
          </p:nvPr>
        </p:nvSpPr>
        <p:spPr/>
        <p:txBody>
          <a:bodyPr>
            <a:normAutofit fontScale="77500" lnSpcReduction="20000"/>
          </a:bodyPr>
          <a:lstStyle/>
          <a:p>
            <a:r>
              <a:rPr lang="en-SG" b="1" dirty="0" smtClean="0"/>
              <a:t>Sector </a:t>
            </a:r>
            <a:r>
              <a:rPr lang="en-SG" b="1" dirty="0"/>
              <a:t>0 </a:t>
            </a:r>
            <a:r>
              <a:rPr lang="en-SG" dirty="0"/>
              <a:t>of the disk is called the </a:t>
            </a:r>
            <a:r>
              <a:rPr lang="en-SG" b="1" dirty="0"/>
              <a:t>MBR </a:t>
            </a:r>
            <a:r>
              <a:rPr lang="en-SG" dirty="0"/>
              <a:t>(Master Boot Record) and is used to boot the computer. </a:t>
            </a:r>
          </a:p>
          <a:p>
            <a:r>
              <a:rPr lang="en-SG" dirty="0" smtClean="0"/>
              <a:t>The </a:t>
            </a:r>
            <a:r>
              <a:rPr lang="en-SG" b="1" dirty="0"/>
              <a:t>end </a:t>
            </a:r>
            <a:r>
              <a:rPr lang="en-SG" dirty="0"/>
              <a:t>of the MBR contains the partition table. </a:t>
            </a:r>
          </a:p>
          <a:p>
            <a:pPr lvl="1"/>
            <a:r>
              <a:rPr lang="en-SG" dirty="0" smtClean="0"/>
              <a:t>This </a:t>
            </a:r>
            <a:r>
              <a:rPr lang="en-SG" dirty="0"/>
              <a:t>table gives the starting and ending addresses of each partition. </a:t>
            </a:r>
          </a:p>
          <a:p>
            <a:pPr lvl="1"/>
            <a:r>
              <a:rPr lang="en-SG" dirty="0" smtClean="0"/>
              <a:t>One </a:t>
            </a:r>
            <a:r>
              <a:rPr lang="en-SG" dirty="0"/>
              <a:t>of the partitions in the table is marked as active. </a:t>
            </a:r>
          </a:p>
          <a:p>
            <a:r>
              <a:rPr lang="en-SG" dirty="0" smtClean="0"/>
              <a:t>When </a:t>
            </a:r>
            <a:r>
              <a:rPr lang="en-SG" dirty="0"/>
              <a:t>the computer is booted, the BIOS reads in and executes the MBR. </a:t>
            </a:r>
          </a:p>
          <a:p>
            <a:pPr lvl="1"/>
            <a:r>
              <a:rPr lang="en-SG" dirty="0" smtClean="0"/>
              <a:t>The </a:t>
            </a:r>
            <a:r>
              <a:rPr lang="en-SG" dirty="0"/>
              <a:t>first thing the MBR program does is locate the active partition, read in its first block, called the </a:t>
            </a:r>
            <a:r>
              <a:rPr lang="en-SG" b="1" dirty="0"/>
              <a:t>boot block</a:t>
            </a:r>
            <a:r>
              <a:rPr lang="en-SG" dirty="0"/>
              <a:t>, and execute it. </a:t>
            </a:r>
          </a:p>
          <a:p>
            <a:pPr lvl="1"/>
            <a:r>
              <a:rPr lang="en-SG" dirty="0" smtClean="0"/>
              <a:t>The </a:t>
            </a:r>
            <a:r>
              <a:rPr lang="en-SG" dirty="0"/>
              <a:t>program in the boot block loads the operating system contained in that partition. </a:t>
            </a:r>
          </a:p>
          <a:p>
            <a:endParaRPr lang="en-SG" dirty="0"/>
          </a:p>
        </p:txBody>
      </p:sp>
    </p:spTree>
    <p:extLst>
      <p:ext uri="{BB962C8B-B14F-4D97-AF65-F5344CB8AC3E}">
        <p14:creationId xmlns:p14="http://schemas.microsoft.com/office/powerpoint/2010/main" val="29771474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a:t>master boot record</a:t>
            </a:r>
            <a:r>
              <a:rPr lang="en-SG" dirty="0"/>
              <a:t> </a:t>
            </a:r>
          </a:p>
        </p:txBody>
      </p:sp>
      <p:graphicFrame>
        <p:nvGraphicFramePr>
          <p:cNvPr id="4" name="Table 3"/>
          <p:cNvGraphicFramePr>
            <a:graphicFrameLocks noGrp="1"/>
          </p:cNvGraphicFramePr>
          <p:nvPr>
            <p:extLst>
              <p:ext uri="{D42A27DB-BD31-4B8C-83A1-F6EECF244321}">
                <p14:modId xmlns:p14="http://schemas.microsoft.com/office/powerpoint/2010/main" val="1299097944"/>
              </p:ext>
            </p:extLst>
          </p:nvPr>
        </p:nvGraphicFramePr>
        <p:xfrm>
          <a:off x="1259632" y="1340768"/>
          <a:ext cx="6480720" cy="4680516"/>
        </p:xfrm>
        <a:graphic>
          <a:graphicData uri="http://schemas.openxmlformats.org/drawingml/2006/table">
            <a:tbl>
              <a:tblPr/>
              <a:tblGrid>
                <a:gridCol w="1296144"/>
                <a:gridCol w="1296144"/>
                <a:gridCol w="1296144"/>
                <a:gridCol w="1296144"/>
                <a:gridCol w="1296144"/>
              </a:tblGrid>
              <a:tr h="205132">
                <a:tc gridSpan="5">
                  <a:txBody>
                    <a:bodyPr/>
                    <a:lstStyle/>
                    <a:p>
                      <a:r>
                        <a:rPr lang="en-SG" sz="1000" dirty="0"/>
                        <a:t>Structure of a classical generic MBR</a:t>
                      </a:r>
                    </a:p>
                  </a:txBody>
                  <a:tcPr marL="49736" marR="49736" marT="24868" marB="24868" anchor="ctr">
                    <a:solidFill>
                      <a:srgbClr val="F9F9F9"/>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r>
              <a:tr h="205132">
                <a:tc gridSpan="2">
                  <a:txBody>
                    <a:bodyPr/>
                    <a:lstStyle/>
                    <a:p>
                      <a:pPr algn="ctr"/>
                      <a:r>
                        <a:rPr lang="en-SG" sz="1000">
                          <a:effectLst/>
                        </a:rPr>
                        <a:t>Address</a:t>
                      </a: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B w="9525" cap="flat" cmpd="sng" algn="ctr">
                      <a:solidFill>
                        <a:srgbClr val="AAAAAA"/>
                      </a:solidFill>
                      <a:prstDash val="solid"/>
                      <a:round/>
                      <a:headEnd type="none" w="med" len="med"/>
                      <a:tailEnd type="none" w="med" len="med"/>
                    </a:lnB>
                    <a:solidFill>
                      <a:srgbClr val="F2F2F2"/>
                    </a:solidFill>
                  </a:tcPr>
                </a:tc>
                <a:tc hMerge="1">
                  <a:txBody>
                    <a:bodyPr/>
                    <a:lstStyle/>
                    <a:p>
                      <a:endParaRPr lang="en-SG"/>
                    </a:p>
                  </a:txBody>
                  <a:tcPr/>
                </a:tc>
                <a:tc rowSpan="2" gridSpan="2">
                  <a:txBody>
                    <a:bodyPr/>
                    <a:lstStyle/>
                    <a:p>
                      <a:pPr algn="ctr" fontAlgn="ctr"/>
                      <a:r>
                        <a:rPr lang="en-SG" sz="1000">
                          <a:effectLst/>
                        </a:rPr>
                        <a:t>Description</a:t>
                      </a: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rowSpan="2" hMerge="1">
                  <a:txBody>
                    <a:bodyPr/>
                    <a:lstStyle/>
                    <a:p>
                      <a:endParaRPr lang="en-SG"/>
                    </a:p>
                  </a:txBody>
                  <a:tcPr/>
                </a:tc>
                <a:tc rowSpan="2">
                  <a:txBody>
                    <a:bodyPr/>
                    <a:lstStyle/>
                    <a:p>
                      <a:pPr algn="ctr" fontAlgn="ctr"/>
                      <a:r>
                        <a:rPr lang="en-SG" sz="1000">
                          <a:effectLst/>
                        </a:rPr>
                        <a:t>Size in</a:t>
                      </a:r>
                      <a:r>
                        <a:rPr lang="en-SG" sz="1000" u="none" strike="noStrike">
                          <a:solidFill>
                            <a:srgbClr val="0B0080"/>
                          </a:solidFill>
                          <a:effectLst/>
                          <a:hlinkClick r:id="rId3" tooltip="Byte"/>
                        </a:rPr>
                        <a:t>bytes</a:t>
                      </a:r>
                      <a:endParaRPr lang="en-SG" sz="1000">
                        <a:effectLst/>
                      </a:endParaRP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309318">
                <a:tc>
                  <a:txBody>
                    <a:bodyPr/>
                    <a:lstStyle/>
                    <a:p>
                      <a:pPr algn="ctr"/>
                      <a:r>
                        <a:rPr lang="en-SG" sz="1000" u="none" strike="noStrike">
                          <a:solidFill>
                            <a:srgbClr val="0B0080"/>
                          </a:solidFill>
                          <a:effectLst/>
                          <a:hlinkClick r:id="rId4" tooltip="Hexadecimal"/>
                        </a:rPr>
                        <a:t>Hex</a:t>
                      </a:r>
                      <a:endParaRPr lang="en-SG" sz="1000">
                        <a:effectLst/>
                      </a:endParaRP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SG" sz="1000" u="none" strike="noStrike">
                          <a:solidFill>
                            <a:srgbClr val="0B0080"/>
                          </a:solidFill>
                          <a:effectLst/>
                          <a:hlinkClick r:id="rId5" tooltip="Decimal"/>
                        </a:rPr>
                        <a:t>Dec</a:t>
                      </a:r>
                      <a:endParaRPr lang="en-SG" sz="1000">
                        <a:effectLst/>
                      </a:endParaRP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gridSpan="2" vMerge="1">
                  <a:txBody>
                    <a:bodyPr/>
                    <a:lstStyle/>
                    <a:p>
                      <a:endParaRPr lang="en-SG"/>
                    </a:p>
                  </a:txBody>
                  <a:tcPr/>
                </a:tc>
                <a:tc hMerge="1" vMerge="1">
                  <a:txBody>
                    <a:bodyPr/>
                    <a:lstStyle/>
                    <a:p>
                      <a:endParaRPr lang="en-SG"/>
                    </a:p>
                  </a:txBody>
                  <a:tcPr/>
                </a:tc>
                <a:tc vMerge="1">
                  <a:txBody>
                    <a:bodyPr/>
                    <a:lstStyle/>
                    <a:p>
                      <a:endParaRPr lang="en-SG"/>
                    </a:p>
                  </a:txBody>
                  <a:tcPr/>
                </a:tc>
              </a:tr>
              <a:tr h="359790">
                <a:tc>
                  <a:txBody>
                    <a:bodyPr/>
                    <a:lstStyle/>
                    <a:p>
                      <a:pPr algn="ctr"/>
                      <a:r>
                        <a:rPr lang="en-SG" sz="1000">
                          <a:effectLst/>
                        </a:rPr>
                        <a:t>+000h</a:t>
                      </a: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SG" sz="1000">
                          <a:effectLst/>
                        </a:rPr>
                        <a:t>+0</a:t>
                      </a: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SG" sz="1000" dirty="0">
                          <a:effectLst/>
                        </a:rPr>
                        <a:t>Bootstrap code area</a:t>
                      </a: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en-SG"/>
                    </a:p>
                  </a:txBody>
                  <a:tcPr/>
                </a:tc>
                <a:tc>
                  <a:txBody>
                    <a:bodyPr/>
                    <a:lstStyle/>
                    <a:p>
                      <a:pPr algn="ctr"/>
                      <a:r>
                        <a:rPr lang="en-SG" sz="1000">
                          <a:effectLst/>
                        </a:rPr>
                        <a:t>446</a:t>
                      </a: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669108">
                <a:tc>
                  <a:txBody>
                    <a:bodyPr/>
                    <a:lstStyle/>
                    <a:p>
                      <a:pPr algn="ctr"/>
                      <a:r>
                        <a:rPr lang="en-SG" sz="1000">
                          <a:effectLst/>
                        </a:rPr>
                        <a:t>+1BEh</a:t>
                      </a: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SG" sz="1000">
                          <a:effectLst/>
                        </a:rPr>
                        <a:t>+446</a:t>
                      </a: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SG" sz="1000" u="none" strike="noStrike">
                          <a:solidFill>
                            <a:srgbClr val="0B0080"/>
                          </a:solidFill>
                          <a:effectLst/>
                          <a:hlinkClick r:id="rId6"/>
                        </a:rPr>
                        <a:t>Partition entry</a:t>
                      </a:r>
                      <a:r>
                        <a:rPr lang="en-SG" sz="1000">
                          <a:effectLst/>
                        </a:rPr>
                        <a:t>#1</a:t>
                      </a: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rowSpan="4">
                  <a:txBody>
                    <a:bodyPr/>
                    <a:lstStyle/>
                    <a:p>
                      <a:pPr algn="ctr" fontAlgn="ctr"/>
                      <a:r>
                        <a:rPr lang="en-SG" sz="1000" i="1">
                          <a:effectLst/>
                        </a:rPr>
                        <a:t>Partition table</a:t>
                      </a:r>
                      <a:r>
                        <a:rPr lang="en-SG" sz="1000">
                          <a:effectLst/>
                        </a:rPr>
                        <a:t/>
                      </a:r>
                      <a:br>
                        <a:rPr lang="en-SG" sz="1000">
                          <a:effectLst/>
                        </a:rPr>
                      </a:br>
                      <a:r>
                        <a:rPr lang="en-SG" sz="1000">
                          <a:effectLst/>
                        </a:rPr>
                        <a:t>(for primary partitions)</a:t>
                      </a: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SG" sz="1000">
                          <a:effectLst/>
                        </a:rPr>
                        <a:t>16</a:t>
                      </a: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669108">
                <a:tc>
                  <a:txBody>
                    <a:bodyPr/>
                    <a:lstStyle/>
                    <a:p>
                      <a:pPr algn="ctr"/>
                      <a:r>
                        <a:rPr lang="en-SG" sz="1000">
                          <a:effectLst/>
                        </a:rPr>
                        <a:t>+1CEh</a:t>
                      </a: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SG" sz="1000">
                          <a:effectLst/>
                        </a:rPr>
                        <a:t>+462</a:t>
                      </a: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SG" sz="1000" u="none" strike="noStrike">
                          <a:solidFill>
                            <a:srgbClr val="0B0080"/>
                          </a:solidFill>
                          <a:effectLst/>
                          <a:hlinkClick r:id="rId6"/>
                        </a:rPr>
                        <a:t>Partition entry</a:t>
                      </a:r>
                      <a:r>
                        <a:rPr lang="en-SG" sz="1000">
                          <a:effectLst/>
                        </a:rPr>
                        <a:t>#2</a:t>
                      </a: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vMerge="1">
                  <a:txBody>
                    <a:bodyPr/>
                    <a:lstStyle/>
                    <a:p>
                      <a:endParaRPr lang="en-SG"/>
                    </a:p>
                  </a:txBody>
                  <a:tcPr/>
                </a:tc>
                <a:tc>
                  <a:txBody>
                    <a:bodyPr/>
                    <a:lstStyle/>
                    <a:p>
                      <a:pPr algn="ctr"/>
                      <a:r>
                        <a:rPr lang="en-SG" sz="1000">
                          <a:effectLst/>
                        </a:rPr>
                        <a:t>16</a:t>
                      </a: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669108">
                <a:tc>
                  <a:txBody>
                    <a:bodyPr/>
                    <a:lstStyle/>
                    <a:p>
                      <a:pPr algn="ctr"/>
                      <a:r>
                        <a:rPr lang="en-SG" sz="1000">
                          <a:effectLst/>
                        </a:rPr>
                        <a:t>+1DEh</a:t>
                      </a: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SG" sz="1000">
                          <a:effectLst/>
                        </a:rPr>
                        <a:t>+478</a:t>
                      </a: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SG" sz="1000" u="none" strike="noStrike">
                          <a:solidFill>
                            <a:srgbClr val="0B0080"/>
                          </a:solidFill>
                          <a:effectLst/>
                          <a:hlinkClick r:id="rId6"/>
                        </a:rPr>
                        <a:t>Partition entry</a:t>
                      </a:r>
                      <a:r>
                        <a:rPr lang="en-SG" sz="1000">
                          <a:effectLst/>
                        </a:rPr>
                        <a:t>#3</a:t>
                      </a: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vMerge="1">
                  <a:txBody>
                    <a:bodyPr/>
                    <a:lstStyle/>
                    <a:p>
                      <a:endParaRPr lang="en-SG"/>
                    </a:p>
                  </a:txBody>
                  <a:tcPr/>
                </a:tc>
                <a:tc>
                  <a:txBody>
                    <a:bodyPr/>
                    <a:lstStyle/>
                    <a:p>
                      <a:pPr algn="ctr"/>
                      <a:r>
                        <a:rPr lang="en-SG" sz="1000">
                          <a:effectLst/>
                        </a:rPr>
                        <a:t>16</a:t>
                      </a: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669108">
                <a:tc>
                  <a:txBody>
                    <a:bodyPr/>
                    <a:lstStyle/>
                    <a:p>
                      <a:pPr algn="ctr"/>
                      <a:r>
                        <a:rPr lang="en-SG" sz="1000">
                          <a:effectLst/>
                        </a:rPr>
                        <a:t>+1EEh</a:t>
                      </a: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SG" sz="1000">
                          <a:effectLst/>
                        </a:rPr>
                        <a:t>+494</a:t>
                      </a: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SG" sz="1000" u="none" strike="noStrike">
                          <a:solidFill>
                            <a:srgbClr val="0B0080"/>
                          </a:solidFill>
                          <a:effectLst/>
                          <a:hlinkClick r:id="rId6"/>
                        </a:rPr>
                        <a:t>Partition entry</a:t>
                      </a:r>
                      <a:r>
                        <a:rPr lang="en-SG" sz="1000">
                          <a:effectLst/>
                        </a:rPr>
                        <a:t>#4</a:t>
                      </a: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vMerge="1">
                  <a:txBody>
                    <a:bodyPr/>
                    <a:lstStyle/>
                    <a:p>
                      <a:endParaRPr lang="en-SG"/>
                    </a:p>
                  </a:txBody>
                  <a:tcPr/>
                </a:tc>
                <a:tc>
                  <a:txBody>
                    <a:bodyPr/>
                    <a:lstStyle/>
                    <a:p>
                      <a:pPr algn="ctr"/>
                      <a:r>
                        <a:rPr lang="en-SG" sz="1000">
                          <a:effectLst/>
                        </a:rPr>
                        <a:t>16</a:t>
                      </a: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59790">
                <a:tc>
                  <a:txBody>
                    <a:bodyPr/>
                    <a:lstStyle/>
                    <a:p>
                      <a:pPr algn="ctr"/>
                      <a:r>
                        <a:rPr lang="en-SG" sz="1000">
                          <a:effectLst/>
                        </a:rPr>
                        <a:t>+1FEh</a:t>
                      </a: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SG" sz="1000">
                          <a:effectLst/>
                        </a:rPr>
                        <a:t>+510</a:t>
                      </a: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SG" sz="1000">
                          <a:effectLst/>
                        </a:rPr>
                        <a:t>55h</a:t>
                      </a: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rowSpan="2">
                  <a:txBody>
                    <a:bodyPr/>
                    <a:lstStyle/>
                    <a:p>
                      <a:pPr algn="ctr" fontAlgn="ctr"/>
                      <a:r>
                        <a:rPr lang="en-SG" sz="1000" i="1">
                          <a:effectLst/>
                        </a:rPr>
                        <a:t>Boot signature</a:t>
                      </a:r>
                      <a:r>
                        <a:rPr lang="en-SG" sz="1000" b="0" i="0" u="none" strike="noStrike" baseline="30000">
                          <a:solidFill>
                            <a:srgbClr val="0B0080"/>
                          </a:solidFill>
                          <a:effectLst/>
                          <a:hlinkClick r:id="rId7"/>
                        </a:rPr>
                        <a:t>[a]</a:t>
                      </a:r>
                      <a:endParaRPr lang="en-SG" sz="1000">
                        <a:effectLst/>
                      </a:endParaRP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rowSpan="2">
                  <a:txBody>
                    <a:bodyPr/>
                    <a:lstStyle/>
                    <a:p>
                      <a:pPr algn="ctr"/>
                      <a:r>
                        <a:rPr lang="en-SG" sz="1000">
                          <a:effectLst/>
                        </a:rPr>
                        <a:t>2</a:t>
                      </a: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59790">
                <a:tc>
                  <a:txBody>
                    <a:bodyPr/>
                    <a:lstStyle/>
                    <a:p>
                      <a:pPr algn="ctr"/>
                      <a:r>
                        <a:rPr lang="en-SG" sz="1000">
                          <a:effectLst/>
                        </a:rPr>
                        <a:t>+1FFh</a:t>
                      </a: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SG" sz="1000">
                          <a:effectLst/>
                        </a:rPr>
                        <a:t>+511</a:t>
                      </a: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SG" sz="1000">
                          <a:effectLst/>
                        </a:rPr>
                        <a:t>AAh</a:t>
                      </a: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vMerge="1">
                  <a:txBody>
                    <a:bodyPr/>
                    <a:lstStyle/>
                    <a:p>
                      <a:endParaRPr lang="en-SG"/>
                    </a:p>
                  </a:txBody>
                  <a:tcPr/>
                </a:tc>
                <a:tc vMerge="1">
                  <a:txBody>
                    <a:bodyPr/>
                    <a:lstStyle/>
                    <a:p>
                      <a:endParaRPr lang="en-SG"/>
                    </a:p>
                  </a:txBody>
                  <a:tcPr/>
                </a:tc>
              </a:tr>
              <a:tr h="205132">
                <a:tc gridSpan="4">
                  <a:txBody>
                    <a:bodyPr/>
                    <a:lstStyle/>
                    <a:p>
                      <a:pPr algn="r"/>
                      <a:r>
                        <a:rPr lang="en-SG" sz="1000">
                          <a:effectLst/>
                        </a:rPr>
                        <a:t>Total size: 446 + 4*16 + 2</a:t>
                      </a: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hMerge="1">
                  <a:txBody>
                    <a:bodyPr/>
                    <a:lstStyle/>
                    <a:p>
                      <a:endParaRPr lang="en-SG"/>
                    </a:p>
                  </a:txBody>
                  <a:tcPr/>
                </a:tc>
                <a:tc hMerge="1">
                  <a:txBody>
                    <a:bodyPr/>
                    <a:lstStyle/>
                    <a:p>
                      <a:endParaRPr lang="en-SG"/>
                    </a:p>
                  </a:txBody>
                  <a:tcPr/>
                </a:tc>
                <a:tc hMerge="1">
                  <a:txBody>
                    <a:bodyPr/>
                    <a:lstStyle/>
                    <a:p>
                      <a:endParaRPr lang="en-SG"/>
                    </a:p>
                  </a:txBody>
                  <a:tcPr/>
                </a:tc>
                <a:tc>
                  <a:txBody>
                    <a:bodyPr/>
                    <a:lstStyle/>
                    <a:p>
                      <a:pPr algn="ctr"/>
                      <a:r>
                        <a:rPr lang="en-SG" sz="1000" dirty="0">
                          <a:effectLst/>
                        </a:rPr>
                        <a:t>512</a:t>
                      </a:r>
                    </a:p>
                  </a:txBody>
                  <a:tcPr marL="49736" marR="49736" marT="24868" marB="2486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bl>
          </a:graphicData>
        </a:graphic>
      </p:graphicFrame>
      <p:sp>
        <p:nvSpPr>
          <p:cNvPr id="6" name="Rectangle 2"/>
          <p:cNvSpPr>
            <a:spLocks noChangeArrowheads="1"/>
          </p:cNvSpPr>
          <p:nvPr/>
        </p:nvSpPr>
        <p:spPr bwMode="auto">
          <a:xfrm>
            <a:off x="4205288" y="11525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charset="0"/>
                <a:cs typeface="Arial" charset="0"/>
              </a:defRPr>
            </a:lvl1pPr>
            <a:lvl2pPr fontAlgn="base">
              <a:spcBef>
                <a:spcPct val="0"/>
              </a:spcBef>
              <a:spcAft>
                <a:spcPct val="0"/>
              </a:spcAft>
              <a:defRPr>
                <a:solidFill>
                  <a:schemeClr val="tx1"/>
                </a:solidFill>
                <a:latin typeface="Arial" charset="0"/>
                <a:cs typeface="Arial" charset="0"/>
              </a:defRPr>
            </a:lvl2pPr>
            <a:lvl3pPr fontAlgn="base">
              <a:spcBef>
                <a:spcPct val="0"/>
              </a:spcBef>
              <a:spcAft>
                <a:spcPct val="0"/>
              </a:spcAft>
              <a:defRPr>
                <a:solidFill>
                  <a:schemeClr val="tx1"/>
                </a:solidFill>
                <a:latin typeface="Arial" charset="0"/>
                <a:cs typeface="Arial" charset="0"/>
              </a:defRPr>
            </a:lvl3pPr>
            <a:lvl4pPr fontAlgn="base">
              <a:spcBef>
                <a:spcPct val="0"/>
              </a:spcBef>
              <a:spcAft>
                <a:spcPct val="0"/>
              </a:spcAft>
              <a:defRPr>
                <a:solidFill>
                  <a:schemeClr val="tx1"/>
                </a:solidFill>
                <a:latin typeface="Arial" charset="0"/>
                <a:cs typeface="Arial" charset="0"/>
              </a:defRPr>
            </a:lvl4pPr>
            <a:lvl5pPr fontAlgn="base">
              <a:spcBef>
                <a:spcPct val="0"/>
              </a:spcBef>
              <a:spcAft>
                <a:spcPct val="0"/>
              </a:spcAft>
              <a:defRPr>
                <a:solidFill>
                  <a:schemeClr val="tx1"/>
                </a:solidFill>
                <a:latin typeface="Arial" charset="0"/>
                <a:cs typeface="Arial" charset="0"/>
              </a:defRPr>
            </a:lvl5pPr>
            <a:lvl6pPr fontAlgn="base">
              <a:spcBef>
                <a:spcPct val="0"/>
              </a:spcBef>
              <a:spcAft>
                <a:spcPct val="0"/>
              </a:spcAft>
              <a:defRPr>
                <a:solidFill>
                  <a:schemeClr val="tx1"/>
                </a:solidFill>
                <a:latin typeface="Arial" charset="0"/>
                <a:cs typeface="Arial" charset="0"/>
              </a:defRPr>
            </a:lvl6pPr>
            <a:lvl7pPr fontAlgn="base">
              <a:spcBef>
                <a:spcPct val="0"/>
              </a:spcBef>
              <a:spcAft>
                <a:spcPct val="0"/>
              </a:spcAft>
              <a:defRPr>
                <a:solidFill>
                  <a:schemeClr val="tx1"/>
                </a:solidFill>
                <a:latin typeface="Arial" charset="0"/>
                <a:cs typeface="Arial" charset="0"/>
              </a:defRPr>
            </a:lvl7pPr>
            <a:lvl8pPr fontAlgn="base">
              <a:spcBef>
                <a:spcPct val="0"/>
              </a:spcBef>
              <a:spcAft>
                <a:spcPct val="0"/>
              </a:spcAft>
              <a:defRPr>
                <a:solidFill>
                  <a:schemeClr val="tx1"/>
                </a:solidFill>
                <a:latin typeface="Arial" charset="0"/>
                <a:cs typeface="Arial" charset="0"/>
              </a:defRPr>
            </a:lvl8pPr>
            <a:lvl9pPr fontAlgn="base">
              <a:spcBef>
                <a:spcPct val="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7" name="Rectangle 6"/>
          <p:cNvSpPr/>
          <p:nvPr/>
        </p:nvSpPr>
        <p:spPr>
          <a:xfrm>
            <a:off x="1259632" y="6156012"/>
            <a:ext cx="6552728" cy="646331"/>
          </a:xfrm>
          <a:prstGeom prst="rect">
            <a:avLst/>
          </a:prstGeom>
        </p:spPr>
        <p:txBody>
          <a:bodyPr wrap="square">
            <a:spAutoFit/>
          </a:bodyPr>
          <a:lstStyle/>
          <a:p>
            <a:r>
              <a:rPr lang="en-SG" dirty="0">
                <a:hlinkClick r:id="rId8"/>
              </a:rPr>
              <a:t>http://</a:t>
            </a:r>
            <a:r>
              <a:rPr lang="en-SG" dirty="0" smtClean="0">
                <a:hlinkClick r:id="rId8"/>
              </a:rPr>
              <a:t>en.wikipedia.org/wiki/MBR_partition_table#PT</a:t>
            </a:r>
            <a:endParaRPr lang="en-SG" dirty="0" smtClean="0"/>
          </a:p>
          <a:p>
            <a:endParaRPr lang="en-SG" dirty="0" smtClean="0"/>
          </a:p>
        </p:txBody>
      </p:sp>
    </p:spTree>
    <p:extLst>
      <p:ext uri="{BB962C8B-B14F-4D97-AF65-F5344CB8AC3E}">
        <p14:creationId xmlns:p14="http://schemas.microsoft.com/office/powerpoint/2010/main" val="29051325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File </a:t>
            </a:r>
            <a:r>
              <a:rPr lang="en-SG" dirty="0"/>
              <a:t>System Layout </a:t>
            </a:r>
          </a:p>
        </p:txBody>
      </p:sp>
      <p:sp>
        <p:nvSpPr>
          <p:cNvPr id="3" name="Content Placeholder 2"/>
          <p:cNvSpPr>
            <a:spLocks noGrp="1"/>
          </p:cNvSpPr>
          <p:nvPr>
            <p:ph idx="1"/>
          </p:nvPr>
        </p:nvSpPr>
        <p:spPr>
          <a:xfrm>
            <a:off x="457200" y="1600201"/>
            <a:ext cx="8229600" cy="1756792"/>
          </a:xfrm>
        </p:spPr>
        <p:txBody>
          <a:bodyPr/>
          <a:lstStyle/>
          <a:p>
            <a:r>
              <a:rPr lang="en-SG" dirty="0" smtClean="0"/>
              <a:t>You </a:t>
            </a:r>
            <a:r>
              <a:rPr lang="en-SG" dirty="0"/>
              <a:t>can have as many extended partitions as you like, but you can only have a maximum of 4 </a:t>
            </a:r>
            <a:r>
              <a:rPr lang="en-SG" dirty="0" smtClean="0"/>
              <a:t>primary partitions </a:t>
            </a:r>
            <a:r>
              <a:rPr lang="en-SG" dirty="0"/>
              <a:t>for each hard disk. </a:t>
            </a:r>
          </a:p>
          <a:p>
            <a:endParaRPr lang="en-SG"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175956"/>
            <a:ext cx="8424936" cy="3493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2363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MSDOS Partition Table</a:t>
            </a:r>
            <a:endParaRPr lang="en-SG" dirty="0"/>
          </a:p>
        </p:txBody>
      </p:sp>
      <p:sp>
        <p:nvSpPr>
          <p:cNvPr id="3" name="Content Placeholder 2"/>
          <p:cNvSpPr>
            <a:spLocks noGrp="1"/>
          </p:cNvSpPr>
          <p:nvPr>
            <p:ph idx="1"/>
          </p:nvPr>
        </p:nvSpPr>
        <p:spPr/>
        <p:txBody>
          <a:bodyPr>
            <a:normAutofit lnSpcReduction="10000"/>
          </a:bodyPr>
          <a:lstStyle/>
          <a:p>
            <a:r>
              <a:rPr lang="en-GB" dirty="0" smtClean="0"/>
              <a:t>Limitation:</a:t>
            </a:r>
          </a:p>
          <a:p>
            <a:pPr lvl="1"/>
            <a:r>
              <a:rPr lang="en-GB" dirty="0" smtClean="0"/>
              <a:t>Limited to one </a:t>
            </a:r>
            <a:r>
              <a:rPr lang="en-GB" dirty="0" err="1" smtClean="0"/>
              <a:t>bootloader</a:t>
            </a:r>
            <a:endParaRPr lang="en-GB" dirty="0" smtClean="0"/>
          </a:p>
          <a:p>
            <a:pPr lvl="1"/>
            <a:r>
              <a:rPr lang="en-GB" dirty="0" smtClean="0"/>
              <a:t>Limited to four partitions</a:t>
            </a:r>
          </a:p>
          <a:p>
            <a:pPr lvl="1"/>
            <a:r>
              <a:rPr lang="en-GB" dirty="0" smtClean="0"/>
              <a:t>Limited to 2 </a:t>
            </a:r>
            <a:r>
              <a:rPr lang="en-GB" dirty="0" err="1" smtClean="0"/>
              <a:t>TiB</a:t>
            </a:r>
            <a:r>
              <a:rPr lang="en-GB" dirty="0" smtClean="0"/>
              <a:t> maximum disk size.</a:t>
            </a:r>
          </a:p>
          <a:p>
            <a:pPr lvl="1"/>
            <a:endParaRPr lang="en-GB" dirty="0"/>
          </a:p>
          <a:p>
            <a:pPr marL="342900" lvl="1" indent="-342900">
              <a:buFont typeface="Arial" pitchFamily="34" charset="0"/>
              <a:buChar char="•"/>
            </a:pPr>
            <a:r>
              <a:rPr lang="en-GB" dirty="0" smtClean="0"/>
              <a:t>UEFI supports multiple </a:t>
            </a:r>
            <a:r>
              <a:rPr lang="en-GB" dirty="0" err="1" smtClean="0"/>
              <a:t>bootloader</a:t>
            </a:r>
            <a:r>
              <a:rPr lang="en-SG" dirty="0" smtClean="0"/>
              <a:t>s.</a:t>
            </a:r>
          </a:p>
          <a:p>
            <a:pPr marL="342900" lvl="1" indent="-342900">
              <a:buFont typeface="Arial" pitchFamily="34" charset="0"/>
              <a:buChar char="•"/>
            </a:pPr>
            <a:r>
              <a:rPr lang="en-GB" dirty="0" smtClean="0"/>
              <a:t>UEFI able to secure the boot process.</a:t>
            </a:r>
          </a:p>
          <a:p>
            <a:pPr marL="342900" lvl="1" indent="-342900">
              <a:buFont typeface="Arial" pitchFamily="34" charset="0"/>
              <a:buChar char="•"/>
            </a:pPr>
            <a:r>
              <a:rPr lang="en-GB" dirty="0" smtClean="0"/>
              <a:t>GPT supports up to 128 </a:t>
            </a:r>
            <a:r>
              <a:rPr lang="en-GB" dirty="0"/>
              <a:t>partitions</a:t>
            </a:r>
          </a:p>
          <a:p>
            <a:pPr marL="342900" lvl="1" indent="-342900">
              <a:buFont typeface="Arial" pitchFamily="34" charset="0"/>
              <a:buChar char="•"/>
            </a:pPr>
            <a:r>
              <a:rPr lang="en-GB" dirty="0" smtClean="0"/>
              <a:t>Works with disks </a:t>
            </a:r>
            <a:r>
              <a:rPr lang="en-GB" dirty="0"/>
              <a:t>up </a:t>
            </a:r>
            <a:r>
              <a:rPr lang="en-GB" dirty="0" smtClean="0"/>
              <a:t>to </a:t>
            </a:r>
            <a:r>
              <a:rPr lang="en-GB" dirty="0"/>
              <a:t>8ZiB (9.4ZB</a:t>
            </a:r>
            <a:r>
              <a:rPr lang="en-GB" dirty="0" smtClean="0"/>
              <a:t>).</a:t>
            </a:r>
          </a:p>
          <a:p>
            <a:pPr marL="342900" lvl="1" indent="-342900">
              <a:buFont typeface="Arial" pitchFamily="34" charset="0"/>
              <a:buChar char="•"/>
            </a:pPr>
            <a:endParaRPr lang="en-GB" dirty="0"/>
          </a:p>
        </p:txBody>
      </p:sp>
    </p:spTree>
    <p:extLst>
      <p:ext uri="{BB962C8B-B14F-4D97-AF65-F5344CB8AC3E}">
        <p14:creationId xmlns:p14="http://schemas.microsoft.com/office/powerpoint/2010/main" val="209857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File	Systems</a:t>
            </a:r>
          </a:p>
        </p:txBody>
      </p:sp>
      <p:sp>
        <p:nvSpPr>
          <p:cNvPr id="3" name="Content Placeholder 2"/>
          <p:cNvSpPr>
            <a:spLocks noGrp="1"/>
          </p:cNvSpPr>
          <p:nvPr>
            <p:ph idx="1"/>
          </p:nvPr>
        </p:nvSpPr>
        <p:spPr/>
        <p:txBody>
          <a:bodyPr>
            <a:normAutofit fontScale="85000" lnSpcReduction="10000"/>
          </a:bodyPr>
          <a:lstStyle/>
          <a:p>
            <a:r>
              <a:rPr lang="en-SG" b="1" dirty="0">
                <a:solidFill>
                  <a:srgbClr val="FF0000"/>
                </a:solidFill>
              </a:rPr>
              <a:t>3 criteria </a:t>
            </a:r>
            <a:r>
              <a:rPr lang="en-SG" dirty="0"/>
              <a:t>for long-term information storage:</a:t>
            </a:r>
          </a:p>
          <a:p>
            <a:pPr lvl="1"/>
            <a:r>
              <a:rPr lang="en-SG" dirty="0" smtClean="0"/>
              <a:t>Should </a:t>
            </a:r>
            <a:r>
              <a:rPr lang="en-SG" dirty="0"/>
              <a:t>be able to store very large amount of information</a:t>
            </a:r>
          </a:p>
          <a:p>
            <a:pPr lvl="1"/>
            <a:r>
              <a:rPr lang="en-SG" dirty="0" smtClean="0"/>
              <a:t>Information </a:t>
            </a:r>
            <a:r>
              <a:rPr lang="en-SG" dirty="0"/>
              <a:t>must survive the processes using it</a:t>
            </a:r>
          </a:p>
          <a:p>
            <a:pPr lvl="1"/>
            <a:r>
              <a:rPr lang="en-SG" dirty="0" smtClean="0"/>
              <a:t>Should </a:t>
            </a:r>
            <a:r>
              <a:rPr lang="en-SG" dirty="0"/>
              <a:t>provide concurrent access to multiple processes</a:t>
            </a:r>
          </a:p>
          <a:p>
            <a:r>
              <a:rPr lang="en-SG" dirty="0" smtClean="0"/>
              <a:t>Solution</a:t>
            </a:r>
            <a:r>
              <a:rPr lang="en-SG" dirty="0"/>
              <a:t>:</a:t>
            </a:r>
          </a:p>
          <a:p>
            <a:pPr lvl="1"/>
            <a:r>
              <a:rPr lang="en-SG" dirty="0" smtClean="0"/>
              <a:t>Store </a:t>
            </a:r>
            <a:r>
              <a:rPr lang="en-SG" dirty="0"/>
              <a:t>information on disks in units called files</a:t>
            </a:r>
          </a:p>
          <a:p>
            <a:pPr lvl="1"/>
            <a:r>
              <a:rPr lang="en-SG" dirty="0" smtClean="0"/>
              <a:t>Files </a:t>
            </a:r>
            <a:r>
              <a:rPr lang="en-SG" dirty="0"/>
              <a:t>are persistent, and only owner can explicitly delete it</a:t>
            </a:r>
          </a:p>
          <a:p>
            <a:pPr lvl="1"/>
            <a:r>
              <a:rPr lang="en-SG" dirty="0" smtClean="0"/>
              <a:t>Files </a:t>
            </a:r>
            <a:r>
              <a:rPr lang="en-SG" dirty="0"/>
              <a:t>are managed by the </a:t>
            </a:r>
            <a:r>
              <a:rPr lang="en-SG" dirty="0" smtClean="0"/>
              <a:t>OS</a:t>
            </a:r>
          </a:p>
          <a:p>
            <a:pPr lvl="1"/>
            <a:endParaRPr lang="en-SG" dirty="0" smtClean="0"/>
          </a:p>
          <a:p>
            <a:r>
              <a:rPr lang="en-SG" dirty="0"/>
              <a:t>File Systems:	How the OS manages files</a:t>
            </a:r>
            <a:r>
              <a:rPr lang="en-SG" dirty="0" smtClean="0"/>
              <a:t>!</a:t>
            </a:r>
            <a:endParaRPr lang="en-SG" dirty="0"/>
          </a:p>
        </p:txBody>
      </p:sp>
    </p:spTree>
    <p:extLst>
      <p:ext uri="{BB962C8B-B14F-4D97-AF65-F5344CB8AC3E}">
        <p14:creationId xmlns:p14="http://schemas.microsoft.com/office/powerpoint/2010/main" val="1868950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GUID Partition Table Scheme</a:t>
            </a:r>
            <a:endParaRPr lang="en-SG" dirty="0"/>
          </a:p>
        </p:txBody>
      </p:sp>
      <p:sp>
        <p:nvSpPr>
          <p:cNvPr id="4" name="Rectangle 3"/>
          <p:cNvSpPr/>
          <p:nvPr/>
        </p:nvSpPr>
        <p:spPr>
          <a:xfrm>
            <a:off x="718834" y="1484784"/>
            <a:ext cx="720080" cy="369332"/>
          </a:xfrm>
          <a:prstGeom prst="rect">
            <a:avLst/>
          </a:prstGeom>
        </p:spPr>
        <p:txBody>
          <a:bodyPr wrap="square">
            <a:spAutoFit/>
          </a:bodyPr>
          <a:lstStyle/>
          <a:p>
            <a:r>
              <a:rPr lang="en-SG" dirty="0" smtClean="0"/>
              <a:t>LBA 0 </a:t>
            </a:r>
            <a:endParaRPr lang="en-SG" dirty="0"/>
          </a:p>
        </p:txBody>
      </p:sp>
      <p:graphicFrame>
        <p:nvGraphicFramePr>
          <p:cNvPr id="5" name="Table 4"/>
          <p:cNvGraphicFramePr>
            <a:graphicFrameLocks noGrp="1"/>
          </p:cNvGraphicFramePr>
          <p:nvPr>
            <p:extLst>
              <p:ext uri="{D42A27DB-BD31-4B8C-83A1-F6EECF244321}">
                <p14:modId xmlns:p14="http://schemas.microsoft.com/office/powerpoint/2010/main" val="2750639857"/>
              </p:ext>
            </p:extLst>
          </p:nvPr>
        </p:nvGraphicFramePr>
        <p:xfrm>
          <a:off x="4644008" y="1556792"/>
          <a:ext cx="3456385" cy="5095290"/>
        </p:xfrm>
        <a:graphic>
          <a:graphicData uri="http://schemas.openxmlformats.org/drawingml/2006/table">
            <a:tbl>
              <a:tblPr>
                <a:tableStyleId>{93296810-A885-4BE3-A3E7-6D5BEEA58F35}</a:tableStyleId>
              </a:tblPr>
              <a:tblGrid>
                <a:gridCol w="3456385"/>
              </a:tblGrid>
              <a:tr h="288032">
                <a:tc>
                  <a:txBody>
                    <a:bodyPr/>
                    <a:lstStyle/>
                    <a:p>
                      <a:r>
                        <a:rPr lang="en-SG" sz="1800" b="0" i="0" u="none" strike="noStrike" kern="1200" baseline="0" dirty="0" smtClean="0">
                          <a:solidFill>
                            <a:schemeClr val="dk1"/>
                          </a:solidFill>
                          <a:latin typeface="+mn-lt"/>
                          <a:ea typeface="+mn-ea"/>
                          <a:cs typeface="+mn-cs"/>
                        </a:rPr>
                        <a:t>Protective MBR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699">
                <a:tc>
                  <a:txBody>
                    <a:bodyPr/>
                    <a:lstStyle/>
                    <a:p>
                      <a:r>
                        <a:rPr lang="en-SG" sz="1800" b="0" i="0" u="none" strike="noStrike" kern="1200" baseline="0" dirty="0" smtClean="0">
                          <a:solidFill>
                            <a:schemeClr val="dk1"/>
                          </a:solidFill>
                          <a:latin typeface="+mn-lt"/>
                          <a:ea typeface="+mn-ea"/>
                          <a:cs typeface="+mn-cs"/>
                        </a:rPr>
                        <a:t>Primary GPT Header</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428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800" b="0" i="0" u="none" strike="noStrike" kern="1200" baseline="0" dirty="0" smtClean="0">
                          <a:solidFill>
                            <a:schemeClr val="dk1"/>
                          </a:solidFill>
                          <a:latin typeface="+mn-lt"/>
                          <a:ea typeface="+mn-ea"/>
                          <a:cs typeface="+mn-cs"/>
                        </a:rPr>
                        <a:t>Entry 1 |  Entry 2 |Entry 3 |Entry 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428699">
                <a:tc>
                  <a:txBody>
                    <a:bodyPr/>
                    <a:lstStyle/>
                    <a:p>
                      <a:r>
                        <a:rPr lang="en-SG" sz="1800" b="0" i="0" u="none" strike="noStrike" kern="1200" baseline="0" dirty="0" smtClean="0">
                          <a:solidFill>
                            <a:schemeClr val="dk1"/>
                          </a:solidFill>
                          <a:latin typeface="+mn-lt"/>
                          <a:ea typeface="+mn-ea"/>
                          <a:cs typeface="+mn-cs"/>
                        </a:rPr>
                        <a:t>Entry 5  -128</a:t>
                      </a:r>
                    </a:p>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428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Partition 1</a:t>
                      </a:r>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699">
                <a:tc>
                  <a:txBody>
                    <a:bodyPr/>
                    <a:lstStyle/>
                    <a:p>
                      <a:r>
                        <a:rPr lang="en-GB" dirty="0" smtClean="0"/>
                        <a:t>Partition 2</a:t>
                      </a:r>
                    </a:p>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Remaining Partitions</a:t>
                      </a:r>
                      <a:endParaRPr lang="en-SG" dirty="0" smtClean="0"/>
                    </a:p>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800" b="0" i="0" u="none" strike="noStrike" kern="1200" baseline="0" dirty="0" smtClean="0">
                          <a:solidFill>
                            <a:schemeClr val="dk1"/>
                          </a:solidFill>
                          <a:latin typeface="+mn-lt"/>
                          <a:ea typeface="+mn-ea"/>
                          <a:cs typeface="+mn-cs"/>
                        </a:rPr>
                        <a:t>Entry 1 |  Entry 2 |Entry 3 |Entry 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4544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800" b="0" i="0" u="none" strike="noStrike" kern="1200" baseline="0" dirty="0" smtClean="0">
                          <a:solidFill>
                            <a:schemeClr val="dk1"/>
                          </a:solidFill>
                          <a:latin typeface="+mn-lt"/>
                          <a:ea typeface="+mn-ea"/>
                          <a:cs typeface="+mn-cs"/>
                        </a:rPr>
                        <a:t> Entry 5  -128</a:t>
                      </a:r>
                      <a:endParaRPr lang="en-SG"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428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800" b="0" i="0" u="none" strike="noStrike" kern="1200" baseline="0" dirty="0" smtClean="0">
                          <a:solidFill>
                            <a:schemeClr val="dk1"/>
                          </a:solidFill>
                          <a:latin typeface="+mn-lt"/>
                          <a:ea typeface="+mn-ea"/>
                          <a:cs typeface="+mn-cs"/>
                        </a:rPr>
                        <a:t>Secondary GPT Header</a:t>
                      </a:r>
                      <a:endParaRPr lang="en-SG"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cxnSp>
        <p:nvCxnSpPr>
          <p:cNvPr id="7" name="Straight Connector 6"/>
          <p:cNvCxnSpPr/>
          <p:nvPr/>
        </p:nvCxnSpPr>
        <p:spPr>
          <a:xfrm>
            <a:off x="683568" y="1556792"/>
            <a:ext cx="396044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83568" y="1916832"/>
            <a:ext cx="396044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18834" y="1903632"/>
            <a:ext cx="720080" cy="369332"/>
          </a:xfrm>
          <a:prstGeom prst="rect">
            <a:avLst/>
          </a:prstGeom>
        </p:spPr>
        <p:txBody>
          <a:bodyPr wrap="square">
            <a:spAutoFit/>
          </a:bodyPr>
          <a:lstStyle/>
          <a:p>
            <a:r>
              <a:rPr lang="en-SG" dirty="0" smtClean="0"/>
              <a:t>LBA 1 </a:t>
            </a:r>
            <a:endParaRPr lang="en-SG" dirty="0"/>
          </a:p>
        </p:txBody>
      </p:sp>
      <p:cxnSp>
        <p:nvCxnSpPr>
          <p:cNvPr id="10" name="Straight Connector 9"/>
          <p:cNvCxnSpPr/>
          <p:nvPr/>
        </p:nvCxnSpPr>
        <p:spPr>
          <a:xfrm>
            <a:off x="683568" y="2335680"/>
            <a:ext cx="396044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18834" y="2335680"/>
            <a:ext cx="720080" cy="369332"/>
          </a:xfrm>
          <a:prstGeom prst="rect">
            <a:avLst/>
          </a:prstGeom>
        </p:spPr>
        <p:txBody>
          <a:bodyPr wrap="square">
            <a:spAutoFit/>
          </a:bodyPr>
          <a:lstStyle/>
          <a:p>
            <a:r>
              <a:rPr lang="en-SG" dirty="0" smtClean="0"/>
              <a:t>LBA 2 </a:t>
            </a:r>
            <a:endParaRPr lang="en-SG" dirty="0"/>
          </a:p>
        </p:txBody>
      </p:sp>
      <p:cxnSp>
        <p:nvCxnSpPr>
          <p:cNvPr id="12" name="Straight Connector 11"/>
          <p:cNvCxnSpPr/>
          <p:nvPr/>
        </p:nvCxnSpPr>
        <p:spPr>
          <a:xfrm>
            <a:off x="683568" y="2767728"/>
            <a:ext cx="396044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18834" y="2767728"/>
            <a:ext cx="828830" cy="369332"/>
          </a:xfrm>
          <a:prstGeom prst="rect">
            <a:avLst/>
          </a:prstGeom>
        </p:spPr>
        <p:txBody>
          <a:bodyPr wrap="square">
            <a:spAutoFit/>
          </a:bodyPr>
          <a:lstStyle/>
          <a:p>
            <a:r>
              <a:rPr lang="en-SG" dirty="0" smtClean="0"/>
              <a:t>LBA 3 </a:t>
            </a:r>
            <a:endParaRPr lang="en-SG" dirty="0"/>
          </a:p>
        </p:txBody>
      </p:sp>
      <p:cxnSp>
        <p:nvCxnSpPr>
          <p:cNvPr id="14" name="Straight Connector 13"/>
          <p:cNvCxnSpPr/>
          <p:nvPr/>
        </p:nvCxnSpPr>
        <p:spPr>
          <a:xfrm>
            <a:off x="683568" y="3399054"/>
            <a:ext cx="396044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06684" y="4990684"/>
            <a:ext cx="1129012" cy="646331"/>
          </a:xfrm>
          <a:prstGeom prst="rect">
            <a:avLst/>
          </a:prstGeom>
        </p:spPr>
        <p:txBody>
          <a:bodyPr wrap="square">
            <a:spAutoFit/>
          </a:bodyPr>
          <a:lstStyle/>
          <a:p>
            <a:r>
              <a:rPr lang="en-SG" dirty="0" smtClean="0"/>
              <a:t>LBA </a:t>
            </a:r>
            <a:r>
              <a:rPr lang="en-SG" dirty="0"/>
              <a:t>-34</a:t>
            </a:r>
          </a:p>
          <a:p>
            <a:r>
              <a:rPr lang="en-SG" dirty="0" smtClean="0"/>
              <a:t> </a:t>
            </a:r>
            <a:endParaRPr lang="en-SG" dirty="0"/>
          </a:p>
        </p:txBody>
      </p:sp>
      <p:cxnSp>
        <p:nvCxnSpPr>
          <p:cNvPr id="16" name="Straight Connector 15"/>
          <p:cNvCxnSpPr/>
          <p:nvPr/>
        </p:nvCxnSpPr>
        <p:spPr>
          <a:xfrm>
            <a:off x="671418" y="5346816"/>
            <a:ext cx="396044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6684" y="5374069"/>
            <a:ext cx="1129012" cy="369332"/>
          </a:xfrm>
          <a:prstGeom prst="rect">
            <a:avLst/>
          </a:prstGeom>
        </p:spPr>
        <p:txBody>
          <a:bodyPr wrap="square">
            <a:spAutoFit/>
          </a:bodyPr>
          <a:lstStyle/>
          <a:p>
            <a:r>
              <a:rPr lang="en-SG" dirty="0" smtClean="0"/>
              <a:t>LBA -33</a:t>
            </a:r>
            <a:endParaRPr lang="en-SG" dirty="0"/>
          </a:p>
        </p:txBody>
      </p:sp>
      <p:cxnSp>
        <p:nvCxnSpPr>
          <p:cNvPr id="18" name="Straight Connector 17"/>
          <p:cNvCxnSpPr/>
          <p:nvPr/>
        </p:nvCxnSpPr>
        <p:spPr>
          <a:xfrm>
            <a:off x="671418" y="5730201"/>
            <a:ext cx="396044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06684" y="5854780"/>
            <a:ext cx="840980" cy="369332"/>
          </a:xfrm>
          <a:prstGeom prst="rect">
            <a:avLst/>
          </a:prstGeom>
        </p:spPr>
        <p:txBody>
          <a:bodyPr wrap="square">
            <a:spAutoFit/>
          </a:bodyPr>
          <a:lstStyle/>
          <a:p>
            <a:r>
              <a:rPr lang="en-SG" dirty="0" smtClean="0"/>
              <a:t>LBA -2 </a:t>
            </a:r>
            <a:endParaRPr lang="en-SG" dirty="0"/>
          </a:p>
        </p:txBody>
      </p:sp>
      <p:cxnSp>
        <p:nvCxnSpPr>
          <p:cNvPr id="20" name="Straight Connector 19"/>
          <p:cNvCxnSpPr/>
          <p:nvPr/>
        </p:nvCxnSpPr>
        <p:spPr>
          <a:xfrm>
            <a:off x="671418" y="6210912"/>
            <a:ext cx="396044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06684" y="6300028"/>
            <a:ext cx="840980" cy="369332"/>
          </a:xfrm>
          <a:prstGeom prst="rect">
            <a:avLst/>
          </a:prstGeom>
        </p:spPr>
        <p:txBody>
          <a:bodyPr wrap="square">
            <a:spAutoFit/>
          </a:bodyPr>
          <a:lstStyle/>
          <a:p>
            <a:r>
              <a:rPr lang="en-SG" dirty="0" smtClean="0"/>
              <a:t>LBA -1 </a:t>
            </a:r>
            <a:endParaRPr lang="en-SG" dirty="0"/>
          </a:p>
        </p:txBody>
      </p:sp>
      <p:cxnSp>
        <p:nvCxnSpPr>
          <p:cNvPr id="22" name="Straight Connector 21"/>
          <p:cNvCxnSpPr/>
          <p:nvPr/>
        </p:nvCxnSpPr>
        <p:spPr>
          <a:xfrm>
            <a:off x="671418" y="6656160"/>
            <a:ext cx="396044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06684" y="3419708"/>
            <a:ext cx="828830" cy="369332"/>
          </a:xfrm>
          <a:prstGeom prst="rect">
            <a:avLst/>
          </a:prstGeom>
        </p:spPr>
        <p:txBody>
          <a:bodyPr wrap="square">
            <a:spAutoFit/>
          </a:bodyPr>
          <a:lstStyle/>
          <a:p>
            <a:r>
              <a:rPr lang="en-SG" dirty="0" smtClean="0"/>
              <a:t>LBA 34 </a:t>
            </a:r>
            <a:endParaRPr lang="en-SG" dirty="0"/>
          </a:p>
        </p:txBody>
      </p:sp>
    </p:spTree>
    <p:extLst>
      <p:ext uri="{BB962C8B-B14F-4D97-AF65-F5344CB8AC3E}">
        <p14:creationId xmlns:p14="http://schemas.microsoft.com/office/powerpoint/2010/main" val="3402944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Partition </a:t>
            </a:r>
            <a:r>
              <a:rPr lang="en-SG" dirty="0"/>
              <a:t>Contents </a:t>
            </a:r>
          </a:p>
        </p:txBody>
      </p:sp>
      <p:sp>
        <p:nvSpPr>
          <p:cNvPr id="3" name="Content Placeholder 2"/>
          <p:cNvSpPr>
            <a:spLocks noGrp="1"/>
          </p:cNvSpPr>
          <p:nvPr>
            <p:ph idx="1"/>
          </p:nvPr>
        </p:nvSpPr>
        <p:spPr/>
        <p:txBody>
          <a:bodyPr>
            <a:normAutofit/>
          </a:bodyPr>
          <a:lstStyle/>
          <a:p>
            <a:r>
              <a:rPr lang="en-SG" dirty="0" smtClean="0"/>
              <a:t>What </a:t>
            </a:r>
            <a:r>
              <a:rPr lang="en-SG" dirty="0"/>
              <a:t>do we find inside every partition: </a:t>
            </a:r>
          </a:p>
          <a:p>
            <a:pPr lvl="1"/>
            <a:r>
              <a:rPr lang="en-SG" dirty="0" smtClean="0"/>
              <a:t>Boot </a:t>
            </a:r>
            <a:r>
              <a:rPr lang="en-SG" dirty="0"/>
              <a:t>Block </a:t>
            </a:r>
          </a:p>
          <a:p>
            <a:pPr lvl="1"/>
            <a:r>
              <a:rPr lang="en-SG" dirty="0" smtClean="0"/>
              <a:t>Superblock</a:t>
            </a:r>
            <a:r>
              <a:rPr lang="en-SG" dirty="0"/>
              <a:t>. </a:t>
            </a:r>
          </a:p>
          <a:p>
            <a:pPr lvl="1"/>
            <a:r>
              <a:rPr lang="en-SG" dirty="0" smtClean="0"/>
              <a:t>Information </a:t>
            </a:r>
            <a:r>
              <a:rPr lang="en-SG" dirty="0"/>
              <a:t>about free blocks. </a:t>
            </a:r>
          </a:p>
          <a:p>
            <a:pPr lvl="1"/>
            <a:r>
              <a:rPr lang="en-SG" dirty="0" smtClean="0"/>
              <a:t>I-nodes</a:t>
            </a:r>
            <a:r>
              <a:rPr lang="en-SG" dirty="0"/>
              <a:t>. </a:t>
            </a:r>
          </a:p>
          <a:p>
            <a:pPr lvl="1"/>
            <a:r>
              <a:rPr lang="en-SG" dirty="0" smtClean="0"/>
              <a:t>Root </a:t>
            </a:r>
            <a:r>
              <a:rPr lang="en-SG" dirty="0"/>
              <a:t>directory. </a:t>
            </a:r>
          </a:p>
          <a:p>
            <a:pPr lvl="1"/>
            <a:r>
              <a:rPr lang="en-SG" dirty="0" smtClean="0"/>
              <a:t>Remainder </a:t>
            </a:r>
            <a:r>
              <a:rPr lang="en-SG" dirty="0"/>
              <a:t>of disk space. </a:t>
            </a:r>
          </a:p>
        </p:txBody>
      </p:sp>
    </p:spTree>
    <p:extLst>
      <p:ext uri="{BB962C8B-B14F-4D97-AF65-F5344CB8AC3E}">
        <p14:creationId xmlns:p14="http://schemas.microsoft.com/office/powerpoint/2010/main" val="6438489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Partition </a:t>
            </a:r>
            <a:r>
              <a:rPr lang="en-SG" dirty="0"/>
              <a:t>Contents </a:t>
            </a:r>
          </a:p>
        </p:txBody>
      </p:sp>
      <p:sp>
        <p:nvSpPr>
          <p:cNvPr id="3" name="Content Placeholder 2"/>
          <p:cNvSpPr>
            <a:spLocks noGrp="1"/>
          </p:cNvSpPr>
          <p:nvPr>
            <p:ph idx="1"/>
          </p:nvPr>
        </p:nvSpPr>
        <p:spPr/>
        <p:txBody>
          <a:bodyPr>
            <a:normAutofit lnSpcReduction="10000"/>
          </a:bodyPr>
          <a:lstStyle/>
          <a:p>
            <a:r>
              <a:rPr lang="en-SG" dirty="0" smtClean="0"/>
              <a:t>Boot </a:t>
            </a:r>
            <a:r>
              <a:rPr lang="en-SG" dirty="0"/>
              <a:t>block </a:t>
            </a:r>
          </a:p>
          <a:p>
            <a:pPr lvl="1"/>
            <a:r>
              <a:rPr lang="en-SG" dirty="0" smtClean="0"/>
              <a:t>Instructions </a:t>
            </a:r>
            <a:r>
              <a:rPr lang="en-SG" dirty="0"/>
              <a:t>to load the operating system are stored inside here. </a:t>
            </a:r>
          </a:p>
          <a:p>
            <a:r>
              <a:rPr lang="en-SG" dirty="0" smtClean="0"/>
              <a:t>Superblock </a:t>
            </a:r>
            <a:endParaRPr lang="en-SG" dirty="0"/>
          </a:p>
          <a:p>
            <a:pPr lvl="1"/>
            <a:r>
              <a:rPr lang="en-SG" dirty="0" smtClean="0"/>
              <a:t>Contains </a:t>
            </a:r>
            <a:r>
              <a:rPr lang="en-SG" dirty="0"/>
              <a:t>key parameters about the file system, such as: </a:t>
            </a:r>
          </a:p>
          <a:p>
            <a:pPr lvl="2"/>
            <a:r>
              <a:rPr lang="en-SG" dirty="0" smtClean="0"/>
              <a:t>A </a:t>
            </a:r>
            <a:r>
              <a:rPr lang="en-SG" dirty="0"/>
              <a:t>magic number to identify the file system type. </a:t>
            </a:r>
          </a:p>
          <a:p>
            <a:pPr lvl="2"/>
            <a:r>
              <a:rPr lang="en-SG" dirty="0" smtClean="0"/>
              <a:t>The </a:t>
            </a:r>
            <a:r>
              <a:rPr lang="en-SG" dirty="0"/>
              <a:t>total number of blocks in the file system. </a:t>
            </a:r>
          </a:p>
          <a:p>
            <a:pPr lvl="2"/>
            <a:r>
              <a:rPr lang="en-SG" dirty="0" smtClean="0"/>
              <a:t>Other </a:t>
            </a:r>
            <a:r>
              <a:rPr lang="en-SG" dirty="0"/>
              <a:t>key administrative information </a:t>
            </a:r>
            <a:endParaRPr lang="en-SG" dirty="0" smtClean="0"/>
          </a:p>
          <a:p>
            <a:pPr lvl="2"/>
            <a:r>
              <a:rPr lang="en-SG" dirty="0" err="1" smtClean="0"/>
              <a:t>Cmd</a:t>
            </a:r>
            <a:r>
              <a:rPr lang="en-SG" dirty="0" smtClean="0"/>
              <a:t>:  root &gt; dumpe2fs /dev/sda1</a:t>
            </a:r>
            <a:endParaRPr lang="en-SG" dirty="0"/>
          </a:p>
        </p:txBody>
      </p:sp>
    </p:spTree>
    <p:extLst>
      <p:ext uri="{BB962C8B-B14F-4D97-AF65-F5344CB8AC3E}">
        <p14:creationId xmlns:p14="http://schemas.microsoft.com/office/powerpoint/2010/main" val="1155420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Partition </a:t>
            </a:r>
            <a:r>
              <a:rPr lang="en-SG" dirty="0"/>
              <a:t>Contents </a:t>
            </a:r>
          </a:p>
        </p:txBody>
      </p:sp>
      <p:sp>
        <p:nvSpPr>
          <p:cNvPr id="3" name="Content Placeholder 2"/>
          <p:cNvSpPr>
            <a:spLocks noGrp="1"/>
          </p:cNvSpPr>
          <p:nvPr>
            <p:ph idx="1"/>
          </p:nvPr>
        </p:nvSpPr>
        <p:spPr/>
        <p:txBody>
          <a:bodyPr>
            <a:normAutofit/>
          </a:bodyPr>
          <a:lstStyle/>
          <a:p>
            <a:r>
              <a:rPr lang="en-SG" dirty="0" smtClean="0"/>
              <a:t>I-nodes </a:t>
            </a:r>
            <a:endParaRPr lang="en-SG" dirty="0"/>
          </a:p>
          <a:p>
            <a:pPr lvl="1"/>
            <a:r>
              <a:rPr lang="en-SG" dirty="0" smtClean="0"/>
              <a:t>Is </a:t>
            </a:r>
            <a:r>
              <a:rPr lang="en-SG" dirty="0"/>
              <a:t>an array of data structures, one per file, telling all about the file. </a:t>
            </a:r>
          </a:p>
          <a:p>
            <a:r>
              <a:rPr lang="en-SG" dirty="0" smtClean="0"/>
              <a:t>Root </a:t>
            </a:r>
            <a:r>
              <a:rPr lang="en-SG" dirty="0"/>
              <a:t>directory </a:t>
            </a:r>
          </a:p>
          <a:p>
            <a:pPr lvl="1"/>
            <a:r>
              <a:rPr lang="en-SG" dirty="0" smtClean="0"/>
              <a:t>Contains </a:t>
            </a:r>
            <a:r>
              <a:rPr lang="en-SG" dirty="0"/>
              <a:t>the top of the file system tree. </a:t>
            </a:r>
          </a:p>
          <a:p>
            <a:r>
              <a:rPr lang="en-SG" dirty="0" smtClean="0"/>
              <a:t>Remainder </a:t>
            </a:r>
            <a:r>
              <a:rPr lang="en-SG" dirty="0"/>
              <a:t>of disk space </a:t>
            </a:r>
          </a:p>
          <a:p>
            <a:pPr lvl="1"/>
            <a:r>
              <a:rPr lang="en-SG" dirty="0" smtClean="0"/>
              <a:t>Contains </a:t>
            </a:r>
            <a:r>
              <a:rPr lang="en-SG" dirty="0"/>
              <a:t>all the other disk directories and files. </a:t>
            </a:r>
          </a:p>
        </p:txBody>
      </p:sp>
    </p:spTree>
    <p:extLst>
      <p:ext uri="{BB962C8B-B14F-4D97-AF65-F5344CB8AC3E}">
        <p14:creationId xmlns:p14="http://schemas.microsoft.com/office/powerpoint/2010/main" val="676872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File </a:t>
            </a:r>
            <a:r>
              <a:rPr lang="en-SG" dirty="0"/>
              <a:t>System Hierarchy </a:t>
            </a:r>
          </a:p>
        </p:txBody>
      </p:sp>
      <p:sp>
        <p:nvSpPr>
          <p:cNvPr id="3" name="Content Placeholder 2"/>
          <p:cNvSpPr>
            <a:spLocks noGrp="1"/>
          </p:cNvSpPr>
          <p:nvPr>
            <p:ph idx="1"/>
          </p:nvPr>
        </p:nvSpPr>
        <p:spPr/>
        <p:txBody>
          <a:bodyPr/>
          <a:lstStyle/>
          <a:p>
            <a:endParaRPr lang="en-S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16765"/>
            <a:ext cx="7992888" cy="5328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833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Mounted </a:t>
            </a:r>
            <a:r>
              <a:rPr lang="en-SG" dirty="0"/>
              <a:t>File Systems </a:t>
            </a:r>
          </a:p>
        </p:txBody>
      </p:sp>
      <p:sp>
        <p:nvSpPr>
          <p:cNvPr id="3" name="Content Placeholder 2"/>
          <p:cNvSpPr>
            <a:spLocks noGrp="1"/>
          </p:cNvSpPr>
          <p:nvPr>
            <p:ph idx="1"/>
          </p:nvPr>
        </p:nvSpPr>
        <p:spPr>
          <a:xfrm>
            <a:off x="457200" y="1600201"/>
            <a:ext cx="8229600" cy="1612776"/>
          </a:xfrm>
        </p:spPr>
        <p:txBody>
          <a:bodyPr/>
          <a:lstStyle/>
          <a:p>
            <a:r>
              <a:rPr lang="en-SG" sz="2800" dirty="0" smtClean="0"/>
              <a:t>Before </a:t>
            </a:r>
            <a:r>
              <a:rPr lang="en-SG" sz="2800" dirty="0"/>
              <a:t>mounting, files on floppy are inaccessible. </a:t>
            </a:r>
          </a:p>
          <a:p>
            <a:r>
              <a:rPr lang="en-SG" sz="2800" dirty="0" smtClean="0"/>
              <a:t>After </a:t>
            </a:r>
            <a:r>
              <a:rPr lang="en-SG" sz="2800" dirty="0"/>
              <a:t>mounting floppy on b, files on floppy are part of file hierarchy. </a:t>
            </a:r>
          </a:p>
          <a:p>
            <a:endParaRPr lang="en-SG"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212976"/>
            <a:ext cx="8412984"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39684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Storing </a:t>
            </a:r>
            <a:r>
              <a:rPr lang="en-SG" dirty="0"/>
              <a:t>Files </a:t>
            </a:r>
          </a:p>
        </p:txBody>
      </p:sp>
      <p:sp>
        <p:nvSpPr>
          <p:cNvPr id="3" name="Content Placeholder 2"/>
          <p:cNvSpPr>
            <a:spLocks noGrp="1"/>
          </p:cNvSpPr>
          <p:nvPr>
            <p:ph idx="1"/>
          </p:nvPr>
        </p:nvSpPr>
        <p:spPr/>
        <p:txBody>
          <a:bodyPr>
            <a:normAutofit lnSpcReduction="10000"/>
          </a:bodyPr>
          <a:lstStyle/>
          <a:p>
            <a:r>
              <a:rPr lang="en-SG" dirty="0" smtClean="0"/>
              <a:t>Files </a:t>
            </a:r>
            <a:r>
              <a:rPr lang="en-SG" dirty="0"/>
              <a:t>can be allocated in different ways: </a:t>
            </a:r>
          </a:p>
          <a:p>
            <a:pPr lvl="1"/>
            <a:r>
              <a:rPr lang="en-SG" dirty="0" smtClean="0"/>
              <a:t>Contiguous </a:t>
            </a:r>
            <a:r>
              <a:rPr lang="en-SG" dirty="0"/>
              <a:t>allocation </a:t>
            </a:r>
          </a:p>
          <a:p>
            <a:pPr lvl="2"/>
            <a:r>
              <a:rPr lang="en-SG" dirty="0" smtClean="0"/>
              <a:t>All </a:t>
            </a:r>
            <a:r>
              <a:rPr lang="en-SG" dirty="0"/>
              <a:t>bytes together, in order </a:t>
            </a:r>
          </a:p>
          <a:p>
            <a:pPr lvl="1"/>
            <a:r>
              <a:rPr lang="en-SG" dirty="0" smtClean="0"/>
              <a:t>Linked </a:t>
            </a:r>
            <a:r>
              <a:rPr lang="en-SG" dirty="0"/>
              <a:t>Structure </a:t>
            </a:r>
          </a:p>
          <a:p>
            <a:pPr lvl="2"/>
            <a:r>
              <a:rPr lang="en-SG" dirty="0" smtClean="0"/>
              <a:t>Each </a:t>
            </a:r>
            <a:r>
              <a:rPr lang="en-SG" dirty="0"/>
              <a:t>block points to the next block </a:t>
            </a:r>
          </a:p>
          <a:p>
            <a:pPr lvl="1"/>
            <a:r>
              <a:rPr lang="en-SG" dirty="0" smtClean="0"/>
              <a:t>Indexed </a:t>
            </a:r>
            <a:r>
              <a:rPr lang="en-SG" dirty="0"/>
              <a:t>Structure </a:t>
            </a:r>
          </a:p>
          <a:p>
            <a:pPr lvl="2"/>
            <a:r>
              <a:rPr lang="en-SG" dirty="0" smtClean="0"/>
              <a:t>An </a:t>
            </a:r>
            <a:r>
              <a:rPr lang="en-SG" dirty="0"/>
              <a:t>index block contains pointer to many other blocks </a:t>
            </a:r>
          </a:p>
          <a:p>
            <a:pPr lvl="1"/>
            <a:r>
              <a:rPr lang="en-SG" dirty="0" smtClean="0"/>
              <a:t>Rhetorical </a:t>
            </a:r>
            <a:r>
              <a:rPr lang="en-SG" dirty="0"/>
              <a:t>Questions -- which is best? </a:t>
            </a:r>
          </a:p>
          <a:p>
            <a:pPr lvl="2"/>
            <a:r>
              <a:rPr lang="en-SG" dirty="0" smtClean="0"/>
              <a:t>For </a:t>
            </a:r>
            <a:r>
              <a:rPr lang="en-SG" dirty="0"/>
              <a:t>sequential access? Random access? </a:t>
            </a:r>
          </a:p>
          <a:p>
            <a:pPr lvl="2"/>
            <a:r>
              <a:rPr lang="en-SG" dirty="0" smtClean="0"/>
              <a:t>Large </a:t>
            </a:r>
            <a:r>
              <a:rPr lang="en-SG" dirty="0"/>
              <a:t>files? Small files? Mixed? </a:t>
            </a:r>
          </a:p>
          <a:p>
            <a:endParaRPr lang="en-SG" dirty="0"/>
          </a:p>
        </p:txBody>
      </p:sp>
    </p:spTree>
    <p:extLst>
      <p:ext uri="{BB962C8B-B14F-4D97-AF65-F5344CB8AC3E}">
        <p14:creationId xmlns:p14="http://schemas.microsoft.com/office/powerpoint/2010/main" val="16871255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Contiguous </a:t>
            </a:r>
            <a:r>
              <a:rPr lang="en-SG" dirty="0"/>
              <a:t>Allocation </a:t>
            </a:r>
          </a:p>
        </p:txBody>
      </p:sp>
      <p:sp>
        <p:nvSpPr>
          <p:cNvPr id="3" name="Content Placeholder 2"/>
          <p:cNvSpPr>
            <a:spLocks noGrp="1"/>
          </p:cNvSpPr>
          <p:nvPr>
            <p:ph idx="1"/>
          </p:nvPr>
        </p:nvSpPr>
        <p:spPr/>
        <p:txBody>
          <a:bodyPr/>
          <a:lstStyle/>
          <a:p>
            <a:endParaRPr lang="en-SG"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628800"/>
            <a:ext cx="8921228"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282118" y="3933056"/>
            <a:ext cx="4572000" cy="369332"/>
          </a:xfrm>
          <a:prstGeom prst="rect">
            <a:avLst/>
          </a:prstGeom>
        </p:spPr>
        <p:txBody>
          <a:bodyPr>
            <a:spAutoFit/>
          </a:bodyPr>
          <a:lstStyle/>
          <a:p>
            <a:r>
              <a:rPr lang="en-SG" dirty="0" smtClean="0"/>
              <a:t>Contiguous </a:t>
            </a:r>
            <a:r>
              <a:rPr lang="en-SG" dirty="0"/>
              <a:t>allocation of disk space for 7 files </a:t>
            </a:r>
          </a:p>
        </p:txBody>
      </p:sp>
      <p:sp>
        <p:nvSpPr>
          <p:cNvPr id="5" name="Rectangle 4"/>
          <p:cNvSpPr/>
          <p:nvPr/>
        </p:nvSpPr>
        <p:spPr>
          <a:xfrm>
            <a:off x="2282118" y="6214501"/>
            <a:ext cx="4572000" cy="369332"/>
          </a:xfrm>
          <a:prstGeom prst="rect">
            <a:avLst/>
          </a:prstGeom>
        </p:spPr>
        <p:txBody>
          <a:bodyPr>
            <a:spAutoFit/>
          </a:bodyPr>
          <a:lstStyle/>
          <a:p>
            <a:r>
              <a:rPr lang="en-SG" dirty="0" smtClean="0"/>
              <a:t>State </a:t>
            </a:r>
            <a:r>
              <a:rPr lang="en-SG" dirty="0"/>
              <a:t>of disk after 2 files have been removed </a:t>
            </a:r>
          </a:p>
        </p:txBody>
      </p:sp>
    </p:spTree>
    <p:extLst>
      <p:ext uri="{BB962C8B-B14F-4D97-AF65-F5344CB8AC3E}">
        <p14:creationId xmlns:p14="http://schemas.microsoft.com/office/powerpoint/2010/main" val="18344993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Contiguous </a:t>
            </a:r>
            <a:r>
              <a:rPr lang="en-SG" dirty="0"/>
              <a:t>Allocation </a:t>
            </a:r>
          </a:p>
        </p:txBody>
      </p:sp>
      <p:sp>
        <p:nvSpPr>
          <p:cNvPr id="3" name="Content Placeholder 2"/>
          <p:cNvSpPr>
            <a:spLocks noGrp="1"/>
          </p:cNvSpPr>
          <p:nvPr>
            <p:ph idx="1"/>
          </p:nvPr>
        </p:nvSpPr>
        <p:spPr/>
        <p:txBody>
          <a:bodyPr>
            <a:normAutofit fontScale="85000" lnSpcReduction="10000"/>
          </a:bodyPr>
          <a:lstStyle/>
          <a:p>
            <a:r>
              <a:rPr lang="en-SG" dirty="0" smtClean="0"/>
              <a:t>Store </a:t>
            </a:r>
            <a:r>
              <a:rPr lang="en-SG" dirty="0"/>
              <a:t>each file as a contiguous run of disk blocks. (Used on CD-ROMs) </a:t>
            </a:r>
          </a:p>
          <a:p>
            <a:r>
              <a:rPr lang="en-SG" dirty="0" smtClean="0"/>
              <a:t>Good</a:t>
            </a:r>
            <a:r>
              <a:rPr lang="en-SG" dirty="0"/>
              <a:t>: </a:t>
            </a:r>
          </a:p>
          <a:p>
            <a:pPr lvl="1"/>
            <a:r>
              <a:rPr lang="en-SG" dirty="0" smtClean="0"/>
              <a:t>Very </a:t>
            </a:r>
            <a:r>
              <a:rPr lang="en-SG" dirty="0"/>
              <a:t>simple to implement, only the disk address of the first block and the number of blocks in the file is needed. </a:t>
            </a:r>
          </a:p>
          <a:p>
            <a:pPr lvl="1"/>
            <a:r>
              <a:rPr lang="en-SG" dirty="0" smtClean="0"/>
              <a:t>Read </a:t>
            </a:r>
            <a:r>
              <a:rPr lang="en-SG" dirty="0"/>
              <a:t>performance is excellent. </a:t>
            </a:r>
          </a:p>
          <a:p>
            <a:r>
              <a:rPr lang="en-SG" dirty="0" smtClean="0"/>
              <a:t>Bad</a:t>
            </a:r>
            <a:r>
              <a:rPr lang="en-SG" dirty="0"/>
              <a:t>: </a:t>
            </a:r>
          </a:p>
          <a:p>
            <a:pPr lvl="1"/>
            <a:r>
              <a:rPr lang="en-SG" dirty="0" smtClean="0"/>
              <a:t>In </a:t>
            </a:r>
            <a:r>
              <a:rPr lang="en-SG" dirty="0"/>
              <a:t>time, disk becomes fragmented, resulting in files and holes. </a:t>
            </a:r>
          </a:p>
          <a:p>
            <a:pPr lvl="1"/>
            <a:r>
              <a:rPr lang="en-SG" dirty="0" smtClean="0"/>
              <a:t>To </a:t>
            </a:r>
            <a:r>
              <a:rPr lang="en-SG" dirty="0"/>
              <a:t>store more files, user needs to know size of files and size of holes. </a:t>
            </a:r>
          </a:p>
          <a:p>
            <a:endParaRPr lang="en-SG" dirty="0"/>
          </a:p>
        </p:txBody>
      </p:sp>
    </p:spTree>
    <p:extLst>
      <p:ext uri="{BB962C8B-B14F-4D97-AF65-F5344CB8AC3E}">
        <p14:creationId xmlns:p14="http://schemas.microsoft.com/office/powerpoint/2010/main" val="2072578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Linked </a:t>
            </a:r>
            <a:r>
              <a:rPr lang="en-SG" dirty="0"/>
              <a:t>List Allocation </a:t>
            </a:r>
          </a:p>
        </p:txBody>
      </p:sp>
      <p:sp>
        <p:nvSpPr>
          <p:cNvPr id="3" name="Content Placeholder 2"/>
          <p:cNvSpPr>
            <a:spLocks noGrp="1"/>
          </p:cNvSpPr>
          <p:nvPr>
            <p:ph idx="1"/>
          </p:nvPr>
        </p:nvSpPr>
        <p:spPr>
          <a:xfrm>
            <a:off x="457200" y="1600201"/>
            <a:ext cx="8229600" cy="1180728"/>
          </a:xfrm>
        </p:spPr>
        <p:txBody>
          <a:bodyPr/>
          <a:lstStyle/>
          <a:p>
            <a:r>
              <a:rPr lang="en-SG" dirty="0" smtClean="0"/>
              <a:t>Each </a:t>
            </a:r>
            <a:r>
              <a:rPr lang="en-SG" dirty="0"/>
              <a:t>file is stored as linked list of blocks First word of each block points to next block </a:t>
            </a:r>
          </a:p>
          <a:p>
            <a:endParaRPr lang="en-SG"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8152" y="2633193"/>
            <a:ext cx="5940152" cy="410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1622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What does a </a:t>
            </a:r>
            <a:r>
              <a:rPr lang="en-SG" dirty="0" smtClean="0"/>
              <a:t>FILE have</a:t>
            </a:r>
            <a:r>
              <a:rPr lang="en-SG" dirty="0"/>
              <a:t>?</a:t>
            </a:r>
          </a:p>
        </p:txBody>
      </p:sp>
      <p:grpSp>
        <p:nvGrpSpPr>
          <p:cNvPr id="4" name="Group 2"/>
          <p:cNvGrpSpPr>
            <a:grpSpLocks/>
          </p:cNvGrpSpPr>
          <p:nvPr/>
        </p:nvGrpSpPr>
        <p:grpSpPr bwMode="auto">
          <a:xfrm>
            <a:off x="2795637" y="1912540"/>
            <a:ext cx="2784475" cy="2668588"/>
            <a:chOff x="5007" y="492"/>
            <a:chExt cx="4386" cy="4202"/>
          </a:xfrm>
        </p:grpSpPr>
        <p:sp>
          <p:nvSpPr>
            <p:cNvPr id="5" name="Freeform 3"/>
            <p:cNvSpPr>
              <a:spLocks/>
            </p:cNvSpPr>
            <p:nvPr/>
          </p:nvSpPr>
          <p:spPr bwMode="auto">
            <a:xfrm>
              <a:off x="5017" y="1769"/>
              <a:ext cx="4366" cy="2238"/>
            </a:xfrm>
            <a:custGeom>
              <a:avLst/>
              <a:gdLst>
                <a:gd name="T0" fmla="*/ 4366 w 4366"/>
                <a:gd name="T1" fmla="*/ 0 h 2238"/>
                <a:gd name="T2" fmla="*/ 0 w 4366"/>
                <a:gd name="T3" fmla="*/ 0 h 2238"/>
                <a:gd name="T4" fmla="*/ 0 w 4366"/>
                <a:gd name="T5" fmla="*/ 2118 h 2238"/>
                <a:gd name="T6" fmla="*/ 311 w 4366"/>
                <a:gd name="T7" fmla="*/ 2169 h 2238"/>
                <a:gd name="T8" fmla="*/ 593 w 4366"/>
                <a:gd name="T9" fmla="*/ 2205 h 2238"/>
                <a:gd name="T10" fmla="*/ 849 w 4366"/>
                <a:gd name="T11" fmla="*/ 2227 h 2238"/>
                <a:gd name="T12" fmla="*/ 1082 w 4366"/>
                <a:gd name="T13" fmla="*/ 2238 h 2238"/>
                <a:gd name="T14" fmla="*/ 1296 w 4366"/>
                <a:gd name="T15" fmla="*/ 2237 h 2238"/>
                <a:gd name="T16" fmla="*/ 1493 w 4366"/>
                <a:gd name="T17" fmla="*/ 2227 h 2238"/>
                <a:gd name="T18" fmla="*/ 1677 w 4366"/>
                <a:gd name="T19" fmla="*/ 2208 h 2238"/>
                <a:gd name="T20" fmla="*/ 1851 w 4366"/>
                <a:gd name="T21" fmla="*/ 2182 h 2238"/>
                <a:gd name="T22" fmla="*/ 2018 w 4366"/>
                <a:gd name="T23" fmla="*/ 2151 h 2238"/>
                <a:gd name="T24" fmla="*/ 2183 w 4366"/>
                <a:gd name="T25" fmla="*/ 2116 h 2238"/>
                <a:gd name="T26" fmla="*/ 2688 w 4366"/>
                <a:gd name="T27" fmla="*/ 1997 h 2238"/>
                <a:gd name="T28" fmla="*/ 2872 w 4366"/>
                <a:gd name="T29" fmla="*/ 1957 h 2238"/>
                <a:gd name="T30" fmla="*/ 3069 w 4366"/>
                <a:gd name="T31" fmla="*/ 1920 h 2238"/>
                <a:gd name="T32" fmla="*/ 3283 w 4366"/>
                <a:gd name="T33" fmla="*/ 1887 h 2238"/>
                <a:gd name="T34" fmla="*/ 3516 w 4366"/>
                <a:gd name="T35" fmla="*/ 1859 h 2238"/>
                <a:gd name="T36" fmla="*/ 3772 w 4366"/>
                <a:gd name="T37" fmla="*/ 1837 h 2238"/>
                <a:gd name="T38" fmla="*/ 4054 w 4366"/>
                <a:gd name="T39" fmla="*/ 1823 h 2238"/>
                <a:gd name="T40" fmla="*/ 4366 w 4366"/>
                <a:gd name="T41" fmla="*/ 1818 h 2238"/>
                <a:gd name="T42" fmla="*/ 4366 w 4366"/>
                <a:gd name="T43" fmla="*/ 0 h 2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66" h="2238">
                  <a:moveTo>
                    <a:pt x="4366" y="0"/>
                  </a:moveTo>
                  <a:lnTo>
                    <a:pt x="0" y="0"/>
                  </a:lnTo>
                  <a:lnTo>
                    <a:pt x="0" y="2118"/>
                  </a:lnTo>
                  <a:lnTo>
                    <a:pt x="311" y="2169"/>
                  </a:lnTo>
                  <a:lnTo>
                    <a:pt x="593" y="2205"/>
                  </a:lnTo>
                  <a:lnTo>
                    <a:pt x="849" y="2227"/>
                  </a:lnTo>
                  <a:lnTo>
                    <a:pt x="1082" y="2238"/>
                  </a:lnTo>
                  <a:lnTo>
                    <a:pt x="1296" y="2237"/>
                  </a:lnTo>
                  <a:lnTo>
                    <a:pt x="1493" y="2227"/>
                  </a:lnTo>
                  <a:lnTo>
                    <a:pt x="1677" y="2208"/>
                  </a:lnTo>
                  <a:lnTo>
                    <a:pt x="1851" y="2182"/>
                  </a:lnTo>
                  <a:lnTo>
                    <a:pt x="2018" y="2151"/>
                  </a:lnTo>
                  <a:lnTo>
                    <a:pt x="2183" y="2116"/>
                  </a:lnTo>
                  <a:lnTo>
                    <a:pt x="2688" y="1997"/>
                  </a:lnTo>
                  <a:lnTo>
                    <a:pt x="2872" y="1957"/>
                  </a:lnTo>
                  <a:lnTo>
                    <a:pt x="3069" y="1920"/>
                  </a:lnTo>
                  <a:lnTo>
                    <a:pt x="3283" y="1887"/>
                  </a:lnTo>
                  <a:lnTo>
                    <a:pt x="3516" y="1859"/>
                  </a:lnTo>
                  <a:lnTo>
                    <a:pt x="3772" y="1837"/>
                  </a:lnTo>
                  <a:lnTo>
                    <a:pt x="4054" y="1823"/>
                  </a:lnTo>
                  <a:lnTo>
                    <a:pt x="4366" y="1818"/>
                  </a:lnTo>
                  <a:lnTo>
                    <a:pt x="4366" y="0"/>
                  </a:lnTo>
                </a:path>
              </a:pathLst>
            </a:custGeom>
            <a:solidFill>
              <a:srgbClr val="D6E3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6" name="Freeform 4"/>
            <p:cNvSpPr>
              <a:spLocks/>
            </p:cNvSpPr>
            <p:nvPr/>
          </p:nvSpPr>
          <p:spPr bwMode="auto">
            <a:xfrm>
              <a:off x="5017" y="1769"/>
              <a:ext cx="4366" cy="2238"/>
            </a:xfrm>
            <a:custGeom>
              <a:avLst/>
              <a:gdLst>
                <a:gd name="T0" fmla="*/ 0 w 4366"/>
                <a:gd name="T1" fmla="*/ 0 h 2238"/>
                <a:gd name="T2" fmla="*/ 4366 w 4366"/>
                <a:gd name="T3" fmla="*/ 0 h 2238"/>
                <a:gd name="T4" fmla="*/ 4366 w 4366"/>
                <a:gd name="T5" fmla="*/ 1818 h 2238"/>
                <a:gd name="T6" fmla="*/ 4054 w 4366"/>
                <a:gd name="T7" fmla="*/ 1823 h 2238"/>
                <a:gd name="T8" fmla="*/ 3772 w 4366"/>
                <a:gd name="T9" fmla="*/ 1837 h 2238"/>
                <a:gd name="T10" fmla="*/ 3516 w 4366"/>
                <a:gd name="T11" fmla="*/ 1859 h 2238"/>
                <a:gd name="T12" fmla="*/ 3283 w 4366"/>
                <a:gd name="T13" fmla="*/ 1887 h 2238"/>
                <a:gd name="T14" fmla="*/ 3069 w 4366"/>
                <a:gd name="T15" fmla="*/ 1920 h 2238"/>
                <a:gd name="T16" fmla="*/ 2872 w 4366"/>
                <a:gd name="T17" fmla="*/ 1957 h 2238"/>
                <a:gd name="T18" fmla="*/ 2688 w 4366"/>
                <a:gd name="T19" fmla="*/ 1997 h 2238"/>
                <a:gd name="T20" fmla="*/ 2514 w 4366"/>
                <a:gd name="T21" fmla="*/ 2037 h 2238"/>
                <a:gd name="T22" fmla="*/ 2347 w 4366"/>
                <a:gd name="T23" fmla="*/ 2077 h 2238"/>
                <a:gd name="T24" fmla="*/ 2183 w 4366"/>
                <a:gd name="T25" fmla="*/ 2116 h 2238"/>
                <a:gd name="T26" fmla="*/ 2018 w 4366"/>
                <a:gd name="T27" fmla="*/ 2151 h 2238"/>
                <a:gd name="T28" fmla="*/ 1851 w 4366"/>
                <a:gd name="T29" fmla="*/ 2182 h 2238"/>
                <a:gd name="T30" fmla="*/ 1677 w 4366"/>
                <a:gd name="T31" fmla="*/ 2208 h 2238"/>
                <a:gd name="T32" fmla="*/ 1493 w 4366"/>
                <a:gd name="T33" fmla="*/ 2227 h 2238"/>
                <a:gd name="T34" fmla="*/ 1296 w 4366"/>
                <a:gd name="T35" fmla="*/ 2237 h 2238"/>
                <a:gd name="T36" fmla="*/ 1082 w 4366"/>
                <a:gd name="T37" fmla="*/ 2238 h 2238"/>
                <a:gd name="T38" fmla="*/ 849 w 4366"/>
                <a:gd name="T39" fmla="*/ 2227 h 2238"/>
                <a:gd name="T40" fmla="*/ 593 w 4366"/>
                <a:gd name="T41" fmla="*/ 2205 h 2238"/>
                <a:gd name="T42" fmla="*/ 311 w 4366"/>
                <a:gd name="T43" fmla="*/ 2169 h 2238"/>
                <a:gd name="T44" fmla="*/ 0 w 4366"/>
                <a:gd name="T45" fmla="*/ 2118 h 2238"/>
                <a:gd name="T46" fmla="*/ 0 w 4366"/>
                <a:gd name="T47" fmla="*/ 0 h 2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66" h="2238">
                  <a:moveTo>
                    <a:pt x="0" y="0"/>
                  </a:moveTo>
                  <a:lnTo>
                    <a:pt x="4366" y="0"/>
                  </a:lnTo>
                  <a:lnTo>
                    <a:pt x="4366" y="1818"/>
                  </a:lnTo>
                  <a:lnTo>
                    <a:pt x="4054" y="1823"/>
                  </a:lnTo>
                  <a:lnTo>
                    <a:pt x="3772" y="1837"/>
                  </a:lnTo>
                  <a:lnTo>
                    <a:pt x="3516" y="1859"/>
                  </a:lnTo>
                  <a:lnTo>
                    <a:pt x="3283" y="1887"/>
                  </a:lnTo>
                  <a:lnTo>
                    <a:pt x="3069" y="1920"/>
                  </a:lnTo>
                  <a:lnTo>
                    <a:pt x="2872" y="1957"/>
                  </a:lnTo>
                  <a:lnTo>
                    <a:pt x="2688" y="1997"/>
                  </a:lnTo>
                  <a:lnTo>
                    <a:pt x="2514" y="2037"/>
                  </a:lnTo>
                  <a:lnTo>
                    <a:pt x="2347" y="2077"/>
                  </a:lnTo>
                  <a:lnTo>
                    <a:pt x="2183" y="2116"/>
                  </a:lnTo>
                  <a:lnTo>
                    <a:pt x="2018" y="2151"/>
                  </a:lnTo>
                  <a:lnTo>
                    <a:pt x="1851" y="2182"/>
                  </a:lnTo>
                  <a:lnTo>
                    <a:pt x="1677" y="2208"/>
                  </a:lnTo>
                  <a:lnTo>
                    <a:pt x="1493" y="2227"/>
                  </a:lnTo>
                  <a:lnTo>
                    <a:pt x="1296" y="2237"/>
                  </a:lnTo>
                  <a:lnTo>
                    <a:pt x="1082" y="2238"/>
                  </a:lnTo>
                  <a:lnTo>
                    <a:pt x="849" y="2227"/>
                  </a:lnTo>
                  <a:lnTo>
                    <a:pt x="593" y="2205"/>
                  </a:lnTo>
                  <a:lnTo>
                    <a:pt x="311" y="2169"/>
                  </a:lnTo>
                  <a:lnTo>
                    <a:pt x="0" y="2118"/>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grpSp>
          <p:nvGrpSpPr>
            <p:cNvPr id="7" name="Group 5"/>
            <p:cNvGrpSpPr>
              <a:grpSpLocks/>
            </p:cNvGrpSpPr>
            <p:nvPr/>
          </p:nvGrpSpPr>
          <p:grpSpPr bwMode="auto">
            <a:xfrm>
              <a:off x="5715" y="502"/>
              <a:ext cx="209" cy="1267"/>
              <a:chOff x="5715" y="502"/>
              <a:chExt cx="209" cy="1267"/>
            </a:xfrm>
          </p:grpSpPr>
          <p:sp>
            <p:nvSpPr>
              <p:cNvPr id="29" name="Freeform 6"/>
              <p:cNvSpPr>
                <a:spLocks/>
              </p:cNvSpPr>
              <p:nvPr/>
            </p:nvSpPr>
            <p:spPr bwMode="auto">
              <a:xfrm>
                <a:off x="5715" y="502"/>
                <a:ext cx="209" cy="1267"/>
              </a:xfrm>
              <a:custGeom>
                <a:avLst/>
                <a:gdLst>
                  <a:gd name="T0" fmla="*/ 104 w 209"/>
                  <a:gd name="T1" fmla="*/ 89 h 1267"/>
                  <a:gd name="T2" fmla="*/ 81 w 209"/>
                  <a:gd name="T3" fmla="*/ 127 h 1267"/>
                  <a:gd name="T4" fmla="*/ 81 w 209"/>
                  <a:gd name="T5" fmla="*/ 1266 h 1267"/>
                  <a:gd name="T6" fmla="*/ 126 w 209"/>
                  <a:gd name="T7" fmla="*/ 1266 h 1267"/>
                  <a:gd name="T8" fmla="*/ 126 w 209"/>
                  <a:gd name="T9" fmla="*/ 127 h 1267"/>
                  <a:gd name="T10" fmla="*/ 104 w 209"/>
                  <a:gd name="T11" fmla="*/ 89 h 1267"/>
                </a:gdLst>
                <a:ahLst/>
                <a:cxnLst>
                  <a:cxn ang="0">
                    <a:pos x="T0" y="T1"/>
                  </a:cxn>
                  <a:cxn ang="0">
                    <a:pos x="T2" y="T3"/>
                  </a:cxn>
                  <a:cxn ang="0">
                    <a:pos x="T4" y="T5"/>
                  </a:cxn>
                  <a:cxn ang="0">
                    <a:pos x="T6" y="T7"/>
                  </a:cxn>
                  <a:cxn ang="0">
                    <a:pos x="T8" y="T9"/>
                  </a:cxn>
                  <a:cxn ang="0">
                    <a:pos x="T10" y="T11"/>
                  </a:cxn>
                </a:cxnLst>
                <a:rect l="0" t="0" r="r" b="b"/>
                <a:pathLst>
                  <a:path w="209" h="1267">
                    <a:moveTo>
                      <a:pt x="104" y="89"/>
                    </a:moveTo>
                    <a:lnTo>
                      <a:pt x="81" y="127"/>
                    </a:lnTo>
                    <a:lnTo>
                      <a:pt x="81" y="1266"/>
                    </a:lnTo>
                    <a:lnTo>
                      <a:pt x="126" y="1266"/>
                    </a:lnTo>
                    <a:lnTo>
                      <a:pt x="126" y="127"/>
                    </a:lnTo>
                    <a:lnTo>
                      <a:pt x="104" y="89"/>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30" name="Freeform 7"/>
              <p:cNvSpPr>
                <a:spLocks/>
              </p:cNvSpPr>
              <p:nvPr/>
            </p:nvSpPr>
            <p:spPr bwMode="auto">
              <a:xfrm>
                <a:off x="5715" y="502"/>
                <a:ext cx="209" cy="1267"/>
              </a:xfrm>
              <a:custGeom>
                <a:avLst/>
                <a:gdLst>
                  <a:gd name="T0" fmla="*/ 104 w 209"/>
                  <a:gd name="T1" fmla="*/ 0 h 1267"/>
                  <a:gd name="T2" fmla="*/ 0 w 209"/>
                  <a:gd name="T3" fmla="*/ 178 h 1267"/>
                  <a:gd name="T4" fmla="*/ 3 w 209"/>
                  <a:gd name="T5" fmla="*/ 192 h 1267"/>
                  <a:gd name="T6" fmla="*/ 14 w 209"/>
                  <a:gd name="T7" fmla="*/ 198 h 1267"/>
                  <a:gd name="T8" fmla="*/ 25 w 209"/>
                  <a:gd name="T9" fmla="*/ 205 h 1267"/>
                  <a:gd name="T10" fmla="*/ 38 w 209"/>
                  <a:gd name="T11" fmla="*/ 201 h 1267"/>
                  <a:gd name="T12" fmla="*/ 45 w 209"/>
                  <a:gd name="T13" fmla="*/ 191 h 1267"/>
                  <a:gd name="T14" fmla="*/ 81 w 209"/>
                  <a:gd name="T15" fmla="*/ 127 h 1267"/>
                  <a:gd name="T16" fmla="*/ 81 w 209"/>
                  <a:gd name="T17" fmla="*/ 44 h 1267"/>
                  <a:gd name="T18" fmla="*/ 130 w 209"/>
                  <a:gd name="T19" fmla="*/ 44 h 1267"/>
                  <a:gd name="T20" fmla="*/ 104 w 209"/>
                  <a:gd name="T21" fmla="*/ 0 h 1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267">
                    <a:moveTo>
                      <a:pt x="104" y="0"/>
                    </a:moveTo>
                    <a:lnTo>
                      <a:pt x="0" y="178"/>
                    </a:lnTo>
                    <a:lnTo>
                      <a:pt x="3" y="192"/>
                    </a:lnTo>
                    <a:lnTo>
                      <a:pt x="14" y="198"/>
                    </a:lnTo>
                    <a:lnTo>
                      <a:pt x="25" y="205"/>
                    </a:lnTo>
                    <a:lnTo>
                      <a:pt x="38" y="201"/>
                    </a:lnTo>
                    <a:lnTo>
                      <a:pt x="45" y="191"/>
                    </a:lnTo>
                    <a:lnTo>
                      <a:pt x="81" y="127"/>
                    </a:lnTo>
                    <a:lnTo>
                      <a:pt x="81" y="44"/>
                    </a:lnTo>
                    <a:lnTo>
                      <a:pt x="130" y="44"/>
                    </a:lnTo>
                    <a:lnTo>
                      <a:pt x="104"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31" name="Freeform 8"/>
              <p:cNvSpPr>
                <a:spLocks/>
              </p:cNvSpPr>
              <p:nvPr/>
            </p:nvSpPr>
            <p:spPr bwMode="auto">
              <a:xfrm>
                <a:off x="5715" y="502"/>
                <a:ext cx="209" cy="1267"/>
              </a:xfrm>
              <a:custGeom>
                <a:avLst/>
                <a:gdLst>
                  <a:gd name="T0" fmla="*/ 130 w 209"/>
                  <a:gd name="T1" fmla="*/ 44 h 1267"/>
                  <a:gd name="T2" fmla="*/ 126 w 209"/>
                  <a:gd name="T3" fmla="*/ 44 h 1267"/>
                  <a:gd name="T4" fmla="*/ 127 w 209"/>
                  <a:gd name="T5" fmla="*/ 127 h 1267"/>
                  <a:gd name="T6" fmla="*/ 163 w 209"/>
                  <a:gd name="T7" fmla="*/ 191 h 1267"/>
                  <a:gd name="T8" fmla="*/ 170 w 209"/>
                  <a:gd name="T9" fmla="*/ 201 h 1267"/>
                  <a:gd name="T10" fmla="*/ 183 w 209"/>
                  <a:gd name="T11" fmla="*/ 205 h 1267"/>
                  <a:gd name="T12" fmla="*/ 205 w 209"/>
                  <a:gd name="T13" fmla="*/ 192 h 1267"/>
                  <a:gd name="T14" fmla="*/ 208 w 209"/>
                  <a:gd name="T15" fmla="*/ 178 h 1267"/>
                  <a:gd name="T16" fmla="*/ 202 w 209"/>
                  <a:gd name="T17" fmla="*/ 168 h 1267"/>
                  <a:gd name="T18" fmla="*/ 130 w 209"/>
                  <a:gd name="T19" fmla="*/ 44 h 1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1267">
                    <a:moveTo>
                      <a:pt x="130" y="44"/>
                    </a:moveTo>
                    <a:lnTo>
                      <a:pt x="126" y="44"/>
                    </a:lnTo>
                    <a:lnTo>
                      <a:pt x="127" y="127"/>
                    </a:lnTo>
                    <a:lnTo>
                      <a:pt x="163" y="191"/>
                    </a:lnTo>
                    <a:lnTo>
                      <a:pt x="170" y="201"/>
                    </a:lnTo>
                    <a:lnTo>
                      <a:pt x="183" y="205"/>
                    </a:lnTo>
                    <a:lnTo>
                      <a:pt x="205" y="192"/>
                    </a:lnTo>
                    <a:lnTo>
                      <a:pt x="208" y="178"/>
                    </a:lnTo>
                    <a:lnTo>
                      <a:pt x="202" y="168"/>
                    </a:lnTo>
                    <a:lnTo>
                      <a:pt x="130" y="44"/>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32" name="Freeform 9"/>
              <p:cNvSpPr>
                <a:spLocks/>
              </p:cNvSpPr>
              <p:nvPr/>
            </p:nvSpPr>
            <p:spPr bwMode="auto">
              <a:xfrm>
                <a:off x="5715" y="502"/>
                <a:ext cx="209" cy="1267"/>
              </a:xfrm>
              <a:custGeom>
                <a:avLst/>
                <a:gdLst>
                  <a:gd name="T0" fmla="*/ 126 w 209"/>
                  <a:gd name="T1" fmla="*/ 44 h 1267"/>
                  <a:gd name="T2" fmla="*/ 81 w 209"/>
                  <a:gd name="T3" fmla="*/ 44 h 1267"/>
                  <a:gd name="T4" fmla="*/ 81 w 209"/>
                  <a:gd name="T5" fmla="*/ 127 h 1267"/>
                  <a:gd name="T6" fmla="*/ 104 w 209"/>
                  <a:gd name="T7" fmla="*/ 89 h 1267"/>
                  <a:gd name="T8" fmla="*/ 85 w 209"/>
                  <a:gd name="T9" fmla="*/ 56 h 1267"/>
                  <a:gd name="T10" fmla="*/ 126 w 209"/>
                  <a:gd name="T11" fmla="*/ 56 h 1267"/>
                  <a:gd name="T12" fmla="*/ 126 w 209"/>
                  <a:gd name="T13" fmla="*/ 44 h 1267"/>
                </a:gdLst>
                <a:ahLst/>
                <a:cxnLst>
                  <a:cxn ang="0">
                    <a:pos x="T0" y="T1"/>
                  </a:cxn>
                  <a:cxn ang="0">
                    <a:pos x="T2" y="T3"/>
                  </a:cxn>
                  <a:cxn ang="0">
                    <a:pos x="T4" y="T5"/>
                  </a:cxn>
                  <a:cxn ang="0">
                    <a:pos x="T6" y="T7"/>
                  </a:cxn>
                  <a:cxn ang="0">
                    <a:pos x="T8" y="T9"/>
                  </a:cxn>
                  <a:cxn ang="0">
                    <a:pos x="T10" y="T11"/>
                  </a:cxn>
                  <a:cxn ang="0">
                    <a:pos x="T12" y="T13"/>
                  </a:cxn>
                </a:cxnLst>
                <a:rect l="0" t="0" r="r" b="b"/>
                <a:pathLst>
                  <a:path w="209" h="1267">
                    <a:moveTo>
                      <a:pt x="126" y="44"/>
                    </a:moveTo>
                    <a:lnTo>
                      <a:pt x="81" y="44"/>
                    </a:lnTo>
                    <a:lnTo>
                      <a:pt x="81" y="127"/>
                    </a:lnTo>
                    <a:lnTo>
                      <a:pt x="104" y="89"/>
                    </a:lnTo>
                    <a:lnTo>
                      <a:pt x="85" y="56"/>
                    </a:lnTo>
                    <a:lnTo>
                      <a:pt x="126" y="56"/>
                    </a:lnTo>
                    <a:lnTo>
                      <a:pt x="126" y="44"/>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33" name="Freeform 10"/>
              <p:cNvSpPr>
                <a:spLocks/>
              </p:cNvSpPr>
              <p:nvPr/>
            </p:nvSpPr>
            <p:spPr bwMode="auto">
              <a:xfrm>
                <a:off x="5715" y="502"/>
                <a:ext cx="209" cy="1267"/>
              </a:xfrm>
              <a:custGeom>
                <a:avLst/>
                <a:gdLst>
                  <a:gd name="T0" fmla="*/ 126 w 209"/>
                  <a:gd name="T1" fmla="*/ 56 h 1267"/>
                  <a:gd name="T2" fmla="*/ 123 w 209"/>
                  <a:gd name="T3" fmla="*/ 56 h 1267"/>
                  <a:gd name="T4" fmla="*/ 104 w 209"/>
                  <a:gd name="T5" fmla="*/ 89 h 1267"/>
                  <a:gd name="T6" fmla="*/ 127 w 209"/>
                  <a:gd name="T7" fmla="*/ 127 h 1267"/>
                  <a:gd name="T8" fmla="*/ 126 w 209"/>
                  <a:gd name="T9" fmla="*/ 56 h 1267"/>
                </a:gdLst>
                <a:ahLst/>
                <a:cxnLst>
                  <a:cxn ang="0">
                    <a:pos x="T0" y="T1"/>
                  </a:cxn>
                  <a:cxn ang="0">
                    <a:pos x="T2" y="T3"/>
                  </a:cxn>
                  <a:cxn ang="0">
                    <a:pos x="T4" y="T5"/>
                  </a:cxn>
                  <a:cxn ang="0">
                    <a:pos x="T6" y="T7"/>
                  </a:cxn>
                  <a:cxn ang="0">
                    <a:pos x="T8" y="T9"/>
                  </a:cxn>
                </a:cxnLst>
                <a:rect l="0" t="0" r="r" b="b"/>
                <a:pathLst>
                  <a:path w="209" h="1267">
                    <a:moveTo>
                      <a:pt x="126" y="56"/>
                    </a:moveTo>
                    <a:lnTo>
                      <a:pt x="123" y="56"/>
                    </a:lnTo>
                    <a:lnTo>
                      <a:pt x="104" y="89"/>
                    </a:lnTo>
                    <a:lnTo>
                      <a:pt x="127" y="127"/>
                    </a:lnTo>
                    <a:lnTo>
                      <a:pt x="126" y="56"/>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34" name="Freeform 11"/>
              <p:cNvSpPr>
                <a:spLocks/>
              </p:cNvSpPr>
              <p:nvPr/>
            </p:nvSpPr>
            <p:spPr bwMode="auto">
              <a:xfrm>
                <a:off x="5715" y="502"/>
                <a:ext cx="209" cy="1267"/>
              </a:xfrm>
              <a:custGeom>
                <a:avLst/>
                <a:gdLst>
                  <a:gd name="T0" fmla="*/ 123 w 209"/>
                  <a:gd name="T1" fmla="*/ 56 h 1267"/>
                  <a:gd name="T2" fmla="*/ 85 w 209"/>
                  <a:gd name="T3" fmla="*/ 56 h 1267"/>
                  <a:gd name="T4" fmla="*/ 104 w 209"/>
                  <a:gd name="T5" fmla="*/ 89 h 1267"/>
                  <a:gd name="T6" fmla="*/ 123 w 209"/>
                  <a:gd name="T7" fmla="*/ 56 h 1267"/>
                </a:gdLst>
                <a:ahLst/>
                <a:cxnLst>
                  <a:cxn ang="0">
                    <a:pos x="T0" y="T1"/>
                  </a:cxn>
                  <a:cxn ang="0">
                    <a:pos x="T2" y="T3"/>
                  </a:cxn>
                  <a:cxn ang="0">
                    <a:pos x="T4" y="T5"/>
                  </a:cxn>
                  <a:cxn ang="0">
                    <a:pos x="T6" y="T7"/>
                  </a:cxn>
                </a:cxnLst>
                <a:rect l="0" t="0" r="r" b="b"/>
                <a:pathLst>
                  <a:path w="209" h="1267">
                    <a:moveTo>
                      <a:pt x="123" y="56"/>
                    </a:moveTo>
                    <a:lnTo>
                      <a:pt x="85" y="56"/>
                    </a:lnTo>
                    <a:lnTo>
                      <a:pt x="104" y="89"/>
                    </a:lnTo>
                    <a:lnTo>
                      <a:pt x="123" y="56"/>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grpSp>
        <p:grpSp>
          <p:nvGrpSpPr>
            <p:cNvPr id="8" name="Group 12"/>
            <p:cNvGrpSpPr>
              <a:grpSpLocks/>
            </p:cNvGrpSpPr>
            <p:nvPr/>
          </p:nvGrpSpPr>
          <p:grpSpPr bwMode="auto">
            <a:xfrm>
              <a:off x="8633" y="502"/>
              <a:ext cx="209" cy="1267"/>
              <a:chOff x="8633" y="502"/>
              <a:chExt cx="209" cy="1267"/>
            </a:xfrm>
          </p:grpSpPr>
          <p:sp>
            <p:nvSpPr>
              <p:cNvPr id="23" name="Freeform 13"/>
              <p:cNvSpPr>
                <a:spLocks/>
              </p:cNvSpPr>
              <p:nvPr/>
            </p:nvSpPr>
            <p:spPr bwMode="auto">
              <a:xfrm>
                <a:off x="8633" y="502"/>
                <a:ext cx="209" cy="1267"/>
              </a:xfrm>
              <a:custGeom>
                <a:avLst/>
                <a:gdLst>
                  <a:gd name="T0" fmla="*/ 104 w 209"/>
                  <a:gd name="T1" fmla="*/ 89 h 1267"/>
                  <a:gd name="T2" fmla="*/ 81 w 209"/>
                  <a:gd name="T3" fmla="*/ 127 h 1267"/>
                  <a:gd name="T4" fmla="*/ 81 w 209"/>
                  <a:gd name="T5" fmla="*/ 1266 h 1267"/>
                  <a:gd name="T6" fmla="*/ 126 w 209"/>
                  <a:gd name="T7" fmla="*/ 1266 h 1267"/>
                  <a:gd name="T8" fmla="*/ 126 w 209"/>
                  <a:gd name="T9" fmla="*/ 127 h 1267"/>
                  <a:gd name="T10" fmla="*/ 104 w 209"/>
                  <a:gd name="T11" fmla="*/ 89 h 1267"/>
                </a:gdLst>
                <a:ahLst/>
                <a:cxnLst>
                  <a:cxn ang="0">
                    <a:pos x="T0" y="T1"/>
                  </a:cxn>
                  <a:cxn ang="0">
                    <a:pos x="T2" y="T3"/>
                  </a:cxn>
                  <a:cxn ang="0">
                    <a:pos x="T4" y="T5"/>
                  </a:cxn>
                  <a:cxn ang="0">
                    <a:pos x="T6" y="T7"/>
                  </a:cxn>
                  <a:cxn ang="0">
                    <a:pos x="T8" y="T9"/>
                  </a:cxn>
                  <a:cxn ang="0">
                    <a:pos x="T10" y="T11"/>
                  </a:cxn>
                </a:cxnLst>
                <a:rect l="0" t="0" r="r" b="b"/>
                <a:pathLst>
                  <a:path w="209" h="1267">
                    <a:moveTo>
                      <a:pt x="104" y="89"/>
                    </a:moveTo>
                    <a:lnTo>
                      <a:pt x="81" y="127"/>
                    </a:lnTo>
                    <a:lnTo>
                      <a:pt x="81" y="1266"/>
                    </a:lnTo>
                    <a:lnTo>
                      <a:pt x="126" y="1266"/>
                    </a:lnTo>
                    <a:lnTo>
                      <a:pt x="126" y="127"/>
                    </a:lnTo>
                    <a:lnTo>
                      <a:pt x="104" y="89"/>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24" name="Freeform 14"/>
              <p:cNvSpPr>
                <a:spLocks/>
              </p:cNvSpPr>
              <p:nvPr/>
            </p:nvSpPr>
            <p:spPr bwMode="auto">
              <a:xfrm>
                <a:off x="8633" y="502"/>
                <a:ext cx="209" cy="1267"/>
              </a:xfrm>
              <a:custGeom>
                <a:avLst/>
                <a:gdLst>
                  <a:gd name="T0" fmla="*/ 104 w 209"/>
                  <a:gd name="T1" fmla="*/ 0 h 1267"/>
                  <a:gd name="T2" fmla="*/ 6 w 209"/>
                  <a:gd name="T3" fmla="*/ 168 h 1267"/>
                  <a:gd name="T4" fmla="*/ 0 w 209"/>
                  <a:gd name="T5" fmla="*/ 178 h 1267"/>
                  <a:gd name="T6" fmla="*/ 3 w 209"/>
                  <a:gd name="T7" fmla="*/ 192 h 1267"/>
                  <a:gd name="T8" fmla="*/ 25 w 209"/>
                  <a:gd name="T9" fmla="*/ 205 h 1267"/>
                  <a:gd name="T10" fmla="*/ 38 w 209"/>
                  <a:gd name="T11" fmla="*/ 201 h 1267"/>
                  <a:gd name="T12" fmla="*/ 45 w 209"/>
                  <a:gd name="T13" fmla="*/ 191 h 1267"/>
                  <a:gd name="T14" fmla="*/ 81 w 209"/>
                  <a:gd name="T15" fmla="*/ 127 h 1267"/>
                  <a:gd name="T16" fmla="*/ 81 w 209"/>
                  <a:gd name="T17" fmla="*/ 44 h 1267"/>
                  <a:gd name="T18" fmla="*/ 130 w 209"/>
                  <a:gd name="T19" fmla="*/ 44 h 1267"/>
                  <a:gd name="T20" fmla="*/ 104 w 209"/>
                  <a:gd name="T21" fmla="*/ 0 h 1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267">
                    <a:moveTo>
                      <a:pt x="104" y="0"/>
                    </a:moveTo>
                    <a:lnTo>
                      <a:pt x="6" y="168"/>
                    </a:lnTo>
                    <a:lnTo>
                      <a:pt x="0" y="178"/>
                    </a:lnTo>
                    <a:lnTo>
                      <a:pt x="3" y="192"/>
                    </a:lnTo>
                    <a:lnTo>
                      <a:pt x="25" y="205"/>
                    </a:lnTo>
                    <a:lnTo>
                      <a:pt x="38" y="201"/>
                    </a:lnTo>
                    <a:lnTo>
                      <a:pt x="45" y="191"/>
                    </a:lnTo>
                    <a:lnTo>
                      <a:pt x="81" y="127"/>
                    </a:lnTo>
                    <a:lnTo>
                      <a:pt x="81" y="44"/>
                    </a:lnTo>
                    <a:lnTo>
                      <a:pt x="130" y="44"/>
                    </a:lnTo>
                    <a:lnTo>
                      <a:pt x="104"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25" name="Freeform 15"/>
              <p:cNvSpPr>
                <a:spLocks/>
              </p:cNvSpPr>
              <p:nvPr/>
            </p:nvSpPr>
            <p:spPr bwMode="auto">
              <a:xfrm>
                <a:off x="8633" y="502"/>
                <a:ext cx="209" cy="1267"/>
              </a:xfrm>
              <a:custGeom>
                <a:avLst/>
                <a:gdLst>
                  <a:gd name="T0" fmla="*/ 130 w 209"/>
                  <a:gd name="T1" fmla="*/ 44 h 1267"/>
                  <a:gd name="T2" fmla="*/ 126 w 209"/>
                  <a:gd name="T3" fmla="*/ 44 h 1267"/>
                  <a:gd name="T4" fmla="*/ 127 w 209"/>
                  <a:gd name="T5" fmla="*/ 127 h 1267"/>
                  <a:gd name="T6" fmla="*/ 163 w 209"/>
                  <a:gd name="T7" fmla="*/ 191 h 1267"/>
                  <a:gd name="T8" fmla="*/ 170 w 209"/>
                  <a:gd name="T9" fmla="*/ 201 h 1267"/>
                  <a:gd name="T10" fmla="*/ 183 w 209"/>
                  <a:gd name="T11" fmla="*/ 205 h 1267"/>
                  <a:gd name="T12" fmla="*/ 194 w 209"/>
                  <a:gd name="T13" fmla="*/ 198 h 1267"/>
                  <a:gd name="T14" fmla="*/ 205 w 209"/>
                  <a:gd name="T15" fmla="*/ 192 h 1267"/>
                  <a:gd name="T16" fmla="*/ 208 w 209"/>
                  <a:gd name="T17" fmla="*/ 178 h 1267"/>
                  <a:gd name="T18" fmla="*/ 130 w 209"/>
                  <a:gd name="T19" fmla="*/ 44 h 1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1267">
                    <a:moveTo>
                      <a:pt x="130" y="44"/>
                    </a:moveTo>
                    <a:lnTo>
                      <a:pt x="126" y="44"/>
                    </a:lnTo>
                    <a:lnTo>
                      <a:pt x="127" y="127"/>
                    </a:lnTo>
                    <a:lnTo>
                      <a:pt x="163" y="191"/>
                    </a:lnTo>
                    <a:lnTo>
                      <a:pt x="170" y="201"/>
                    </a:lnTo>
                    <a:lnTo>
                      <a:pt x="183" y="205"/>
                    </a:lnTo>
                    <a:lnTo>
                      <a:pt x="194" y="198"/>
                    </a:lnTo>
                    <a:lnTo>
                      <a:pt x="205" y="192"/>
                    </a:lnTo>
                    <a:lnTo>
                      <a:pt x="208" y="178"/>
                    </a:lnTo>
                    <a:lnTo>
                      <a:pt x="130" y="44"/>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26" name="Freeform 16"/>
              <p:cNvSpPr>
                <a:spLocks/>
              </p:cNvSpPr>
              <p:nvPr/>
            </p:nvSpPr>
            <p:spPr bwMode="auto">
              <a:xfrm>
                <a:off x="8633" y="502"/>
                <a:ext cx="209" cy="1267"/>
              </a:xfrm>
              <a:custGeom>
                <a:avLst/>
                <a:gdLst>
                  <a:gd name="T0" fmla="*/ 126 w 209"/>
                  <a:gd name="T1" fmla="*/ 44 h 1267"/>
                  <a:gd name="T2" fmla="*/ 81 w 209"/>
                  <a:gd name="T3" fmla="*/ 44 h 1267"/>
                  <a:gd name="T4" fmla="*/ 81 w 209"/>
                  <a:gd name="T5" fmla="*/ 127 h 1267"/>
                  <a:gd name="T6" fmla="*/ 104 w 209"/>
                  <a:gd name="T7" fmla="*/ 89 h 1267"/>
                  <a:gd name="T8" fmla="*/ 85 w 209"/>
                  <a:gd name="T9" fmla="*/ 56 h 1267"/>
                  <a:gd name="T10" fmla="*/ 126 w 209"/>
                  <a:gd name="T11" fmla="*/ 56 h 1267"/>
                  <a:gd name="T12" fmla="*/ 126 w 209"/>
                  <a:gd name="T13" fmla="*/ 44 h 1267"/>
                </a:gdLst>
                <a:ahLst/>
                <a:cxnLst>
                  <a:cxn ang="0">
                    <a:pos x="T0" y="T1"/>
                  </a:cxn>
                  <a:cxn ang="0">
                    <a:pos x="T2" y="T3"/>
                  </a:cxn>
                  <a:cxn ang="0">
                    <a:pos x="T4" y="T5"/>
                  </a:cxn>
                  <a:cxn ang="0">
                    <a:pos x="T6" y="T7"/>
                  </a:cxn>
                  <a:cxn ang="0">
                    <a:pos x="T8" y="T9"/>
                  </a:cxn>
                  <a:cxn ang="0">
                    <a:pos x="T10" y="T11"/>
                  </a:cxn>
                  <a:cxn ang="0">
                    <a:pos x="T12" y="T13"/>
                  </a:cxn>
                </a:cxnLst>
                <a:rect l="0" t="0" r="r" b="b"/>
                <a:pathLst>
                  <a:path w="209" h="1267">
                    <a:moveTo>
                      <a:pt x="126" y="44"/>
                    </a:moveTo>
                    <a:lnTo>
                      <a:pt x="81" y="44"/>
                    </a:lnTo>
                    <a:lnTo>
                      <a:pt x="81" y="127"/>
                    </a:lnTo>
                    <a:lnTo>
                      <a:pt x="104" y="89"/>
                    </a:lnTo>
                    <a:lnTo>
                      <a:pt x="85" y="56"/>
                    </a:lnTo>
                    <a:lnTo>
                      <a:pt x="126" y="56"/>
                    </a:lnTo>
                    <a:lnTo>
                      <a:pt x="126" y="44"/>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27" name="Freeform 17"/>
              <p:cNvSpPr>
                <a:spLocks/>
              </p:cNvSpPr>
              <p:nvPr/>
            </p:nvSpPr>
            <p:spPr bwMode="auto">
              <a:xfrm>
                <a:off x="8633" y="502"/>
                <a:ext cx="209" cy="1267"/>
              </a:xfrm>
              <a:custGeom>
                <a:avLst/>
                <a:gdLst>
                  <a:gd name="T0" fmla="*/ 126 w 209"/>
                  <a:gd name="T1" fmla="*/ 56 h 1267"/>
                  <a:gd name="T2" fmla="*/ 123 w 209"/>
                  <a:gd name="T3" fmla="*/ 56 h 1267"/>
                  <a:gd name="T4" fmla="*/ 104 w 209"/>
                  <a:gd name="T5" fmla="*/ 89 h 1267"/>
                  <a:gd name="T6" fmla="*/ 127 w 209"/>
                  <a:gd name="T7" fmla="*/ 127 h 1267"/>
                  <a:gd name="T8" fmla="*/ 126 w 209"/>
                  <a:gd name="T9" fmla="*/ 56 h 1267"/>
                </a:gdLst>
                <a:ahLst/>
                <a:cxnLst>
                  <a:cxn ang="0">
                    <a:pos x="T0" y="T1"/>
                  </a:cxn>
                  <a:cxn ang="0">
                    <a:pos x="T2" y="T3"/>
                  </a:cxn>
                  <a:cxn ang="0">
                    <a:pos x="T4" y="T5"/>
                  </a:cxn>
                  <a:cxn ang="0">
                    <a:pos x="T6" y="T7"/>
                  </a:cxn>
                  <a:cxn ang="0">
                    <a:pos x="T8" y="T9"/>
                  </a:cxn>
                </a:cxnLst>
                <a:rect l="0" t="0" r="r" b="b"/>
                <a:pathLst>
                  <a:path w="209" h="1267">
                    <a:moveTo>
                      <a:pt x="126" y="56"/>
                    </a:moveTo>
                    <a:lnTo>
                      <a:pt x="123" y="56"/>
                    </a:lnTo>
                    <a:lnTo>
                      <a:pt x="104" y="89"/>
                    </a:lnTo>
                    <a:lnTo>
                      <a:pt x="127" y="127"/>
                    </a:lnTo>
                    <a:lnTo>
                      <a:pt x="126" y="56"/>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28" name="Freeform 18"/>
              <p:cNvSpPr>
                <a:spLocks/>
              </p:cNvSpPr>
              <p:nvPr/>
            </p:nvSpPr>
            <p:spPr bwMode="auto">
              <a:xfrm>
                <a:off x="8633" y="502"/>
                <a:ext cx="209" cy="1267"/>
              </a:xfrm>
              <a:custGeom>
                <a:avLst/>
                <a:gdLst>
                  <a:gd name="T0" fmla="*/ 123 w 209"/>
                  <a:gd name="T1" fmla="*/ 56 h 1267"/>
                  <a:gd name="T2" fmla="*/ 85 w 209"/>
                  <a:gd name="T3" fmla="*/ 56 h 1267"/>
                  <a:gd name="T4" fmla="*/ 104 w 209"/>
                  <a:gd name="T5" fmla="*/ 89 h 1267"/>
                  <a:gd name="T6" fmla="*/ 123 w 209"/>
                  <a:gd name="T7" fmla="*/ 56 h 1267"/>
                </a:gdLst>
                <a:ahLst/>
                <a:cxnLst>
                  <a:cxn ang="0">
                    <a:pos x="T0" y="T1"/>
                  </a:cxn>
                  <a:cxn ang="0">
                    <a:pos x="T2" y="T3"/>
                  </a:cxn>
                  <a:cxn ang="0">
                    <a:pos x="T4" y="T5"/>
                  </a:cxn>
                  <a:cxn ang="0">
                    <a:pos x="T6" y="T7"/>
                  </a:cxn>
                </a:cxnLst>
                <a:rect l="0" t="0" r="r" b="b"/>
                <a:pathLst>
                  <a:path w="209" h="1267">
                    <a:moveTo>
                      <a:pt x="123" y="56"/>
                    </a:moveTo>
                    <a:lnTo>
                      <a:pt x="85" y="56"/>
                    </a:lnTo>
                    <a:lnTo>
                      <a:pt x="104" y="89"/>
                    </a:lnTo>
                    <a:lnTo>
                      <a:pt x="123" y="56"/>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grpSp>
        <p:grpSp>
          <p:nvGrpSpPr>
            <p:cNvPr id="9" name="Group 19"/>
            <p:cNvGrpSpPr>
              <a:grpSpLocks/>
            </p:cNvGrpSpPr>
            <p:nvPr/>
          </p:nvGrpSpPr>
          <p:grpSpPr bwMode="auto">
            <a:xfrm>
              <a:off x="6503" y="4050"/>
              <a:ext cx="209" cy="634"/>
              <a:chOff x="6503" y="4050"/>
              <a:chExt cx="209" cy="634"/>
            </a:xfrm>
          </p:grpSpPr>
          <p:sp>
            <p:nvSpPr>
              <p:cNvPr id="17" name="Freeform 20"/>
              <p:cNvSpPr>
                <a:spLocks/>
              </p:cNvSpPr>
              <p:nvPr/>
            </p:nvSpPr>
            <p:spPr bwMode="auto">
              <a:xfrm>
                <a:off x="6503" y="4050"/>
                <a:ext cx="209" cy="634"/>
              </a:xfrm>
              <a:custGeom>
                <a:avLst/>
                <a:gdLst>
                  <a:gd name="T0" fmla="*/ 25 w 209"/>
                  <a:gd name="T1" fmla="*/ 427 h 634"/>
                  <a:gd name="T2" fmla="*/ 14 w 209"/>
                  <a:gd name="T3" fmla="*/ 434 h 634"/>
                  <a:gd name="T4" fmla="*/ 3 w 209"/>
                  <a:gd name="T5" fmla="*/ 440 h 634"/>
                  <a:gd name="T6" fmla="*/ 0 w 209"/>
                  <a:gd name="T7" fmla="*/ 454 h 634"/>
                  <a:gd name="T8" fmla="*/ 6 w 209"/>
                  <a:gd name="T9" fmla="*/ 465 h 634"/>
                  <a:gd name="T10" fmla="*/ 104 w 209"/>
                  <a:gd name="T11" fmla="*/ 633 h 634"/>
                  <a:gd name="T12" fmla="*/ 130 w 209"/>
                  <a:gd name="T13" fmla="*/ 588 h 634"/>
                  <a:gd name="T14" fmla="*/ 81 w 209"/>
                  <a:gd name="T15" fmla="*/ 588 h 634"/>
                  <a:gd name="T16" fmla="*/ 81 w 209"/>
                  <a:gd name="T17" fmla="*/ 505 h 634"/>
                  <a:gd name="T18" fmla="*/ 38 w 209"/>
                  <a:gd name="T19" fmla="*/ 431 h 634"/>
                  <a:gd name="T20" fmla="*/ 25 w 209"/>
                  <a:gd name="T21" fmla="*/ 427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634">
                    <a:moveTo>
                      <a:pt x="25" y="427"/>
                    </a:moveTo>
                    <a:lnTo>
                      <a:pt x="14" y="434"/>
                    </a:lnTo>
                    <a:lnTo>
                      <a:pt x="3" y="440"/>
                    </a:lnTo>
                    <a:lnTo>
                      <a:pt x="0" y="454"/>
                    </a:lnTo>
                    <a:lnTo>
                      <a:pt x="6" y="465"/>
                    </a:lnTo>
                    <a:lnTo>
                      <a:pt x="104" y="633"/>
                    </a:lnTo>
                    <a:lnTo>
                      <a:pt x="130" y="588"/>
                    </a:lnTo>
                    <a:lnTo>
                      <a:pt x="81" y="588"/>
                    </a:lnTo>
                    <a:lnTo>
                      <a:pt x="81" y="505"/>
                    </a:lnTo>
                    <a:lnTo>
                      <a:pt x="38" y="431"/>
                    </a:lnTo>
                    <a:lnTo>
                      <a:pt x="25" y="427"/>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18" name="Freeform 21"/>
              <p:cNvSpPr>
                <a:spLocks/>
              </p:cNvSpPr>
              <p:nvPr/>
            </p:nvSpPr>
            <p:spPr bwMode="auto">
              <a:xfrm>
                <a:off x="6503" y="4050"/>
                <a:ext cx="209" cy="634"/>
              </a:xfrm>
              <a:custGeom>
                <a:avLst/>
                <a:gdLst>
                  <a:gd name="T0" fmla="*/ 82 w 209"/>
                  <a:gd name="T1" fmla="*/ 505 h 634"/>
                  <a:gd name="T2" fmla="*/ 81 w 209"/>
                  <a:gd name="T3" fmla="*/ 588 h 634"/>
                  <a:gd name="T4" fmla="*/ 126 w 209"/>
                  <a:gd name="T5" fmla="*/ 588 h 634"/>
                  <a:gd name="T6" fmla="*/ 126 w 209"/>
                  <a:gd name="T7" fmla="*/ 577 h 634"/>
                  <a:gd name="T8" fmla="*/ 85 w 209"/>
                  <a:gd name="T9" fmla="*/ 577 h 634"/>
                  <a:gd name="T10" fmla="*/ 104 w 209"/>
                  <a:gd name="T11" fmla="*/ 543 h 634"/>
                  <a:gd name="T12" fmla="*/ 82 w 209"/>
                  <a:gd name="T13" fmla="*/ 505 h 634"/>
                </a:gdLst>
                <a:ahLst/>
                <a:cxnLst>
                  <a:cxn ang="0">
                    <a:pos x="T0" y="T1"/>
                  </a:cxn>
                  <a:cxn ang="0">
                    <a:pos x="T2" y="T3"/>
                  </a:cxn>
                  <a:cxn ang="0">
                    <a:pos x="T4" y="T5"/>
                  </a:cxn>
                  <a:cxn ang="0">
                    <a:pos x="T6" y="T7"/>
                  </a:cxn>
                  <a:cxn ang="0">
                    <a:pos x="T8" y="T9"/>
                  </a:cxn>
                  <a:cxn ang="0">
                    <a:pos x="T10" y="T11"/>
                  </a:cxn>
                  <a:cxn ang="0">
                    <a:pos x="T12" y="T13"/>
                  </a:cxn>
                </a:cxnLst>
                <a:rect l="0" t="0" r="r" b="b"/>
                <a:pathLst>
                  <a:path w="209" h="634">
                    <a:moveTo>
                      <a:pt x="82" y="505"/>
                    </a:moveTo>
                    <a:lnTo>
                      <a:pt x="81" y="588"/>
                    </a:lnTo>
                    <a:lnTo>
                      <a:pt x="126" y="588"/>
                    </a:lnTo>
                    <a:lnTo>
                      <a:pt x="126" y="577"/>
                    </a:lnTo>
                    <a:lnTo>
                      <a:pt x="85" y="577"/>
                    </a:lnTo>
                    <a:lnTo>
                      <a:pt x="104" y="543"/>
                    </a:lnTo>
                    <a:lnTo>
                      <a:pt x="82" y="505"/>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19" name="Freeform 22"/>
              <p:cNvSpPr>
                <a:spLocks/>
              </p:cNvSpPr>
              <p:nvPr/>
            </p:nvSpPr>
            <p:spPr bwMode="auto">
              <a:xfrm>
                <a:off x="6503" y="4050"/>
                <a:ext cx="209" cy="634"/>
              </a:xfrm>
              <a:custGeom>
                <a:avLst/>
                <a:gdLst>
                  <a:gd name="T0" fmla="*/ 183 w 209"/>
                  <a:gd name="T1" fmla="*/ 427 h 634"/>
                  <a:gd name="T2" fmla="*/ 170 w 209"/>
                  <a:gd name="T3" fmla="*/ 431 h 634"/>
                  <a:gd name="T4" fmla="*/ 126 w 209"/>
                  <a:gd name="T5" fmla="*/ 505 h 634"/>
                  <a:gd name="T6" fmla="*/ 126 w 209"/>
                  <a:gd name="T7" fmla="*/ 588 h 634"/>
                  <a:gd name="T8" fmla="*/ 130 w 209"/>
                  <a:gd name="T9" fmla="*/ 588 h 634"/>
                  <a:gd name="T10" fmla="*/ 202 w 209"/>
                  <a:gd name="T11" fmla="*/ 465 h 634"/>
                  <a:gd name="T12" fmla="*/ 208 w 209"/>
                  <a:gd name="T13" fmla="*/ 454 h 634"/>
                  <a:gd name="T14" fmla="*/ 205 w 209"/>
                  <a:gd name="T15" fmla="*/ 440 h 634"/>
                  <a:gd name="T16" fmla="*/ 194 w 209"/>
                  <a:gd name="T17" fmla="*/ 434 h 634"/>
                  <a:gd name="T18" fmla="*/ 183 w 209"/>
                  <a:gd name="T19" fmla="*/ 427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634">
                    <a:moveTo>
                      <a:pt x="183" y="427"/>
                    </a:moveTo>
                    <a:lnTo>
                      <a:pt x="170" y="431"/>
                    </a:lnTo>
                    <a:lnTo>
                      <a:pt x="126" y="505"/>
                    </a:lnTo>
                    <a:lnTo>
                      <a:pt x="126" y="588"/>
                    </a:lnTo>
                    <a:lnTo>
                      <a:pt x="130" y="588"/>
                    </a:lnTo>
                    <a:lnTo>
                      <a:pt x="202" y="465"/>
                    </a:lnTo>
                    <a:lnTo>
                      <a:pt x="208" y="454"/>
                    </a:lnTo>
                    <a:lnTo>
                      <a:pt x="205" y="440"/>
                    </a:lnTo>
                    <a:lnTo>
                      <a:pt x="194" y="434"/>
                    </a:lnTo>
                    <a:lnTo>
                      <a:pt x="183" y="427"/>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20" name="Freeform 23"/>
              <p:cNvSpPr>
                <a:spLocks/>
              </p:cNvSpPr>
              <p:nvPr/>
            </p:nvSpPr>
            <p:spPr bwMode="auto">
              <a:xfrm>
                <a:off x="6503" y="4050"/>
                <a:ext cx="209" cy="634"/>
              </a:xfrm>
              <a:custGeom>
                <a:avLst/>
                <a:gdLst>
                  <a:gd name="T0" fmla="*/ 104 w 209"/>
                  <a:gd name="T1" fmla="*/ 543 h 634"/>
                  <a:gd name="T2" fmla="*/ 85 w 209"/>
                  <a:gd name="T3" fmla="*/ 577 h 634"/>
                  <a:gd name="T4" fmla="*/ 123 w 209"/>
                  <a:gd name="T5" fmla="*/ 577 h 634"/>
                  <a:gd name="T6" fmla="*/ 104 w 209"/>
                  <a:gd name="T7" fmla="*/ 543 h 634"/>
                </a:gdLst>
                <a:ahLst/>
                <a:cxnLst>
                  <a:cxn ang="0">
                    <a:pos x="T0" y="T1"/>
                  </a:cxn>
                  <a:cxn ang="0">
                    <a:pos x="T2" y="T3"/>
                  </a:cxn>
                  <a:cxn ang="0">
                    <a:pos x="T4" y="T5"/>
                  </a:cxn>
                  <a:cxn ang="0">
                    <a:pos x="T6" y="T7"/>
                  </a:cxn>
                </a:cxnLst>
                <a:rect l="0" t="0" r="r" b="b"/>
                <a:pathLst>
                  <a:path w="209" h="634">
                    <a:moveTo>
                      <a:pt x="104" y="543"/>
                    </a:moveTo>
                    <a:lnTo>
                      <a:pt x="85" y="577"/>
                    </a:lnTo>
                    <a:lnTo>
                      <a:pt x="123" y="577"/>
                    </a:lnTo>
                    <a:lnTo>
                      <a:pt x="104" y="543"/>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21" name="Freeform 24"/>
              <p:cNvSpPr>
                <a:spLocks/>
              </p:cNvSpPr>
              <p:nvPr/>
            </p:nvSpPr>
            <p:spPr bwMode="auto">
              <a:xfrm>
                <a:off x="6503" y="4050"/>
                <a:ext cx="209" cy="634"/>
              </a:xfrm>
              <a:custGeom>
                <a:avLst/>
                <a:gdLst>
                  <a:gd name="T0" fmla="*/ 126 w 209"/>
                  <a:gd name="T1" fmla="*/ 505 h 634"/>
                  <a:gd name="T2" fmla="*/ 104 w 209"/>
                  <a:gd name="T3" fmla="*/ 543 h 634"/>
                  <a:gd name="T4" fmla="*/ 123 w 209"/>
                  <a:gd name="T5" fmla="*/ 577 h 634"/>
                  <a:gd name="T6" fmla="*/ 126 w 209"/>
                  <a:gd name="T7" fmla="*/ 577 h 634"/>
                  <a:gd name="T8" fmla="*/ 126 w 209"/>
                  <a:gd name="T9" fmla="*/ 505 h 634"/>
                </a:gdLst>
                <a:ahLst/>
                <a:cxnLst>
                  <a:cxn ang="0">
                    <a:pos x="T0" y="T1"/>
                  </a:cxn>
                  <a:cxn ang="0">
                    <a:pos x="T2" y="T3"/>
                  </a:cxn>
                  <a:cxn ang="0">
                    <a:pos x="T4" y="T5"/>
                  </a:cxn>
                  <a:cxn ang="0">
                    <a:pos x="T6" y="T7"/>
                  </a:cxn>
                  <a:cxn ang="0">
                    <a:pos x="T8" y="T9"/>
                  </a:cxn>
                </a:cxnLst>
                <a:rect l="0" t="0" r="r" b="b"/>
                <a:pathLst>
                  <a:path w="209" h="634">
                    <a:moveTo>
                      <a:pt x="126" y="505"/>
                    </a:moveTo>
                    <a:lnTo>
                      <a:pt x="104" y="543"/>
                    </a:lnTo>
                    <a:lnTo>
                      <a:pt x="123" y="577"/>
                    </a:lnTo>
                    <a:lnTo>
                      <a:pt x="126" y="577"/>
                    </a:lnTo>
                    <a:lnTo>
                      <a:pt x="126" y="505"/>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22" name="Freeform 25"/>
              <p:cNvSpPr>
                <a:spLocks/>
              </p:cNvSpPr>
              <p:nvPr/>
            </p:nvSpPr>
            <p:spPr bwMode="auto">
              <a:xfrm>
                <a:off x="6503" y="4050"/>
                <a:ext cx="209" cy="634"/>
              </a:xfrm>
              <a:custGeom>
                <a:avLst/>
                <a:gdLst>
                  <a:gd name="T0" fmla="*/ 126 w 209"/>
                  <a:gd name="T1" fmla="*/ 0 h 634"/>
                  <a:gd name="T2" fmla="*/ 81 w 209"/>
                  <a:gd name="T3" fmla="*/ 0 h 634"/>
                  <a:gd name="T4" fmla="*/ 82 w 209"/>
                  <a:gd name="T5" fmla="*/ 505 h 634"/>
                  <a:gd name="T6" fmla="*/ 104 w 209"/>
                  <a:gd name="T7" fmla="*/ 543 h 634"/>
                  <a:gd name="T8" fmla="*/ 126 w 209"/>
                  <a:gd name="T9" fmla="*/ 505 h 634"/>
                  <a:gd name="T10" fmla="*/ 126 w 209"/>
                  <a:gd name="T11" fmla="*/ 0 h 634"/>
                </a:gdLst>
                <a:ahLst/>
                <a:cxnLst>
                  <a:cxn ang="0">
                    <a:pos x="T0" y="T1"/>
                  </a:cxn>
                  <a:cxn ang="0">
                    <a:pos x="T2" y="T3"/>
                  </a:cxn>
                  <a:cxn ang="0">
                    <a:pos x="T4" y="T5"/>
                  </a:cxn>
                  <a:cxn ang="0">
                    <a:pos x="T6" y="T7"/>
                  </a:cxn>
                  <a:cxn ang="0">
                    <a:pos x="T8" y="T9"/>
                  </a:cxn>
                  <a:cxn ang="0">
                    <a:pos x="T10" y="T11"/>
                  </a:cxn>
                </a:cxnLst>
                <a:rect l="0" t="0" r="r" b="b"/>
                <a:pathLst>
                  <a:path w="209" h="634">
                    <a:moveTo>
                      <a:pt x="126" y="0"/>
                    </a:moveTo>
                    <a:lnTo>
                      <a:pt x="81" y="0"/>
                    </a:lnTo>
                    <a:lnTo>
                      <a:pt x="82" y="505"/>
                    </a:lnTo>
                    <a:lnTo>
                      <a:pt x="104" y="543"/>
                    </a:lnTo>
                    <a:lnTo>
                      <a:pt x="126" y="505"/>
                    </a:lnTo>
                    <a:lnTo>
                      <a:pt x="126"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grpSp>
        <p:grpSp>
          <p:nvGrpSpPr>
            <p:cNvPr id="10" name="Group 26"/>
            <p:cNvGrpSpPr>
              <a:grpSpLocks/>
            </p:cNvGrpSpPr>
            <p:nvPr/>
          </p:nvGrpSpPr>
          <p:grpSpPr bwMode="auto">
            <a:xfrm>
              <a:off x="8633" y="3734"/>
              <a:ext cx="209" cy="633"/>
              <a:chOff x="8633" y="3734"/>
              <a:chExt cx="209" cy="633"/>
            </a:xfrm>
          </p:grpSpPr>
          <p:sp>
            <p:nvSpPr>
              <p:cNvPr id="11" name="Freeform 27"/>
              <p:cNvSpPr>
                <a:spLocks/>
              </p:cNvSpPr>
              <p:nvPr/>
            </p:nvSpPr>
            <p:spPr bwMode="auto">
              <a:xfrm>
                <a:off x="8633" y="3734"/>
                <a:ext cx="209" cy="633"/>
              </a:xfrm>
              <a:custGeom>
                <a:avLst/>
                <a:gdLst>
                  <a:gd name="T0" fmla="*/ 25 w 209"/>
                  <a:gd name="T1" fmla="*/ 428 h 633"/>
                  <a:gd name="T2" fmla="*/ 3 w 209"/>
                  <a:gd name="T3" fmla="*/ 440 h 633"/>
                  <a:gd name="T4" fmla="*/ 0 w 209"/>
                  <a:gd name="T5" fmla="*/ 454 h 633"/>
                  <a:gd name="T6" fmla="*/ 6 w 209"/>
                  <a:gd name="T7" fmla="*/ 465 h 633"/>
                  <a:gd name="T8" fmla="*/ 104 w 209"/>
                  <a:gd name="T9" fmla="*/ 633 h 633"/>
                  <a:gd name="T10" fmla="*/ 130 w 209"/>
                  <a:gd name="T11" fmla="*/ 588 h 633"/>
                  <a:gd name="T12" fmla="*/ 81 w 209"/>
                  <a:gd name="T13" fmla="*/ 588 h 633"/>
                  <a:gd name="T14" fmla="*/ 81 w 209"/>
                  <a:gd name="T15" fmla="*/ 505 h 633"/>
                  <a:gd name="T16" fmla="*/ 45 w 209"/>
                  <a:gd name="T17" fmla="*/ 442 h 633"/>
                  <a:gd name="T18" fmla="*/ 38 w 209"/>
                  <a:gd name="T19" fmla="*/ 431 h 633"/>
                  <a:gd name="T20" fmla="*/ 25 w 209"/>
                  <a:gd name="T21" fmla="*/ 4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633">
                    <a:moveTo>
                      <a:pt x="25" y="428"/>
                    </a:moveTo>
                    <a:lnTo>
                      <a:pt x="3" y="440"/>
                    </a:lnTo>
                    <a:lnTo>
                      <a:pt x="0" y="454"/>
                    </a:lnTo>
                    <a:lnTo>
                      <a:pt x="6" y="465"/>
                    </a:lnTo>
                    <a:lnTo>
                      <a:pt x="104" y="633"/>
                    </a:lnTo>
                    <a:lnTo>
                      <a:pt x="130" y="588"/>
                    </a:lnTo>
                    <a:lnTo>
                      <a:pt x="81" y="588"/>
                    </a:lnTo>
                    <a:lnTo>
                      <a:pt x="81" y="505"/>
                    </a:lnTo>
                    <a:lnTo>
                      <a:pt x="45" y="442"/>
                    </a:lnTo>
                    <a:lnTo>
                      <a:pt x="38" y="431"/>
                    </a:lnTo>
                    <a:lnTo>
                      <a:pt x="25" y="428"/>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12" name="Freeform 28"/>
              <p:cNvSpPr>
                <a:spLocks/>
              </p:cNvSpPr>
              <p:nvPr/>
            </p:nvSpPr>
            <p:spPr bwMode="auto">
              <a:xfrm>
                <a:off x="8633" y="3734"/>
                <a:ext cx="209" cy="633"/>
              </a:xfrm>
              <a:custGeom>
                <a:avLst/>
                <a:gdLst>
                  <a:gd name="T0" fmla="*/ 82 w 209"/>
                  <a:gd name="T1" fmla="*/ 505 h 633"/>
                  <a:gd name="T2" fmla="*/ 81 w 209"/>
                  <a:gd name="T3" fmla="*/ 588 h 633"/>
                  <a:gd name="T4" fmla="*/ 126 w 209"/>
                  <a:gd name="T5" fmla="*/ 588 h 633"/>
                  <a:gd name="T6" fmla="*/ 126 w 209"/>
                  <a:gd name="T7" fmla="*/ 577 h 633"/>
                  <a:gd name="T8" fmla="*/ 85 w 209"/>
                  <a:gd name="T9" fmla="*/ 577 h 633"/>
                  <a:gd name="T10" fmla="*/ 104 w 209"/>
                  <a:gd name="T11" fmla="*/ 543 h 633"/>
                  <a:gd name="T12" fmla="*/ 82 w 209"/>
                  <a:gd name="T13" fmla="*/ 505 h 633"/>
                </a:gdLst>
                <a:ahLst/>
                <a:cxnLst>
                  <a:cxn ang="0">
                    <a:pos x="T0" y="T1"/>
                  </a:cxn>
                  <a:cxn ang="0">
                    <a:pos x="T2" y="T3"/>
                  </a:cxn>
                  <a:cxn ang="0">
                    <a:pos x="T4" y="T5"/>
                  </a:cxn>
                  <a:cxn ang="0">
                    <a:pos x="T6" y="T7"/>
                  </a:cxn>
                  <a:cxn ang="0">
                    <a:pos x="T8" y="T9"/>
                  </a:cxn>
                  <a:cxn ang="0">
                    <a:pos x="T10" y="T11"/>
                  </a:cxn>
                  <a:cxn ang="0">
                    <a:pos x="T12" y="T13"/>
                  </a:cxn>
                </a:cxnLst>
                <a:rect l="0" t="0" r="r" b="b"/>
                <a:pathLst>
                  <a:path w="209" h="633">
                    <a:moveTo>
                      <a:pt x="82" y="505"/>
                    </a:moveTo>
                    <a:lnTo>
                      <a:pt x="81" y="588"/>
                    </a:lnTo>
                    <a:lnTo>
                      <a:pt x="126" y="588"/>
                    </a:lnTo>
                    <a:lnTo>
                      <a:pt x="126" y="577"/>
                    </a:lnTo>
                    <a:lnTo>
                      <a:pt x="85" y="577"/>
                    </a:lnTo>
                    <a:lnTo>
                      <a:pt x="104" y="543"/>
                    </a:lnTo>
                    <a:lnTo>
                      <a:pt x="82" y="505"/>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13" name="Freeform 29"/>
              <p:cNvSpPr>
                <a:spLocks/>
              </p:cNvSpPr>
              <p:nvPr/>
            </p:nvSpPr>
            <p:spPr bwMode="auto">
              <a:xfrm>
                <a:off x="8633" y="3734"/>
                <a:ext cx="209" cy="633"/>
              </a:xfrm>
              <a:custGeom>
                <a:avLst/>
                <a:gdLst>
                  <a:gd name="T0" fmla="*/ 183 w 209"/>
                  <a:gd name="T1" fmla="*/ 428 h 633"/>
                  <a:gd name="T2" fmla="*/ 170 w 209"/>
                  <a:gd name="T3" fmla="*/ 431 h 633"/>
                  <a:gd name="T4" fmla="*/ 163 w 209"/>
                  <a:gd name="T5" fmla="*/ 442 h 633"/>
                  <a:gd name="T6" fmla="*/ 126 w 209"/>
                  <a:gd name="T7" fmla="*/ 505 h 633"/>
                  <a:gd name="T8" fmla="*/ 126 w 209"/>
                  <a:gd name="T9" fmla="*/ 588 h 633"/>
                  <a:gd name="T10" fmla="*/ 130 w 209"/>
                  <a:gd name="T11" fmla="*/ 588 h 633"/>
                  <a:gd name="T12" fmla="*/ 208 w 209"/>
                  <a:gd name="T13" fmla="*/ 454 h 633"/>
                  <a:gd name="T14" fmla="*/ 205 w 209"/>
                  <a:gd name="T15" fmla="*/ 440 h 633"/>
                  <a:gd name="T16" fmla="*/ 194 w 209"/>
                  <a:gd name="T17" fmla="*/ 434 h 633"/>
                  <a:gd name="T18" fmla="*/ 183 w 209"/>
                  <a:gd name="T19" fmla="*/ 4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633">
                    <a:moveTo>
                      <a:pt x="183" y="428"/>
                    </a:moveTo>
                    <a:lnTo>
                      <a:pt x="170" y="431"/>
                    </a:lnTo>
                    <a:lnTo>
                      <a:pt x="163" y="442"/>
                    </a:lnTo>
                    <a:lnTo>
                      <a:pt x="126" y="505"/>
                    </a:lnTo>
                    <a:lnTo>
                      <a:pt x="126" y="588"/>
                    </a:lnTo>
                    <a:lnTo>
                      <a:pt x="130" y="588"/>
                    </a:lnTo>
                    <a:lnTo>
                      <a:pt x="208" y="454"/>
                    </a:lnTo>
                    <a:lnTo>
                      <a:pt x="205" y="440"/>
                    </a:lnTo>
                    <a:lnTo>
                      <a:pt x="194" y="434"/>
                    </a:lnTo>
                    <a:lnTo>
                      <a:pt x="183" y="428"/>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14" name="Freeform 30"/>
              <p:cNvSpPr>
                <a:spLocks/>
              </p:cNvSpPr>
              <p:nvPr/>
            </p:nvSpPr>
            <p:spPr bwMode="auto">
              <a:xfrm>
                <a:off x="8633" y="3734"/>
                <a:ext cx="209" cy="633"/>
              </a:xfrm>
              <a:custGeom>
                <a:avLst/>
                <a:gdLst>
                  <a:gd name="T0" fmla="*/ 104 w 209"/>
                  <a:gd name="T1" fmla="*/ 543 h 633"/>
                  <a:gd name="T2" fmla="*/ 85 w 209"/>
                  <a:gd name="T3" fmla="*/ 577 h 633"/>
                  <a:gd name="T4" fmla="*/ 123 w 209"/>
                  <a:gd name="T5" fmla="*/ 577 h 633"/>
                  <a:gd name="T6" fmla="*/ 104 w 209"/>
                  <a:gd name="T7" fmla="*/ 543 h 633"/>
                </a:gdLst>
                <a:ahLst/>
                <a:cxnLst>
                  <a:cxn ang="0">
                    <a:pos x="T0" y="T1"/>
                  </a:cxn>
                  <a:cxn ang="0">
                    <a:pos x="T2" y="T3"/>
                  </a:cxn>
                  <a:cxn ang="0">
                    <a:pos x="T4" y="T5"/>
                  </a:cxn>
                  <a:cxn ang="0">
                    <a:pos x="T6" y="T7"/>
                  </a:cxn>
                </a:cxnLst>
                <a:rect l="0" t="0" r="r" b="b"/>
                <a:pathLst>
                  <a:path w="209" h="633">
                    <a:moveTo>
                      <a:pt x="104" y="543"/>
                    </a:moveTo>
                    <a:lnTo>
                      <a:pt x="85" y="577"/>
                    </a:lnTo>
                    <a:lnTo>
                      <a:pt x="123" y="577"/>
                    </a:lnTo>
                    <a:lnTo>
                      <a:pt x="104" y="543"/>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15" name="Freeform 31"/>
              <p:cNvSpPr>
                <a:spLocks/>
              </p:cNvSpPr>
              <p:nvPr/>
            </p:nvSpPr>
            <p:spPr bwMode="auto">
              <a:xfrm>
                <a:off x="8633" y="3734"/>
                <a:ext cx="209" cy="633"/>
              </a:xfrm>
              <a:custGeom>
                <a:avLst/>
                <a:gdLst>
                  <a:gd name="T0" fmla="*/ 126 w 209"/>
                  <a:gd name="T1" fmla="*/ 505 h 633"/>
                  <a:gd name="T2" fmla="*/ 104 w 209"/>
                  <a:gd name="T3" fmla="*/ 543 h 633"/>
                  <a:gd name="T4" fmla="*/ 123 w 209"/>
                  <a:gd name="T5" fmla="*/ 577 h 633"/>
                  <a:gd name="T6" fmla="*/ 126 w 209"/>
                  <a:gd name="T7" fmla="*/ 577 h 633"/>
                  <a:gd name="T8" fmla="*/ 126 w 209"/>
                  <a:gd name="T9" fmla="*/ 505 h 633"/>
                </a:gdLst>
                <a:ahLst/>
                <a:cxnLst>
                  <a:cxn ang="0">
                    <a:pos x="T0" y="T1"/>
                  </a:cxn>
                  <a:cxn ang="0">
                    <a:pos x="T2" y="T3"/>
                  </a:cxn>
                  <a:cxn ang="0">
                    <a:pos x="T4" y="T5"/>
                  </a:cxn>
                  <a:cxn ang="0">
                    <a:pos x="T6" y="T7"/>
                  </a:cxn>
                  <a:cxn ang="0">
                    <a:pos x="T8" y="T9"/>
                  </a:cxn>
                </a:cxnLst>
                <a:rect l="0" t="0" r="r" b="b"/>
                <a:pathLst>
                  <a:path w="209" h="633">
                    <a:moveTo>
                      <a:pt x="126" y="505"/>
                    </a:moveTo>
                    <a:lnTo>
                      <a:pt x="104" y="543"/>
                    </a:lnTo>
                    <a:lnTo>
                      <a:pt x="123" y="577"/>
                    </a:lnTo>
                    <a:lnTo>
                      <a:pt x="126" y="577"/>
                    </a:lnTo>
                    <a:lnTo>
                      <a:pt x="126" y="505"/>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16" name="Freeform 32"/>
              <p:cNvSpPr>
                <a:spLocks/>
              </p:cNvSpPr>
              <p:nvPr/>
            </p:nvSpPr>
            <p:spPr bwMode="auto">
              <a:xfrm>
                <a:off x="8633" y="3734"/>
                <a:ext cx="209" cy="633"/>
              </a:xfrm>
              <a:custGeom>
                <a:avLst/>
                <a:gdLst>
                  <a:gd name="T0" fmla="*/ 126 w 209"/>
                  <a:gd name="T1" fmla="*/ 0 h 633"/>
                  <a:gd name="T2" fmla="*/ 81 w 209"/>
                  <a:gd name="T3" fmla="*/ 0 h 633"/>
                  <a:gd name="T4" fmla="*/ 82 w 209"/>
                  <a:gd name="T5" fmla="*/ 505 h 633"/>
                  <a:gd name="T6" fmla="*/ 104 w 209"/>
                  <a:gd name="T7" fmla="*/ 543 h 633"/>
                  <a:gd name="T8" fmla="*/ 126 w 209"/>
                  <a:gd name="T9" fmla="*/ 505 h 633"/>
                  <a:gd name="T10" fmla="*/ 126 w 209"/>
                  <a:gd name="T11" fmla="*/ 0 h 633"/>
                </a:gdLst>
                <a:ahLst/>
                <a:cxnLst>
                  <a:cxn ang="0">
                    <a:pos x="T0" y="T1"/>
                  </a:cxn>
                  <a:cxn ang="0">
                    <a:pos x="T2" y="T3"/>
                  </a:cxn>
                  <a:cxn ang="0">
                    <a:pos x="T4" y="T5"/>
                  </a:cxn>
                  <a:cxn ang="0">
                    <a:pos x="T6" y="T7"/>
                  </a:cxn>
                  <a:cxn ang="0">
                    <a:pos x="T8" y="T9"/>
                  </a:cxn>
                  <a:cxn ang="0">
                    <a:pos x="T10" y="T11"/>
                  </a:cxn>
                </a:cxnLst>
                <a:rect l="0" t="0" r="r" b="b"/>
                <a:pathLst>
                  <a:path w="209" h="633">
                    <a:moveTo>
                      <a:pt x="126" y="0"/>
                    </a:moveTo>
                    <a:lnTo>
                      <a:pt x="81" y="0"/>
                    </a:lnTo>
                    <a:lnTo>
                      <a:pt x="82" y="505"/>
                    </a:lnTo>
                    <a:lnTo>
                      <a:pt x="104" y="543"/>
                    </a:lnTo>
                    <a:lnTo>
                      <a:pt x="126" y="505"/>
                    </a:lnTo>
                    <a:lnTo>
                      <a:pt x="126"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grpSp>
      </p:grpSp>
      <p:grpSp>
        <p:nvGrpSpPr>
          <p:cNvPr id="35" name="Group 33"/>
          <p:cNvGrpSpPr>
            <a:grpSpLocks/>
          </p:cNvGrpSpPr>
          <p:nvPr/>
        </p:nvGrpSpPr>
        <p:grpSpPr bwMode="auto">
          <a:xfrm>
            <a:off x="2339752" y="4941168"/>
            <a:ext cx="3848100" cy="701675"/>
            <a:chOff x="4315" y="426"/>
            <a:chExt cx="6061" cy="1104"/>
          </a:xfrm>
        </p:grpSpPr>
        <p:grpSp>
          <p:nvGrpSpPr>
            <p:cNvPr id="36" name="Group 34"/>
            <p:cNvGrpSpPr>
              <a:grpSpLocks/>
            </p:cNvGrpSpPr>
            <p:nvPr/>
          </p:nvGrpSpPr>
          <p:grpSpPr bwMode="auto">
            <a:xfrm>
              <a:off x="4325" y="887"/>
              <a:ext cx="209" cy="633"/>
              <a:chOff x="4325" y="887"/>
              <a:chExt cx="209" cy="633"/>
            </a:xfrm>
          </p:grpSpPr>
          <p:sp>
            <p:nvSpPr>
              <p:cNvPr id="66" name="Freeform 35"/>
              <p:cNvSpPr>
                <a:spLocks/>
              </p:cNvSpPr>
              <p:nvPr/>
            </p:nvSpPr>
            <p:spPr bwMode="auto">
              <a:xfrm>
                <a:off x="4325" y="887"/>
                <a:ext cx="209" cy="633"/>
              </a:xfrm>
              <a:custGeom>
                <a:avLst/>
                <a:gdLst>
                  <a:gd name="T0" fmla="*/ 25 w 209"/>
                  <a:gd name="T1" fmla="*/ 428 h 633"/>
                  <a:gd name="T2" fmla="*/ 14 w 209"/>
                  <a:gd name="T3" fmla="*/ 434 h 633"/>
                  <a:gd name="T4" fmla="*/ 3 w 209"/>
                  <a:gd name="T5" fmla="*/ 440 h 633"/>
                  <a:gd name="T6" fmla="*/ 0 w 209"/>
                  <a:gd name="T7" fmla="*/ 454 h 633"/>
                  <a:gd name="T8" fmla="*/ 6 w 209"/>
                  <a:gd name="T9" fmla="*/ 465 h 633"/>
                  <a:gd name="T10" fmla="*/ 104 w 209"/>
                  <a:gd name="T11" fmla="*/ 633 h 633"/>
                  <a:gd name="T12" fmla="*/ 130 w 209"/>
                  <a:gd name="T13" fmla="*/ 588 h 633"/>
                  <a:gd name="T14" fmla="*/ 81 w 209"/>
                  <a:gd name="T15" fmla="*/ 588 h 633"/>
                  <a:gd name="T16" fmla="*/ 81 w 209"/>
                  <a:gd name="T17" fmla="*/ 505 h 633"/>
                  <a:gd name="T18" fmla="*/ 45 w 209"/>
                  <a:gd name="T19" fmla="*/ 442 h 633"/>
                  <a:gd name="T20" fmla="*/ 38 w 209"/>
                  <a:gd name="T21" fmla="*/ 431 h 633"/>
                  <a:gd name="T22" fmla="*/ 25 w 209"/>
                  <a:gd name="T23" fmla="*/ 4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9" h="633">
                    <a:moveTo>
                      <a:pt x="25" y="428"/>
                    </a:moveTo>
                    <a:lnTo>
                      <a:pt x="14" y="434"/>
                    </a:lnTo>
                    <a:lnTo>
                      <a:pt x="3" y="440"/>
                    </a:lnTo>
                    <a:lnTo>
                      <a:pt x="0" y="454"/>
                    </a:lnTo>
                    <a:lnTo>
                      <a:pt x="6" y="465"/>
                    </a:lnTo>
                    <a:lnTo>
                      <a:pt x="104" y="633"/>
                    </a:lnTo>
                    <a:lnTo>
                      <a:pt x="130" y="588"/>
                    </a:lnTo>
                    <a:lnTo>
                      <a:pt x="81" y="588"/>
                    </a:lnTo>
                    <a:lnTo>
                      <a:pt x="81" y="505"/>
                    </a:lnTo>
                    <a:lnTo>
                      <a:pt x="45" y="442"/>
                    </a:lnTo>
                    <a:lnTo>
                      <a:pt x="38" y="431"/>
                    </a:lnTo>
                    <a:lnTo>
                      <a:pt x="25" y="428"/>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67" name="Freeform 36"/>
              <p:cNvSpPr>
                <a:spLocks/>
              </p:cNvSpPr>
              <p:nvPr/>
            </p:nvSpPr>
            <p:spPr bwMode="auto">
              <a:xfrm>
                <a:off x="4325" y="887"/>
                <a:ext cx="209" cy="633"/>
              </a:xfrm>
              <a:custGeom>
                <a:avLst/>
                <a:gdLst>
                  <a:gd name="T0" fmla="*/ 81 w 209"/>
                  <a:gd name="T1" fmla="*/ 505 h 633"/>
                  <a:gd name="T2" fmla="*/ 81 w 209"/>
                  <a:gd name="T3" fmla="*/ 588 h 633"/>
                  <a:gd name="T4" fmla="*/ 126 w 209"/>
                  <a:gd name="T5" fmla="*/ 588 h 633"/>
                  <a:gd name="T6" fmla="*/ 126 w 209"/>
                  <a:gd name="T7" fmla="*/ 577 h 633"/>
                  <a:gd name="T8" fmla="*/ 85 w 209"/>
                  <a:gd name="T9" fmla="*/ 577 h 633"/>
                  <a:gd name="T10" fmla="*/ 104 w 209"/>
                  <a:gd name="T11" fmla="*/ 544 h 633"/>
                  <a:gd name="T12" fmla="*/ 81 w 209"/>
                  <a:gd name="T13" fmla="*/ 505 h 633"/>
                </a:gdLst>
                <a:ahLst/>
                <a:cxnLst>
                  <a:cxn ang="0">
                    <a:pos x="T0" y="T1"/>
                  </a:cxn>
                  <a:cxn ang="0">
                    <a:pos x="T2" y="T3"/>
                  </a:cxn>
                  <a:cxn ang="0">
                    <a:pos x="T4" y="T5"/>
                  </a:cxn>
                  <a:cxn ang="0">
                    <a:pos x="T6" y="T7"/>
                  </a:cxn>
                  <a:cxn ang="0">
                    <a:pos x="T8" y="T9"/>
                  </a:cxn>
                  <a:cxn ang="0">
                    <a:pos x="T10" y="T11"/>
                  </a:cxn>
                  <a:cxn ang="0">
                    <a:pos x="T12" y="T13"/>
                  </a:cxn>
                </a:cxnLst>
                <a:rect l="0" t="0" r="r" b="b"/>
                <a:pathLst>
                  <a:path w="209" h="633">
                    <a:moveTo>
                      <a:pt x="81" y="505"/>
                    </a:moveTo>
                    <a:lnTo>
                      <a:pt x="81" y="588"/>
                    </a:lnTo>
                    <a:lnTo>
                      <a:pt x="126" y="588"/>
                    </a:lnTo>
                    <a:lnTo>
                      <a:pt x="126" y="577"/>
                    </a:lnTo>
                    <a:lnTo>
                      <a:pt x="85" y="577"/>
                    </a:lnTo>
                    <a:lnTo>
                      <a:pt x="104" y="544"/>
                    </a:lnTo>
                    <a:lnTo>
                      <a:pt x="81" y="505"/>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68" name="Freeform 37"/>
              <p:cNvSpPr>
                <a:spLocks/>
              </p:cNvSpPr>
              <p:nvPr/>
            </p:nvSpPr>
            <p:spPr bwMode="auto">
              <a:xfrm>
                <a:off x="4325" y="887"/>
                <a:ext cx="209" cy="633"/>
              </a:xfrm>
              <a:custGeom>
                <a:avLst/>
                <a:gdLst>
                  <a:gd name="T0" fmla="*/ 183 w 209"/>
                  <a:gd name="T1" fmla="*/ 428 h 633"/>
                  <a:gd name="T2" fmla="*/ 170 w 209"/>
                  <a:gd name="T3" fmla="*/ 431 h 633"/>
                  <a:gd name="T4" fmla="*/ 163 w 209"/>
                  <a:gd name="T5" fmla="*/ 442 h 633"/>
                  <a:gd name="T6" fmla="*/ 126 w 209"/>
                  <a:gd name="T7" fmla="*/ 505 h 633"/>
                  <a:gd name="T8" fmla="*/ 126 w 209"/>
                  <a:gd name="T9" fmla="*/ 588 h 633"/>
                  <a:gd name="T10" fmla="*/ 130 w 209"/>
                  <a:gd name="T11" fmla="*/ 588 h 633"/>
                  <a:gd name="T12" fmla="*/ 202 w 209"/>
                  <a:gd name="T13" fmla="*/ 465 h 633"/>
                  <a:gd name="T14" fmla="*/ 208 w 209"/>
                  <a:gd name="T15" fmla="*/ 454 h 633"/>
                  <a:gd name="T16" fmla="*/ 205 w 209"/>
                  <a:gd name="T17" fmla="*/ 440 h 633"/>
                  <a:gd name="T18" fmla="*/ 194 w 209"/>
                  <a:gd name="T19" fmla="*/ 434 h 633"/>
                  <a:gd name="T20" fmla="*/ 183 w 209"/>
                  <a:gd name="T21" fmla="*/ 4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633">
                    <a:moveTo>
                      <a:pt x="183" y="428"/>
                    </a:moveTo>
                    <a:lnTo>
                      <a:pt x="170" y="431"/>
                    </a:lnTo>
                    <a:lnTo>
                      <a:pt x="163" y="442"/>
                    </a:lnTo>
                    <a:lnTo>
                      <a:pt x="126" y="505"/>
                    </a:lnTo>
                    <a:lnTo>
                      <a:pt x="126" y="588"/>
                    </a:lnTo>
                    <a:lnTo>
                      <a:pt x="130" y="588"/>
                    </a:lnTo>
                    <a:lnTo>
                      <a:pt x="202" y="465"/>
                    </a:lnTo>
                    <a:lnTo>
                      <a:pt x="208" y="454"/>
                    </a:lnTo>
                    <a:lnTo>
                      <a:pt x="205" y="440"/>
                    </a:lnTo>
                    <a:lnTo>
                      <a:pt x="194" y="434"/>
                    </a:lnTo>
                    <a:lnTo>
                      <a:pt x="183" y="428"/>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69" name="Freeform 38"/>
              <p:cNvSpPr>
                <a:spLocks/>
              </p:cNvSpPr>
              <p:nvPr/>
            </p:nvSpPr>
            <p:spPr bwMode="auto">
              <a:xfrm>
                <a:off x="4325" y="887"/>
                <a:ext cx="209" cy="633"/>
              </a:xfrm>
              <a:custGeom>
                <a:avLst/>
                <a:gdLst>
                  <a:gd name="T0" fmla="*/ 104 w 209"/>
                  <a:gd name="T1" fmla="*/ 544 h 633"/>
                  <a:gd name="T2" fmla="*/ 85 w 209"/>
                  <a:gd name="T3" fmla="*/ 577 h 633"/>
                  <a:gd name="T4" fmla="*/ 123 w 209"/>
                  <a:gd name="T5" fmla="*/ 577 h 633"/>
                  <a:gd name="T6" fmla="*/ 104 w 209"/>
                  <a:gd name="T7" fmla="*/ 544 h 633"/>
                </a:gdLst>
                <a:ahLst/>
                <a:cxnLst>
                  <a:cxn ang="0">
                    <a:pos x="T0" y="T1"/>
                  </a:cxn>
                  <a:cxn ang="0">
                    <a:pos x="T2" y="T3"/>
                  </a:cxn>
                  <a:cxn ang="0">
                    <a:pos x="T4" y="T5"/>
                  </a:cxn>
                  <a:cxn ang="0">
                    <a:pos x="T6" y="T7"/>
                  </a:cxn>
                </a:cxnLst>
                <a:rect l="0" t="0" r="r" b="b"/>
                <a:pathLst>
                  <a:path w="209" h="633">
                    <a:moveTo>
                      <a:pt x="104" y="544"/>
                    </a:moveTo>
                    <a:lnTo>
                      <a:pt x="85" y="577"/>
                    </a:lnTo>
                    <a:lnTo>
                      <a:pt x="123" y="577"/>
                    </a:lnTo>
                    <a:lnTo>
                      <a:pt x="104" y="544"/>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70" name="Freeform 39"/>
              <p:cNvSpPr>
                <a:spLocks/>
              </p:cNvSpPr>
              <p:nvPr/>
            </p:nvSpPr>
            <p:spPr bwMode="auto">
              <a:xfrm>
                <a:off x="4325" y="887"/>
                <a:ext cx="209" cy="633"/>
              </a:xfrm>
              <a:custGeom>
                <a:avLst/>
                <a:gdLst>
                  <a:gd name="T0" fmla="*/ 126 w 209"/>
                  <a:gd name="T1" fmla="*/ 505 h 633"/>
                  <a:gd name="T2" fmla="*/ 104 w 209"/>
                  <a:gd name="T3" fmla="*/ 544 h 633"/>
                  <a:gd name="T4" fmla="*/ 123 w 209"/>
                  <a:gd name="T5" fmla="*/ 577 h 633"/>
                  <a:gd name="T6" fmla="*/ 126 w 209"/>
                  <a:gd name="T7" fmla="*/ 577 h 633"/>
                  <a:gd name="T8" fmla="*/ 126 w 209"/>
                  <a:gd name="T9" fmla="*/ 505 h 633"/>
                </a:gdLst>
                <a:ahLst/>
                <a:cxnLst>
                  <a:cxn ang="0">
                    <a:pos x="T0" y="T1"/>
                  </a:cxn>
                  <a:cxn ang="0">
                    <a:pos x="T2" y="T3"/>
                  </a:cxn>
                  <a:cxn ang="0">
                    <a:pos x="T4" y="T5"/>
                  </a:cxn>
                  <a:cxn ang="0">
                    <a:pos x="T6" y="T7"/>
                  </a:cxn>
                  <a:cxn ang="0">
                    <a:pos x="T8" y="T9"/>
                  </a:cxn>
                </a:cxnLst>
                <a:rect l="0" t="0" r="r" b="b"/>
                <a:pathLst>
                  <a:path w="209" h="633">
                    <a:moveTo>
                      <a:pt x="126" y="505"/>
                    </a:moveTo>
                    <a:lnTo>
                      <a:pt x="104" y="544"/>
                    </a:lnTo>
                    <a:lnTo>
                      <a:pt x="123" y="577"/>
                    </a:lnTo>
                    <a:lnTo>
                      <a:pt x="126" y="577"/>
                    </a:lnTo>
                    <a:lnTo>
                      <a:pt x="126" y="505"/>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71" name="Freeform 40"/>
              <p:cNvSpPr>
                <a:spLocks/>
              </p:cNvSpPr>
              <p:nvPr/>
            </p:nvSpPr>
            <p:spPr bwMode="auto">
              <a:xfrm>
                <a:off x="4325" y="887"/>
                <a:ext cx="209" cy="633"/>
              </a:xfrm>
              <a:custGeom>
                <a:avLst/>
                <a:gdLst>
                  <a:gd name="T0" fmla="*/ 126 w 209"/>
                  <a:gd name="T1" fmla="*/ 0 h 633"/>
                  <a:gd name="T2" fmla="*/ 81 w 209"/>
                  <a:gd name="T3" fmla="*/ 0 h 633"/>
                  <a:gd name="T4" fmla="*/ 81 w 209"/>
                  <a:gd name="T5" fmla="*/ 505 h 633"/>
                  <a:gd name="T6" fmla="*/ 104 w 209"/>
                  <a:gd name="T7" fmla="*/ 544 h 633"/>
                  <a:gd name="T8" fmla="*/ 126 w 209"/>
                  <a:gd name="T9" fmla="*/ 505 h 633"/>
                  <a:gd name="T10" fmla="*/ 126 w 209"/>
                  <a:gd name="T11" fmla="*/ 0 h 633"/>
                </a:gdLst>
                <a:ahLst/>
                <a:cxnLst>
                  <a:cxn ang="0">
                    <a:pos x="T0" y="T1"/>
                  </a:cxn>
                  <a:cxn ang="0">
                    <a:pos x="T2" y="T3"/>
                  </a:cxn>
                  <a:cxn ang="0">
                    <a:pos x="T4" y="T5"/>
                  </a:cxn>
                  <a:cxn ang="0">
                    <a:pos x="T6" y="T7"/>
                  </a:cxn>
                  <a:cxn ang="0">
                    <a:pos x="T8" y="T9"/>
                  </a:cxn>
                  <a:cxn ang="0">
                    <a:pos x="T10" y="T11"/>
                  </a:cxn>
                </a:cxnLst>
                <a:rect l="0" t="0" r="r" b="b"/>
                <a:pathLst>
                  <a:path w="209" h="633">
                    <a:moveTo>
                      <a:pt x="126" y="0"/>
                    </a:moveTo>
                    <a:lnTo>
                      <a:pt x="81" y="0"/>
                    </a:lnTo>
                    <a:lnTo>
                      <a:pt x="81" y="505"/>
                    </a:lnTo>
                    <a:lnTo>
                      <a:pt x="104" y="544"/>
                    </a:lnTo>
                    <a:lnTo>
                      <a:pt x="126" y="505"/>
                    </a:lnTo>
                    <a:lnTo>
                      <a:pt x="126"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grpSp>
        <p:grpSp>
          <p:nvGrpSpPr>
            <p:cNvPr id="37" name="Group 41"/>
            <p:cNvGrpSpPr>
              <a:grpSpLocks/>
            </p:cNvGrpSpPr>
            <p:nvPr/>
          </p:nvGrpSpPr>
          <p:grpSpPr bwMode="auto">
            <a:xfrm>
              <a:off x="6208" y="887"/>
              <a:ext cx="209" cy="633"/>
              <a:chOff x="6208" y="887"/>
              <a:chExt cx="209" cy="633"/>
            </a:xfrm>
          </p:grpSpPr>
          <p:sp>
            <p:nvSpPr>
              <p:cNvPr id="60" name="Freeform 42"/>
              <p:cNvSpPr>
                <a:spLocks/>
              </p:cNvSpPr>
              <p:nvPr/>
            </p:nvSpPr>
            <p:spPr bwMode="auto">
              <a:xfrm>
                <a:off x="6208" y="887"/>
                <a:ext cx="209" cy="633"/>
              </a:xfrm>
              <a:custGeom>
                <a:avLst/>
                <a:gdLst>
                  <a:gd name="T0" fmla="*/ 25 w 209"/>
                  <a:gd name="T1" fmla="*/ 428 h 633"/>
                  <a:gd name="T2" fmla="*/ 14 w 209"/>
                  <a:gd name="T3" fmla="*/ 434 h 633"/>
                  <a:gd name="T4" fmla="*/ 3 w 209"/>
                  <a:gd name="T5" fmla="*/ 440 h 633"/>
                  <a:gd name="T6" fmla="*/ 0 w 209"/>
                  <a:gd name="T7" fmla="*/ 454 h 633"/>
                  <a:gd name="T8" fmla="*/ 6 w 209"/>
                  <a:gd name="T9" fmla="*/ 465 h 633"/>
                  <a:gd name="T10" fmla="*/ 104 w 209"/>
                  <a:gd name="T11" fmla="*/ 633 h 633"/>
                  <a:gd name="T12" fmla="*/ 130 w 209"/>
                  <a:gd name="T13" fmla="*/ 588 h 633"/>
                  <a:gd name="T14" fmla="*/ 81 w 209"/>
                  <a:gd name="T15" fmla="*/ 588 h 633"/>
                  <a:gd name="T16" fmla="*/ 81 w 209"/>
                  <a:gd name="T17" fmla="*/ 505 h 633"/>
                  <a:gd name="T18" fmla="*/ 45 w 209"/>
                  <a:gd name="T19" fmla="*/ 442 h 633"/>
                  <a:gd name="T20" fmla="*/ 38 w 209"/>
                  <a:gd name="T21" fmla="*/ 431 h 633"/>
                  <a:gd name="T22" fmla="*/ 25 w 209"/>
                  <a:gd name="T23" fmla="*/ 4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9" h="633">
                    <a:moveTo>
                      <a:pt x="25" y="428"/>
                    </a:moveTo>
                    <a:lnTo>
                      <a:pt x="14" y="434"/>
                    </a:lnTo>
                    <a:lnTo>
                      <a:pt x="3" y="440"/>
                    </a:lnTo>
                    <a:lnTo>
                      <a:pt x="0" y="454"/>
                    </a:lnTo>
                    <a:lnTo>
                      <a:pt x="6" y="465"/>
                    </a:lnTo>
                    <a:lnTo>
                      <a:pt x="104" y="633"/>
                    </a:lnTo>
                    <a:lnTo>
                      <a:pt x="130" y="588"/>
                    </a:lnTo>
                    <a:lnTo>
                      <a:pt x="81" y="588"/>
                    </a:lnTo>
                    <a:lnTo>
                      <a:pt x="81" y="505"/>
                    </a:lnTo>
                    <a:lnTo>
                      <a:pt x="45" y="442"/>
                    </a:lnTo>
                    <a:lnTo>
                      <a:pt x="38" y="431"/>
                    </a:lnTo>
                    <a:lnTo>
                      <a:pt x="25" y="428"/>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61" name="Freeform 43"/>
              <p:cNvSpPr>
                <a:spLocks/>
              </p:cNvSpPr>
              <p:nvPr/>
            </p:nvSpPr>
            <p:spPr bwMode="auto">
              <a:xfrm>
                <a:off x="6208" y="887"/>
                <a:ext cx="209" cy="633"/>
              </a:xfrm>
              <a:custGeom>
                <a:avLst/>
                <a:gdLst>
                  <a:gd name="T0" fmla="*/ 81 w 209"/>
                  <a:gd name="T1" fmla="*/ 505 h 633"/>
                  <a:gd name="T2" fmla="*/ 81 w 209"/>
                  <a:gd name="T3" fmla="*/ 588 h 633"/>
                  <a:gd name="T4" fmla="*/ 126 w 209"/>
                  <a:gd name="T5" fmla="*/ 588 h 633"/>
                  <a:gd name="T6" fmla="*/ 126 w 209"/>
                  <a:gd name="T7" fmla="*/ 577 h 633"/>
                  <a:gd name="T8" fmla="*/ 85 w 209"/>
                  <a:gd name="T9" fmla="*/ 577 h 633"/>
                  <a:gd name="T10" fmla="*/ 104 w 209"/>
                  <a:gd name="T11" fmla="*/ 544 h 633"/>
                  <a:gd name="T12" fmla="*/ 81 w 209"/>
                  <a:gd name="T13" fmla="*/ 505 h 633"/>
                </a:gdLst>
                <a:ahLst/>
                <a:cxnLst>
                  <a:cxn ang="0">
                    <a:pos x="T0" y="T1"/>
                  </a:cxn>
                  <a:cxn ang="0">
                    <a:pos x="T2" y="T3"/>
                  </a:cxn>
                  <a:cxn ang="0">
                    <a:pos x="T4" y="T5"/>
                  </a:cxn>
                  <a:cxn ang="0">
                    <a:pos x="T6" y="T7"/>
                  </a:cxn>
                  <a:cxn ang="0">
                    <a:pos x="T8" y="T9"/>
                  </a:cxn>
                  <a:cxn ang="0">
                    <a:pos x="T10" y="T11"/>
                  </a:cxn>
                  <a:cxn ang="0">
                    <a:pos x="T12" y="T13"/>
                  </a:cxn>
                </a:cxnLst>
                <a:rect l="0" t="0" r="r" b="b"/>
                <a:pathLst>
                  <a:path w="209" h="633">
                    <a:moveTo>
                      <a:pt x="81" y="505"/>
                    </a:moveTo>
                    <a:lnTo>
                      <a:pt x="81" y="588"/>
                    </a:lnTo>
                    <a:lnTo>
                      <a:pt x="126" y="588"/>
                    </a:lnTo>
                    <a:lnTo>
                      <a:pt x="126" y="577"/>
                    </a:lnTo>
                    <a:lnTo>
                      <a:pt x="85" y="577"/>
                    </a:lnTo>
                    <a:lnTo>
                      <a:pt x="104" y="544"/>
                    </a:lnTo>
                    <a:lnTo>
                      <a:pt x="81" y="505"/>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62" name="Freeform 44"/>
              <p:cNvSpPr>
                <a:spLocks/>
              </p:cNvSpPr>
              <p:nvPr/>
            </p:nvSpPr>
            <p:spPr bwMode="auto">
              <a:xfrm>
                <a:off x="6208" y="887"/>
                <a:ext cx="209" cy="633"/>
              </a:xfrm>
              <a:custGeom>
                <a:avLst/>
                <a:gdLst>
                  <a:gd name="T0" fmla="*/ 183 w 209"/>
                  <a:gd name="T1" fmla="*/ 428 h 633"/>
                  <a:gd name="T2" fmla="*/ 170 w 209"/>
                  <a:gd name="T3" fmla="*/ 431 h 633"/>
                  <a:gd name="T4" fmla="*/ 163 w 209"/>
                  <a:gd name="T5" fmla="*/ 442 h 633"/>
                  <a:gd name="T6" fmla="*/ 127 w 209"/>
                  <a:gd name="T7" fmla="*/ 505 h 633"/>
                  <a:gd name="T8" fmla="*/ 126 w 209"/>
                  <a:gd name="T9" fmla="*/ 588 h 633"/>
                  <a:gd name="T10" fmla="*/ 130 w 209"/>
                  <a:gd name="T11" fmla="*/ 588 h 633"/>
                  <a:gd name="T12" fmla="*/ 202 w 209"/>
                  <a:gd name="T13" fmla="*/ 465 h 633"/>
                  <a:gd name="T14" fmla="*/ 208 w 209"/>
                  <a:gd name="T15" fmla="*/ 454 h 633"/>
                  <a:gd name="T16" fmla="*/ 205 w 209"/>
                  <a:gd name="T17" fmla="*/ 440 h 633"/>
                  <a:gd name="T18" fmla="*/ 183 w 209"/>
                  <a:gd name="T19" fmla="*/ 4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633">
                    <a:moveTo>
                      <a:pt x="183" y="428"/>
                    </a:moveTo>
                    <a:lnTo>
                      <a:pt x="170" y="431"/>
                    </a:lnTo>
                    <a:lnTo>
                      <a:pt x="163" y="442"/>
                    </a:lnTo>
                    <a:lnTo>
                      <a:pt x="127" y="505"/>
                    </a:lnTo>
                    <a:lnTo>
                      <a:pt x="126" y="588"/>
                    </a:lnTo>
                    <a:lnTo>
                      <a:pt x="130" y="588"/>
                    </a:lnTo>
                    <a:lnTo>
                      <a:pt x="202" y="465"/>
                    </a:lnTo>
                    <a:lnTo>
                      <a:pt x="208" y="454"/>
                    </a:lnTo>
                    <a:lnTo>
                      <a:pt x="205" y="440"/>
                    </a:lnTo>
                    <a:lnTo>
                      <a:pt x="183" y="428"/>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63" name="Freeform 45"/>
              <p:cNvSpPr>
                <a:spLocks/>
              </p:cNvSpPr>
              <p:nvPr/>
            </p:nvSpPr>
            <p:spPr bwMode="auto">
              <a:xfrm>
                <a:off x="6208" y="887"/>
                <a:ext cx="209" cy="633"/>
              </a:xfrm>
              <a:custGeom>
                <a:avLst/>
                <a:gdLst>
                  <a:gd name="T0" fmla="*/ 104 w 209"/>
                  <a:gd name="T1" fmla="*/ 544 h 633"/>
                  <a:gd name="T2" fmla="*/ 85 w 209"/>
                  <a:gd name="T3" fmla="*/ 577 h 633"/>
                  <a:gd name="T4" fmla="*/ 123 w 209"/>
                  <a:gd name="T5" fmla="*/ 577 h 633"/>
                  <a:gd name="T6" fmla="*/ 104 w 209"/>
                  <a:gd name="T7" fmla="*/ 544 h 633"/>
                </a:gdLst>
                <a:ahLst/>
                <a:cxnLst>
                  <a:cxn ang="0">
                    <a:pos x="T0" y="T1"/>
                  </a:cxn>
                  <a:cxn ang="0">
                    <a:pos x="T2" y="T3"/>
                  </a:cxn>
                  <a:cxn ang="0">
                    <a:pos x="T4" y="T5"/>
                  </a:cxn>
                  <a:cxn ang="0">
                    <a:pos x="T6" y="T7"/>
                  </a:cxn>
                </a:cxnLst>
                <a:rect l="0" t="0" r="r" b="b"/>
                <a:pathLst>
                  <a:path w="209" h="633">
                    <a:moveTo>
                      <a:pt x="104" y="544"/>
                    </a:moveTo>
                    <a:lnTo>
                      <a:pt x="85" y="577"/>
                    </a:lnTo>
                    <a:lnTo>
                      <a:pt x="123" y="577"/>
                    </a:lnTo>
                    <a:lnTo>
                      <a:pt x="104" y="544"/>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64" name="Freeform 46"/>
              <p:cNvSpPr>
                <a:spLocks/>
              </p:cNvSpPr>
              <p:nvPr/>
            </p:nvSpPr>
            <p:spPr bwMode="auto">
              <a:xfrm>
                <a:off x="6208" y="887"/>
                <a:ext cx="209" cy="633"/>
              </a:xfrm>
              <a:custGeom>
                <a:avLst/>
                <a:gdLst>
                  <a:gd name="T0" fmla="*/ 126 w 209"/>
                  <a:gd name="T1" fmla="*/ 505 h 633"/>
                  <a:gd name="T2" fmla="*/ 104 w 209"/>
                  <a:gd name="T3" fmla="*/ 544 h 633"/>
                  <a:gd name="T4" fmla="*/ 123 w 209"/>
                  <a:gd name="T5" fmla="*/ 577 h 633"/>
                  <a:gd name="T6" fmla="*/ 126 w 209"/>
                  <a:gd name="T7" fmla="*/ 577 h 633"/>
                  <a:gd name="T8" fmla="*/ 126 w 209"/>
                  <a:gd name="T9" fmla="*/ 505 h 633"/>
                </a:gdLst>
                <a:ahLst/>
                <a:cxnLst>
                  <a:cxn ang="0">
                    <a:pos x="T0" y="T1"/>
                  </a:cxn>
                  <a:cxn ang="0">
                    <a:pos x="T2" y="T3"/>
                  </a:cxn>
                  <a:cxn ang="0">
                    <a:pos x="T4" y="T5"/>
                  </a:cxn>
                  <a:cxn ang="0">
                    <a:pos x="T6" y="T7"/>
                  </a:cxn>
                  <a:cxn ang="0">
                    <a:pos x="T8" y="T9"/>
                  </a:cxn>
                </a:cxnLst>
                <a:rect l="0" t="0" r="r" b="b"/>
                <a:pathLst>
                  <a:path w="209" h="633">
                    <a:moveTo>
                      <a:pt x="126" y="505"/>
                    </a:moveTo>
                    <a:lnTo>
                      <a:pt x="104" y="544"/>
                    </a:lnTo>
                    <a:lnTo>
                      <a:pt x="123" y="577"/>
                    </a:lnTo>
                    <a:lnTo>
                      <a:pt x="126" y="577"/>
                    </a:lnTo>
                    <a:lnTo>
                      <a:pt x="126" y="505"/>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65" name="Freeform 47"/>
              <p:cNvSpPr>
                <a:spLocks/>
              </p:cNvSpPr>
              <p:nvPr/>
            </p:nvSpPr>
            <p:spPr bwMode="auto">
              <a:xfrm>
                <a:off x="6208" y="887"/>
                <a:ext cx="209" cy="633"/>
              </a:xfrm>
              <a:custGeom>
                <a:avLst/>
                <a:gdLst>
                  <a:gd name="T0" fmla="*/ 126 w 209"/>
                  <a:gd name="T1" fmla="*/ 0 h 633"/>
                  <a:gd name="T2" fmla="*/ 81 w 209"/>
                  <a:gd name="T3" fmla="*/ 0 h 633"/>
                  <a:gd name="T4" fmla="*/ 82 w 209"/>
                  <a:gd name="T5" fmla="*/ 505 h 633"/>
                  <a:gd name="T6" fmla="*/ 104 w 209"/>
                  <a:gd name="T7" fmla="*/ 544 h 633"/>
                  <a:gd name="T8" fmla="*/ 126 w 209"/>
                  <a:gd name="T9" fmla="*/ 505 h 633"/>
                  <a:gd name="T10" fmla="*/ 126 w 209"/>
                  <a:gd name="T11" fmla="*/ 0 h 633"/>
                </a:gdLst>
                <a:ahLst/>
                <a:cxnLst>
                  <a:cxn ang="0">
                    <a:pos x="T0" y="T1"/>
                  </a:cxn>
                  <a:cxn ang="0">
                    <a:pos x="T2" y="T3"/>
                  </a:cxn>
                  <a:cxn ang="0">
                    <a:pos x="T4" y="T5"/>
                  </a:cxn>
                  <a:cxn ang="0">
                    <a:pos x="T6" y="T7"/>
                  </a:cxn>
                  <a:cxn ang="0">
                    <a:pos x="T8" y="T9"/>
                  </a:cxn>
                  <a:cxn ang="0">
                    <a:pos x="T10" y="T11"/>
                  </a:cxn>
                </a:cxnLst>
                <a:rect l="0" t="0" r="r" b="b"/>
                <a:pathLst>
                  <a:path w="209" h="633">
                    <a:moveTo>
                      <a:pt x="126" y="0"/>
                    </a:moveTo>
                    <a:lnTo>
                      <a:pt x="81" y="0"/>
                    </a:lnTo>
                    <a:lnTo>
                      <a:pt x="82" y="505"/>
                    </a:lnTo>
                    <a:lnTo>
                      <a:pt x="104" y="544"/>
                    </a:lnTo>
                    <a:lnTo>
                      <a:pt x="126" y="505"/>
                    </a:lnTo>
                    <a:lnTo>
                      <a:pt x="126"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grpSp>
        <p:grpSp>
          <p:nvGrpSpPr>
            <p:cNvPr id="38" name="Group 48"/>
            <p:cNvGrpSpPr>
              <a:grpSpLocks/>
            </p:cNvGrpSpPr>
            <p:nvPr/>
          </p:nvGrpSpPr>
          <p:grpSpPr bwMode="auto">
            <a:xfrm>
              <a:off x="8300" y="887"/>
              <a:ext cx="209" cy="633"/>
              <a:chOff x="8300" y="887"/>
              <a:chExt cx="209" cy="633"/>
            </a:xfrm>
          </p:grpSpPr>
          <p:sp>
            <p:nvSpPr>
              <p:cNvPr id="54" name="Freeform 49"/>
              <p:cNvSpPr>
                <a:spLocks/>
              </p:cNvSpPr>
              <p:nvPr/>
            </p:nvSpPr>
            <p:spPr bwMode="auto">
              <a:xfrm>
                <a:off x="8300" y="887"/>
                <a:ext cx="209" cy="633"/>
              </a:xfrm>
              <a:custGeom>
                <a:avLst/>
                <a:gdLst>
                  <a:gd name="T0" fmla="*/ 25 w 209"/>
                  <a:gd name="T1" fmla="*/ 428 h 633"/>
                  <a:gd name="T2" fmla="*/ 14 w 209"/>
                  <a:gd name="T3" fmla="*/ 434 h 633"/>
                  <a:gd name="T4" fmla="*/ 3 w 209"/>
                  <a:gd name="T5" fmla="*/ 440 h 633"/>
                  <a:gd name="T6" fmla="*/ 0 w 209"/>
                  <a:gd name="T7" fmla="*/ 454 h 633"/>
                  <a:gd name="T8" fmla="*/ 6 w 209"/>
                  <a:gd name="T9" fmla="*/ 465 h 633"/>
                  <a:gd name="T10" fmla="*/ 104 w 209"/>
                  <a:gd name="T11" fmla="*/ 633 h 633"/>
                  <a:gd name="T12" fmla="*/ 130 w 209"/>
                  <a:gd name="T13" fmla="*/ 588 h 633"/>
                  <a:gd name="T14" fmla="*/ 81 w 209"/>
                  <a:gd name="T15" fmla="*/ 588 h 633"/>
                  <a:gd name="T16" fmla="*/ 81 w 209"/>
                  <a:gd name="T17" fmla="*/ 505 h 633"/>
                  <a:gd name="T18" fmla="*/ 45 w 209"/>
                  <a:gd name="T19" fmla="*/ 442 h 633"/>
                  <a:gd name="T20" fmla="*/ 38 w 209"/>
                  <a:gd name="T21" fmla="*/ 431 h 633"/>
                  <a:gd name="T22" fmla="*/ 25 w 209"/>
                  <a:gd name="T23" fmla="*/ 4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9" h="633">
                    <a:moveTo>
                      <a:pt x="25" y="428"/>
                    </a:moveTo>
                    <a:lnTo>
                      <a:pt x="14" y="434"/>
                    </a:lnTo>
                    <a:lnTo>
                      <a:pt x="3" y="440"/>
                    </a:lnTo>
                    <a:lnTo>
                      <a:pt x="0" y="454"/>
                    </a:lnTo>
                    <a:lnTo>
                      <a:pt x="6" y="465"/>
                    </a:lnTo>
                    <a:lnTo>
                      <a:pt x="104" y="633"/>
                    </a:lnTo>
                    <a:lnTo>
                      <a:pt x="130" y="588"/>
                    </a:lnTo>
                    <a:lnTo>
                      <a:pt x="81" y="588"/>
                    </a:lnTo>
                    <a:lnTo>
                      <a:pt x="81" y="505"/>
                    </a:lnTo>
                    <a:lnTo>
                      <a:pt x="45" y="442"/>
                    </a:lnTo>
                    <a:lnTo>
                      <a:pt x="38" y="431"/>
                    </a:lnTo>
                    <a:lnTo>
                      <a:pt x="25" y="428"/>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55" name="Freeform 50"/>
              <p:cNvSpPr>
                <a:spLocks/>
              </p:cNvSpPr>
              <p:nvPr/>
            </p:nvSpPr>
            <p:spPr bwMode="auto">
              <a:xfrm>
                <a:off x="8300" y="887"/>
                <a:ext cx="209" cy="633"/>
              </a:xfrm>
              <a:custGeom>
                <a:avLst/>
                <a:gdLst>
                  <a:gd name="T0" fmla="*/ 81 w 209"/>
                  <a:gd name="T1" fmla="*/ 505 h 633"/>
                  <a:gd name="T2" fmla="*/ 81 w 209"/>
                  <a:gd name="T3" fmla="*/ 588 h 633"/>
                  <a:gd name="T4" fmla="*/ 126 w 209"/>
                  <a:gd name="T5" fmla="*/ 588 h 633"/>
                  <a:gd name="T6" fmla="*/ 126 w 209"/>
                  <a:gd name="T7" fmla="*/ 577 h 633"/>
                  <a:gd name="T8" fmla="*/ 85 w 209"/>
                  <a:gd name="T9" fmla="*/ 577 h 633"/>
                  <a:gd name="T10" fmla="*/ 104 w 209"/>
                  <a:gd name="T11" fmla="*/ 544 h 633"/>
                  <a:gd name="T12" fmla="*/ 81 w 209"/>
                  <a:gd name="T13" fmla="*/ 505 h 633"/>
                </a:gdLst>
                <a:ahLst/>
                <a:cxnLst>
                  <a:cxn ang="0">
                    <a:pos x="T0" y="T1"/>
                  </a:cxn>
                  <a:cxn ang="0">
                    <a:pos x="T2" y="T3"/>
                  </a:cxn>
                  <a:cxn ang="0">
                    <a:pos x="T4" y="T5"/>
                  </a:cxn>
                  <a:cxn ang="0">
                    <a:pos x="T6" y="T7"/>
                  </a:cxn>
                  <a:cxn ang="0">
                    <a:pos x="T8" y="T9"/>
                  </a:cxn>
                  <a:cxn ang="0">
                    <a:pos x="T10" y="T11"/>
                  </a:cxn>
                  <a:cxn ang="0">
                    <a:pos x="T12" y="T13"/>
                  </a:cxn>
                </a:cxnLst>
                <a:rect l="0" t="0" r="r" b="b"/>
                <a:pathLst>
                  <a:path w="209" h="633">
                    <a:moveTo>
                      <a:pt x="81" y="505"/>
                    </a:moveTo>
                    <a:lnTo>
                      <a:pt x="81" y="588"/>
                    </a:lnTo>
                    <a:lnTo>
                      <a:pt x="126" y="588"/>
                    </a:lnTo>
                    <a:lnTo>
                      <a:pt x="126" y="577"/>
                    </a:lnTo>
                    <a:lnTo>
                      <a:pt x="85" y="577"/>
                    </a:lnTo>
                    <a:lnTo>
                      <a:pt x="104" y="544"/>
                    </a:lnTo>
                    <a:lnTo>
                      <a:pt x="81" y="505"/>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56" name="Freeform 51"/>
              <p:cNvSpPr>
                <a:spLocks/>
              </p:cNvSpPr>
              <p:nvPr/>
            </p:nvSpPr>
            <p:spPr bwMode="auto">
              <a:xfrm>
                <a:off x="8300" y="887"/>
                <a:ext cx="209" cy="633"/>
              </a:xfrm>
              <a:custGeom>
                <a:avLst/>
                <a:gdLst>
                  <a:gd name="T0" fmla="*/ 183 w 209"/>
                  <a:gd name="T1" fmla="*/ 428 h 633"/>
                  <a:gd name="T2" fmla="*/ 170 w 209"/>
                  <a:gd name="T3" fmla="*/ 431 h 633"/>
                  <a:gd name="T4" fmla="*/ 163 w 209"/>
                  <a:gd name="T5" fmla="*/ 442 h 633"/>
                  <a:gd name="T6" fmla="*/ 126 w 209"/>
                  <a:gd name="T7" fmla="*/ 505 h 633"/>
                  <a:gd name="T8" fmla="*/ 126 w 209"/>
                  <a:gd name="T9" fmla="*/ 588 h 633"/>
                  <a:gd name="T10" fmla="*/ 130 w 209"/>
                  <a:gd name="T11" fmla="*/ 588 h 633"/>
                  <a:gd name="T12" fmla="*/ 202 w 209"/>
                  <a:gd name="T13" fmla="*/ 465 h 633"/>
                  <a:gd name="T14" fmla="*/ 208 w 209"/>
                  <a:gd name="T15" fmla="*/ 454 h 633"/>
                  <a:gd name="T16" fmla="*/ 205 w 209"/>
                  <a:gd name="T17" fmla="*/ 440 h 633"/>
                  <a:gd name="T18" fmla="*/ 194 w 209"/>
                  <a:gd name="T19" fmla="*/ 434 h 633"/>
                  <a:gd name="T20" fmla="*/ 183 w 209"/>
                  <a:gd name="T21" fmla="*/ 4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633">
                    <a:moveTo>
                      <a:pt x="183" y="428"/>
                    </a:moveTo>
                    <a:lnTo>
                      <a:pt x="170" y="431"/>
                    </a:lnTo>
                    <a:lnTo>
                      <a:pt x="163" y="442"/>
                    </a:lnTo>
                    <a:lnTo>
                      <a:pt x="126" y="505"/>
                    </a:lnTo>
                    <a:lnTo>
                      <a:pt x="126" y="588"/>
                    </a:lnTo>
                    <a:lnTo>
                      <a:pt x="130" y="588"/>
                    </a:lnTo>
                    <a:lnTo>
                      <a:pt x="202" y="465"/>
                    </a:lnTo>
                    <a:lnTo>
                      <a:pt x="208" y="454"/>
                    </a:lnTo>
                    <a:lnTo>
                      <a:pt x="205" y="440"/>
                    </a:lnTo>
                    <a:lnTo>
                      <a:pt x="194" y="434"/>
                    </a:lnTo>
                    <a:lnTo>
                      <a:pt x="183" y="428"/>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57" name="Freeform 52"/>
              <p:cNvSpPr>
                <a:spLocks/>
              </p:cNvSpPr>
              <p:nvPr/>
            </p:nvSpPr>
            <p:spPr bwMode="auto">
              <a:xfrm>
                <a:off x="8300" y="887"/>
                <a:ext cx="209" cy="633"/>
              </a:xfrm>
              <a:custGeom>
                <a:avLst/>
                <a:gdLst>
                  <a:gd name="T0" fmla="*/ 104 w 209"/>
                  <a:gd name="T1" fmla="*/ 544 h 633"/>
                  <a:gd name="T2" fmla="*/ 85 w 209"/>
                  <a:gd name="T3" fmla="*/ 577 h 633"/>
                  <a:gd name="T4" fmla="*/ 123 w 209"/>
                  <a:gd name="T5" fmla="*/ 577 h 633"/>
                  <a:gd name="T6" fmla="*/ 104 w 209"/>
                  <a:gd name="T7" fmla="*/ 544 h 633"/>
                </a:gdLst>
                <a:ahLst/>
                <a:cxnLst>
                  <a:cxn ang="0">
                    <a:pos x="T0" y="T1"/>
                  </a:cxn>
                  <a:cxn ang="0">
                    <a:pos x="T2" y="T3"/>
                  </a:cxn>
                  <a:cxn ang="0">
                    <a:pos x="T4" y="T5"/>
                  </a:cxn>
                  <a:cxn ang="0">
                    <a:pos x="T6" y="T7"/>
                  </a:cxn>
                </a:cxnLst>
                <a:rect l="0" t="0" r="r" b="b"/>
                <a:pathLst>
                  <a:path w="209" h="633">
                    <a:moveTo>
                      <a:pt x="104" y="544"/>
                    </a:moveTo>
                    <a:lnTo>
                      <a:pt x="85" y="577"/>
                    </a:lnTo>
                    <a:lnTo>
                      <a:pt x="123" y="577"/>
                    </a:lnTo>
                    <a:lnTo>
                      <a:pt x="104" y="544"/>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58" name="Freeform 53"/>
              <p:cNvSpPr>
                <a:spLocks/>
              </p:cNvSpPr>
              <p:nvPr/>
            </p:nvSpPr>
            <p:spPr bwMode="auto">
              <a:xfrm>
                <a:off x="8300" y="887"/>
                <a:ext cx="209" cy="633"/>
              </a:xfrm>
              <a:custGeom>
                <a:avLst/>
                <a:gdLst>
                  <a:gd name="T0" fmla="*/ 126 w 209"/>
                  <a:gd name="T1" fmla="*/ 505 h 633"/>
                  <a:gd name="T2" fmla="*/ 104 w 209"/>
                  <a:gd name="T3" fmla="*/ 544 h 633"/>
                  <a:gd name="T4" fmla="*/ 123 w 209"/>
                  <a:gd name="T5" fmla="*/ 577 h 633"/>
                  <a:gd name="T6" fmla="*/ 126 w 209"/>
                  <a:gd name="T7" fmla="*/ 577 h 633"/>
                  <a:gd name="T8" fmla="*/ 126 w 209"/>
                  <a:gd name="T9" fmla="*/ 505 h 633"/>
                </a:gdLst>
                <a:ahLst/>
                <a:cxnLst>
                  <a:cxn ang="0">
                    <a:pos x="T0" y="T1"/>
                  </a:cxn>
                  <a:cxn ang="0">
                    <a:pos x="T2" y="T3"/>
                  </a:cxn>
                  <a:cxn ang="0">
                    <a:pos x="T4" y="T5"/>
                  </a:cxn>
                  <a:cxn ang="0">
                    <a:pos x="T6" y="T7"/>
                  </a:cxn>
                  <a:cxn ang="0">
                    <a:pos x="T8" y="T9"/>
                  </a:cxn>
                </a:cxnLst>
                <a:rect l="0" t="0" r="r" b="b"/>
                <a:pathLst>
                  <a:path w="209" h="633">
                    <a:moveTo>
                      <a:pt x="126" y="505"/>
                    </a:moveTo>
                    <a:lnTo>
                      <a:pt x="104" y="544"/>
                    </a:lnTo>
                    <a:lnTo>
                      <a:pt x="123" y="577"/>
                    </a:lnTo>
                    <a:lnTo>
                      <a:pt x="126" y="577"/>
                    </a:lnTo>
                    <a:lnTo>
                      <a:pt x="126" y="505"/>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59" name="Freeform 54"/>
              <p:cNvSpPr>
                <a:spLocks/>
              </p:cNvSpPr>
              <p:nvPr/>
            </p:nvSpPr>
            <p:spPr bwMode="auto">
              <a:xfrm>
                <a:off x="8300" y="887"/>
                <a:ext cx="209" cy="633"/>
              </a:xfrm>
              <a:custGeom>
                <a:avLst/>
                <a:gdLst>
                  <a:gd name="T0" fmla="*/ 126 w 209"/>
                  <a:gd name="T1" fmla="*/ 0 h 633"/>
                  <a:gd name="T2" fmla="*/ 81 w 209"/>
                  <a:gd name="T3" fmla="*/ 0 h 633"/>
                  <a:gd name="T4" fmla="*/ 81 w 209"/>
                  <a:gd name="T5" fmla="*/ 505 h 633"/>
                  <a:gd name="T6" fmla="*/ 104 w 209"/>
                  <a:gd name="T7" fmla="*/ 544 h 633"/>
                  <a:gd name="T8" fmla="*/ 126 w 209"/>
                  <a:gd name="T9" fmla="*/ 505 h 633"/>
                  <a:gd name="T10" fmla="*/ 126 w 209"/>
                  <a:gd name="T11" fmla="*/ 0 h 633"/>
                </a:gdLst>
                <a:ahLst/>
                <a:cxnLst>
                  <a:cxn ang="0">
                    <a:pos x="T0" y="T1"/>
                  </a:cxn>
                  <a:cxn ang="0">
                    <a:pos x="T2" y="T3"/>
                  </a:cxn>
                  <a:cxn ang="0">
                    <a:pos x="T4" y="T5"/>
                  </a:cxn>
                  <a:cxn ang="0">
                    <a:pos x="T6" y="T7"/>
                  </a:cxn>
                  <a:cxn ang="0">
                    <a:pos x="T8" y="T9"/>
                  </a:cxn>
                  <a:cxn ang="0">
                    <a:pos x="T10" y="T11"/>
                  </a:cxn>
                </a:cxnLst>
                <a:rect l="0" t="0" r="r" b="b"/>
                <a:pathLst>
                  <a:path w="209" h="633">
                    <a:moveTo>
                      <a:pt x="126" y="0"/>
                    </a:moveTo>
                    <a:lnTo>
                      <a:pt x="81" y="0"/>
                    </a:lnTo>
                    <a:lnTo>
                      <a:pt x="81" y="505"/>
                    </a:lnTo>
                    <a:lnTo>
                      <a:pt x="104" y="544"/>
                    </a:lnTo>
                    <a:lnTo>
                      <a:pt x="126" y="505"/>
                    </a:lnTo>
                    <a:lnTo>
                      <a:pt x="126"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grpSp>
        <p:grpSp>
          <p:nvGrpSpPr>
            <p:cNvPr id="39" name="Group 55"/>
            <p:cNvGrpSpPr>
              <a:grpSpLocks/>
            </p:cNvGrpSpPr>
            <p:nvPr/>
          </p:nvGrpSpPr>
          <p:grpSpPr bwMode="auto">
            <a:xfrm>
              <a:off x="10157" y="887"/>
              <a:ext cx="209" cy="633"/>
              <a:chOff x="10157" y="887"/>
              <a:chExt cx="209" cy="633"/>
            </a:xfrm>
          </p:grpSpPr>
          <p:sp>
            <p:nvSpPr>
              <p:cNvPr id="48" name="Freeform 56"/>
              <p:cNvSpPr>
                <a:spLocks/>
              </p:cNvSpPr>
              <p:nvPr/>
            </p:nvSpPr>
            <p:spPr bwMode="auto">
              <a:xfrm>
                <a:off x="10157" y="887"/>
                <a:ext cx="209" cy="633"/>
              </a:xfrm>
              <a:custGeom>
                <a:avLst/>
                <a:gdLst>
                  <a:gd name="T0" fmla="*/ 25 w 209"/>
                  <a:gd name="T1" fmla="*/ 428 h 633"/>
                  <a:gd name="T2" fmla="*/ 14 w 209"/>
                  <a:gd name="T3" fmla="*/ 434 h 633"/>
                  <a:gd name="T4" fmla="*/ 3 w 209"/>
                  <a:gd name="T5" fmla="*/ 440 h 633"/>
                  <a:gd name="T6" fmla="*/ 0 w 209"/>
                  <a:gd name="T7" fmla="*/ 454 h 633"/>
                  <a:gd name="T8" fmla="*/ 6 w 209"/>
                  <a:gd name="T9" fmla="*/ 465 h 633"/>
                  <a:gd name="T10" fmla="*/ 104 w 209"/>
                  <a:gd name="T11" fmla="*/ 633 h 633"/>
                  <a:gd name="T12" fmla="*/ 130 w 209"/>
                  <a:gd name="T13" fmla="*/ 588 h 633"/>
                  <a:gd name="T14" fmla="*/ 82 w 209"/>
                  <a:gd name="T15" fmla="*/ 588 h 633"/>
                  <a:gd name="T16" fmla="*/ 81 w 209"/>
                  <a:gd name="T17" fmla="*/ 505 h 633"/>
                  <a:gd name="T18" fmla="*/ 45 w 209"/>
                  <a:gd name="T19" fmla="*/ 442 h 633"/>
                  <a:gd name="T20" fmla="*/ 38 w 209"/>
                  <a:gd name="T21" fmla="*/ 431 h 633"/>
                  <a:gd name="T22" fmla="*/ 25 w 209"/>
                  <a:gd name="T23" fmla="*/ 4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9" h="633">
                    <a:moveTo>
                      <a:pt x="25" y="428"/>
                    </a:moveTo>
                    <a:lnTo>
                      <a:pt x="14" y="434"/>
                    </a:lnTo>
                    <a:lnTo>
                      <a:pt x="3" y="440"/>
                    </a:lnTo>
                    <a:lnTo>
                      <a:pt x="0" y="454"/>
                    </a:lnTo>
                    <a:lnTo>
                      <a:pt x="6" y="465"/>
                    </a:lnTo>
                    <a:lnTo>
                      <a:pt x="104" y="633"/>
                    </a:lnTo>
                    <a:lnTo>
                      <a:pt x="130" y="588"/>
                    </a:lnTo>
                    <a:lnTo>
                      <a:pt x="82" y="588"/>
                    </a:lnTo>
                    <a:lnTo>
                      <a:pt x="81" y="505"/>
                    </a:lnTo>
                    <a:lnTo>
                      <a:pt x="45" y="442"/>
                    </a:lnTo>
                    <a:lnTo>
                      <a:pt x="38" y="431"/>
                    </a:lnTo>
                    <a:lnTo>
                      <a:pt x="25" y="428"/>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49" name="Freeform 57"/>
              <p:cNvSpPr>
                <a:spLocks/>
              </p:cNvSpPr>
              <p:nvPr/>
            </p:nvSpPr>
            <p:spPr bwMode="auto">
              <a:xfrm>
                <a:off x="10157" y="887"/>
                <a:ext cx="209" cy="633"/>
              </a:xfrm>
              <a:custGeom>
                <a:avLst/>
                <a:gdLst>
                  <a:gd name="T0" fmla="*/ 82 w 209"/>
                  <a:gd name="T1" fmla="*/ 505 h 633"/>
                  <a:gd name="T2" fmla="*/ 82 w 209"/>
                  <a:gd name="T3" fmla="*/ 588 h 633"/>
                  <a:gd name="T4" fmla="*/ 127 w 209"/>
                  <a:gd name="T5" fmla="*/ 588 h 633"/>
                  <a:gd name="T6" fmla="*/ 127 w 209"/>
                  <a:gd name="T7" fmla="*/ 577 h 633"/>
                  <a:gd name="T8" fmla="*/ 85 w 209"/>
                  <a:gd name="T9" fmla="*/ 577 h 633"/>
                  <a:gd name="T10" fmla="*/ 104 w 209"/>
                  <a:gd name="T11" fmla="*/ 544 h 633"/>
                  <a:gd name="T12" fmla="*/ 82 w 209"/>
                  <a:gd name="T13" fmla="*/ 505 h 633"/>
                </a:gdLst>
                <a:ahLst/>
                <a:cxnLst>
                  <a:cxn ang="0">
                    <a:pos x="T0" y="T1"/>
                  </a:cxn>
                  <a:cxn ang="0">
                    <a:pos x="T2" y="T3"/>
                  </a:cxn>
                  <a:cxn ang="0">
                    <a:pos x="T4" y="T5"/>
                  </a:cxn>
                  <a:cxn ang="0">
                    <a:pos x="T6" y="T7"/>
                  </a:cxn>
                  <a:cxn ang="0">
                    <a:pos x="T8" y="T9"/>
                  </a:cxn>
                  <a:cxn ang="0">
                    <a:pos x="T10" y="T11"/>
                  </a:cxn>
                  <a:cxn ang="0">
                    <a:pos x="T12" y="T13"/>
                  </a:cxn>
                </a:cxnLst>
                <a:rect l="0" t="0" r="r" b="b"/>
                <a:pathLst>
                  <a:path w="209" h="633">
                    <a:moveTo>
                      <a:pt x="82" y="505"/>
                    </a:moveTo>
                    <a:lnTo>
                      <a:pt x="82" y="588"/>
                    </a:lnTo>
                    <a:lnTo>
                      <a:pt x="127" y="588"/>
                    </a:lnTo>
                    <a:lnTo>
                      <a:pt x="127" y="577"/>
                    </a:lnTo>
                    <a:lnTo>
                      <a:pt x="85" y="577"/>
                    </a:lnTo>
                    <a:lnTo>
                      <a:pt x="104" y="544"/>
                    </a:lnTo>
                    <a:lnTo>
                      <a:pt x="82" y="505"/>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50" name="Freeform 58"/>
              <p:cNvSpPr>
                <a:spLocks/>
              </p:cNvSpPr>
              <p:nvPr/>
            </p:nvSpPr>
            <p:spPr bwMode="auto">
              <a:xfrm>
                <a:off x="10157" y="887"/>
                <a:ext cx="209" cy="633"/>
              </a:xfrm>
              <a:custGeom>
                <a:avLst/>
                <a:gdLst>
                  <a:gd name="T0" fmla="*/ 183 w 209"/>
                  <a:gd name="T1" fmla="*/ 428 h 633"/>
                  <a:gd name="T2" fmla="*/ 170 w 209"/>
                  <a:gd name="T3" fmla="*/ 431 h 633"/>
                  <a:gd name="T4" fmla="*/ 163 w 209"/>
                  <a:gd name="T5" fmla="*/ 442 h 633"/>
                  <a:gd name="T6" fmla="*/ 127 w 209"/>
                  <a:gd name="T7" fmla="*/ 505 h 633"/>
                  <a:gd name="T8" fmla="*/ 127 w 209"/>
                  <a:gd name="T9" fmla="*/ 588 h 633"/>
                  <a:gd name="T10" fmla="*/ 130 w 209"/>
                  <a:gd name="T11" fmla="*/ 588 h 633"/>
                  <a:gd name="T12" fmla="*/ 202 w 209"/>
                  <a:gd name="T13" fmla="*/ 465 h 633"/>
                  <a:gd name="T14" fmla="*/ 208 w 209"/>
                  <a:gd name="T15" fmla="*/ 454 h 633"/>
                  <a:gd name="T16" fmla="*/ 205 w 209"/>
                  <a:gd name="T17" fmla="*/ 440 h 633"/>
                  <a:gd name="T18" fmla="*/ 194 w 209"/>
                  <a:gd name="T19" fmla="*/ 434 h 633"/>
                  <a:gd name="T20" fmla="*/ 183 w 209"/>
                  <a:gd name="T21" fmla="*/ 4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633">
                    <a:moveTo>
                      <a:pt x="183" y="428"/>
                    </a:moveTo>
                    <a:lnTo>
                      <a:pt x="170" y="431"/>
                    </a:lnTo>
                    <a:lnTo>
                      <a:pt x="163" y="442"/>
                    </a:lnTo>
                    <a:lnTo>
                      <a:pt x="127" y="505"/>
                    </a:lnTo>
                    <a:lnTo>
                      <a:pt x="127" y="588"/>
                    </a:lnTo>
                    <a:lnTo>
                      <a:pt x="130" y="588"/>
                    </a:lnTo>
                    <a:lnTo>
                      <a:pt x="202" y="465"/>
                    </a:lnTo>
                    <a:lnTo>
                      <a:pt x="208" y="454"/>
                    </a:lnTo>
                    <a:lnTo>
                      <a:pt x="205" y="440"/>
                    </a:lnTo>
                    <a:lnTo>
                      <a:pt x="194" y="434"/>
                    </a:lnTo>
                    <a:lnTo>
                      <a:pt x="183" y="428"/>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51" name="Freeform 59"/>
              <p:cNvSpPr>
                <a:spLocks/>
              </p:cNvSpPr>
              <p:nvPr/>
            </p:nvSpPr>
            <p:spPr bwMode="auto">
              <a:xfrm>
                <a:off x="10157" y="887"/>
                <a:ext cx="209" cy="633"/>
              </a:xfrm>
              <a:custGeom>
                <a:avLst/>
                <a:gdLst>
                  <a:gd name="T0" fmla="*/ 104 w 209"/>
                  <a:gd name="T1" fmla="*/ 544 h 633"/>
                  <a:gd name="T2" fmla="*/ 85 w 209"/>
                  <a:gd name="T3" fmla="*/ 577 h 633"/>
                  <a:gd name="T4" fmla="*/ 123 w 209"/>
                  <a:gd name="T5" fmla="*/ 577 h 633"/>
                  <a:gd name="T6" fmla="*/ 104 w 209"/>
                  <a:gd name="T7" fmla="*/ 544 h 633"/>
                </a:gdLst>
                <a:ahLst/>
                <a:cxnLst>
                  <a:cxn ang="0">
                    <a:pos x="T0" y="T1"/>
                  </a:cxn>
                  <a:cxn ang="0">
                    <a:pos x="T2" y="T3"/>
                  </a:cxn>
                  <a:cxn ang="0">
                    <a:pos x="T4" y="T5"/>
                  </a:cxn>
                  <a:cxn ang="0">
                    <a:pos x="T6" y="T7"/>
                  </a:cxn>
                </a:cxnLst>
                <a:rect l="0" t="0" r="r" b="b"/>
                <a:pathLst>
                  <a:path w="209" h="633">
                    <a:moveTo>
                      <a:pt x="104" y="544"/>
                    </a:moveTo>
                    <a:lnTo>
                      <a:pt x="85" y="577"/>
                    </a:lnTo>
                    <a:lnTo>
                      <a:pt x="123" y="577"/>
                    </a:lnTo>
                    <a:lnTo>
                      <a:pt x="104" y="544"/>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52" name="Freeform 60"/>
              <p:cNvSpPr>
                <a:spLocks/>
              </p:cNvSpPr>
              <p:nvPr/>
            </p:nvSpPr>
            <p:spPr bwMode="auto">
              <a:xfrm>
                <a:off x="10157" y="887"/>
                <a:ext cx="209" cy="633"/>
              </a:xfrm>
              <a:custGeom>
                <a:avLst/>
                <a:gdLst>
                  <a:gd name="T0" fmla="*/ 127 w 209"/>
                  <a:gd name="T1" fmla="*/ 505 h 633"/>
                  <a:gd name="T2" fmla="*/ 104 w 209"/>
                  <a:gd name="T3" fmla="*/ 544 h 633"/>
                  <a:gd name="T4" fmla="*/ 123 w 209"/>
                  <a:gd name="T5" fmla="*/ 577 h 633"/>
                  <a:gd name="T6" fmla="*/ 127 w 209"/>
                  <a:gd name="T7" fmla="*/ 577 h 633"/>
                  <a:gd name="T8" fmla="*/ 127 w 209"/>
                  <a:gd name="T9" fmla="*/ 505 h 633"/>
                </a:gdLst>
                <a:ahLst/>
                <a:cxnLst>
                  <a:cxn ang="0">
                    <a:pos x="T0" y="T1"/>
                  </a:cxn>
                  <a:cxn ang="0">
                    <a:pos x="T2" y="T3"/>
                  </a:cxn>
                  <a:cxn ang="0">
                    <a:pos x="T4" y="T5"/>
                  </a:cxn>
                  <a:cxn ang="0">
                    <a:pos x="T6" y="T7"/>
                  </a:cxn>
                  <a:cxn ang="0">
                    <a:pos x="T8" y="T9"/>
                  </a:cxn>
                </a:cxnLst>
                <a:rect l="0" t="0" r="r" b="b"/>
                <a:pathLst>
                  <a:path w="209" h="633">
                    <a:moveTo>
                      <a:pt x="127" y="505"/>
                    </a:moveTo>
                    <a:lnTo>
                      <a:pt x="104" y="544"/>
                    </a:lnTo>
                    <a:lnTo>
                      <a:pt x="123" y="577"/>
                    </a:lnTo>
                    <a:lnTo>
                      <a:pt x="127" y="577"/>
                    </a:lnTo>
                    <a:lnTo>
                      <a:pt x="127" y="505"/>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53" name="Freeform 61"/>
              <p:cNvSpPr>
                <a:spLocks/>
              </p:cNvSpPr>
              <p:nvPr/>
            </p:nvSpPr>
            <p:spPr bwMode="auto">
              <a:xfrm>
                <a:off x="10157" y="887"/>
                <a:ext cx="209" cy="633"/>
              </a:xfrm>
              <a:custGeom>
                <a:avLst/>
                <a:gdLst>
                  <a:gd name="T0" fmla="*/ 127 w 209"/>
                  <a:gd name="T1" fmla="*/ 0 h 633"/>
                  <a:gd name="T2" fmla="*/ 82 w 209"/>
                  <a:gd name="T3" fmla="*/ 0 h 633"/>
                  <a:gd name="T4" fmla="*/ 82 w 209"/>
                  <a:gd name="T5" fmla="*/ 505 h 633"/>
                  <a:gd name="T6" fmla="*/ 104 w 209"/>
                  <a:gd name="T7" fmla="*/ 544 h 633"/>
                  <a:gd name="T8" fmla="*/ 126 w 209"/>
                  <a:gd name="T9" fmla="*/ 505 h 633"/>
                  <a:gd name="T10" fmla="*/ 127 w 209"/>
                  <a:gd name="T11" fmla="*/ 0 h 633"/>
                </a:gdLst>
                <a:ahLst/>
                <a:cxnLst>
                  <a:cxn ang="0">
                    <a:pos x="T0" y="T1"/>
                  </a:cxn>
                  <a:cxn ang="0">
                    <a:pos x="T2" y="T3"/>
                  </a:cxn>
                  <a:cxn ang="0">
                    <a:pos x="T4" y="T5"/>
                  </a:cxn>
                  <a:cxn ang="0">
                    <a:pos x="T6" y="T7"/>
                  </a:cxn>
                  <a:cxn ang="0">
                    <a:pos x="T8" y="T9"/>
                  </a:cxn>
                  <a:cxn ang="0">
                    <a:pos x="T10" y="T11"/>
                  </a:cxn>
                </a:cxnLst>
                <a:rect l="0" t="0" r="r" b="b"/>
                <a:pathLst>
                  <a:path w="209" h="633">
                    <a:moveTo>
                      <a:pt x="127" y="0"/>
                    </a:moveTo>
                    <a:lnTo>
                      <a:pt x="82" y="0"/>
                    </a:lnTo>
                    <a:lnTo>
                      <a:pt x="82" y="505"/>
                    </a:lnTo>
                    <a:lnTo>
                      <a:pt x="104" y="544"/>
                    </a:lnTo>
                    <a:lnTo>
                      <a:pt x="126" y="505"/>
                    </a:lnTo>
                    <a:lnTo>
                      <a:pt x="127"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grpSp>
        <p:sp>
          <p:nvSpPr>
            <p:cNvPr id="40" name="Freeform 62"/>
            <p:cNvSpPr>
              <a:spLocks/>
            </p:cNvSpPr>
            <p:nvPr/>
          </p:nvSpPr>
          <p:spPr bwMode="auto">
            <a:xfrm>
              <a:off x="4430" y="887"/>
              <a:ext cx="5831" cy="20"/>
            </a:xfrm>
            <a:custGeom>
              <a:avLst/>
              <a:gdLst>
                <a:gd name="T0" fmla="*/ 0 w 5831"/>
                <a:gd name="T1" fmla="*/ 0 h 20"/>
                <a:gd name="T2" fmla="*/ 5831 w 5831"/>
                <a:gd name="T3" fmla="*/ 0 h 20"/>
              </a:gdLst>
              <a:ahLst/>
              <a:cxnLst>
                <a:cxn ang="0">
                  <a:pos x="T0" y="T1"/>
                </a:cxn>
                <a:cxn ang="0">
                  <a:pos x="T2" y="T3"/>
                </a:cxn>
              </a:cxnLst>
              <a:rect l="0" t="0" r="r" b="b"/>
              <a:pathLst>
                <a:path w="5831" h="20">
                  <a:moveTo>
                    <a:pt x="0" y="0"/>
                  </a:moveTo>
                  <a:lnTo>
                    <a:pt x="5831"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grpSp>
          <p:nvGrpSpPr>
            <p:cNvPr id="41" name="Group 63"/>
            <p:cNvGrpSpPr>
              <a:grpSpLocks/>
            </p:cNvGrpSpPr>
            <p:nvPr/>
          </p:nvGrpSpPr>
          <p:grpSpPr bwMode="auto">
            <a:xfrm>
              <a:off x="6503" y="436"/>
              <a:ext cx="209" cy="451"/>
              <a:chOff x="6503" y="436"/>
              <a:chExt cx="209" cy="451"/>
            </a:xfrm>
          </p:grpSpPr>
          <p:sp>
            <p:nvSpPr>
              <p:cNvPr id="42" name="Freeform 64"/>
              <p:cNvSpPr>
                <a:spLocks/>
              </p:cNvSpPr>
              <p:nvPr/>
            </p:nvSpPr>
            <p:spPr bwMode="auto">
              <a:xfrm>
                <a:off x="6503" y="436"/>
                <a:ext cx="209" cy="451"/>
              </a:xfrm>
              <a:custGeom>
                <a:avLst/>
                <a:gdLst>
                  <a:gd name="T0" fmla="*/ 25 w 209"/>
                  <a:gd name="T1" fmla="*/ 245 h 451"/>
                  <a:gd name="T2" fmla="*/ 3 w 209"/>
                  <a:gd name="T3" fmla="*/ 258 h 451"/>
                  <a:gd name="T4" fmla="*/ 0 w 209"/>
                  <a:gd name="T5" fmla="*/ 272 h 451"/>
                  <a:gd name="T6" fmla="*/ 6 w 209"/>
                  <a:gd name="T7" fmla="*/ 282 h 451"/>
                  <a:gd name="T8" fmla="*/ 104 w 209"/>
                  <a:gd name="T9" fmla="*/ 451 h 451"/>
                  <a:gd name="T10" fmla="*/ 130 w 209"/>
                  <a:gd name="T11" fmla="*/ 406 h 451"/>
                  <a:gd name="T12" fmla="*/ 81 w 209"/>
                  <a:gd name="T13" fmla="*/ 406 h 451"/>
                  <a:gd name="T14" fmla="*/ 81 w 209"/>
                  <a:gd name="T15" fmla="*/ 323 h 451"/>
                  <a:gd name="T16" fmla="*/ 45 w 209"/>
                  <a:gd name="T17" fmla="*/ 260 h 451"/>
                  <a:gd name="T18" fmla="*/ 38 w 209"/>
                  <a:gd name="T19" fmla="*/ 249 h 451"/>
                  <a:gd name="T20" fmla="*/ 25 w 209"/>
                  <a:gd name="T21" fmla="*/ 245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451">
                    <a:moveTo>
                      <a:pt x="25" y="245"/>
                    </a:moveTo>
                    <a:lnTo>
                      <a:pt x="3" y="258"/>
                    </a:lnTo>
                    <a:lnTo>
                      <a:pt x="0" y="272"/>
                    </a:lnTo>
                    <a:lnTo>
                      <a:pt x="6" y="282"/>
                    </a:lnTo>
                    <a:lnTo>
                      <a:pt x="104" y="451"/>
                    </a:lnTo>
                    <a:lnTo>
                      <a:pt x="130" y="406"/>
                    </a:lnTo>
                    <a:lnTo>
                      <a:pt x="81" y="406"/>
                    </a:lnTo>
                    <a:lnTo>
                      <a:pt x="81" y="323"/>
                    </a:lnTo>
                    <a:lnTo>
                      <a:pt x="45" y="260"/>
                    </a:lnTo>
                    <a:lnTo>
                      <a:pt x="38" y="249"/>
                    </a:lnTo>
                    <a:lnTo>
                      <a:pt x="25" y="245"/>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43" name="Freeform 65"/>
              <p:cNvSpPr>
                <a:spLocks/>
              </p:cNvSpPr>
              <p:nvPr/>
            </p:nvSpPr>
            <p:spPr bwMode="auto">
              <a:xfrm>
                <a:off x="6503" y="436"/>
                <a:ext cx="209" cy="451"/>
              </a:xfrm>
              <a:custGeom>
                <a:avLst/>
                <a:gdLst>
                  <a:gd name="T0" fmla="*/ 82 w 209"/>
                  <a:gd name="T1" fmla="*/ 323 h 451"/>
                  <a:gd name="T2" fmla="*/ 81 w 209"/>
                  <a:gd name="T3" fmla="*/ 406 h 451"/>
                  <a:gd name="T4" fmla="*/ 126 w 209"/>
                  <a:gd name="T5" fmla="*/ 406 h 451"/>
                  <a:gd name="T6" fmla="*/ 126 w 209"/>
                  <a:gd name="T7" fmla="*/ 395 h 451"/>
                  <a:gd name="T8" fmla="*/ 85 w 209"/>
                  <a:gd name="T9" fmla="*/ 395 h 451"/>
                  <a:gd name="T10" fmla="*/ 104 w 209"/>
                  <a:gd name="T11" fmla="*/ 361 h 451"/>
                  <a:gd name="T12" fmla="*/ 82 w 209"/>
                  <a:gd name="T13" fmla="*/ 323 h 451"/>
                </a:gdLst>
                <a:ahLst/>
                <a:cxnLst>
                  <a:cxn ang="0">
                    <a:pos x="T0" y="T1"/>
                  </a:cxn>
                  <a:cxn ang="0">
                    <a:pos x="T2" y="T3"/>
                  </a:cxn>
                  <a:cxn ang="0">
                    <a:pos x="T4" y="T5"/>
                  </a:cxn>
                  <a:cxn ang="0">
                    <a:pos x="T6" y="T7"/>
                  </a:cxn>
                  <a:cxn ang="0">
                    <a:pos x="T8" y="T9"/>
                  </a:cxn>
                  <a:cxn ang="0">
                    <a:pos x="T10" y="T11"/>
                  </a:cxn>
                  <a:cxn ang="0">
                    <a:pos x="T12" y="T13"/>
                  </a:cxn>
                </a:cxnLst>
                <a:rect l="0" t="0" r="r" b="b"/>
                <a:pathLst>
                  <a:path w="209" h="451">
                    <a:moveTo>
                      <a:pt x="82" y="323"/>
                    </a:moveTo>
                    <a:lnTo>
                      <a:pt x="81" y="406"/>
                    </a:lnTo>
                    <a:lnTo>
                      <a:pt x="126" y="406"/>
                    </a:lnTo>
                    <a:lnTo>
                      <a:pt x="126" y="395"/>
                    </a:lnTo>
                    <a:lnTo>
                      <a:pt x="85" y="395"/>
                    </a:lnTo>
                    <a:lnTo>
                      <a:pt x="104" y="361"/>
                    </a:lnTo>
                    <a:lnTo>
                      <a:pt x="82" y="323"/>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44" name="Freeform 66"/>
              <p:cNvSpPr>
                <a:spLocks/>
              </p:cNvSpPr>
              <p:nvPr/>
            </p:nvSpPr>
            <p:spPr bwMode="auto">
              <a:xfrm>
                <a:off x="6503" y="436"/>
                <a:ext cx="209" cy="451"/>
              </a:xfrm>
              <a:custGeom>
                <a:avLst/>
                <a:gdLst>
                  <a:gd name="T0" fmla="*/ 183 w 209"/>
                  <a:gd name="T1" fmla="*/ 245 h 451"/>
                  <a:gd name="T2" fmla="*/ 170 w 209"/>
                  <a:gd name="T3" fmla="*/ 249 h 451"/>
                  <a:gd name="T4" fmla="*/ 163 w 209"/>
                  <a:gd name="T5" fmla="*/ 260 h 451"/>
                  <a:gd name="T6" fmla="*/ 126 w 209"/>
                  <a:gd name="T7" fmla="*/ 323 h 451"/>
                  <a:gd name="T8" fmla="*/ 126 w 209"/>
                  <a:gd name="T9" fmla="*/ 406 h 451"/>
                  <a:gd name="T10" fmla="*/ 130 w 209"/>
                  <a:gd name="T11" fmla="*/ 406 h 451"/>
                  <a:gd name="T12" fmla="*/ 202 w 209"/>
                  <a:gd name="T13" fmla="*/ 282 h 451"/>
                  <a:gd name="T14" fmla="*/ 208 w 209"/>
                  <a:gd name="T15" fmla="*/ 272 h 451"/>
                  <a:gd name="T16" fmla="*/ 205 w 209"/>
                  <a:gd name="T17" fmla="*/ 258 h 451"/>
                  <a:gd name="T18" fmla="*/ 183 w 209"/>
                  <a:gd name="T19" fmla="*/ 245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451">
                    <a:moveTo>
                      <a:pt x="183" y="245"/>
                    </a:moveTo>
                    <a:lnTo>
                      <a:pt x="170" y="249"/>
                    </a:lnTo>
                    <a:lnTo>
                      <a:pt x="163" y="260"/>
                    </a:lnTo>
                    <a:lnTo>
                      <a:pt x="126" y="323"/>
                    </a:lnTo>
                    <a:lnTo>
                      <a:pt x="126" y="406"/>
                    </a:lnTo>
                    <a:lnTo>
                      <a:pt x="130" y="406"/>
                    </a:lnTo>
                    <a:lnTo>
                      <a:pt x="202" y="282"/>
                    </a:lnTo>
                    <a:lnTo>
                      <a:pt x="208" y="272"/>
                    </a:lnTo>
                    <a:lnTo>
                      <a:pt x="205" y="258"/>
                    </a:lnTo>
                    <a:lnTo>
                      <a:pt x="183" y="245"/>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45" name="Freeform 67"/>
              <p:cNvSpPr>
                <a:spLocks/>
              </p:cNvSpPr>
              <p:nvPr/>
            </p:nvSpPr>
            <p:spPr bwMode="auto">
              <a:xfrm>
                <a:off x="6503" y="436"/>
                <a:ext cx="209" cy="451"/>
              </a:xfrm>
              <a:custGeom>
                <a:avLst/>
                <a:gdLst>
                  <a:gd name="T0" fmla="*/ 104 w 209"/>
                  <a:gd name="T1" fmla="*/ 361 h 451"/>
                  <a:gd name="T2" fmla="*/ 85 w 209"/>
                  <a:gd name="T3" fmla="*/ 395 h 451"/>
                  <a:gd name="T4" fmla="*/ 123 w 209"/>
                  <a:gd name="T5" fmla="*/ 395 h 451"/>
                  <a:gd name="T6" fmla="*/ 104 w 209"/>
                  <a:gd name="T7" fmla="*/ 361 h 451"/>
                </a:gdLst>
                <a:ahLst/>
                <a:cxnLst>
                  <a:cxn ang="0">
                    <a:pos x="T0" y="T1"/>
                  </a:cxn>
                  <a:cxn ang="0">
                    <a:pos x="T2" y="T3"/>
                  </a:cxn>
                  <a:cxn ang="0">
                    <a:pos x="T4" y="T5"/>
                  </a:cxn>
                  <a:cxn ang="0">
                    <a:pos x="T6" y="T7"/>
                  </a:cxn>
                </a:cxnLst>
                <a:rect l="0" t="0" r="r" b="b"/>
                <a:pathLst>
                  <a:path w="209" h="451">
                    <a:moveTo>
                      <a:pt x="104" y="361"/>
                    </a:moveTo>
                    <a:lnTo>
                      <a:pt x="85" y="395"/>
                    </a:lnTo>
                    <a:lnTo>
                      <a:pt x="123" y="395"/>
                    </a:lnTo>
                    <a:lnTo>
                      <a:pt x="104" y="361"/>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46" name="Freeform 68"/>
              <p:cNvSpPr>
                <a:spLocks/>
              </p:cNvSpPr>
              <p:nvPr/>
            </p:nvSpPr>
            <p:spPr bwMode="auto">
              <a:xfrm>
                <a:off x="6503" y="436"/>
                <a:ext cx="209" cy="451"/>
              </a:xfrm>
              <a:custGeom>
                <a:avLst/>
                <a:gdLst>
                  <a:gd name="T0" fmla="*/ 126 w 209"/>
                  <a:gd name="T1" fmla="*/ 323 h 451"/>
                  <a:gd name="T2" fmla="*/ 104 w 209"/>
                  <a:gd name="T3" fmla="*/ 361 h 451"/>
                  <a:gd name="T4" fmla="*/ 123 w 209"/>
                  <a:gd name="T5" fmla="*/ 395 h 451"/>
                  <a:gd name="T6" fmla="*/ 126 w 209"/>
                  <a:gd name="T7" fmla="*/ 395 h 451"/>
                  <a:gd name="T8" fmla="*/ 126 w 209"/>
                  <a:gd name="T9" fmla="*/ 323 h 451"/>
                </a:gdLst>
                <a:ahLst/>
                <a:cxnLst>
                  <a:cxn ang="0">
                    <a:pos x="T0" y="T1"/>
                  </a:cxn>
                  <a:cxn ang="0">
                    <a:pos x="T2" y="T3"/>
                  </a:cxn>
                  <a:cxn ang="0">
                    <a:pos x="T4" y="T5"/>
                  </a:cxn>
                  <a:cxn ang="0">
                    <a:pos x="T6" y="T7"/>
                  </a:cxn>
                  <a:cxn ang="0">
                    <a:pos x="T8" y="T9"/>
                  </a:cxn>
                </a:cxnLst>
                <a:rect l="0" t="0" r="r" b="b"/>
                <a:pathLst>
                  <a:path w="209" h="451">
                    <a:moveTo>
                      <a:pt x="126" y="323"/>
                    </a:moveTo>
                    <a:lnTo>
                      <a:pt x="104" y="361"/>
                    </a:lnTo>
                    <a:lnTo>
                      <a:pt x="123" y="395"/>
                    </a:lnTo>
                    <a:lnTo>
                      <a:pt x="126" y="395"/>
                    </a:lnTo>
                    <a:lnTo>
                      <a:pt x="126" y="323"/>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sp>
            <p:nvSpPr>
              <p:cNvPr id="47" name="Freeform 69"/>
              <p:cNvSpPr>
                <a:spLocks/>
              </p:cNvSpPr>
              <p:nvPr/>
            </p:nvSpPr>
            <p:spPr bwMode="auto">
              <a:xfrm>
                <a:off x="6503" y="436"/>
                <a:ext cx="209" cy="451"/>
              </a:xfrm>
              <a:custGeom>
                <a:avLst/>
                <a:gdLst>
                  <a:gd name="T0" fmla="*/ 126 w 209"/>
                  <a:gd name="T1" fmla="*/ 0 h 451"/>
                  <a:gd name="T2" fmla="*/ 81 w 209"/>
                  <a:gd name="T3" fmla="*/ 0 h 451"/>
                  <a:gd name="T4" fmla="*/ 82 w 209"/>
                  <a:gd name="T5" fmla="*/ 323 h 451"/>
                  <a:gd name="T6" fmla="*/ 104 w 209"/>
                  <a:gd name="T7" fmla="*/ 361 h 451"/>
                  <a:gd name="T8" fmla="*/ 126 w 209"/>
                  <a:gd name="T9" fmla="*/ 323 h 451"/>
                  <a:gd name="T10" fmla="*/ 126 w 209"/>
                  <a:gd name="T11" fmla="*/ 0 h 451"/>
                </a:gdLst>
                <a:ahLst/>
                <a:cxnLst>
                  <a:cxn ang="0">
                    <a:pos x="T0" y="T1"/>
                  </a:cxn>
                  <a:cxn ang="0">
                    <a:pos x="T2" y="T3"/>
                  </a:cxn>
                  <a:cxn ang="0">
                    <a:pos x="T4" y="T5"/>
                  </a:cxn>
                  <a:cxn ang="0">
                    <a:pos x="T6" y="T7"/>
                  </a:cxn>
                  <a:cxn ang="0">
                    <a:pos x="T8" y="T9"/>
                  </a:cxn>
                  <a:cxn ang="0">
                    <a:pos x="T10" y="T11"/>
                  </a:cxn>
                </a:cxnLst>
                <a:rect l="0" t="0" r="r" b="b"/>
                <a:pathLst>
                  <a:path w="209" h="451">
                    <a:moveTo>
                      <a:pt x="126" y="0"/>
                    </a:moveTo>
                    <a:lnTo>
                      <a:pt x="81" y="0"/>
                    </a:lnTo>
                    <a:lnTo>
                      <a:pt x="82" y="323"/>
                    </a:lnTo>
                    <a:lnTo>
                      <a:pt x="104" y="361"/>
                    </a:lnTo>
                    <a:lnTo>
                      <a:pt x="126" y="323"/>
                    </a:lnTo>
                    <a:lnTo>
                      <a:pt x="126" y="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SG"/>
              </a:p>
            </p:txBody>
          </p:sp>
        </p:grpSp>
      </p:grpSp>
      <p:sp>
        <p:nvSpPr>
          <p:cNvPr id="72" name="Rectangle 71"/>
          <p:cNvSpPr/>
          <p:nvPr/>
        </p:nvSpPr>
        <p:spPr>
          <a:xfrm>
            <a:off x="2915816" y="1549559"/>
            <a:ext cx="836155" cy="369332"/>
          </a:xfrm>
          <a:prstGeom prst="rect">
            <a:avLst/>
          </a:prstGeom>
        </p:spPr>
        <p:txBody>
          <a:bodyPr wrap="square">
            <a:spAutoFit/>
          </a:bodyPr>
          <a:lstStyle/>
          <a:p>
            <a:r>
              <a:rPr lang="en-SG" dirty="0" smtClean="0"/>
              <a:t>Name</a:t>
            </a:r>
            <a:endParaRPr lang="en-SG" dirty="0"/>
          </a:p>
        </p:txBody>
      </p:sp>
      <p:sp>
        <p:nvSpPr>
          <p:cNvPr id="73" name="Rectangle 72"/>
          <p:cNvSpPr/>
          <p:nvPr/>
        </p:nvSpPr>
        <p:spPr>
          <a:xfrm>
            <a:off x="4807710" y="1547409"/>
            <a:ext cx="700394" cy="369332"/>
          </a:xfrm>
          <a:prstGeom prst="rect">
            <a:avLst/>
          </a:prstGeom>
        </p:spPr>
        <p:txBody>
          <a:bodyPr wrap="square">
            <a:spAutoFit/>
          </a:bodyPr>
          <a:lstStyle/>
          <a:p>
            <a:r>
              <a:rPr lang="en-SG" dirty="0" smtClean="0"/>
              <a:t>Data</a:t>
            </a:r>
            <a:endParaRPr lang="en-SG" dirty="0"/>
          </a:p>
        </p:txBody>
      </p:sp>
      <p:sp>
        <p:nvSpPr>
          <p:cNvPr id="74" name="Rectangle 73"/>
          <p:cNvSpPr/>
          <p:nvPr/>
        </p:nvSpPr>
        <p:spPr>
          <a:xfrm>
            <a:off x="3707904" y="3140968"/>
            <a:ext cx="900522" cy="584775"/>
          </a:xfrm>
          <a:prstGeom prst="rect">
            <a:avLst/>
          </a:prstGeom>
        </p:spPr>
        <p:txBody>
          <a:bodyPr wrap="square">
            <a:spAutoFit/>
          </a:bodyPr>
          <a:lstStyle/>
          <a:p>
            <a:r>
              <a:rPr lang="en-SG" sz="3200" b="1" dirty="0"/>
              <a:t>FILE</a:t>
            </a:r>
            <a:endParaRPr lang="en-SG" sz="3200" dirty="0"/>
          </a:p>
        </p:txBody>
      </p:sp>
      <p:sp>
        <p:nvSpPr>
          <p:cNvPr id="75" name="Rectangle 74"/>
          <p:cNvSpPr/>
          <p:nvPr/>
        </p:nvSpPr>
        <p:spPr>
          <a:xfrm>
            <a:off x="3288986" y="4574777"/>
            <a:ext cx="1118832" cy="369332"/>
          </a:xfrm>
          <a:prstGeom prst="rect">
            <a:avLst/>
          </a:prstGeom>
        </p:spPr>
        <p:txBody>
          <a:bodyPr wrap="none">
            <a:spAutoFit/>
          </a:bodyPr>
          <a:lstStyle/>
          <a:p>
            <a:r>
              <a:rPr lang="en-SG" dirty="0"/>
              <a:t>Attributes</a:t>
            </a:r>
          </a:p>
        </p:txBody>
      </p:sp>
      <p:sp>
        <p:nvSpPr>
          <p:cNvPr id="76" name="Rectangle 75"/>
          <p:cNvSpPr/>
          <p:nvPr/>
        </p:nvSpPr>
        <p:spPr>
          <a:xfrm>
            <a:off x="4936155" y="4434045"/>
            <a:ext cx="1053494" cy="369332"/>
          </a:xfrm>
          <a:prstGeom prst="rect">
            <a:avLst/>
          </a:prstGeom>
        </p:spPr>
        <p:txBody>
          <a:bodyPr wrap="none">
            <a:spAutoFit/>
          </a:bodyPr>
          <a:lstStyle/>
          <a:p>
            <a:r>
              <a:rPr lang="en-SG" dirty="0"/>
              <a:t>… (other)</a:t>
            </a:r>
          </a:p>
        </p:txBody>
      </p:sp>
      <p:sp>
        <p:nvSpPr>
          <p:cNvPr id="77" name="Rectangle 76"/>
          <p:cNvSpPr/>
          <p:nvPr/>
        </p:nvSpPr>
        <p:spPr>
          <a:xfrm>
            <a:off x="2064869" y="5733256"/>
            <a:ext cx="4451347" cy="369332"/>
          </a:xfrm>
          <a:prstGeom prst="rect">
            <a:avLst/>
          </a:prstGeom>
        </p:spPr>
        <p:txBody>
          <a:bodyPr wrap="none">
            <a:spAutoFit/>
          </a:bodyPr>
          <a:lstStyle/>
          <a:p>
            <a:r>
              <a:rPr lang="en-SG" dirty="0"/>
              <a:t>File size	</a:t>
            </a:r>
            <a:r>
              <a:rPr lang="en-SG" dirty="0" smtClean="0"/>
              <a:t>   Owner</a:t>
            </a:r>
            <a:r>
              <a:rPr lang="en-SG" dirty="0"/>
              <a:t>	</a:t>
            </a:r>
            <a:r>
              <a:rPr lang="en-SG" dirty="0" smtClean="0"/>
              <a:t>      Creation </a:t>
            </a:r>
            <a:r>
              <a:rPr lang="en-SG" dirty="0"/>
              <a:t>Date	Rights</a:t>
            </a:r>
          </a:p>
        </p:txBody>
      </p:sp>
    </p:spTree>
    <p:extLst>
      <p:ext uri="{BB962C8B-B14F-4D97-AF65-F5344CB8AC3E}">
        <p14:creationId xmlns:p14="http://schemas.microsoft.com/office/powerpoint/2010/main" val="42656969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Linked </a:t>
            </a:r>
            <a:r>
              <a:rPr lang="en-SG" dirty="0"/>
              <a:t>List Allocation </a:t>
            </a:r>
          </a:p>
        </p:txBody>
      </p:sp>
      <p:sp>
        <p:nvSpPr>
          <p:cNvPr id="3" name="Content Placeholder 2"/>
          <p:cNvSpPr>
            <a:spLocks noGrp="1"/>
          </p:cNvSpPr>
          <p:nvPr>
            <p:ph idx="1"/>
          </p:nvPr>
        </p:nvSpPr>
        <p:spPr/>
        <p:txBody>
          <a:bodyPr>
            <a:normAutofit fontScale="92500" lnSpcReduction="10000"/>
          </a:bodyPr>
          <a:lstStyle/>
          <a:p>
            <a:r>
              <a:rPr lang="en-SG" dirty="0" smtClean="0"/>
              <a:t>Keep </a:t>
            </a:r>
            <a:r>
              <a:rPr lang="en-SG" dirty="0"/>
              <a:t>each file as a linked list of disk blocks. The first word of each block is used as a pointer to the next one. The rest of the block is for data. </a:t>
            </a:r>
          </a:p>
          <a:p>
            <a:r>
              <a:rPr lang="en-SG" b="1" dirty="0" smtClean="0"/>
              <a:t>Good</a:t>
            </a:r>
            <a:r>
              <a:rPr lang="en-SG" b="1" dirty="0"/>
              <a:t>: </a:t>
            </a:r>
            <a:endParaRPr lang="en-SG" dirty="0"/>
          </a:p>
          <a:p>
            <a:pPr lvl="1"/>
            <a:r>
              <a:rPr lang="en-SG" dirty="0" smtClean="0"/>
              <a:t>Every </a:t>
            </a:r>
            <a:r>
              <a:rPr lang="en-SG" dirty="0"/>
              <a:t>block in the disk can be used by a file. </a:t>
            </a:r>
          </a:p>
          <a:p>
            <a:pPr lvl="1"/>
            <a:r>
              <a:rPr lang="en-SG" dirty="0" smtClean="0"/>
              <a:t>Directory </a:t>
            </a:r>
            <a:r>
              <a:rPr lang="en-SG" dirty="0"/>
              <a:t>entry only need to store the disk address of the first block of the file. </a:t>
            </a:r>
          </a:p>
          <a:p>
            <a:r>
              <a:rPr lang="en-SG" b="1" dirty="0" smtClean="0"/>
              <a:t>Bad</a:t>
            </a:r>
            <a:r>
              <a:rPr lang="en-SG" b="1" dirty="0"/>
              <a:t>: </a:t>
            </a:r>
            <a:endParaRPr lang="en-SG" dirty="0"/>
          </a:p>
          <a:p>
            <a:pPr lvl="1"/>
            <a:r>
              <a:rPr lang="en-SG" dirty="0" smtClean="0"/>
              <a:t>Random </a:t>
            </a:r>
            <a:r>
              <a:rPr lang="en-SG" dirty="0"/>
              <a:t>access is extremely slow. </a:t>
            </a:r>
          </a:p>
          <a:p>
            <a:pPr lvl="1"/>
            <a:r>
              <a:rPr lang="en-SG" dirty="0" smtClean="0"/>
              <a:t>Overhead </a:t>
            </a:r>
            <a:r>
              <a:rPr lang="en-SG" dirty="0"/>
              <a:t>of using pointers (file space) </a:t>
            </a:r>
          </a:p>
          <a:p>
            <a:endParaRPr lang="en-SG" dirty="0"/>
          </a:p>
        </p:txBody>
      </p:sp>
    </p:spTree>
    <p:extLst>
      <p:ext uri="{BB962C8B-B14F-4D97-AF65-F5344CB8AC3E}">
        <p14:creationId xmlns:p14="http://schemas.microsoft.com/office/powerpoint/2010/main" val="2136966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MS-DOS </a:t>
            </a:r>
            <a:r>
              <a:rPr lang="en-SG" dirty="0"/>
              <a:t>File System </a:t>
            </a:r>
          </a:p>
        </p:txBody>
      </p:sp>
      <p:sp>
        <p:nvSpPr>
          <p:cNvPr id="3" name="Content Placeholder 2"/>
          <p:cNvSpPr>
            <a:spLocks noGrp="1"/>
          </p:cNvSpPr>
          <p:nvPr>
            <p:ph idx="1"/>
          </p:nvPr>
        </p:nvSpPr>
        <p:spPr>
          <a:xfrm>
            <a:off x="457200" y="1600201"/>
            <a:ext cx="8229600" cy="1684784"/>
          </a:xfrm>
        </p:spPr>
        <p:txBody>
          <a:bodyPr/>
          <a:lstStyle/>
          <a:p>
            <a:r>
              <a:rPr lang="en-SG" dirty="0" smtClean="0"/>
              <a:t>Implement </a:t>
            </a:r>
            <a:r>
              <a:rPr lang="en-SG" dirty="0"/>
              <a:t>a linked list allocation using a table </a:t>
            </a:r>
          </a:p>
          <a:p>
            <a:pPr lvl="1"/>
            <a:r>
              <a:rPr lang="en-SG" dirty="0" smtClean="0"/>
              <a:t>Called </a:t>
            </a:r>
            <a:r>
              <a:rPr lang="en-SG" dirty="0"/>
              <a:t>File Allocation Table (FAT) </a:t>
            </a:r>
          </a:p>
          <a:p>
            <a:pPr lvl="1"/>
            <a:r>
              <a:rPr lang="en-SG" dirty="0" smtClean="0"/>
              <a:t>Take </a:t>
            </a:r>
            <a:r>
              <a:rPr lang="en-SG" dirty="0"/>
              <a:t>pointer away from blocks, store in this table </a:t>
            </a:r>
          </a:p>
          <a:p>
            <a:endParaRPr lang="en-SG"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49" y="3284984"/>
            <a:ext cx="4533359" cy="3260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25152" y="3212976"/>
            <a:ext cx="2994971" cy="3481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4932040" y="4653136"/>
            <a:ext cx="648072" cy="419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3196196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File </a:t>
            </a:r>
            <a:r>
              <a:rPr lang="en-SG" dirty="0"/>
              <a:t>Allocation Table </a:t>
            </a:r>
          </a:p>
        </p:txBody>
      </p:sp>
      <p:sp>
        <p:nvSpPr>
          <p:cNvPr id="3" name="Content Placeholder 2"/>
          <p:cNvSpPr>
            <a:spLocks noGrp="1"/>
          </p:cNvSpPr>
          <p:nvPr>
            <p:ph idx="1"/>
          </p:nvPr>
        </p:nvSpPr>
        <p:spPr/>
        <p:txBody>
          <a:bodyPr>
            <a:normAutofit fontScale="92500" lnSpcReduction="20000"/>
          </a:bodyPr>
          <a:lstStyle/>
          <a:p>
            <a:r>
              <a:rPr lang="en-SG" dirty="0" smtClean="0"/>
              <a:t>The </a:t>
            </a:r>
            <a:r>
              <a:rPr lang="en-SG" dirty="0"/>
              <a:t>pointer word from each disk block is put into a table instead. This table is called a FAT (File Allocation Table). </a:t>
            </a:r>
          </a:p>
          <a:p>
            <a:r>
              <a:rPr lang="en-SG" dirty="0" smtClean="0"/>
              <a:t>Pros</a:t>
            </a:r>
            <a:r>
              <a:rPr lang="en-SG" dirty="0"/>
              <a:t>: </a:t>
            </a:r>
          </a:p>
          <a:p>
            <a:pPr lvl="1"/>
            <a:r>
              <a:rPr lang="en-SG" dirty="0" smtClean="0"/>
              <a:t>Entire </a:t>
            </a:r>
            <a:r>
              <a:rPr lang="en-SG" dirty="0"/>
              <a:t>block is available for data </a:t>
            </a:r>
          </a:p>
          <a:p>
            <a:pPr lvl="1"/>
            <a:r>
              <a:rPr lang="en-SG" dirty="0" smtClean="0"/>
              <a:t>Random </a:t>
            </a:r>
            <a:r>
              <a:rPr lang="en-SG" dirty="0"/>
              <a:t>access is faster than linked list. </a:t>
            </a:r>
          </a:p>
          <a:p>
            <a:r>
              <a:rPr lang="en-SG" dirty="0" smtClean="0"/>
              <a:t>Cons</a:t>
            </a:r>
            <a:r>
              <a:rPr lang="en-SG" dirty="0"/>
              <a:t>: </a:t>
            </a:r>
          </a:p>
          <a:p>
            <a:pPr lvl="1"/>
            <a:r>
              <a:rPr lang="en-SG" dirty="0" smtClean="0"/>
              <a:t>Many </a:t>
            </a:r>
            <a:r>
              <a:rPr lang="en-SG" dirty="0"/>
              <a:t>file seeks unless entire FAT is in memory </a:t>
            </a:r>
          </a:p>
          <a:p>
            <a:pPr lvl="2"/>
            <a:r>
              <a:rPr lang="en-SG" dirty="0" smtClean="0"/>
              <a:t>For </a:t>
            </a:r>
            <a:r>
              <a:rPr lang="en-SG" dirty="0"/>
              <a:t>20 GB disk, 1 KB block size, FAT has 20 million entries </a:t>
            </a:r>
          </a:p>
          <a:p>
            <a:pPr lvl="2"/>
            <a:r>
              <a:rPr lang="en-SG" dirty="0" smtClean="0"/>
              <a:t>If </a:t>
            </a:r>
            <a:r>
              <a:rPr lang="en-SG" dirty="0"/>
              <a:t>4 bytes used per entry  80 MB of main memory required for FS </a:t>
            </a:r>
          </a:p>
          <a:p>
            <a:endParaRPr lang="en-SG" dirty="0"/>
          </a:p>
        </p:txBody>
      </p:sp>
    </p:spTree>
    <p:extLst>
      <p:ext uri="{BB962C8B-B14F-4D97-AF65-F5344CB8AC3E}">
        <p14:creationId xmlns:p14="http://schemas.microsoft.com/office/powerpoint/2010/main" val="41441477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Indexed </a:t>
            </a:r>
            <a:r>
              <a:rPr lang="en-SG" dirty="0"/>
              <a:t>Allocation </a:t>
            </a:r>
          </a:p>
        </p:txBody>
      </p:sp>
      <p:sp>
        <p:nvSpPr>
          <p:cNvPr id="3" name="Content Placeholder 2"/>
          <p:cNvSpPr>
            <a:spLocks noGrp="1"/>
          </p:cNvSpPr>
          <p:nvPr>
            <p:ph idx="1"/>
          </p:nvPr>
        </p:nvSpPr>
        <p:spPr>
          <a:xfrm>
            <a:off x="457200" y="1600200"/>
            <a:ext cx="4186808" cy="4525963"/>
          </a:xfrm>
        </p:spPr>
        <p:txBody>
          <a:bodyPr>
            <a:normAutofit fontScale="70000" lnSpcReduction="20000"/>
          </a:bodyPr>
          <a:lstStyle/>
          <a:p>
            <a:r>
              <a:rPr lang="en-SG" dirty="0" smtClean="0"/>
              <a:t>Each </a:t>
            </a:r>
            <a:r>
              <a:rPr lang="en-SG" dirty="0"/>
              <a:t>file is associated with a data structure called an i-node (index node). </a:t>
            </a:r>
          </a:p>
          <a:p>
            <a:r>
              <a:rPr lang="en-SG" dirty="0" smtClean="0"/>
              <a:t>The </a:t>
            </a:r>
            <a:r>
              <a:rPr lang="en-SG" dirty="0"/>
              <a:t>i-node lists the attributes and disk addresses of the file’s blocks. </a:t>
            </a:r>
          </a:p>
          <a:p>
            <a:r>
              <a:rPr lang="en-SG" dirty="0" smtClean="0"/>
              <a:t>Pros</a:t>
            </a:r>
            <a:r>
              <a:rPr lang="en-SG" dirty="0"/>
              <a:t>: </a:t>
            </a:r>
          </a:p>
          <a:p>
            <a:pPr lvl="1"/>
            <a:r>
              <a:rPr lang="en-SG" dirty="0" smtClean="0"/>
              <a:t>I-node </a:t>
            </a:r>
            <a:r>
              <a:rPr lang="en-SG" dirty="0"/>
              <a:t>table requires less memory than FAT, depends on total number of files. </a:t>
            </a:r>
          </a:p>
          <a:p>
            <a:r>
              <a:rPr lang="en-SG" dirty="0" smtClean="0"/>
              <a:t>Cons</a:t>
            </a:r>
            <a:r>
              <a:rPr lang="en-SG" dirty="0"/>
              <a:t>: </a:t>
            </a:r>
          </a:p>
          <a:p>
            <a:pPr lvl="1"/>
            <a:r>
              <a:rPr lang="en-SG" dirty="0" smtClean="0"/>
              <a:t>I-node </a:t>
            </a:r>
            <a:r>
              <a:rPr lang="en-SG" dirty="0"/>
              <a:t>may limit file size (solution: use indirect blocks) </a:t>
            </a:r>
          </a:p>
          <a:p>
            <a:endParaRPr lang="en-SG"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984" y="1556792"/>
            <a:ext cx="4599400" cy="4021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4255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An Example of </a:t>
            </a:r>
            <a:r>
              <a:rPr lang="en-SG" dirty="0" err="1" smtClean="0"/>
              <a:t>i</a:t>
            </a:r>
            <a:r>
              <a:rPr lang="en-SG" dirty="0" smtClean="0"/>
              <a:t>-node</a:t>
            </a:r>
            <a:endParaRPr lang="en-SG"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6411642"/>
              </p:ext>
            </p:extLst>
          </p:nvPr>
        </p:nvGraphicFramePr>
        <p:xfrm>
          <a:off x="457200" y="1600200"/>
          <a:ext cx="2458616" cy="3977640"/>
        </p:xfrm>
        <a:graphic>
          <a:graphicData uri="http://schemas.openxmlformats.org/drawingml/2006/table">
            <a:tbl>
              <a:tblPr firstRow="1" bandRow="1">
                <a:tableStyleId>{5C22544A-7EE6-4342-B048-85BDC9FD1C3A}</a:tableStyleId>
              </a:tblPr>
              <a:tblGrid>
                <a:gridCol w="2458616"/>
              </a:tblGrid>
              <a:tr h="370840">
                <a:tc>
                  <a:txBody>
                    <a:bodyPr/>
                    <a:lstStyle/>
                    <a:p>
                      <a:r>
                        <a:rPr lang="en-SG" dirty="0" smtClean="0"/>
                        <a:t>File attributes</a:t>
                      </a:r>
                      <a:endParaRPr lang="en-SG" dirty="0"/>
                    </a:p>
                  </a:txBody>
                  <a:tcPr/>
                </a:tc>
              </a:tr>
              <a:tr h="370840">
                <a:tc>
                  <a:txBody>
                    <a:bodyPr/>
                    <a:lstStyle/>
                    <a:p>
                      <a:r>
                        <a:rPr lang="en-SG" dirty="0" smtClean="0"/>
                        <a:t>Address of disk block 0</a:t>
                      </a:r>
                      <a:endParaRPr lang="en-SG" dirty="0"/>
                    </a:p>
                  </a:txBody>
                  <a:tcPr/>
                </a:tc>
              </a:tr>
              <a:tr h="370840">
                <a:tc>
                  <a:txBody>
                    <a:bodyPr/>
                    <a:lstStyle/>
                    <a:p>
                      <a:r>
                        <a:rPr lang="en-SG" dirty="0" smtClean="0"/>
                        <a:t>Address of disk block 1</a:t>
                      </a:r>
                      <a:endParaRPr lang="en-SG" dirty="0"/>
                    </a:p>
                  </a:txBody>
                  <a:tcPr/>
                </a:tc>
              </a:tr>
              <a:tr h="370840">
                <a:tc>
                  <a:txBody>
                    <a:bodyPr/>
                    <a:lstStyle/>
                    <a:p>
                      <a:r>
                        <a:rPr lang="en-SG" dirty="0" smtClean="0"/>
                        <a:t>Address of disk block 2</a:t>
                      </a:r>
                      <a:endParaRPr lang="en-SG" dirty="0"/>
                    </a:p>
                  </a:txBody>
                  <a:tcPr/>
                </a:tc>
              </a:tr>
              <a:tr h="370840">
                <a:tc>
                  <a:txBody>
                    <a:bodyPr/>
                    <a:lstStyle/>
                    <a:p>
                      <a:r>
                        <a:rPr lang="en-SG" dirty="0" smtClean="0"/>
                        <a:t>Address of disk block 3</a:t>
                      </a:r>
                      <a:endParaRPr lang="en-SG" dirty="0"/>
                    </a:p>
                  </a:txBody>
                  <a:tcPr/>
                </a:tc>
              </a:tr>
              <a:tr h="370840">
                <a:tc>
                  <a:txBody>
                    <a:bodyPr/>
                    <a:lstStyle/>
                    <a:p>
                      <a:r>
                        <a:rPr lang="en-SG" dirty="0" smtClean="0"/>
                        <a:t>Address of disk block 4</a:t>
                      </a:r>
                      <a:endParaRPr lang="en-SG" dirty="0"/>
                    </a:p>
                  </a:txBody>
                  <a:tcPr/>
                </a:tc>
              </a:tr>
              <a:tr h="370840">
                <a:tc>
                  <a:txBody>
                    <a:bodyPr/>
                    <a:lstStyle/>
                    <a:p>
                      <a:r>
                        <a:rPr lang="en-SG" dirty="0" smtClean="0"/>
                        <a:t>Address of disk block 5</a:t>
                      </a:r>
                      <a:endParaRPr lang="en-SG" dirty="0"/>
                    </a:p>
                  </a:txBody>
                  <a:tcPr/>
                </a:tc>
              </a:tr>
              <a:tr h="370840">
                <a:tc>
                  <a:txBody>
                    <a:bodyPr/>
                    <a:lstStyle/>
                    <a:p>
                      <a:r>
                        <a:rPr lang="en-SG" dirty="0" smtClean="0"/>
                        <a:t>Address of disk block 6</a:t>
                      </a:r>
                      <a:endParaRPr lang="en-SG" dirty="0"/>
                    </a:p>
                  </a:txBody>
                  <a:tcPr/>
                </a:tc>
              </a:tr>
              <a:tr h="370840">
                <a:tc>
                  <a:txBody>
                    <a:bodyPr/>
                    <a:lstStyle/>
                    <a:p>
                      <a:r>
                        <a:rPr lang="en-SG" dirty="0" smtClean="0"/>
                        <a:t>Address of disk block 7</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Address of block of addresses</a:t>
                      </a:r>
                    </a:p>
                  </a:txBody>
                  <a:tcPr/>
                </a:tc>
              </a:tr>
            </a:tbl>
          </a:graphicData>
        </a:graphic>
      </p:graphicFrame>
      <p:graphicFrame>
        <p:nvGraphicFramePr>
          <p:cNvPr id="7" name="Content Placeholder 5"/>
          <p:cNvGraphicFramePr>
            <a:graphicFrameLocks noGrp="1"/>
          </p:cNvGraphicFramePr>
          <p:nvPr>
            <p:ph idx="1"/>
            <p:extLst>
              <p:ext uri="{D42A27DB-BD31-4B8C-83A1-F6EECF244321}">
                <p14:modId xmlns:p14="http://schemas.microsoft.com/office/powerpoint/2010/main" val="3580534078"/>
              </p:ext>
            </p:extLst>
          </p:nvPr>
        </p:nvGraphicFramePr>
        <p:xfrm>
          <a:off x="5364088" y="2420888"/>
          <a:ext cx="2458616" cy="3977640"/>
        </p:xfrm>
        <a:graphic>
          <a:graphicData uri="http://schemas.openxmlformats.org/drawingml/2006/table">
            <a:tbl>
              <a:tblPr firstRow="1" bandRow="1">
                <a:tableStyleId>{5C22544A-7EE6-4342-B048-85BDC9FD1C3A}</a:tableStyleId>
              </a:tblPr>
              <a:tblGrid>
                <a:gridCol w="2458616"/>
              </a:tblGrid>
              <a:tr h="370840">
                <a:tc>
                  <a:txBody>
                    <a:bodyPr/>
                    <a:lstStyle/>
                    <a:p>
                      <a:r>
                        <a:rPr lang="en-SG" dirty="0" smtClean="0"/>
                        <a:t>File attributes</a:t>
                      </a:r>
                      <a:endParaRPr lang="en-SG" dirty="0"/>
                    </a:p>
                  </a:txBody>
                  <a:tcPr/>
                </a:tc>
              </a:tr>
              <a:tr h="370840">
                <a:tc>
                  <a:txBody>
                    <a:bodyPr/>
                    <a:lstStyle/>
                    <a:p>
                      <a:r>
                        <a:rPr lang="en-SG" dirty="0" smtClean="0"/>
                        <a:t>Address of disk block 8</a:t>
                      </a:r>
                      <a:endParaRPr lang="en-SG" dirty="0"/>
                    </a:p>
                  </a:txBody>
                  <a:tcPr/>
                </a:tc>
              </a:tr>
              <a:tr h="370840">
                <a:tc>
                  <a:txBody>
                    <a:bodyPr/>
                    <a:lstStyle/>
                    <a:p>
                      <a:r>
                        <a:rPr lang="en-SG" dirty="0" smtClean="0"/>
                        <a:t>Address of disk block 9</a:t>
                      </a:r>
                      <a:endParaRPr lang="en-SG" dirty="0"/>
                    </a:p>
                  </a:txBody>
                  <a:tcPr/>
                </a:tc>
              </a:tr>
              <a:tr h="370840">
                <a:tc>
                  <a:txBody>
                    <a:bodyPr/>
                    <a:lstStyle/>
                    <a:p>
                      <a:r>
                        <a:rPr lang="en-SG" dirty="0" smtClean="0"/>
                        <a:t>Address of disk block 10</a:t>
                      </a:r>
                      <a:endParaRPr lang="en-SG" dirty="0"/>
                    </a:p>
                  </a:txBody>
                  <a:tcPr/>
                </a:tc>
              </a:tr>
              <a:tr h="370840">
                <a:tc>
                  <a:txBody>
                    <a:bodyPr/>
                    <a:lstStyle/>
                    <a:p>
                      <a:r>
                        <a:rPr lang="en-SG" dirty="0" smtClean="0"/>
                        <a:t>Address of disk block 11</a:t>
                      </a:r>
                      <a:endParaRPr lang="en-SG" dirty="0"/>
                    </a:p>
                  </a:txBody>
                  <a:tcPr/>
                </a:tc>
              </a:tr>
              <a:tr h="370840">
                <a:tc>
                  <a:txBody>
                    <a:bodyPr/>
                    <a:lstStyle/>
                    <a:p>
                      <a:r>
                        <a:rPr lang="en-SG" dirty="0" smtClean="0"/>
                        <a:t>Address of disk block 12</a:t>
                      </a:r>
                      <a:endParaRPr lang="en-SG" dirty="0"/>
                    </a:p>
                  </a:txBody>
                  <a:tcPr/>
                </a:tc>
              </a:tr>
              <a:tr h="370840">
                <a:tc>
                  <a:txBody>
                    <a:bodyPr/>
                    <a:lstStyle/>
                    <a:p>
                      <a:r>
                        <a:rPr lang="en-SG" dirty="0" smtClean="0"/>
                        <a:t>Address of disk block 13</a:t>
                      </a:r>
                      <a:endParaRPr lang="en-SG" dirty="0"/>
                    </a:p>
                  </a:txBody>
                  <a:tcPr/>
                </a:tc>
              </a:tr>
              <a:tr h="370840">
                <a:tc>
                  <a:txBody>
                    <a:bodyPr/>
                    <a:lstStyle/>
                    <a:p>
                      <a:r>
                        <a:rPr lang="en-SG" dirty="0" smtClean="0"/>
                        <a:t>Address of disk block 14</a:t>
                      </a:r>
                      <a:endParaRPr lang="en-SG" dirty="0"/>
                    </a:p>
                  </a:txBody>
                  <a:tcPr/>
                </a:tc>
              </a:tr>
              <a:tr h="370840">
                <a:tc>
                  <a:txBody>
                    <a:bodyPr/>
                    <a:lstStyle/>
                    <a:p>
                      <a:r>
                        <a:rPr lang="en-SG" dirty="0" smtClean="0"/>
                        <a:t>Address of disk block 15</a:t>
                      </a:r>
                      <a:endParaRPr lang="en-S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Address of block of addresses</a:t>
                      </a:r>
                    </a:p>
                  </a:txBody>
                  <a:tcPr/>
                </a:tc>
              </a:tr>
            </a:tbl>
          </a:graphicData>
        </a:graphic>
      </p:graphicFrame>
      <p:cxnSp>
        <p:nvCxnSpPr>
          <p:cNvPr id="9" name="Elbow Connector 8"/>
          <p:cNvCxnSpPr/>
          <p:nvPr/>
        </p:nvCxnSpPr>
        <p:spPr>
          <a:xfrm flipV="1">
            <a:off x="2915816" y="2996952"/>
            <a:ext cx="2376000" cy="2232248"/>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052329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Unix </a:t>
            </a:r>
            <a:r>
              <a:rPr lang="en-SG" dirty="0"/>
              <a:t>File System </a:t>
            </a:r>
          </a:p>
        </p:txBody>
      </p:sp>
      <p:sp>
        <p:nvSpPr>
          <p:cNvPr id="3" name="Content Placeholder 2"/>
          <p:cNvSpPr>
            <a:spLocks noGrp="1"/>
          </p:cNvSpPr>
          <p:nvPr>
            <p:ph idx="1"/>
          </p:nvPr>
        </p:nvSpPr>
        <p:spPr>
          <a:xfrm>
            <a:off x="457200" y="1600200"/>
            <a:ext cx="3178696" cy="4525963"/>
          </a:xfrm>
        </p:spPr>
        <p:txBody>
          <a:bodyPr>
            <a:normAutofit fontScale="70000" lnSpcReduction="20000"/>
          </a:bodyPr>
          <a:lstStyle/>
          <a:p>
            <a:r>
              <a:rPr lang="en-SG" dirty="0" smtClean="0"/>
              <a:t>If </a:t>
            </a:r>
            <a:r>
              <a:rPr lang="en-SG" dirty="0"/>
              <a:t>data blocks are 4K … </a:t>
            </a:r>
          </a:p>
          <a:p>
            <a:pPr lvl="1"/>
            <a:r>
              <a:rPr lang="en-SG" dirty="0" smtClean="0"/>
              <a:t>First </a:t>
            </a:r>
            <a:r>
              <a:rPr lang="en-SG" dirty="0"/>
              <a:t>48K reachable from the </a:t>
            </a:r>
            <a:r>
              <a:rPr lang="en-SG" dirty="0" err="1"/>
              <a:t>inode</a:t>
            </a:r>
            <a:r>
              <a:rPr lang="en-SG" dirty="0"/>
              <a:t> </a:t>
            </a:r>
          </a:p>
          <a:p>
            <a:pPr lvl="1"/>
            <a:r>
              <a:rPr lang="en-SG" dirty="0" smtClean="0"/>
              <a:t>Next </a:t>
            </a:r>
            <a:r>
              <a:rPr lang="en-SG" dirty="0"/>
              <a:t>4MB available from single-indirect </a:t>
            </a:r>
          </a:p>
          <a:p>
            <a:pPr lvl="1"/>
            <a:r>
              <a:rPr lang="en-SG" dirty="0" smtClean="0"/>
              <a:t>Next </a:t>
            </a:r>
            <a:r>
              <a:rPr lang="en-SG" dirty="0"/>
              <a:t>4GB available from double-indirect </a:t>
            </a:r>
          </a:p>
          <a:p>
            <a:pPr lvl="1"/>
            <a:r>
              <a:rPr lang="en-SG" dirty="0" smtClean="0"/>
              <a:t>Next </a:t>
            </a:r>
            <a:r>
              <a:rPr lang="en-SG" dirty="0"/>
              <a:t>4TB available through the triple-indirect block </a:t>
            </a:r>
          </a:p>
          <a:p>
            <a:r>
              <a:rPr lang="en-SG" dirty="0" smtClean="0"/>
              <a:t>Any </a:t>
            </a:r>
            <a:r>
              <a:rPr lang="en-SG" dirty="0"/>
              <a:t>block can be found with at most 3 disk accesses </a:t>
            </a:r>
          </a:p>
          <a:p>
            <a:endParaRPr lang="en-SG"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1412776"/>
            <a:ext cx="5436919" cy="4768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52426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Original </a:t>
            </a:r>
            <a:r>
              <a:rPr lang="en-SG" dirty="0"/>
              <a:t>Unix System File Allocation </a:t>
            </a:r>
          </a:p>
        </p:txBody>
      </p:sp>
      <p:sp>
        <p:nvSpPr>
          <p:cNvPr id="3" name="Content Placeholder 2"/>
          <p:cNvSpPr>
            <a:spLocks noGrp="1"/>
          </p:cNvSpPr>
          <p:nvPr>
            <p:ph idx="1"/>
          </p:nvPr>
        </p:nvSpPr>
        <p:spPr>
          <a:xfrm>
            <a:off x="4932040" y="1556792"/>
            <a:ext cx="3888432" cy="2025516"/>
          </a:xfrm>
        </p:spPr>
        <p:txBody>
          <a:bodyPr>
            <a:normAutofit fontScale="55000" lnSpcReduction="20000"/>
          </a:bodyPr>
          <a:lstStyle/>
          <a:p>
            <a:r>
              <a:rPr lang="en-SG" dirty="0" smtClean="0"/>
              <a:t>Each </a:t>
            </a:r>
            <a:r>
              <a:rPr lang="en-SG" dirty="0"/>
              <a:t>block is 4Kb </a:t>
            </a:r>
            <a:endParaRPr lang="en-SG" dirty="0" smtClean="0"/>
          </a:p>
          <a:p>
            <a:r>
              <a:rPr lang="en-SG" dirty="0" smtClean="0"/>
              <a:t>Pointers </a:t>
            </a:r>
            <a:r>
              <a:rPr lang="en-SG" dirty="0"/>
              <a:t>are 8b (64-bit) </a:t>
            </a:r>
            <a:endParaRPr lang="en-SG" dirty="0" smtClean="0"/>
          </a:p>
          <a:p>
            <a:r>
              <a:rPr lang="en-SG" dirty="0" smtClean="0"/>
              <a:t>Direct </a:t>
            </a:r>
            <a:r>
              <a:rPr lang="en-SG" dirty="0"/>
              <a:t>Block = 12*4K = 48K </a:t>
            </a:r>
          </a:p>
          <a:p>
            <a:r>
              <a:rPr lang="en-SG" dirty="0" smtClean="0"/>
              <a:t>Single </a:t>
            </a:r>
            <a:r>
              <a:rPr lang="en-SG" dirty="0"/>
              <a:t>Indirect = 512*4K = 2M </a:t>
            </a:r>
            <a:endParaRPr lang="en-SG" dirty="0" smtClean="0"/>
          </a:p>
          <a:p>
            <a:r>
              <a:rPr lang="en-SG" dirty="0" smtClean="0"/>
              <a:t>Double </a:t>
            </a:r>
            <a:r>
              <a:rPr lang="en-SG" dirty="0"/>
              <a:t>Indirect = </a:t>
            </a:r>
            <a:r>
              <a:rPr lang="en-SG" dirty="0" smtClean="0"/>
              <a:t>512*512*4K= </a:t>
            </a:r>
            <a:r>
              <a:rPr lang="en-SG" dirty="0"/>
              <a:t>1G </a:t>
            </a:r>
            <a:endParaRPr lang="en-SG" dirty="0" smtClean="0"/>
          </a:p>
          <a:p>
            <a:r>
              <a:rPr lang="en-SG" dirty="0" smtClean="0"/>
              <a:t>Triple </a:t>
            </a:r>
            <a:r>
              <a:rPr lang="en-SG" dirty="0"/>
              <a:t>Indirect = 5123 * 4K = 512G </a:t>
            </a:r>
          </a:p>
        </p:txBody>
      </p:sp>
      <p:sp>
        <p:nvSpPr>
          <p:cNvPr id="4" name="Rectangle 3"/>
          <p:cNvSpPr/>
          <p:nvPr/>
        </p:nvSpPr>
        <p:spPr>
          <a:xfrm>
            <a:off x="1259632" y="1196752"/>
            <a:ext cx="720080" cy="369332"/>
          </a:xfrm>
          <a:prstGeom prst="rect">
            <a:avLst/>
          </a:prstGeom>
        </p:spPr>
        <p:txBody>
          <a:bodyPr wrap="square">
            <a:spAutoFit/>
          </a:bodyPr>
          <a:lstStyle/>
          <a:p>
            <a:r>
              <a:rPr lang="en-SG" dirty="0" err="1" smtClean="0"/>
              <a:t>inode</a:t>
            </a:r>
            <a:r>
              <a:rPr lang="en-SG" dirty="0" smtClean="0"/>
              <a:t> </a:t>
            </a:r>
            <a:endParaRPr lang="en-SG" dirty="0"/>
          </a:p>
        </p:txBody>
      </p:sp>
      <p:graphicFrame>
        <p:nvGraphicFramePr>
          <p:cNvPr id="5" name="Table 4"/>
          <p:cNvGraphicFramePr>
            <a:graphicFrameLocks noGrp="1"/>
          </p:cNvGraphicFramePr>
          <p:nvPr>
            <p:extLst>
              <p:ext uri="{D42A27DB-BD31-4B8C-83A1-F6EECF244321}">
                <p14:modId xmlns:p14="http://schemas.microsoft.com/office/powerpoint/2010/main" val="2977468522"/>
              </p:ext>
            </p:extLst>
          </p:nvPr>
        </p:nvGraphicFramePr>
        <p:xfrm>
          <a:off x="827584" y="1556792"/>
          <a:ext cx="1728192" cy="4608514"/>
        </p:xfrm>
        <a:graphic>
          <a:graphicData uri="http://schemas.openxmlformats.org/drawingml/2006/table">
            <a:tbl>
              <a:tblPr>
                <a:tableStyleId>{93296810-A885-4BE3-A3E7-6D5BEEA58F35}</a:tableStyleId>
              </a:tblPr>
              <a:tblGrid>
                <a:gridCol w="1728192"/>
              </a:tblGrid>
              <a:tr h="428699">
                <a:tc>
                  <a:txBody>
                    <a:bodyPr/>
                    <a:lstStyle/>
                    <a:p>
                      <a:r>
                        <a:rPr lang="en-SG" sz="1800" b="0" i="0" u="none" strike="noStrike" kern="1200" baseline="0" dirty="0" smtClean="0">
                          <a:solidFill>
                            <a:schemeClr val="dk1"/>
                          </a:solidFill>
                          <a:latin typeface="+mn-lt"/>
                          <a:ea typeface="+mn-ea"/>
                          <a:cs typeface="+mn-cs"/>
                        </a:rPr>
                        <a:t>mode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699">
                <a:tc>
                  <a:txBody>
                    <a:bodyPr/>
                    <a:lstStyle/>
                    <a:p>
                      <a:r>
                        <a:rPr lang="en-SG" sz="1800" b="0" i="0" u="none" strike="noStrike" kern="1200" baseline="0" dirty="0" smtClean="0">
                          <a:solidFill>
                            <a:schemeClr val="dk1"/>
                          </a:solidFill>
                          <a:latin typeface="+mn-lt"/>
                          <a:ea typeface="+mn-ea"/>
                          <a:cs typeface="+mn-cs"/>
                        </a:rPr>
                        <a:t>Owner &amp; group </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800" b="0" i="0" u="none" strike="noStrike" kern="1200" baseline="0" dirty="0" smtClean="0">
                          <a:solidFill>
                            <a:schemeClr val="dk1"/>
                          </a:solidFill>
                          <a:latin typeface="+mn-lt"/>
                          <a:ea typeface="+mn-ea"/>
                          <a:cs typeface="+mn-cs"/>
                        </a:rPr>
                        <a:t>timestamps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699">
                <a:tc>
                  <a:txBody>
                    <a:bodyPr/>
                    <a:lstStyle/>
                    <a:p>
                      <a:r>
                        <a:rPr lang="en-SG" sz="1800" b="0" i="0" u="none" strike="noStrike" kern="1200" baseline="0" dirty="0" smtClean="0">
                          <a:solidFill>
                            <a:schemeClr val="dk1"/>
                          </a:solidFill>
                          <a:latin typeface="+mn-lt"/>
                          <a:ea typeface="+mn-ea"/>
                          <a:cs typeface="+mn-cs"/>
                        </a:rPr>
                        <a:t>size</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800" b="0" i="0" u="none" strike="noStrike" kern="1200" baseline="0" dirty="0" smtClean="0">
                          <a:solidFill>
                            <a:schemeClr val="dk1"/>
                          </a:solidFill>
                          <a:latin typeface="+mn-lt"/>
                          <a:ea typeface="+mn-ea"/>
                          <a:cs typeface="+mn-cs"/>
                        </a:rPr>
                        <a:t>Direct block 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699">
                <a:tc>
                  <a:txBody>
                    <a:bodyPr/>
                    <a:lstStyle/>
                    <a:p>
                      <a:r>
                        <a:rPr lang="en-SG" sz="1800" b="0" i="0" u="none" strike="noStrike" kern="1200" baseline="0" dirty="0" smtClean="0">
                          <a:solidFill>
                            <a:schemeClr val="dk1"/>
                          </a:solidFill>
                          <a:latin typeface="+mn-lt"/>
                          <a:ea typeface="+mn-ea"/>
                          <a:cs typeface="+mn-cs"/>
                        </a:rPr>
                        <a:t>… </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699">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800" b="0" i="0" u="none" strike="noStrike" kern="1200" baseline="0" dirty="0" smtClean="0">
                          <a:solidFill>
                            <a:schemeClr val="dk1"/>
                          </a:solidFill>
                          <a:latin typeface="+mn-lt"/>
                          <a:ea typeface="+mn-ea"/>
                          <a:cs typeface="+mn-cs"/>
                        </a:rPr>
                        <a:t>Direct block 12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502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800" b="0" i="0" u="none" strike="noStrike" kern="1200" baseline="0" dirty="0" smtClean="0">
                          <a:solidFill>
                            <a:schemeClr val="dk1"/>
                          </a:solidFill>
                          <a:latin typeface="+mn-lt"/>
                          <a:ea typeface="+mn-ea"/>
                          <a:cs typeface="+mn-cs"/>
                        </a:rPr>
                        <a:t> Single indirect</a:t>
                      </a:r>
                    </a:p>
                    <a:p>
                      <a:r>
                        <a:rPr lang="en-SG" sz="1800" b="0" i="0" u="none" strike="noStrike" kern="1200" baseline="0" dirty="0" smtClean="0">
                          <a:solidFill>
                            <a:schemeClr val="dk1"/>
                          </a:solidFill>
                          <a:latin typeface="+mn-lt"/>
                          <a:ea typeface="+mn-ea"/>
                          <a:cs typeface="+mn-cs"/>
                        </a:rPr>
                        <a:t>Double indirect</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800" b="0" i="0" u="none" strike="noStrike" kern="1200" baseline="0" dirty="0" smtClean="0">
                          <a:solidFill>
                            <a:schemeClr val="dk1"/>
                          </a:solidFill>
                          <a:latin typeface="+mn-lt"/>
                          <a:ea typeface="+mn-ea"/>
                          <a:cs typeface="+mn-cs"/>
                        </a:rPr>
                        <a:t>Triple Indirect </a:t>
                      </a:r>
                      <a:endParaRPr lang="en-SG"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3275856" y="2060880"/>
            <a:ext cx="720080" cy="369332"/>
          </a:xfrm>
          <a:prstGeom prst="rect">
            <a:avLst/>
          </a:prstGeom>
          <a:solidFill>
            <a:schemeClr val="bg2">
              <a:lumMod val="75000"/>
            </a:schemeClr>
          </a:solidFill>
        </p:spPr>
        <p:txBody>
          <a:bodyPr wrap="square" rtlCol="0">
            <a:spAutoFit/>
          </a:bodyPr>
          <a:lstStyle/>
          <a:p>
            <a:r>
              <a:rPr lang="en-GB" dirty="0" smtClean="0"/>
              <a:t>DATA</a:t>
            </a:r>
            <a:endParaRPr lang="en-SG" dirty="0"/>
          </a:p>
        </p:txBody>
      </p:sp>
      <p:cxnSp>
        <p:nvCxnSpPr>
          <p:cNvPr id="8" name="Straight Arrow Connector 7"/>
          <p:cNvCxnSpPr>
            <a:endCxn id="6" idx="1"/>
          </p:cNvCxnSpPr>
          <p:nvPr/>
        </p:nvCxnSpPr>
        <p:spPr>
          <a:xfrm flipV="1">
            <a:off x="2555776" y="2245546"/>
            <a:ext cx="720080" cy="11520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635896" y="1763524"/>
            <a:ext cx="576064" cy="369332"/>
          </a:xfrm>
          <a:prstGeom prst="rect">
            <a:avLst/>
          </a:prstGeom>
        </p:spPr>
        <p:txBody>
          <a:bodyPr wrap="square">
            <a:spAutoFit/>
          </a:bodyPr>
          <a:lstStyle/>
          <a:p>
            <a:r>
              <a:rPr lang="en-SG" sz="1400" dirty="0" smtClean="0"/>
              <a:t>4K</a:t>
            </a:r>
            <a:r>
              <a:rPr lang="en-SG" dirty="0" smtClean="0"/>
              <a:t> </a:t>
            </a:r>
            <a:endParaRPr lang="en-SG" dirty="0"/>
          </a:p>
        </p:txBody>
      </p:sp>
      <p:sp>
        <p:nvSpPr>
          <p:cNvPr id="10" name="TextBox 9"/>
          <p:cNvSpPr txBox="1"/>
          <p:nvPr/>
        </p:nvSpPr>
        <p:spPr>
          <a:xfrm>
            <a:off x="3275856" y="3212976"/>
            <a:ext cx="720080" cy="369332"/>
          </a:xfrm>
          <a:prstGeom prst="rect">
            <a:avLst/>
          </a:prstGeom>
          <a:solidFill>
            <a:schemeClr val="bg2">
              <a:lumMod val="75000"/>
            </a:schemeClr>
          </a:solidFill>
        </p:spPr>
        <p:txBody>
          <a:bodyPr wrap="square" rtlCol="0">
            <a:spAutoFit/>
          </a:bodyPr>
          <a:lstStyle/>
          <a:p>
            <a:r>
              <a:rPr lang="en-GB" dirty="0" smtClean="0"/>
              <a:t>DATA</a:t>
            </a:r>
            <a:endParaRPr lang="en-SG" dirty="0"/>
          </a:p>
        </p:txBody>
      </p:sp>
      <p:cxnSp>
        <p:nvCxnSpPr>
          <p:cNvPr id="11" name="Straight Arrow Connector 10"/>
          <p:cNvCxnSpPr>
            <a:endCxn id="10" idx="1"/>
          </p:cNvCxnSpPr>
          <p:nvPr/>
        </p:nvCxnSpPr>
        <p:spPr>
          <a:xfrm flipV="1">
            <a:off x="2555776" y="3397642"/>
            <a:ext cx="720080" cy="13275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635896" y="2906360"/>
            <a:ext cx="576064" cy="369332"/>
          </a:xfrm>
          <a:prstGeom prst="rect">
            <a:avLst/>
          </a:prstGeom>
        </p:spPr>
        <p:txBody>
          <a:bodyPr wrap="square">
            <a:spAutoFit/>
          </a:bodyPr>
          <a:lstStyle/>
          <a:p>
            <a:r>
              <a:rPr lang="en-SG" sz="1400" dirty="0" smtClean="0"/>
              <a:t>4K</a:t>
            </a:r>
            <a:r>
              <a:rPr lang="en-SG" dirty="0" smtClean="0"/>
              <a:t> </a:t>
            </a:r>
            <a:endParaRPr lang="en-SG" dirty="0"/>
          </a:p>
        </p:txBody>
      </p:sp>
      <p:sp>
        <p:nvSpPr>
          <p:cNvPr id="13" name="TextBox 12"/>
          <p:cNvSpPr txBox="1"/>
          <p:nvPr/>
        </p:nvSpPr>
        <p:spPr>
          <a:xfrm>
            <a:off x="3275856" y="3940920"/>
            <a:ext cx="720080" cy="369332"/>
          </a:xfrm>
          <a:prstGeom prst="rect">
            <a:avLst/>
          </a:prstGeom>
          <a:solidFill>
            <a:schemeClr val="accent6">
              <a:lumMod val="40000"/>
              <a:lumOff val="60000"/>
            </a:schemeClr>
          </a:solidFill>
        </p:spPr>
        <p:txBody>
          <a:bodyPr wrap="square" rtlCol="0">
            <a:spAutoFit/>
          </a:bodyPr>
          <a:lstStyle/>
          <a:p>
            <a:r>
              <a:rPr lang="en-GB" dirty="0" smtClean="0"/>
              <a:t>PTR</a:t>
            </a:r>
            <a:endParaRPr lang="en-SG" dirty="0"/>
          </a:p>
        </p:txBody>
      </p:sp>
      <p:cxnSp>
        <p:nvCxnSpPr>
          <p:cNvPr id="14" name="Straight Arrow Connector 13"/>
          <p:cNvCxnSpPr/>
          <p:nvPr/>
        </p:nvCxnSpPr>
        <p:spPr>
          <a:xfrm flipV="1">
            <a:off x="2555776" y="4092028"/>
            <a:ext cx="720080" cy="10651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20826" y="4092028"/>
            <a:ext cx="720080" cy="369332"/>
          </a:xfrm>
          <a:prstGeom prst="rect">
            <a:avLst/>
          </a:prstGeom>
          <a:solidFill>
            <a:schemeClr val="bg2">
              <a:lumMod val="75000"/>
            </a:schemeClr>
          </a:solidFill>
        </p:spPr>
        <p:txBody>
          <a:bodyPr wrap="square" rtlCol="0">
            <a:spAutoFit/>
          </a:bodyPr>
          <a:lstStyle/>
          <a:p>
            <a:r>
              <a:rPr lang="en-GB" dirty="0" smtClean="0"/>
              <a:t>DATA</a:t>
            </a:r>
            <a:endParaRPr lang="en-SG" dirty="0"/>
          </a:p>
        </p:txBody>
      </p:sp>
      <p:cxnSp>
        <p:nvCxnSpPr>
          <p:cNvPr id="19" name="Straight Arrow Connector 18"/>
          <p:cNvCxnSpPr>
            <a:stCxn id="13" idx="3"/>
            <a:endCxn id="18" idx="1"/>
          </p:cNvCxnSpPr>
          <p:nvPr/>
        </p:nvCxnSpPr>
        <p:spPr>
          <a:xfrm>
            <a:off x="3995936" y="4125586"/>
            <a:ext cx="424890" cy="1511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780866" y="3794672"/>
            <a:ext cx="576064" cy="369332"/>
          </a:xfrm>
          <a:prstGeom prst="rect">
            <a:avLst/>
          </a:prstGeom>
        </p:spPr>
        <p:txBody>
          <a:bodyPr wrap="square">
            <a:spAutoFit/>
          </a:bodyPr>
          <a:lstStyle/>
          <a:p>
            <a:r>
              <a:rPr lang="en-SG" sz="1400" dirty="0" smtClean="0"/>
              <a:t>4K</a:t>
            </a:r>
            <a:r>
              <a:rPr lang="en-SG" dirty="0" smtClean="0"/>
              <a:t> </a:t>
            </a:r>
            <a:endParaRPr lang="en-SG" dirty="0"/>
          </a:p>
        </p:txBody>
      </p:sp>
      <p:sp>
        <p:nvSpPr>
          <p:cNvPr id="22" name="TextBox 21"/>
          <p:cNvSpPr txBox="1"/>
          <p:nvPr/>
        </p:nvSpPr>
        <p:spPr>
          <a:xfrm>
            <a:off x="4424405" y="3508180"/>
            <a:ext cx="720080" cy="369332"/>
          </a:xfrm>
          <a:prstGeom prst="rect">
            <a:avLst/>
          </a:prstGeom>
          <a:solidFill>
            <a:schemeClr val="bg2">
              <a:lumMod val="75000"/>
            </a:schemeClr>
          </a:solidFill>
        </p:spPr>
        <p:txBody>
          <a:bodyPr wrap="square" rtlCol="0">
            <a:spAutoFit/>
          </a:bodyPr>
          <a:lstStyle/>
          <a:p>
            <a:r>
              <a:rPr lang="en-GB" dirty="0" smtClean="0"/>
              <a:t>DATA</a:t>
            </a:r>
            <a:endParaRPr lang="en-SG" dirty="0"/>
          </a:p>
        </p:txBody>
      </p:sp>
      <p:cxnSp>
        <p:nvCxnSpPr>
          <p:cNvPr id="23" name="Straight Arrow Connector 22"/>
          <p:cNvCxnSpPr>
            <a:stCxn id="13" idx="3"/>
            <a:endCxn id="22" idx="1"/>
          </p:cNvCxnSpPr>
          <p:nvPr/>
        </p:nvCxnSpPr>
        <p:spPr>
          <a:xfrm flipV="1">
            <a:off x="3995936" y="3692846"/>
            <a:ext cx="428469" cy="432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784445" y="3210824"/>
            <a:ext cx="576064" cy="369332"/>
          </a:xfrm>
          <a:prstGeom prst="rect">
            <a:avLst/>
          </a:prstGeom>
        </p:spPr>
        <p:txBody>
          <a:bodyPr wrap="square">
            <a:spAutoFit/>
          </a:bodyPr>
          <a:lstStyle/>
          <a:p>
            <a:r>
              <a:rPr lang="en-SG" sz="1400" dirty="0" smtClean="0"/>
              <a:t>4K</a:t>
            </a:r>
            <a:r>
              <a:rPr lang="en-SG" dirty="0" smtClean="0"/>
              <a:t> </a:t>
            </a:r>
            <a:endParaRPr lang="en-SG" dirty="0"/>
          </a:p>
        </p:txBody>
      </p:sp>
      <p:sp>
        <p:nvSpPr>
          <p:cNvPr id="26" name="Rectangle 25"/>
          <p:cNvSpPr/>
          <p:nvPr/>
        </p:nvSpPr>
        <p:spPr>
          <a:xfrm>
            <a:off x="3207427" y="3645024"/>
            <a:ext cx="1076541" cy="369332"/>
          </a:xfrm>
          <a:prstGeom prst="rect">
            <a:avLst/>
          </a:prstGeom>
        </p:spPr>
        <p:txBody>
          <a:bodyPr wrap="square">
            <a:spAutoFit/>
          </a:bodyPr>
          <a:lstStyle/>
          <a:p>
            <a:r>
              <a:rPr lang="en-SG" sz="1400" dirty="0" smtClean="0"/>
              <a:t>4K=8*512</a:t>
            </a:r>
            <a:r>
              <a:rPr lang="en-SG" dirty="0" smtClean="0"/>
              <a:t> </a:t>
            </a:r>
            <a:endParaRPr lang="en-SG" dirty="0"/>
          </a:p>
        </p:txBody>
      </p:sp>
      <p:sp>
        <p:nvSpPr>
          <p:cNvPr id="29" name="TextBox 28"/>
          <p:cNvSpPr txBox="1"/>
          <p:nvPr/>
        </p:nvSpPr>
        <p:spPr>
          <a:xfrm>
            <a:off x="3195376" y="5157192"/>
            <a:ext cx="720080" cy="369332"/>
          </a:xfrm>
          <a:prstGeom prst="rect">
            <a:avLst/>
          </a:prstGeom>
          <a:solidFill>
            <a:schemeClr val="accent6">
              <a:lumMod val="40000"/>
              <a:lumOff val="60000"/>
            </a:schemeClr>
          </a:solidFill>
        </p:spPr>
        <p:txBody>
          <a:bodyPr wrap="square" rtlCol="0">
            <a:spAutoFit/>
          </a:bodyPr>
          <a:lstStyle/>
          <a:p>
            <a:r>
              <a:rPr lang="en-GB" dirty="0" smtClean="0"/>
              <a:t>PTR</a:t>
            </a:r>
            <a:endParaRPr lang="en-SG" dirty="0"/>
          </a:p>
        </p:txBody>
      </p:sp>
      <p:cxnSp>
        <p:nvCxnSpPr>
          <p:cNvPr id="30" name="Straight Arrow Connector 29"/>
          <p:cNvCxnSpPr/>
          <p:nvPr/>
        </p:nvCxnSpPr>
        <p:spPr>
          <a:xfrm flipV="1">
            <a:off x="2555776" y="5308300"/>
            <a:ext cx="639600" cy="21822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126947" y="4861296"/>
            <a:ext cx="1076541" cy="369332"/>
          </a:xfrm>
          <a:prstGeom prst="rect">
            <a:avLst/>
          </a:prstGeom>
        </p:spPr>
        <p:txBody>
          <a:bodyPr wrap="square">
            <a:spAutoFit/>
          </a:bodyPr>
          <a:lstStyle/>
          <a:p>
            <a:r>
              <a:rPr lang="en-SG" sz="1400" dirty="0" smtClean="0"/>
              <a:t>4K=8*512</a:t>
            </a:r>
            <a:r>
              <a:rPr lang="en-SG" dirty="0" smtClean="0"/>
              <a:t> </a:t>
            </a:r>
            <a:endParaRPr lang="en-SG" dirty="0"/>
          </a:p>
        </p:txBody>
      </p:sp>
      <p:sp>
        <p:nvSpPr>
          <p:cNvPr id="33" name="TextBox 32"/>
          <p:cNvSpPr txBox="1"/>
          <p:nvPr/>
        </p:nvSpPr>
        <p:spPr>
          <a:xfrm>
            <a:off x="4348818" y="4674478"/>
            <a:ext cx="720080" cy="369332"/>
          </a:xfrm>
          <a:prstGeom prst="rect">
            <a:avLst/>
          </a:prstGeom>
          <a:solidFill>
            <a:schemeClr val="bg2">
              <a:lumMod val="75000"/>
            </a:schemeClr>
          </a:solidFill>
        </p:spPr>
        <p:txBody>
          <a:bodyPr wrap="square" rtlCol="0">
            <a:spAutoFit/>
          </a:bodyPr>
          <a:lstStyle/>
          <a:p>
            <a:r>
              <a:rPr lang="en-GB" dirty="0" smtClean="0"/>
              <a:t>DATA</a:t>
            </a:r>
            <a:endParaRPr lang="en-SG" dirty="0"/>
          </a:p>
        </p:txBody>
      </p:sp>
      <p:cxnSp>
        <p:nvCxnSpPr>
          <p:cNvPr id="34" name="Straight Arrow Connector 33"/>
          <p:cNvCxnSpPr>
            <a:stCxn id="13" idx="3"/>
            <a:endCxn id="33" idx="1"/>
          </p:cNvCxnSpPr>
          <p:nvPr/>
        </p:nvCxnSpPr>
        <p:spPr>
          <a:xfrm>
            <a:off x="3995936" y="4125586"/>
            <a:ext cx="352882" cy="7335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708858" y="4377122"/>
            <a:ext cx="576064" cy="369332"/>
          </a:xfrm>
          <a:prstGeom prst="rect">
            <a:avLst/>
          </a:prstGeom>
        </p:spPr>
        <p:txBody>
          <a:bodyPr wrap="square">
            <a:spAutoFit/>
          </a:bodyPr>
          <a:lstStyle/>
          <a:p>
            <a:r>
              <a:rPr lang="en-SG" sz="1400" dirty="0" smtClean="0"/>
              <a:t>4K</a:t>
            </a:r>
            <a:r>
              <a:rPr lang="en-SG" dirty="0" smtClean="0"/>
              <a:t> </a:t>
            </a:r>
            <a:endParaRPr lang="en-SG" dirty="0"/>
          </a:p>
        </p:txBody>
      </p:sp>
      <p:sp>
        <p:nvSpPr>
          <p:cNvPr id="37" name="TextBox 36"/>
          <p:cNvSpPr txBox="1"/>
          <p:nvPr/>
        </p:nvSpPr>
        <p:spPr>
          <a:xfrm>
            <a:off x="4352397" y="5219908"/>
            <a:ext cx="720080" cy="369332"/>
          </a:xfrm>
          <a:prstGeom prst="rect">
            <a:avLst/>
          </a:prstGeom>
          <a:solidFill>
            <a:schemeClr val="accent6">
              <a:lumMod val="40000"/>
              <a:lumOff val="60000"/>
            </a:schemeClr>
          </a:solidFill>
        </p:spPr>
        <p:txBody>
          <a:bodyPr wrap="square" rtlCol="0">
            <a:spAutoFit/>
          </a:bodyPr>
          <a:lstStyle/>
          <a:p>
            <a:r>
              <a:rPr lang="en-GB" dirty="0" smtClean="0"/>
              <a:t>PTR</a:t>
            </a:r>
            <a:endParaRPr lang="en-SG" dirty="0"/>
          </a:p>
        </p:txBody>
      </p:sp>
      <p:cxnSp>
        <p:nvCxnSpPr>
          <p:cNvPr id="38" name="Straight Arrow Connector 37"/>
          <p:cNvCxnSpPr/>
          <p:nvPr/>
        </p:nvCxnSpPr>
        <p:spPr>
          <a:xfrm flipV="1">
            <a:off x="3915456" y="5371016"/>
            <a:ext cx="436941" cy="2789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857407" y="4675185"/>
            <a:ext cx="720080" cy="369332"/>
          </a:xfrm>
          <a:prstGeom prst="rect">
            <a:avLst/>
          </a:prstGeom>
          <a:solidFill>
            <a:schemeClr val="bg2">
              <a:lumMod val="75000"/>
            </a:schemeClr>
          </a:solidFill>
        </p:spPr>
        <p:txBody>
          <a:bodyPr wrap="square" rtlCol="0">
            <a:spAutoFit/>
          </a:bodyPr>
          <a:lstStyle/>
          <a:p>
            <a:r>
              <a:rPr lang="en-GB" dirty="0" smtClean="0"/>
              <a:t>DATA</a:t>
            </a:r>
            <a:endParaRPr lang="en-SG" dirty="0"/>
          </a:p>
        </p:txBody>
      </p:sp>
      <p:cxnSp>
        <p:nvCxnSpPr>
          <p:cNvPr id="40" name="Straight Arrow Connector 39"/>
          <p:cNvCxnSpPr>
            <a:stCxn id="37" idx="3"/>
            <a:endCxn id="39" idx="1"/>
          </p:cNvCxnSpPr>
          <p:nvPr/>
        </p:nvCxnSpPr>
        <p:spPr>
          <a:xfrm flipV="1">
            <a:off x="5072477" y="4859851"/>
            <a:ext cx="784930" cy="544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217447" y="4377829"/>
            <a:ext cx="576064" cy="369332"/>
          </a:xfrm>
          <a:prstGeom prst="rect">
            <a:avLst/>
          </a:prstGeom>
        </p:spPr>
        <p:txBody>
          <a:bodyPr wrap="square">
            <a:spAutoFit/>
          </a:bodyPr>
          <a:lstStyle/>
          <a:p>
            <a:r>
              <a:rPr lang="en-SG" sz="1400" dirty="0" smtClean="0"/>
              <a:t>4K</a:t>
            </a:r>
            <a:r>
              <a:rPr lang="en-SG" dirty="0" smtClean="0"/>
              <a:t> </a:t>
            </a:r>
            <a:endParaRPr lang="en-SG" dirty="0"/>
          </a:p>
        </p:txBody>
      </p:sp>
      <p:sp>
        <p:nvSpPr>
          <p:cNvPr id="42" name="TextBox 41"/>
          <p:cNvSpPr txBox="1"/>
          <p:nvPr/>
        </p:nvSpPr>
        <p:spPr>
          <a:xfrm>
            <a:off x="5860986" y="4091337"/>
            <a:ext cx="720080" cy="369332"/>
          </a:xfrm>
          <a:prstGeom prst="rect">
            <a:avLst/>
          </a:prstGeom>
          <a:solidFill>
            <a:schemeClr val="bg2">
              <a:lumMod val="75000"/>
            </a:schemeClr>
          </a:solidFill>
        </p:spPr>
        <p:txBody>
          <a:bodyPr wrap="square" rtlCol="0">
            <a:spAutoFit/>
          </a:bodyPr>
          <a:lstStyle/>
          <a:p>
            <a:r>
              <a:rPr lang="en-GB" dirty="0" smtClean="0"/>
              <a:t>DATA</a:t>
            </a:r>
            <a:endParaRPr lang="en-SG" dirty="0"/>
          </a:p>
        </p:txBody>
      </p:sp>
      <p:cxnSp>
        <p:nvCxnSpPr>
          <p:cNvPr id="43" name="Straight Arrow Connector 42"/>
          <p:cNvCxnSpPr>
            <a:stCxn id="37" idx="3"/>
            <a:endCxn id="42" idx="1"/>
          </p:cNvCxnSpPr>
          <p:nvPr/>
        </p:nvCxnSpPr>
        <p:spPr>
          <a:xfrm flipV="1">
            <a:off x="5072477" y="4276003"/>
            <a:ext cx="788509" cy="11285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283968" y="4924012"/>
            <a:ext cx="1076541" cy="369332"/>
          </a:xfrm>
          <a:prstGeom prst="rect">
            <a:avLst/>
          </a:prstGeom>
        </p:spPr>
        <p:txBody>
          <a:bodyPr wrap="square">
            <a:spAutoFit/>
          </a:bodyPr>
          <a:lstStyle/>
          <a:p>
            <a:r>
              <a:rPr lang="en-SG" sz="1400" dirty="0" smtClean="0"/>
              <a:t>4K=8*512</a:t>
            </a:r>
            <a:r>
              <a:rPr lang="en-SG" dirty="0" smtClean="0"/>
              <a:t> </a:t>
            </a:r>
            <a:endParaRPr lang="en-SG" dirty="0"/>
          </a:p>
        </p:txBody>
      </p:sp>
      <p:sp>
        <p:nvSpPr>
          <p:cNvPr id="45" name="TextBox 44"/>
          <p:cNvSpPr txBox="1"/>
          <p:nvPr/>
        </p:nvSpPr>
        <p:spPr>
          <a:xfrm>
            <a:off x="5785399" y="5257635"/>
            <a:ext cx="720080" cy="369332"/>
          </a:xfrm>
          <a:prstGeom prst="rect">
            <a:avLst/>
          </a:prstGeom>
          <a:solidFill>
            <a:schemeClr val="bg2">
              <a:lumMod val="75000"/>
            </a:schemeClr>
          </a:solidFill>
        </p:spPr>
        <p:txBody>
          <a:bodyPr wrap="square" rtlCol="0">
            <a:spAutoFit/>
          </a:bodyPr>
          <a:lstStyle/>
          <a:p>
            <a:r>
              <a:rPr lang="en-GB" dirty="0" smtClean="0"/>
              <a:t>DATA</a:t>
            </a:r>
            <a:endParaRPr lang="en-SG" dirty="0"/>
          </a:p>
        </p:txBody>
      </p:sp>
      <p:cxnSp>
        <p:nvCxnSpPr>
          <p:cNvPr id="46" name="Straight Arrow Connector 45"/>
          <p:cNvCxnSpPr>
            <a:stCxn id="37" idx="3"/>
            <a:endCxn id="45" idx="1"/>
          </p:cNvCxnSpPr>
          <p:nvPr/>
        </p:nvCxnSpPr>
        <p:spPr>
          <a:xfrm>
            <a:off x="5072477" y="5404574"/>
            <a:ext cx="712922" cy="377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159755" y="4960279"/>
            <a:ext cx="576064" cy="369332"/>
          </a:xfrm>
          <a:prstGeom prst="rect">
            <a:avLst/>
          </a:prstGeom>
        </p:spPr>
        <p:txBody>
          <a:bodyPr wrap="square">
            <a:spAutoFit/>
          </a:bodyPr>
          <a:lstStyle/>
          <a:p>
            <a:r>
              <a:rPr lang="en-SG" sz="1400" dirty="0" smtClean="0"/>
              <a:t>4K</a:t>
            </a:r>
            <a:r>
              <a:rPr lang="en-SG" dirty="0" smtClean="0"/>
              <a:t> </a:t>
            </a:r>
            <a:endParaRPr lang="en-SG" dirty="0"/>
          </a:p>
        </p:txBody>
      </p:sp>
      <p:sp>
        <p:nvSpPr>
          <p:cNvPr id="52" name="TextBox 51"/>
          <p:cNvSpPr txBox="1"/>
          <p:nvPr/>
        </p:nvSpPr>
        <p:spPr>
          <a:xfrm>
            <a:off x="3185000" y="6024947"/>
            <a:ext cx="720080" cy="369332"/>
          </a:xfrm>
          <a:prstGeom prst="rect">
            <a:avLst/>
          </a:prstGeom>
          <a:solidFill>
            <a:schemeClr val="accent6">
              <a:lumMod val="40000"/>
              <a:lumOff val="60000"/>
            </a:schemeClr>
          </a:solidFill>
        </p:spPr>
        <p:txBody>
          <a:bodyPr wrap="square" rtlCol="0">
            <a:spAutoFit/>
          </a:bodyPr>
          <a:lstStyle/>
          <a:p>
            <a:r>
              <a:rPr lang="en-GB" dirty="0" smtClean="0"/>
              <a:t>PTR</a:t>
            </a:r>
            <a:endParaRPr lang="en-SG" dirty="0"/>
          </a:p>
        </p:txBody>
      </p:sp>
      <p:cxnSp>
        <p:nvCxnSpPr>
          <p:cNvPr id="53" name="Straight Arrow Connector 52"/>
          <p:cNvCxnSpPr>
            <a:endCxn id="52" idx="1"/>
          </p:cNvCxnSpPr>
          <p:nvPr/>
        </p:nvCxnSpPr>
        <p:spPr>
          <a:xfrm>
            <a:off x="2555776" y="5896415"/>
            <a:ext cx="629224" cy="3131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342021" y="6064893"/>
            <a:ext cx="720080" cy="369332"/>
          </a:xfrm>
          <a:prstGeom prst="rect">
            <a:avLst/>
          </a:prstGeom>
          <a:solidFill>
            <a:schemeClr val="accent6">
              <a:lumMod val="40000"/>
              <a:lumOff val="60000"/>
            </a:schemeClr>
          </a:solidFill>
        </p:spPr>
        <p:txBody>
          <a:bodyPr wrap="square" rtlCol="0">
            <a:spAutoFit/>
          </a:bodyPr>
          <a:lstStyle/>
          <a:p>
            <a:r>
              <a:rPr lang="en-GB" dirty="0" smtClean="0"/>
              <a:t>PTR</a:t>
            </a:r>
            <a:endParaRPr lang="en-SG" dirty="0"/>
          </a:p>
        </p:txBody>
      </p:sp>
      <p:cxnSp>
        <p:nvCxnSpPr>
          <p:cNvPr id="55" name="Straight Arrow Connector 54"/>
          <p:cNvCxnSpPr/>
          <p:nvPr/>
        </p:nvCxnSpPr>
        <p:spPr>
          <a:xfrm flipV="1">
            <a:off x="3905080" y="6216001"/>
            <a:ext cx="436941" cy="2789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4273592" y="5776861"/>
            <a:ext cx="1076541" cy="369332"/>
          </a:xfrm>
          <a:prstGeom prst="rect">
            <a:avLst/>
          </a:prstGeom>
        </p:spPr>
        <p:txBody>
          <a:bodyPr wrap="square">
            <a:spAutoFit/>
          </a:bodyPr>
          <a:lstStyle/>
          <a:p>
            <a:r>
              <a:rPr lang="en-SG" sz="1400" dirty="0" smtClean="0"/>
              <a:t>4K=8*512</a:t>
            </a:r>
            <a:r>
              <a:rPr lang="en-SG" dirty="0" smtClean="0"/>
              <a:t> </a:t>
            </a:r>
            <a:endParaRPr lang="en-SG" dirty="0"/>
          </a:p>
        </p:txBody>
      </p:sp>
      <p:sp>
        <p:nvSpPr>
          <p:cNvPr id="58" name="Rectangle 57"/>
          <p:cNvSpPr/>
          <p:nvPr/>
        </p:nvSpPr>
        <p:spPr>
          <a:xfrm>
            <a:off x="3095343" y="5733256"/>
            <a:ext cx="1076541" cy="369332"/>
          </a:xfrm>
          <a:prstGeom prst="rect">
            <a:avLst/>
          </a:prstGeom>
        </p:spPr>
        <p:txBody>
          <a:bodyPr wrap="square">
            <a:spAutoFit/>
          </a:bodyPr>
          <a:lstStyle/>
          <a:p>
            <a:r>
              <a:rPr lang="en-SG" sz="1400" dirty="0" smtClean="0"/>
              <a:t>4K=8*512</a:t>
            </a:r>
            <a:r>
              <a:rPr lang="en-SG" dirty="0" smtClean="0"/>
              <a:t> </a:t>
            </a:r>
            <a:endParaRPr lang="en-SG" dirty="0"/>
          </a:p>
        </p:txBody>
      </p:sp>
      <p:sp>
        <p:nvSpPr>
          <p:cNvPr id="60" name="TextBox 59"/>
          <p:cNvSpPr txBox="1"/>
          <p:nvPr/>
        </p:nvSpPr>
        <p:spPr>
          <a:xfrm>
            <a:off x="5868144" y="5251616"/>
            <a:ext cx="720080" cy="369332"/>
          </a:xfrm>
          <a:prstGeom prst="rect">
            <a:avLst/>
          </a:prstGeom>
          <a:solidFill>
            <a:schemeClr val="bg2">
              <a:lumMod val="75000"/>
            </a:schemeClr>
          </a:solidFill>
        </p:spPr>
        <p:txBody>
          <a:bodyPr wrap="square" rtlCol="0">
            <a:spAutoFit/>
          </a:bodyPr>
          <a:lstStyle/>
          <a:p>
            <a:r>
              <a:rPr lang="en-GB" dirty="0" smtClean="0"/>
              <a:t>DATA</a:t>
            </a:r>
            <a:endParaRPr lang="en-SG" dirty="0"/>
          </a:p>
        </p:txBody>
      </p:sp>
      <p:sp>
        <p:nvSpPr>
          <p:cNvPr id="61" name="TextBox 60"/>
          <p:cNvSpPr txBox="1"/>
          <p:nvPr/>
        </p:nvSpPr>
        <p:spPr>
          <a:xfrm>
            <a:off x="5497367" y="6143640"/>
            <a:ext cx="720080" cy="369332"/>
          </a:xfrm>
          <a:prstGeom prst="rect">
            <a:avLst/>
          </a:prstGeom>
          <a:solidFill>
            <a:schemeClr val="accent6">
              <a:lumMod val="40000"/>
              <a:lumOff val="60000"/>
            </a:schemeClr>
          </a:solidFill>
        </p:spPr>
        <p:txBody>
          <a:bodyPr wrap="square" rtlCol="0">
            <a:spAutoFit/>
          </a:bodyPr>
          <a:lstStyle/>
          <a:p>
            <a:r>
              <a:rPr lang="en-GB" dirty="0" smtClean="0"/>
              <a:t>PTR</a:t>
            </a:r>
            <a:endParaRPr lang="en-SG" dirty="0"/>
          </a:p>
        </p:txBody>
      </p:sp>
      <p:cxnSp>
        <p:nvCxnSpPr>
          <p:cNvPr id="62" name="Straight Arrow Connector 61"/>
          <p:cNvCxnSpPr/>
          <p:nvPr/>
        </p:nvCxnSpPr>
        <p:spPr>
          <a:xfrm flipV="1">
            <a:off x="5060426" y="6294748"/>
            <a:ext cx="436941" cy="2789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590130" y="5444700"/>
            <a:ext cx="720080" cy="369332"/>
          </a:xfrm>
          <a:prstGeom prst="rect">
            <a:avLst/>
          </a:prstGeom>
          <a:solidFill>
            <a:schemeClr val="bg2">
              <a:lumMod val="75000"/>
            </a:schemeClr>
          </a:solidFill>
        </p:spPr>
        <p:txBody>
          <a:bodyPr wrap="square" rtlCol="0">
            <a:spAutoFit/>
          </a:bodyPr>
          <a:lstStyle/>
          <a:p>
            <a:r>
              <a:rPr lang="en-GB" dirty="0" smtClean="0"/>
              <a:t>DATA</a:t>
            </a:r>
            <a:endParaRPr lang="en-SG" dirty="0"/>
          </a:p>
        </p:txBody>
      </p:sp>
      <p:cxnSp>
        <p:nvCxnSpPr>
          <p:cNvPr id="64" name="Straight Arrow Connector 63"/>
          <p:cNvCxnSpPr>
            <a:stCxn id="61" idx="3"/>
            <a:endCxn id="63" idx="1"/>
          </p:cNvCxnSpPr>
          <p:nvPr/>
        </p:nvCxnSpPr>
        <p:spPr>
          <a:xfrm flipV="1">
            <a:off x="6217447" y="5629366"/>
            <a:ext cx="1372683" cy="6989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7950170" y="5147344"/>
            <a:ext cx="576064" cy="369332"/>
          </a:xfrm>
          <a:prstGeom prst="rect">
            <a:avLst/>
          </a:prstGeom>
        </p:spPr>
        <p:txBody>
          <a:bodyPr wrap="square">
            <a:spAutoFit/>
          </a:bodyPr>
          <a:lstStyle/>
          <a:p>
            <a:r>
              <a:rPr lang="en-SG" sz="1400" dirty="0" smtClean="0"/>
              <a:t>4K</a:t>
            </a:r>
            <a:r>
              <a:rPr lang="en-SG" dirty="0" smtClean="0"/>
              <a:t> </a:t>
            </a:r>
            <a:endParaRPr lang="en-SG" dirty="0"/>
          </a:p>
        </p:txBody>
      </p:sp>
      <p:sp>
        <p:nvSpPr>
          <p:cNvPr id="66" name="TextBox 65"/>
          <p:cNvSpPr txBox="1"/>
          <p:nvPr/>
        </p:nvSpPr>
        <p:spPr>
          <a:xfrm>
            <a:off x="7593709" y="4860852"/>
            <a:ext cx="720080" cy="369332"/>
          </a:xfrm>
          <a:prstGeom prst="rect">
            <a:avLst/>
          </a:prstGeom>
          <a:solidFill>
            <a:schemeClr val="bg2">
              <a:lumMod val="75000"/>
            </a:schemeClr>
          </a:solidFill>
        </p:spPr>
        <p:txBody>
          <a:bodyPr wrap="square" rtlCol="0">
            <a:spAutoFit/>
          </a:bodyPr>
          <a:lstStyle/>
          <a:p>
            <a:r>
              <a:rPr lang="en-GB" dirty="0" smtClean="0"/>
              <a:t>DATA</a:t>
            </a:r>
            <a:endParaRPr lang="en-SG" dirty="0"/>
          </a:p>
        </p:txBody>
      </p:sp>
      <p:cxnSp>
        <p:nvCxnSpPr>
          <p:cNvPr id="67" name="Straight Arrow Connector 66"/>
          <p:cNvCxnSpPr>
            <a:stCxn id="61" idx="3"/>
            <a:endCxn id="66" idx="1"/>
          </p:cNvCxnSpPr>
          <p:nvPr/>
        </p:nvCxnSpPr>
        <p:spPr>
          <a:xfrm flipV="1">
            <a:off x="6217447" y="5045518"/>
            <a:ext cx="1376262" cy="12827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5428938" y="5847744"/>
            <a:ext cx="1076541" cy="369332"/>
          </a:xfrm>
          <a:prstGeom prst="rect">
            <a:avLst/>
          </a:prstGeom>
        </p:spPr>
        <p:txBody>
          <a:bodyPr wrap="square">
            <a:spAutoFit/>
          </a:bodyPr>
          <a:lstStyle/>
          <a:p>
            <a:r>
              <a:rPr lang="en-SG" sz="1400" dirty="0" smtClean="0"/>
              <a:t>4K=8*512</a:t>
            </a:r>
            <a:r>
              <a:rPr lang="en-SG" dirty="0" smtClean="0"/>
              <a:t> </a:t>
            </a:r>
            <a:endParaRPr lang="en-SG" dirty="0"/>
          </a:p>
        </p:txBody>
      </p:sp>
      <p:sp>
        <p:nvSpPr>
          <p:cNvPr id="69" name="TextBox 68"/>
          <p:cNvSpPr txBox="1"/>
          <p:nvPr/>
        </p:nvSpPr>
        <p:spPr>
          <a:xfrm>
            <a:off x="7518122" y="6027150"/>
            <a:ext cx="720080" cy="369332"/>
          </a:xfrm>
          <a:prstGeom prst="rect">
            <a:avLst/>
          </a:prstGeom>
          <a:solidFill>
            <a:schemeClr val="bg2">
              <a:lumMod val="75000"/>
            </a:schemeClr>
          </a:solidFill>
        </p:spPr>
        <p:txBody>
          <a:bodyPr wrap="square" rtlCol="0">
            <a:spAutoFit/>
          </a:bodyPr>
          <a:lstStyle/>
          <a:p>
            <a:r>
              <a:rPr lang="en-GB" dirty="0" smtClean="0"/>
              <a:t>DATA</a:t>
            </a:r>
            <a:endParaRPr lang="en-SG" dirty="0"/>
          </a:p>
        </p:txBody>
      </p:sp>
      <p:cxnSp>
        <p:nvCxnSpPr>
          <p:cNvPr id="70" name="Straight Arrow Connector 69"/>
          <p:cNvCxnSpPr>
            <a:stCxn id="61" idx="3"/>
            <a:endCxn id="69" idx="1"/>
          </p:cNvCxnSpPr>
          <p:nvPr/>
        </p:nvCxnSpPr>
        <p:spPr>
          <a:xfrm flipV="1">
            <a:off x="6217447" y="6211816"/>
            <a:ext cx="1300675" cy="1164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7878162" y="5729794"/>
            <a:ext cx="576064" cy="369332"/>
          </a:xfrm>
          <a:prstGeom prst="rect">
            <a:avLst/>
          </a:prstGeom>
        </p:spPr>
        <p:txBody>
          <a:bodyPr wrap="square">
            <a:spAutoFit/>
          </a:bodyPr>
          <a:lstStyle/>
          <a:p>
            <a:r>
              <a:rPr lang="en-SG" sz="1400" dirty="0" smtClean="0"/>
              <a:t>4K</a:t>
            </a:r>
            <a:r>
              <a:rPr lang="en-SG" dirty="0" smtClean="0"/>
              <a:t> </a:t>
            </a:r>
            <a:endParaRPr lang="en-SG" dirty="0"/>
          </a:p>
        </p:txBody>
      </p:sp>
      <p:sp>
        <p:nvSpPr>
          <p:cNvPr id="75" name="Rectangle 74"/>
          <p:cNvSpPr/>
          <p:nvPr/>
        </p:nvSpPr>
        <p:spPr>
          <a:xfrm>
            <a:off x="6228184" y="3789040"/>
            <a:ext cx="576064" cy="369332"/>
          </a:xfrm>
          <a:prstGeom prst="rect">
            <a:avLst/>
          </a:prstGeom>
        </p:spPr>
        <p:txBody>
          <a:bodyPr wrap="square">
            <a:spAutoFit/>
          </a:bodyPr>
          <a:lstStyle/>
          <a:p>
            <a:r>
              <a:rPr lang="en-SG" sz="1400" dirty="0" smtClean="0"/>
              <a:t>4K</a:t>
            </a:r>
            <a:r>
              <a:rPr lang="en-SG" dirty="0" smtClean="0"/>
              <a:t> </a:t>
            </a:r>
            <a:endParaRPr lang="en-SG" dirty="0"/>
          </a:p>
        </p:txBody>
      </p:sp>
    </p:spTree>
    <p:extLst>
      <p:ext uri="{BB962C8B-B14F-4D97-AF65-F5344CB8AC3E}">
        <p14:creationId xmlns:p14="http://schemas.microsoft.com/office/powerpoint/2010/main" val="7709941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Implementing </a:t>
            </a:r>
            <a:r>
              <a:rPr lang="en-SG" dirty="0"/>
              <a:t>Directories </a:t>
            </a:r>
          </a:p>
        </p:txBody>
      </p:sp>
      <p:sp>
        <p:nvSpPr>
          <p:cNvPr id="3" name="Content Placeholder 2"/>
          <p:cNvSpPr>
            <a:spLocks noGrp="1"/>
          </p:cNvSpPr>
          <p:nvPr>
            <p:ph idx="1"/>
          </p:nvPr>
        </p:nvSpPr>
        <p:spPr>
          <a:xfrm>
            <a:off x="457200" y="1484784"/>
            <a:ext cx="8229600" cy="2116832"/>
          </a:xfrm>
        </p:spPr>
        <p:txBody>
          <a:bodyPr>
            <a:normAutofit fontScale="77500" lnSpcReduction="20000"/>
          </a:bodyPr>
          <a:lstStyle/>
          <a:p>
            <a:r>
              <a:rPr lang="en-SG" dirty="0" smtClean="0"/>
              <a:t>When </a:t>
            </a:r>
            <a:r>
              <a:rPr lang="en-SG" dirty="0"/>
              <a:t>a file is opened, OS uses path name to find </a:t>
            </a:r>
            <a:r>
              <a:rPr lang="en-SG" dirty="0" err="1"/>
              <a:t>dir</a:t>
            </a:r>
            <a:r>
              <a:rPr lang="en-SG" dirty="0"/>
              <a:t> </a:t>
            </a:r>
          </a:p>
          <a:p>
            <a:pPr lvl="1"/>
            <a:r>
              <a:rPr lang="en-SG" dirty="0" smtClean="0"/>
              <a:t>Directory </a:t>
            </a:r>
            <a:r>
              <a:rPr lang="en-SG" dirty="0"/>
              <a:t>has information about the file’s disk blocks, whole file (contiguous), first block (linked-list) or I-node </a:t>
            </a:r>
          </a:p>
          <a:p>
            <a:pPr lvl="1"/>
            <a:r>
              <a:rPr lang="en-SG" dirty="0" smtClean="0"/>
              <a:t>Directory </a:t>
            </a:r>
            <a:r>
              <a:rPr lang="en-SG" dirty="0"/>
              <a:t>also has attributes of each file </a:t>
            </a:r>
          </a:p>
          <a:p>
            <a:r>
              <a:rPr lang="en-SG" dirty="0" smtClean="0"/>
              <a:t>Directory</a:t>
            </a:r>
            <a:r>
              <a:rPr lang="en-SG" dirty="0"/>
              <a:t>: map ASCII file name to file attributes &amp; location </a:t>
            </a:r>
          </a:p>
          <a:p>
            <a:r>
              <a:rPr lang="en-SG" dirty="0" smtClean="0"/>
              <a:t>2 </a:t>
            </a:r>
            <a:r>
              <a:rPr lang="en-SG" dirty="0"/>
              <a:t>options: entries have all attributes, or point to file I-node </a:t>
            </a:r>
          </a:p>
          <a:p>
            <a:endParaRPr lang="en-SG"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75" y="3573016"/>
            <a:ext cx="8657297" cy="3163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81790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Managing </a:t>
            </a:r>
            <a:r>
              <a:rPr lang="en-SG" dirty="0"/>
              <a:t>Free Disk Space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196752"/>
            <a:ext cx="7200800" cy="5118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051720" y="5991802"/>
            <a:ext cx="2808312" cy="646331"/>
          </a:xfrm>
          <a:prstGeom prst="rect">
            <a:avLst/>
          </a:prstGeom>
        </p:spPr>
        <p:txBody>
          <a:bodyPr wrap="square">
            <a:spAutoFit/>
          </a:bodyPr>
          <a:lstStyle/>
          <a:p>
            <a:r>
              <a:rPr lang="en-SG" dirty="0" smtClean="0"/>
              <a:t>Linked </a:t>
            </a:r>
            <a:r>
              <a:rPr lang="en-SG" dirty="0"/>
              <a:t>List Free blocks are stored on a list </a:t>
            </a:r>
          </a:p>
        </p:txBody>
      </p:sp>
      <p:sp>
        <p:nvSpPr>
          <p:cNvPr id="5" name="Rectangle 4"/>
          <p:cNvSpPr/>
          <p:nvPr/>
        </p:nvSpPr>
        <p:spPr>
          <a:xfrm>
            <a:off x="5580112" y="5991801"/>
            <a:ext cx="2990945" cy="646331"/>
          </a:xfrm>
          <a:prstGeom prst="rect">
            <a:avLst/>
          </a:prstGeom>
        </p:spPr>
        <p:txBody>
          <a:bodyPr wrap="square">
            <a:spAutoFit/>
          </a:bodyPr>
          <a:lstStyle/>
          <a:p>
            <a:r>
              <a:rPr lang="en-SG" dirty="0" smtClean="0"/>
              <a:t>Bit </a:t>
            </a:r>
            <a:r>
              <a:rPr lang="en-SG" dirty="0"/>
              <a:t>mapped Free blocks are indicated with a "1" </a:t>
            </a:r>
          </a:p>
        </p:txBody>
      </p:sp>
    </p:spTree>
    <p:extLst>
      <p:ext uri="{BB962C8B-B14F-4D97-AF65-F5344CB8AC3E}">
        <p14:creationId xmlns:p14="http://schemas.microsoft.com/office/powerpoint/2010/main" val="13628468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Managing </a:t>
            </a:r>
            <a:r>
              <a:rPr lang="en-SG" dirty="0"/>
              <a:t>Disk Quotas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860" y="1411242"/>
            <a:ext cx="7864596" cy="4758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idx="1"/>
          </p:nvPr>
        </p:nvSpPr>
        <p:spPr>
          <a:xfrm>
            <a:off x="0" y="5215593"/>
            <a:ext cx="5004048" cy="1525775"/>
          </a:xfrm>
        </p:spPr>
        <p:txBody>
          <a:bodyPr>
            <a:normAutofit fontScale="62500" lnSpcReduction="20000"/>
          </a:bodyPr>
          <a:lstStyle/>
          <a:p>
            <a:pPr marL="0" indent="0">
              <a:buNone/>
            </a:pPr>
            <a:r>
              <a:rPr lang="en-SG" dirty="0"/>
              <a:t>Sys admin gives each user max space </a:t>
            </a:r>
          </a:p>
          <a:p>
            <a:pPr lvl="1"/>
            <a:r>
              <a:rPr lang="en-SG" dirty="0" smtClean="0"/>
              <a:t>Open </a:t>
            </a:r>
            <a:r>
              <a:rPr lang="en-SG" dirty="0"/>
              <a:t>file table has entry to Quota table </a:t>
            </a:r>
          </a:p>
          <a:p>
            <a:pPr lvl="1"/>
            <a:r>
              <a:rPr lang="en-SG" dirty="0" smtClean="0"/>
              <a:t>Soft </a:t>
            </a:r>
            <a:r>
              <a:rPr lang="en-SG" dirty="0"/>
              <a:t>limit violations result in warnings </a:t>
            </a:r>
          </a:p>
          <a:p>
            <a:pPr lvl="1"/>
            <a:r>
              <a:rPr lang="en-SG" dirty="0" smtClean="0"/>
              <a:t>Hard </a:t>
            </a:r>
            <a:r>
              <a:rPr lang="en-SG" dirty="0"/>
              <a:t>limit violations result in errors </a:t>
            </a:r>
          </a:p>
          <a:p>
            <a:pPr lvl="1"/>
            <a:r>
              <a:rPr lang="en-SG" dirty="0" smtClean="0"/>
              <a:t>Check </a:t>
            </a:r>
            <a:r>
              <a:rPr lang="en-SG" dirty="0"/>
              <a:t>limits on login </a:t>
            </a:r>
          </a:p>
        </p:txBody>
      </p:sp>
    </p:spTree>
    <p:extLst>
      <p:ext uri="{BB962C8B-B14F-4D97-AF65-F5344CB8AC3E}">
        <p14:creationId xmlns:p14="http://schemas.microsoft.com/office/powerpoint/2010/main" val="3211039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Properties of a File</a:t>
            </a:r>
          </a:p>
        </p:txBody>
      </p:sp>
      <p:sp>
        <p:nvSpPr>
          <p:cNvPr id="3" name="Content Placeholder 2"/>
          <p:cNvSpPr>
            <a:spLocks noGrp="1"/>
          </p:cNvSpPr>
          <p:nvPr>
            <p:ph idx="1"/>
          </p:nvPr>
        </p:nvSpPr>
        <p:spPr/>
        <p:txBody>
          <a:bodyPr>
            <a:normAutofit/>
          </a:bodyPr>
          <a:lstStyle/>
          <a:p>
            <a:r>
              <a:rPr lang="en-SG" dirty="0"/>
              <a:t>File Operations – what you can do with a </a:t>
            </a:r>
            <a:r>
              <a:rPr lang="en-SG" dirty="0" smtClean="0"/>
              <a:t>file</a:t>
            </a:r>
            <a:endParaRPr lang="en-SG" dirty="0"/>
          </a:p>
          <a:p>
            <a:r>
              <a:rPr lang="en-SG" dirty="0" smtClean="0"/>
              <a:t>File </a:t>
            </a:r>
            <a:r>
              <a:rPr lang="en-SG" dirty="0"/>
              <a:t>Naming – uniquely identify the file</a:t>
            </a:r>
          </a:p>
          <a:p>
            <a:r>
              <a:rPr lang="en-SG" dirty="0" smtClean="0"/>
              <a:t>File </a:t>
            </a:r>
            <a:r>
              <a:rPr lang="en-SG" dirty="0"/>
              <a:t>Structure – how OS sees the data inside</a:t>
            </a:r>
          </a:p>
          <a:p>
            <a:r>
              <a:rPr lang="en-SG" dirty="0" smtClean="0"/>
              <a:t>File </a:t>
            </a:r>
            <a:r>
              <a:rPr lang="en-SG" dirty="0"/>
              <a:t>Access – sequential access, random access</a:t>
            </a:r>
          </a:p>
          <a:p>
            <a:r>
              <a:rPr lang="en-SG" dirty="0" smtClean="0"/>
              <a:t>File </a:t>
            </a:r>
            <a:r>
              <a:rPr lang="en-SG" dirty="0"/>
              <a:t>Attributes – information about the file</a:t>
            </a:r>
          </a:p>
          <a:p>
            <a:r>
              <a:rPr lang="en-SG" dirty="0" smtClean="0"/>
              <a:t>File </a:t>
            </a:r>
            <a:r>
              <a:rPr lang="en-SG" dirty="0"/>
              <a:t>Types – different types of use</a:t>
            </a:r>
          </a:p>
        </p:txBody>
      </p:sp>
    </p:spTree>
    <p:extLst>
      <p:ext uri="{BB962C8B-B14F-4D97-AF65-F5344CB8AC3E}">
        <p14:creationId xmlns:p14="http://schemas.microsoft.com/office/powerpoint/2010/main" val="14221686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Efficiency </a:t>
            </a:r>
            <a:r>
              <a:rPr lang="en-SG" dirty="0"/>
              <a:t>and Performance </a:t>
            </a:r>
          </a:p>
        </p:txBody>
      </p:sp>
      <p:sp>
        <p:nvSpPr>
          <p:cNvPr id="3" name="Content Placeholder 2"/>
          <p:cNvSpPr>
            <a:spLocks noGrp="1"/>
          </p:cNvSpPr>
          <p:nvPr>
            <p:ph idx="1"/>
          </p:nvPr>
        </p:nvSpPr>
        <p:spPr/>
        <p:txBody>
          <a:bodyPr>
            <a:normAutofit fontScale="92500" lnSpcReduction="20000"/>
          </a:bodyPr>
          <a:lstStyle/>
          <a:p>
            <a:r>
              <a:rPr lang="en-SG" dirty="0" smtClean="0"/>
              <a:t>Efficiency </a:t>
            </a:r>
            <a:r>
              <a:rPr lang="en-SG" dirty="0"/>
              <a:t>dependent on: </a:t>
            </a:r>
          </a:p>
          <a:p>
            <a:pPr lvl="1"/>
            <a:r>
              <a:rPr lang="en-SG" dirty="0" smtClean="0"/>
              <a:t>disk </a:t>
            </a:r>
            <a:r>
              <a:rPr lang="en-SG" dirty="0"/>
              <a:t>allocation and directory algorithms </a:t>
            </a:r>
          </a:p>
          <a:p>
            <a:pPr lvl="1"/>
            <a:r>
              <a:rPr lang="en-SG" dirty="0" smtClean="0"/>
              <a:t>types </a:t>
            </a:r>
            <a:r>
              <a:rPr lang="en-SG" dirty="0"/>
              <a:t>of data kept in file’s directory entry </a:t>
            </a:r>
          </a:p>
          <a:p>
            <a:endParaRPr lang="en-SG" dirty="0" smtClean="0"/>
          </a:p>
          <a:p>
            <a:r>
              <a:rPr lang="en-SG" dirty="0" smtClean="0"/>
              <a:t>Performance </a:t>
            </a:r>
            <a:endParaRPr lang="en-SG" dirty="0"/>
          </a:p>
          <a:p>
            <a:pPr lvl="1"/>
            <a:r>
              <a:rPr lang="en-SG" dirty="0" smtClean="0"/>
              <a:t>disk </a:t>
            </a:r>
            <a:r>
              <a:rPr lang="en-SG" dirty="0"/>
              <a:t>cache – separate section of main memory for frequently used blocks </a:t>
            </a:r>
          </a:p>
          <a:p>
            <a:pPr lvl="1"/>
            <a:r>
              <a:rPr lang="en-SG" dirty="0" smtClean="0"/>
              <a:t>free-behind </a:t>
            </a:r>
            <a:r>
              <a:rPr lang="en-SG" dirty="0"/>
              <a:t>and read-ahead – techniques to optimize sequential access </a:t>
            </a:r>
          </a:p>
          <a:p>
            <a:pPr lvl="1"/>
            <a:r>
              <a:rPr lang="en-SG" dirty="0" smtClean="0"/>
              <a:t>improve </a:t>
            </a:r>
            <a:r>
              <a:rPr lang="en-SG" dirty="0"/>
              <a:t>PC performance by dedicating section of memory as virtual disk, or RAM disk </a:t>
            </a:r>
          </a:p>
          <a:p>
            <a:endParaRPr lang="en-SG" dirty="0"/>
          </a:p>
        </p:txBody>
      </p:sp>
    </p:spTree>
    <p:extLst>
      <p:ext uri="{BB962C8B-B14F-4D97-AF65-F5344CB8AC3E}">
        <p14:creationId xmlns:p14="http://schemas.microsoft.com/office/powerpoint/2010/main" val="39541928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File </a:t>
            </a:r>
            <a:r>
              <a:rPr lang="en-SG" dirty="0"/>
              <a:t>System Consistency </a:t>
            </a:r>
          </a:p>
        </p:txBody>
      </p:sp>
      <p:sp>
        <p:nvSpPr>
          <p:cNvPr id="3" name="Content Placeholder 2"/>
          <p:cNvSpPr>
            <a:spLocks noGrp="1"/>
          </p:cNvSpPr>
          <p:nvPr>
            <p:ph idx="1"/>
          </p:nvPr>
        </p:nvSpPr>
        <p:spPr/>
        <p:txBody>
          <a:bodyPr>
            <a:normAutofit fontScale="77500" lnSpcReduction="20000"/>
          </a:bodyPr>
          <a:lstStyle/>
          <a:p>
            <a:r>
              <a:rPr lang="en-SG" dirty="0" smtClean="0"/>
              <a:t>If </a:t>
            </a:r>
            <a:r>
              <a:rPr lang="en-SG" dirty="0"/>
              <a:t>there is a System crash before modified files written back </a:t>
            </a:r>
          </a:p>
          <a:p>
            <a:pPr lvl="1"/>
            <a:r>
              <a:rPr lang="en-SG" dirty="0" smtClean="0"/>
              <a:t>Leads </a:t>
            </a:r>
            <a:r>
              <a:rPr lang="en-SG" dirty="0"/>
              <a:t>to inconsistency in FS </a:t>
            </a:r>
          </a:p>
          <a:p>
            <a:pPr lvl="1"/>
            <a:r>
              <a:rPr lang="en-SG" i="1" dirty="0" err="1" smtClean="0"/>
              <a:t>fsck</a:t>
            </a:r>
            <a:r>
              <a:rPr lang="en-SG" i="1" dirty="0" smtClean="0"/>
              <a:t> </a:t>
            </a:r>
            <a:r>
              <a:rPr lang="en-SG" dirty="0"/>
              <a:t>(UNIX) &amp; </a:t>
            </a:r>
            <a:r>
              <a:rPr lang="en-SG" i="1" dirty="0"/>
              <a:t>scandisk </a:t>
            </a:r>
            <a:r>
              <a:rPr lang="en-SG" dirty="0"/>
              <a:t>(Windows) check FS consistency </a:t>
            </a:r>
          </a:p>
          <a:p>
            <a:endParaRPr lang="en-SG" dirty="0" smtClean="0"/>
          </a:p>
          <a:p>
            <a:r>
              <a:rPr lang="en-SG" dirty="0" smtClean="0"/>
              <a:t>Algorithm</a:t>
            </a:r>
            <a:r>
              <a:rPr lang="en-SG" dirty="0"/>
              <a:t>: </a:t>
            </a:r>
          </a:p>
          <a:p>
            <a:pPr lvl="1"/>
            <a:r>
              <a:rPr lang="en-SG" dirty="0" smtClean="0"/>
              <a:t>Build </a:t>
            </a:r>
            <a:r>
              <a:rPr lang="en-SG" dirty="0"/>
              <a:t>2 tables, each containing counter for all blocks (</a:t>
            </a:r>
            <a:r>
              <a:rPr lang="en-SG" dirty="0" err="1"/>
              <a:t>init</a:t>
            </a:r>
            <a:r>
              <a:rPr lang="en-SG" dirty="0"/>
              <a:t> to 0) </a:t>
            </a:r>
          </a:p>
          <a:p>
            <a:pPr lvl="2"/>
            <a:r>
              <a:rPr lang="en-SG" dirty="0" smtClean="0"/>
              <a:t>1st </a:t>
            </a:r>
            <a:r>
              <a:rPr lang="en-SG" dirty="0"/>
              <a:t>table checks how many times a block is in a file </a:t>
            </a:r>
          </a:p>
          <a:p>
            <a:pPr lvl="2"/>
            <a:r>
              <a:rPr lang="en-SG" dirty="0" smtClean="0"/>
              <a:t>2nd </a:t>
            </a:r>
            <a:r>
              <a:rPr lang="en-SG" dirty="0"/>
              <a:t>table records how often block is present in the free list </a:t>
            </a:r>
          </a:p>
          <a:p>
            <a:pPr lvl="3"/>
            <a:r>
              <a:rPr lang="en-SG" dirty="0" smtClean="0"/>
              <a:t>&gt;1 </a:t>
            </a:r>
            <a:r>
              <a:rPr lang="en-SG" dirty="0"/>
              <a:t>not possible if using a bitmap </a:t>
            </a:r>
          </a:p>
          <a:p>
            <a:pPr lvl="1"/>
            <a:r>
              <a:rPr lang="en-SG" dirty="0" smtClean="0"/>
              <a:t>Read </a:t>
            </a:r>
            <a:r>
              <a:rPr lang="en-SG" dirty="0"/>
              <a:t>all i-nodes, and modify table 1 </a:t>
            </a:r>
          </a:p>
          <a:p>
            <a:pPr lvl="1"/>
            <a:r>
              <a:rPr lang="en-SG" dirty="0" smtClean="0"/>
              <a:t>Read </a:t>
            </a:r>
            <a:r>
              <a:rPr lang="en-SG" dirty="0"/>
              <a:t>free-list and modify table 2 </a:t>
            </a:r>
          </a:p>
          <a:p>
            <a:pPr lvl="1"/>
            <a:r>
              <a:rPr lang="en-SG" dirty="0" smtClean="0"/>
              <a:t>Consistent </a:t>
            </a:r>
            <a:r>
              <a:rPr lang="en-SG" dirty="0"/>
              <a:t>state if block is either in table 1 or 2, but not both </a:t>
            </a:r>
          </a:p>
          <a:p>
            <a:endParaRPr lang="en-SG" dirty="0"/>
          </a:p>
        </p:txBody>
      </p:sp>
    </p:spTree>
    <p:extLst>
      <p:ext uri="{BB962C8B-B14F-4D97-AF65-F5344CB8AC3E}">
        <p14:creationId xmlns:p14="http://schemas.microsoft.com/office/powerpoint/2010/main" val="13387172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Log </a:t>
            </a:r>
            <a:r>
              <a:rPr lang="en-SG" dirty="0"/>
              <a:t>File Systems </a:t>
            </a:r>
          </a:p>
        </p:txBody>
      </p:sp>
      <p:sp>
        <p:nvSpPr>
          <p:cNvPr id="3" name="Content Placeholder 2"/>
          <p:cNvSpPr>
            <a:spLocks noGrp="1"/>
          </p:cNvSpPr>
          <p:nvPr>
            <p:ph idx="1"/>
          </p:nvPr>
        </p:nvSpPr>
        <p:spPr/>
        <p:txBody>
          <a:bodyPr>
            <a:normAutofit fontScale="70000" lnSpcReduction="20000"/>
          </a:bodyPr>
          <a:lstStyle/>
          <a:p>
            <a:r>
              <a:rPr lang="en-SG" dirty="0" smtClean="0"/>
              <a:t>Log </a:t>
            </a:r>
            <a:r>
              <a:rPr lang="en-SG" dirty="0"/>
              <a:t>structured (or journaling) file systems record each update to the file system as a transaction </a:t>
            </a:r>
          </a:p>
          <a:p>
            <a:r>
              <a:rPr lang="en-SG" dirty="0" smtClean="0"/>
              <a:t>All </a:t>
            </a:r>
            <a:r>
              <a:rPr lang="en-SG" dirty="0"/>
              <a:t>transactions are written to a log </a:t>
            </a:r>
          </a:p>
          <a:p>
            <a:pPr lvl="1"/>
            <a:r>
              <a:rPr lang="en-SG" dirty="0" smtClean="0"/>
              <a:t>A </a:t>
            </a:r>
            <a:r>
              <a:rPr lang="en-SG" dirty="0"/>
              <a:t>transaction is considered committed once it is written to the log </a:t>
            </a:r>
          </a:p>
          <a:p>
            <a:pPr lvl="1"/>
            <a:r>
              <a:rPr lang="en-SG" dirty="0" smtClean="0"/>
              <a:t>However</a:t>
            </a:r>
            <a:r>
              <a:rPr lang="en-SG" dirty="0"/>
              <a:t>, the file system may not yet be updated </a:t>
            </a:r>
          </a:p>
          <a:p>
            <a:endParaRPr lang="en-SG" dirty="0" smtClean="0"/>
          </a:p>
          <a:p>
            <a:r>
              <a:rPr lang="en-SG" dirty="0" smtClean="0"/>
              <a:t>The </a:t>
            </a:r>
            <a:r>
              <a:rPr lang="en-SG" dirty="0"/>
              <a:t>transactions in the log are asynchronously written to the file system </a:t>
            </a:r>
          </a:p>
          <a:p>
            <a:pPr lvl="1"/>
            <a:r>
              <a:rPr lang="en-SG" dirty="0" smtClean="0"/>
              <a:t>When </a:t>
            </a:r>
            <a:r>
              <a:rPr lang="en-SG" dirty="0"/>
              <a:t>the file system is modified, the transaction is removed from the log </a:t>
            </a:r>
          </a:p>
          <a:p>
            <a:r>
              <a:rPr lang="en-SG" dirty="0" smtClean="0"/>
              <a:t>If </a:t>
            </a:r>
            <a:r>
              <a:rPr lang="en-SG" dirty="0"/>
              <a:t>the file system crashes, all remaining transactions in the log must still be performed </a:t>
            </a:r>
          </a:p>
          <a:p>
            <a:endParaRPr lang="en-SG" dirty="0" smtClean="0"/>
          </a:p>
          <a:p>
            <a:r>
              <a:rPr lang="en-SG" dirty="0" smtClean="0"/>
              <a:t>E.g</a:t>
            </a:r>
            <a:r>
              <a:rPr lang="en-SG" dirty="0"/>
              <a:t>. </a:t>
            </a:r>
            <a:r>
              <a:rPr lang="en-SG" dirty="0" err="1"/>
              <a:t>ReiserFS</a:t>
            </a:r>
            <a:r>
              <a:rPr lang="en-SG" dirty="0"/>
              <a:t>, XFS, NTFS, ext3, </a:t>
            </a:r>
            <a:r>
              <a:rPr lang="en-SG" dirty="0" err="1"/>
              <a:t>etc</a:t>
            </a:r>
            <a:r>
              <a:rPr lang="en-SG" dirty="0"/>
              <a:t> </a:t>
            </a:r>
          </a:p>
          <a:p>
            <a:endParaRPr lang="en-SG" dirty="0"/>
          </a:p>
        </p:txBody>
      </p:sp>
    </p:spTree>
    <p:extLst>
      <p:ext uri="{BB962C8B-B14F-4D97-AF65-F5344CB8AC3E}">
        <p14:creationId xmlns:p14="http://schemas.microsoft.com/office/powerpoint/2010/main" val="8033537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dirty="0"/>
          </a:p>
        </p:txBody>
      </p:sp>
      <p:sp>
        <p:nvSpPr>
          <p:cNvPr id="3" name="Content Placeholder 2"/>
          <p:cNvSpPr>
            <a:spLocks noGrp="1"/>
          </p:cNvSpPr>
          <p:nvPr>
            <p:ph idx="1"/>
          </p:nvPr>
        </p:nvSpPr>
        <p:spPr/>
        <p:txBody>
          <a:bodyPr/>
          <a:lstStyle/>
          <a:p>
            <a:endParaRPr lang="en-SG" dirty="0"/>
          </a:p>
          <a:p>
            <a:r>
              <a:rPr lang="en-SG" b="1"/>
              <a:t>QUESTIONS </a:t>
            </a:r>
            <a:endParaRPr lang="en-SG"/>
          </a:p>
        </p:txBody>
      </p:sp>
    </p:spTree>
    <p:extLst>
      <p:ext uri="{BB962C8B-B14F-4D97-AF65-F5344CB8AC3E}">
        <p14:creationId xmlns:p14="http://schemas.microsoft.com/office/powerpoint/2010/main" val="2662440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File	Operations</a:t>
            </a:r>
          </a:p>
        </p:txBody>
      </p:sp>
      <p:sp>
        <p:nvSpPr>
          <p:cNvPr id="3" name="Content Placeholder 2"/>
          <p:cNvSpPr>
            <a:spLocks noGrp="1"/>
          </p:cNvSpPr>
          <p:nvPr>
            <p:ph idx="1"/>
          </p:nvPr>
        </p:nvSpPr>
        <p:spPr>
          <a:xfrm>
            <a:off x="457200" y="1600200"/>
            <a:ext cx="4114800" cy="4525963"/>
          </a:xfrm>
        </p:spPr>
        <p:txBody>
          <a:bodyPr>
            <a:normAutofit fontScale="62500" lnSpcReduction="20000"/>
          </a:bodyPr>
          <a:lstStyle/>
          <a:p>
            <a:r>
              <a:rPr lang="en-SG" dirty="0"/>
              <a:t>Create</a:t>
            </a:r>
          </a:p>
          <a:p>
            <a:pPr lvl="1"/>
            <a:r>
              <a:rPr lang="en-SG" dirty="0" smtClean="0"/>
              <a:t>The </a:t>
            </a:r>
            <a:r>
              <a:rPr lang="en-SG" dirty="0"/>
              <a:t>file is created with no data.</a:t>
            </a:r>
          </a:p>
          <a:p>
            <a:r>
              <a:rPr lang="en-SG" dirty="0" smtClean="0"/>
              <a:t>Delete</a:t>
            </a:r>
            <a:endParaRPr lang="en-SG" dirty="0"/>
          </a:p>
          <a:p>
            <a:pPr lvl="1"/>
            <a:r>
              <a:rPr lang="en-SG" dirty="0" smtClean="0"/>
              <a:t>File </a:t>
            </a:r>
            <a:r>
              <a:rPr lang="en-SG" dirty="0"/>
              <a:t>no longer needed, is deleted to free up disk space.</a:t>
            </a:r>
          </a:p>
          <a:p>
            <a:r>
              <a:rPr lang="en-SG" dirty="0" smtClean="0"/>
              <a:t>Open</a:t>
            </a:r>
            <a:endParaRPr lang="en-SG" dirty="0"/>
          </a:p>
          <a:p>
            <a:pPr lvl="1"/>
            <a:r>
              <a:rPr lang="en-SG" dirty="0" smtClean="0"/>
              <a:t>Before </a:t>
            </a:r>
            <a:r>
              <a:rPr lang="en-SG" dirty="0"/>
              <a:t>using a file, a process must open it.</a:t>
            </a:r>
          </a:p>
          <a:p>
            <a:r>
              <a:rPr lang="en-SG" dirty="0" smtClean="0"/>
              <a:t>Close</a:t>
            </a:r>
            <a:endParaRPr lang="en-SG" dirty="0"/>
          </a:p>
          <a:p>
            <a:pPr lvl="1"/>
            <a:r>
              <a:rPr lang="en-SG" dirty="0" smtClean="0"/>
              <a:t>When </a:t>
            </a:r>
            <a:r>
              <a:rPr lang="en-SG" dirty="0"/>
              <a:t>a process no longer needs to use a file, the file is closed</a:t>
            </a:r>
          </a:p>
          <a:p>
            <a:r>
              <a:rPr lang="en-SG" dirty="0" smtClean="0"/>
              <a:t>Read</a:t>
            </a:r>
            <a:endParaRPr lang="en-SG" dirty="0"/>
          </a:p>
          <a:p>
            <a:pPr lvl="1"/>
            <a:r>
              <a:rPr lang="en-SG" dirty="0" smtClean="0"/>
              <a:t>Data </a:t>
            </a:r>
            <a:r>
              <a:rPr lang="en-SG" dirty="0"/>
              <a:t>is read from the file.</a:t>
            </a:r>
          </a:p>
          <a:p>
            <a:r>
              <a:rPr lang="en-SG" dirty="0" smtClean="0"/>
              <a:t>Write</a:t>
            </a:r>
            <a:endParaRPr lang="en-SG" dirty="0"/>
          </a:p>
          <a:p>
            <a:pPr lvl="1"/>
            <a:r>
              <a:rPr lang="en-SG" dirty="0" smtClean="0"/>
              <a:t>Data </a:t>
            </a:r>
            <a:r>
              <a:rPr lang="en-SG" dirty="0"/>
              <a:t>is written to the file</a:t>
            </a:r>
            <a:r>
              <a:rPr lang="en-SG" dirty="0" smtClean="0"/>
              <a:t>.</a:t>
            </a:r>
            <a:endParaRPr lang="en-SG" dirty="0"/>
          </a:p>
        </p:txBody>
      </p:sp>
      <p:sp>
        <p:nvSpPr>
          <p:cNvPr id="4" name="Content Placeholder 2"/>
          <p:cNvSpPr txBox="1">
            <a:spLocks/>
          </p:cNvSpPr>
          <p:nvPr/>
        </p:nvSpPr>
        <p:spPr>
          <a:xfrm>
            <a:off x="4572000" y="1639341"/>
            <a:ext cx="4114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SG" dirty="0"/>
          </a:p>
        </p:txBody>
      </p:sp>
      <p:sp>
        <p:nvSpPr>
          <p:cNvPr id="5" name="Content Placeholder 2"/>
          <p:cNvSpPr txBox="1">
            <a:spLocks/>
          </p:cNvSpPr>
          <p:nvPr/>
        </p:nvSpPr>
        <p:spPr>
          <a:xfrm>
            <a:off x="4558502" y="1639340"/>
            <a:ext cx="4114800" cy="4525963"/>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SG" dirty="0" smtClean="0"/>
              <a:t>Append</a:t>
            </a:r>
            <a:endParaRPr lang="en-SG" dirty="0"/>
          </a:p>
          <a:p>
            <a:pPr lvl="1"/>
            <a:r>
              <a:rPr lang="en-SG" dirty="0"/>
              <a:t>	Data is added to the end of the file.</a:t>
            </a:r>
          </a:p>
          <a:p>
            <a:r>
              <a:rPr lang="en-SG" dirty="0" smtClean="0"/>
              <a:t>Seek</a:t>
            </a:r>
            <a:endParaRPr lang="en-SG" dirty="0"/>
          </a:p>
          <a:p>
            <a:pPr lvl="1"/>
            <a:r>
              <a:rPr lang="en-SG" dirty="0" smtClean="0"/>
              <a:t>Positions </a:t>
            </a:r>
            <a:r>
              <a:rPr lang="en-SG" dirty="0"/>
              <a:t>the file pointer to a specific place in the file.</a:t>
            </a:r>
          </a:p>
          <a:p>
            <a:r>
              <a:rPr lang="en-SG" dirty="0" smtClean="0"/>
              <a:t>Get </a:t>
            </a:r>
            <a:r>
              <a:rPr lang="en-SG" dirty="0"/>
              <a:t>attributes</a:t>
            </a:r>
          </a:p>
          <a:p>
            <a:pPr lvl="1"/>
            <a:r>
              <a:rPr lang="en-SG" dirty="0" smtClean="0"/>
              <a:t>Read </a:t>
            </a:r>
            <a:r>
              <a:rPr lang="en-SG" dirty="0"/>
              <a:t>the file attributes.</a:t>
            </a:r>
          </a:p>
          <a:p>
            <a:r>
              <a:rPr lang="en-SG" dirty="0" smtClean="0"/>
              <a:t>Set </a:t>
            </a:r>
            <a:r>
              <a:rPr lang="en-SG" dirty="0"/>
              <a:t>attributes</a:t>
            </a:r>
          </a:p>
          <a:p>
            <a:pPr lvl="1"/>
            <a:r>
              <a:rPr lang="en-SG" dirty="0" smtClean="0"/>
              <a:t>Change </a:t>
            </a:r>
            <a:r>
              <a:rPr lang="en-SG" dirty="0"/>
              <a:t>the attributes of the file.</a:t>
            </a:r>
          </a:p>
          <a:p>
            <a:r>
              <a:rPr lang="en-SG" dirty="0" smtClean="0"/>
              <a:t>Rename</a:t>
            </a:r>
            <a:endParaRPr lang="en-SG" dirty="0"/>
          </a:p>
          <a:p>
            <a:pPr lvl="1"/>
            <a:r>
              <a:rPr lang="en-SG" dirty="0" smtClean="0"/>
              <a:t>Change </a:t>
            </a:r>
            <a:r>
              <a:rPr lang="en-SG" dirty="0"/>
              <a:t>the name of the file.</a:t>
            </a:r>
          </a:p>
        </p:txBody>
      </p:sp>
    </p:spTree>
    <p:extLst>
      <p:ext uri="{BB962C8B-B14F-4D97-AF65-F5344CB8AC3E}">
        <p14:creationId xmlns:p14="http://schemas.microsoft.com/office/powerpoint/2010/main" val="1431646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File	Attributes</a:t>
            </a:r>
          </a:p>
        </p:txBody>
      </p:sp>
      <p:sp>
        <p:nvSpPr>
          <p:cNvPr id="3" name="Content Placeholder 2"/>
          <p:cNvSpPr>
            <a:spLocks noGrp="1"/>
          </p:cNvSpPr>
          <p:nvPr>
            <p:ph idx="1"/>
          </p:nvPr>
        </p:nvSpPr>
        <p:spPr/>
        <p:txBody>
          <a:bodyPr>
            <a:normAutofit fontScale="77500" lnSpcReduction="20000"/>
          </a:bodyPr>
          <a:lstStyle/>
          <a:p>
            <a:r>
              <a:rPr lang="en-SG" dirty="0"/>
              <a:t>File-specific info maintained by the OS</a:t>
            </a:r>
          </a:p>
          <a:p>
            <a:pPr lvl="1"/>
            <a:r>
              <a:rPr lang="en-SG" dirty="0" smtClean="0"/>
              <a:t>File </a:t>
            </a:r>
            <a:r>
              <a:rPr lang="en-SG" dirty="0"/>
              <a:t>size, modification date, creation time, etc.</a:t>
            </a:r>
          </a:p>
          <a:p>
            <a:pPr lvl="1"/>
            <a:r>
              <a:rPr lang="en-SG" dirty="0" smtClean="0"/>
              <a:t>Varies </a:t>
            </a:r>
            <a:r>
              <a:rPr lang="en-SG" dirty="0"/>
              <a:t>a lot across different </a:t>
            </a:r>
            <a:r>
              <a:rPr lang="en-SG" dirty="0" err="1"/>
              <a:t>OSes</a:t>
            </a:r>
            <a:endParaRPr lang="en-SG" dirty="0"/>
          </a:p>
          <a:p>
            <a:r>
              <a:rPr lang="en-SG" dirty="0" smtClean="0"/>
              <a:t>Some </a:t>
            </a:r>
            <a:r>
              <a:rPr lang="en-SG" dirty="0"/>
              <a:t>examples:</a:t>
            </a:r>
          </a:p>
          <a:p>
            <a:pPr lvl="1"/>
            <a:r>
              <a:rPr lang="en-SG" dirty="0" smtClean="0"/>
              <a:t>Name </a:t>
            </a:r>
            <a:r>
              <a:rPr lang="en-SG" dirty="0"/>
              <a:t>– only information kept in human-readable form</a:t>
            </a:r>
          </a:p>
          <a:p>
            <a:pPr lvl="1"/>
            <a:r>
              <a:rPr lang="en-SG" dirty="0" smtClean="0"/>
              <a:t>Identifier </a:t>
            </a:r>
            <a:r>
              <a:rPr lang="en-SG" dirty="0"/>
              <a:t>– unique tag (number) identifies file within file system</a:t>
            </a:r>
          </a:p>
          <a:p>
            <a:pPr lvl="1"/>
            <a:r>
              <a:rPr lang="en-SG" dirty="0" smtClean="0"/>
              <a:t>Type </a:t>
            </a:r>
            <a:r>
              <a:rPr lang="en-SG" dirty="0"/>
              <a:t>– needed for systems that support different types</a:t>
            </a:r>
          </a:p>
          <a:p>
            <a:pPr lvl="1"/>
            <a:r>
              <a:rPr lang="en-SG" dirty="0" smtClean="0"/>
              <a:t>Location </a:t>
            </a:r>
            <a:r>
              <a:rPr lang="en-SG" dirty="0"/>
              <a:t>– pointer to file location on device</a:t>
            </a:r>
          </a:p>
          <a:p>
            <a:pPr lvl="1"/>
            <a:r>
              <a:rPr lang="en-SG" dirty="0" smtClean="0"/>
              <a:t>Size </a:t>
            </a:r>
            <a:r>
              <a:rPr lang="en-SG" dirty="0"/>
              <a:t>– current file size</a:t>
            </a:r>
          </a:p>
          <a:p>
            <a:pPr lvl="1"/>
            <a:r>
              <a:rPr lang="en-SG" dirty="0" smtClean="0"/>
              <a:t>Protection </a:t>
            </a:r>
            <a:r>
              <a:rPr lang="en-SG" dirty="0"/>
              <a:t>– controls who can do reading, writing, executing</a:t>
            </a:r>
          </a:p>
          <a:p>
            <a:pPr lvl="1"/>
            <a:r>
              <a:rPr lang="en-SG" dirty="0" smtClean="0"/>
              <a:t>Time</a:t>
            </a:r>
            <a:r>
              <a:rPr lang="en-SG" dirty="0"/>
              <a:t>, date, and user identification – data for protection, security, and usage </a:t>
            </a:r>
            <a:r>
              <a:rPr lang="en-SG" dirty="0" smtClean="0"/>
              <a:t>monitoring</a:t>
            </a:r>
            <a:endParaRPr lang="en-SG" dirty="0"/>
          </a:p>
        </p:txBody>
      </p:sp>
    </p:spTree>
    <p:extLst>
      <p:ext uri="{BB962C8B-B14F-4D97-AF65-F5344CB8AC3E}">
        <p14:creationId xmlns:p14="http://schemas.microsoft.com/office/powerpoint/2010/main" val="482433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File	Naming</a:t>
            </a:r>
          </a:p>
        </p:txBody>
      </p:sp>
      <p:sp>
        <p:nvSpPr>
          <p:cNvPr id="3" name="Content Placeholder 2"/>
          <p:cNvSpPr>
            <a:spLocks noGrp="1"/>
          </p:cNvSpPr>
          <p:nvPr>
            <p:ph idx="1"/>
          </p:nvPr>
        </p:nvSpPr>
        <p:spPr/>
        <p:txBody>
          <a:bodyPr>
            <a:normAutofit fontScale="92500" lnSpcReduction="20000"/>
          </a:bodyPr>
          <a:lstStyle/>
          <a:p>
            <a:r>
              <a:rPr lang="en-SG" dirty="0"/>
              <a:t>Motivation: Files abstract information stored </a:t>
            </a:r>
            <a:r>
              <a:rPr lang="en-SG" dirty="0" smtClean="0"/>
              <a:t>on disk</a:t>
            </a:r>
            <a:endParaRPr lang="en-SG" dirty="0"/>
          </a:p>
          <a:p>
            <a:pPr lvl="1"/>
            <a:r>
              <a:rPr lang="en-SG" dirty="0" smtClean="0"/>
              <a:t>You </a:t>
            </a:r>
            <a:r>
              <a:rPr lang="en-SG" dirty="0"/>
              <a:t>do not need to remember block, sector, …</a:t>
            </a:r>
          </a:p>
          <a:p>
            <a:pPr lvl="1"/>
            <a:r>
              <a:rPr lang="en-SG" dirty="0" smtClean="0"/>
              <a:t>We </a:t>
            </a:r>
            <a:r>
              <a:rPr lang="en-SG" dirty="0"/>
              <a:t>have human readable names</a:t>
            </a:r>
          </a:p>
          <a:p>
            <a:r>
              <a:rPr lang="en-SG" dirty="0" smtClean="0"/>
              <a:t>How </a:t>
            </a:r>
            <a:r>
              <a:rPr lang="en-SG" dirty="0"/>
              <a:t>does it work?</a:t>
            </a:r>
          </a:p>
          <a:p>
            <a:pPr lvl="1"/>
            <a:r>
              <a:rPr lang="en-SG" dirty="0" smtClean="0"/>
              <a:t>Process </a:t>
            </a:r>
            <a:r>
              <a:rPr lang="en-SG" dirty="0"/>
              <a:t>creates a file, and gives it a name</a:t>
            </a:r>
          </a:p>
          <a:p>
            <a:pPr lvl="2"/>
            <a:r>
              <a:rPr lang="en-SG" dirty="0" smtClean="0"/>
              <a:t>Other </a:t>
            </a:r>
            <a:r>
              <a:rPr lang="en-SG" dirty="0"/>
              <a:t>processes can access the file by that name</a:t>
            </a:r>
          </a:p>
          <a:p>
            <a:pPr lvl="1"/>
            <a:r>
              <a:rPr lang="en-SG" dirty="0" smtClean="0"/>
              <a:t>Naming </a:t>
            </a:r>
            <a:r>
              <a:rPr lang="en-SG" dirty="0"/>
              <a:t>conventions are OS dependent</a:t>
            </a:r>
          </a:p>
          <a:p>
            <a:pPr lvl="2"/>
            <a:r>
              <a:rPr lang="en-SG" dirty="0" smtClean="0"/>
              <a:t>Usually </a:t>
            </a:r>
            <a:r>
              <a:rPr lang="en-SG" dirty="0"/>
              <a:t>names as long as 255 characters is allowed</a:t>
            </a:r>
          </a:p>
          <a:p>
            <a:pPr lvl="2"/>
            <a:r>
              <a:rPr lang="en-SG" dirty="0" smtClean="0"/>
              <a:t>Digits </a:t>
            </a:r>
            <a:r>
              <a:rPr lang="en-SG" dirty="0"/>
              <a:t>and special characters are sometimes allowed</a:t>
            </a:r>
          </a:p>
          <a:p>
            <a:pPr lvl="2"/>
            <a:r>
              <a:rPr lang="en-SG" dirty="0" smtClean="0"/>
              <a:t>MS-DOS </a:t>
            </a:r>
            <a:r>
              <a:rPr lang="en-SG" dirty="0"/>
              <a:t>and Windows are not case </a:t>
            </a:r>
            <a:r>
              <a:rPr lang="en-SG" dirty="0" smtClean="0"/>
              <a:t>sensitive, UNIX/Linux </a:t>
            </a:r>
            <a:r>
              <a:rPr lang="en-SG" dirty="0"/>
              <a:t>family is case sensitive.</a:t>
            </a:r>
          </a:p>
        </p:txBody>
      </p:sp>
    </p:spTree>
    <p:extLst>
      <p:ext uri="{BB962C8B-B14F-4D97-AF65-F5344CB8AC3E}">
        <p14:creationId xmlns:p14="http://schemas.microsoft.com/office/powerpoint/2010/main" val="2588652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File </a:t>
            </a:r>
            <a:r>
              <a:rPr lang="en-SG" dirty="0"/>
              <a:t>Extensions </a:t>
            </a:r>
          </a:p>
        </p:txBody>
      </p:sp>
      <p:sp>
        <p:nvSpPr>
          <p:cNvPr id="3" name="Content Placeholder 2"/>
          <p:cNvSpPr>
            <a:spLocks noGrp="1"/>
          </p:cNvSpPr>
          <p:nvPr>
            <p:ph idx="1"/>
          </p:nvPr>
        </p:nvSpPr>
        <p:spPr/>
        <p:txBody>
          <a:bodyPr>
            <a:normAutofit/>
          </a:bodyPr>
          <a:lstStyle/>
          <a:p>
            <a:r>
              <a:rPr lang="en-SG" dirty="0" smtClean="0"/>
              <a:t>Name </a:t>
            </a:r>
            <a:r>
              <a:rPr lang="en-SG" dirty="0"/>
              <a:t>divided into 2 parts, second part is the extension </a:t>
            </a:r>
          </a:p>
          <a:p>
            <a:r>
              <a:rPr lang="en-SG" dirty="0" smtClean="0"/>
              <a:t>On </a:t>
            </a:r>
            <a:r>
              <a:rPr lang="en-SG" dirty="0"/>
              <a:t>UNIX, extensions are not enforced by OS </a:t>
            </a:r>
          </a:p>
          <a:p>
            <a:pPr lvl="1"/>
            <a:r>
              <a:rPr lang="en-SG" dirty="0" smtClean="0"/>
              <a:t>However </a:t>
            </a:r>
            <a:r>
              <a:rPr lang="en-SG" dirty="0"/>
              <a:t>C compiler might insist on its extensions </a:t>
            </a:r>
          </a:p>
          <a:p>
            <a:pPr lvl="1"/>
            <a:r>
              <a:rPr lang="en-SG" dirty="0" smtClean="0"/>
              <a:t>These </a:t>
            </a:r>
            <a:r>
              <a:rPr lang="en-SG" dirty="0"/>
              <a:t>extensions are very useful for C </a:t>
            </a:r>
          </a:p>
          <a:p>
            <a:r>
              <a:rPr lang="en-SG" dirty="0" smtClean="0"/>
              <a:t>Windows </a:t>
            </a:r>
            <a:r>
              <a:rPr lang="en-SG" dirty="0"/>
              <a:t>attaches meaning to extensions </a:t>
            </a:r>
          </a:p>
          <a:p>
            <a:pPr lvl="1"/>
            <a:r>
              <a:rPr lang="en-SG" dirty="0" smtClean="0"/>
              <a:t>Tries </a:t>
            </a:r>
            <a:r>
              <a:rPr lang="en-SG" dirty="0"/>
              <a:t>to associate applications to file extensions </a:t>
            </a:r>
          </a:p>
        </p:txBody>
      </p:sp>
    </p:spTree>
    <p:extLst>
      <p:ext uri="{BB962C8B-B14F-4D97-AF65-F5344CB8AC3E}">
        <p14:creationId xmlns:p14="http://schemas.microsoft.com/office/powerpoint/2010/main" val="1853665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4160</Words>
  <Application>Microsoft Office PowerPoint</Application>
  <PresentationFormat>On-screen Show (4:3)</PresentationFormat>
  <Paragraphs>572</Paragraphs>
  <Slides>53</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53</vt:i4>
      </vt:variant>
    </vt:vector>
  </HeadingPairs>
  <TitlesOfParts>
    <vt:vector size="56" baseType="lpstr">
      <vt:lpstr>Arial</vt:lpstr>
      <vt:lpstr>Calibri</vt:lpstr>
      <vt:lpstr>Office Theme</vt:lpstr>
      <vt:lpstr>ET0023 Operating Systems</vt:lpstr>
      <vt:lpstr>The Big Picture</vt:lpstr>
      <vt:lpstr>File Systems</vt:lpstr>
      <vt:lpstr>What does a FILE have?</vt:lpstr>
      <vt:lpstr>Properties of a File</vt:lpstr>
      <vt:lpstr>File Operations</vt:lpstr>
      <vt:lpstr>File Attributes</vt:lpstr>
      <vt:lpstr>File Naming</vt:lpstr>
      <vt:lpstr>File Extensions </vt:lpstr>
      <vt:lpstr>File Structure </vt:lpstr>
      <vt:lpstr>File Access </vt:lpstr>
      <vt:lpstr>File Attributes </vt:lpstr>
      <vt:lpstr>File Protection </vt:lpstr>
      <vt:lpstr>Categories of Users </vt:lpstr>
      <vt:lpstr>Linux Access Rights </vt:lpstr>
      <vt:lpstr>File System on Disk </vt:lpstr>
      <vt:lpstr>Directories </vt:lpstr>
      <vt:lpstr>Single Level Directory </vt:lpstr>
      <vt:lpstr>Two-level Directories </vt:lpstr>
      <vt:lpstr>Hierarchical Directories </vt:lpstr>
      <vt:lpstr>Path Names </vt:lpstr>
      <vt:lpstr>Path Names (Acyclic Graph Directories) </vt:lpstr>
      <vt:lpstr>Acyclic Graph Directories </vt:lpstr>
      <vt:lpstr>Re-cap </vt:lpstr>
      <vt:lpstr>Basic Input Output System</vt:lpstr>
      <vt:lpstr>Master Boot Record (MBR) </vt:lpstr>
      <vt:lpstr>master boot record </vt:lpstr>
      <vt:lpstr>File System Layout </vt:lpstr>
      <vt:lpstr>MSDOS Partition Table</vt:lpstr>
      <vt:lpstr>GUID Partition Table Scheme</vt:lpstr>
      <vt:lpstr>Partition Contents </vt:lpstr>
      <vt:lpstr>Partition Contents </vt:lpstr>
      <vt:lpstr>Partition Contents </vt:lpstr>
      <vt:lpstr>File System Hierarchy </vt:lpstr>
      <vt:lpstr>Mounted File Systems </vt:lpstr>
      <vt:lpstr>Storing Files </vt:lpstr>
      <vt:lpstr>Contiguous Allocation </vt:lpstr>
      <vt:lpstr>Contiguous Allocation </vt:lpstr>
      <vt:lpstr>Linked List Allocation </vt:lpstr>
      <vt:lpstr>Linked List Allocation </vt:lpstr>
      <vt:lpstr>MS-DOS File System </vt:lpstr>
      <vt:lpstr>File Allocation Table </vt:lpstr>
      <vt:lpstr>Indexed Allocation </vt:lpstr>
      <vt:lpstr>An Example of i-node</vt:lpstr>
      <vt:lpstr>Unix File System </vt:lpstr>
      <vt:lpstr>Original Unix System File Allocation </vt:lpstr>
      <vt:lpstr>Implementing Directories </vt:lpstr>
      <vt:lpstr>Managing Free Disk Space </vt:lpstr>
      <vt:lpstr>Managing Disk Quotas </vt:lpstr>
      <vt:lpstr>Efficiency and Performance </vt:lpstr>
      <vt:lpstr>File System Consistency </vt:lpstr>
      <vt:lpstr>Log File Systems </vt:lpstr>
      <vt:lpstr>PowerPoint Presentation</vt:lpstr>
    </vt:vector>
  </TitlesOfParts>
  <Company>Singapore Polytechnic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ET0023 Operating Systems</dc:title>
  <dc:creator>Staff</dc:creator>
  <cp:lastModifiedBy>Leong Kin Seng</cp:lastModifiedBy>
  <cp:revision>45</cp:revision>
  <dcterms:created xsi:type="dcterms:W3CDTF">2013-07-22T00:35:28Z</dcterms:created>
  <dcterms:modified xsi:type="dcterms:W3CDTF">2015-08-06T01:27:55Z</dcterms:modified>
</cp:coreProperties>
</file>