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57"/>
  </p:notesMasterIdLst>
  <p:sldIdLst>
    <p:sldId id="256" r:id="rId2"/>
    <p:sldId id="422" r:id="rId3"/>
    <p:sldId id="477" r:id="rId4"/>
    <p:sldId id="478" r:id="rId5"/>
    <p:sldId id="479"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6" r:id="rId23"/>
    <p:sldId id="497" r:id="rId24"/>
    <p:sldId id="498" r:id="rId25"/>
    <p:sldId id="499" r:id="rId26"/>
    <p:sldId id="500" r:id="rId27"/>
    <p:sldId id="501" r:id="rId28"/>
    <p:sldId id="502" r:id="rId29"/>
    <p:sldId id="503" r:id="rId30"/>
    <p:sldId id="504" r:id="rId31"/>
    <p:sldId id="505" r:id="rId32"/>
    <p:sldId id="506" r:id="rId33"/>
    <p:sldId id="507" r:id="rId34"/>
    <p:sldId id="508" r:id="rId35"/>
    <p:sldId id="509" r:id="rId36"/>
    <p:sldId id="510" r:id="rId37"/>
    <p:sldId id="511" r:id="rId38"/>
    <p:sldId id="512" r:id="rId39"/>
    <p:sldId id="516" r:id="rId40"/>
    <p:sldId id="513" r:id="rId41"/>
    <p:sldId id="514" r:id="rId42"/>
    <p:sldId id="515" r:id="rId43"/>
    <p:sldId id="517" r:id="rId44"/>
    <p:sldId id="518" r:id="rId45"/>
    <p:sldId id="519" r:id="rId46"/>
    <p:sldId id="520" r:id="rId47"/>
    <p:sldId id="521" r:id="rId48"/>
    <p:sldId id="531" r:id="rId49"/>
    <p:sldId id="526" r:id="rId50"/>
    <p:sldId id="525" r:id="rId51"/>
    <p:sldId id="527" r:id="rId52"/>
    <p:sldId id="528" r:id="rId53"/>
    <p:sldId id="529" r:id="rId54"/>
    <p:sldId id="530" r:id="rId55"/>
    <p:sldId id="339"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92015" autoAdjust="0"/>
  </p:normalViewPr>
  <p:slideViewPr>
    <p:cSldViewPr snapToGrid="0">
      <p:cViewPr varScale="1">
        <p:scale>
          <a:sx n="77" d="100"/>
          <a:sy n="77" d="100"/>
        </p:scale>
        <p:origin x="2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9.wmf"/><Relationship Id="rId7" Type="http://schemas.openxmlformats.org/officeDocument/2006/relationships/image" Target="../media/image72.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60.wmf"/><Relationship Id="rId5" Type="http://schemas.openxmlformats.org/officeDocument/2006/relationships/image" Target="../media/image71.wmf"/><Relationship Id="rId10" Type="http://schemas.openxmlformats.org/officeDocument/2006/relationships/image" Target="../media/image75.wmf"/><Relationship Id="rId4" Type="http://schemas.openxmlformats.org/officeDocument/2006/relationships/image" Target="../media/image70.wmf"/><Relationship Id="rId9"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3.wmf"/><Relationship Id="rId7" Type="http://schemas.openxmlformats.org/officeDocument/2006/relationships/image" Target="../media/image78.wmf"/><Relationship Id="rId2" Type="http://schemas.openxmlformats.org/officeDocument/2006/relationships/image" Target="../media/image72.wmf"/><Relationship Id="rId1" Type="http://schemas.openxmlformats.org/officeDocument/2006/relationships/image" Target="../media/image60.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4.wmf"/><Relationship Id="rId9"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5" Type="http://schemas.openxmlformats.org/officeDocument/2006/relationships/image" Target="../media/image116.wmf"/><Relationship Id="rId4" Type="http://schemas.openxmlformats.org/officeDocument/2006/relationships/image" Target="../media/image11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4530E-66E8-4EEF-8660-8A53FF529BDE}" type="datetimeFigureOut">
              <a:rPr lang="en-SG" smtClean="0"/>
              <a:t>22/10/2018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195AC-A795-4C37-B905-E546E142DAE9}" type="slidenum">
              <a:rPr lang="en-SG" smtClean="0"/>
              <a:t>‹#›</a:t>
            </a:fld>
            <a:endParaRPr lang="en-SG"/>
          </a:p>
        </p:txBody>
      </p:sp>
    </p:spTree>
    <p:extLst>
      <p:ext uri="{BB962C8B-B14F-4D97-AF65-F5344CB8AC3E}">
        <p14:creationId xmlns:p14="http://schemas.microsoft.com/office/powerpoint/2010/main" val="42940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x =  43m,  v = 23 m/s b)   x = 55 m</a:t>
            </a:r>
            <a:endParaRPr lang="en-US" dirty="0"/>
          </a:p>
        </p:txBody>
      </p:sp>
      <p:sp>
        <p:nvSpPr>
          <p:cNvPr id="4" name="Slide Number Placeholder 3"/>
          <p:cNvSpPr>
            <a:spLocks noGrp="1"/>
          </p:cNvSpPr>
          <p:nvPr>
            <p:ph type="sldNum" sz="quarter" idx="10"/>
          </p:nvPr>
        </p:nvSpPr>
        <p:spPr/>
        <p:txBody>
          <a:bodyPr/>
          <a:lstStyle/>
          <a:p>
            <a:fld id="{B3E195AC-A795-4C37-B905-E546E142DAE9}" type="slidenum">
              <a:rPr lang="en-SG" smtClean="0"/>
              <a:t>22</a:t>
            </a:fld>
            <a:endParaRPr lang="en-SG"/>
          </a:p>
        </p:txBody>
      </p:sp>
    </p:spTree>
    <p:extLst>
      <p:ext uri="{BB962C8B-B14F-4D97-AF65-F5344CB8AC3E}">
        <p14:creationId xmlns:p14="http://schemas.microsoft.com/office/powerpoint/2010/main" val="2416782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(4.5 m, -1.2 m)</a:t>
            </a:r>
            <a:r>
              <a:rPr lang="en-GB" baseline="0" dirty="0"/>
              <a:t> b) 4.7 m c) 10.2 m/s, 29</a:t>
            </a:r>
            <a:r>
              <a:rPr lang="en-GB" baseline="30000" dirty="0"/>
              <a:t>o</a:t>
            </a:r>
            <a:r>
              <a:rPr lang="en-GB" baseline="0" dirty="0"/>
              <a:t> below horizontal</a:t>
            </a:r>
            <a:endParaRPr lang="en-US" dirty="0"/>
          </a:p>
        </p:txBody>
      </p:sp>
      <p:sp>
        <p:nvSpPr>
          <p:cNvPr id="4" name="Slide Number Placeholder 3"/>
          <p:cNvSpPr>
            <a:spLocks noGrp="1"/>
          </p:cNvSpPr>
          <p:nvPr>
            <p:ph type="sldNum" sz="quarter" idx="10"/>
          </p:nvPr>
        </p:nvSpPr>
        <p:spPr/>
        <p:txBody>
          <a:bodyPr/>
          <a:lstStyle/>
          <a:p>
            <a:fld id="{B3E195AC-A795-4C37-B905-E546E142DAE9}" type="slidenum">
              <a:rPr lang="en-SG" smtClean="0"/>
              <a:t>50</a:t>
            </a:fld>
            <a:endParaRPr lang="en-SG"/>
          </a:p>
        </p:txBody>
      </p:sp>
    </p:spTree>
    <p:extLst>
      <p:ext uri="{BB962C8B-B14F-4D97-AF65-F5344CB8AC3E}">
        <p14:creationId xmlns:p14="http://schemas.microsoft.com/office/powerpoint/2010/main" val="1069452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v</a:t>
            </a:r>
            <a:r>
              <a:rPr lang="en-GB" baseline="-25000" dirty="0"/>
              <a:t>0</a:t>
            </a:r>
            <a:r>
              <a:rPr lang="en-GB" baseline="30000" dirty="0"/>
              <a:t>2</a:t>
            </a:r>
            <a:r>
              <a:rPr lang="en-GB" baseline="0" dirty="0"/>
              <a:t>sin</a:t>
            </a:r>
            <a:r>
              <a:rPr lang="en-GB" baseline="30000" dirty="0"/>
              <a:t>2</a:t>
            </a:r>
            <a:r>
              <a:rPr lang="el-GR" sz="1200" dirty="0"/>
              <a:t>α</a:t>
            </a:r>
            <a:r>
              <a:rPr lang="en-GB" sz="1200" baseline="-25000" dirty="0"/>
              <a:t>0</a:t>
            </a:r>
            <a:r>
              <a:rPr lang="en-GB" sz="1200" baseline="0" dirty="0"/>
              <a:t>/2g,  </a:t>
            </a:r>
            <a:r>
              <a:rPr lang="en-GB" dirty="0"/>
              <a:t>v</a:t>
            </a:r>
            <a:r>
              <a:rPr lang="en-GB" baseline="-25000" dirty="0"/>
              <a:t>0</a:t>
            </a:r>
            <a:r>
              <a:rPr lang="en-GB" baseline="30000" dirty="0"/>
              <a:t>2</a:t>
            </a:r>
            <a:r>
              <a:rPr lang="en-GB" baseline="0" dirty="0"/>
              <a:t>sin2</a:t>
            </a:r>
            <a:r>
              <a:rPr lang="el-GR" sz="1200" dirty="0"/>
              <a:t>α</a:t>
            </a:r>
            <a:r>
              <a:rPr lang="en-GB" sz="1200" baseline="-25000" dirty="0"/>
              <a:t>0</a:t>
            </a:r>
            <a:r>
              <a:rPr lang="en-GB" sz="1200" baseline="0" dirty="0"/>
              <a:t>/g    b) 90</a:t>
            </a:r>
            <a:r>
              <a:rPr lang="en-GB" sz="1200" baseline="30000" dirty="0"/>
              <a:t>o</a:t>
            </a:r>
            <a:r>
              <a:rPr lang="en-GB" sz="1200" baseline="0" dirty="0"/>
              <a:t>  c)</a:t>
            </a:r>
            <a:r>
              <a:rPr lang="en-GB" dirty="0"/>
              <a:t> </a:t>
            </a:r>
            <a:r>
              <a:rPr lang="en-GB" sz="1200" baseline="0" dirty="0"/>
              <a:t>45</a:t>
            </a:r>
            <a:r>
              <a:rPr lang="en-GB" sz="1200" baseline="30000" dirty="0"/>
              <a:t>o</a:t>
            </a:r>
            <a:endParaRPr lang="en-US" baseline="0" dirty="0"/>
          </a:p>
        </p:txBody>
      </p:sp>
      <p:sp>
        <p:nvSpPr>
          <p:cNvPr id="4" name="Slide Number Placeholder 3"/>
          <p:cNvSpPr>
            <a:spLocks noGrp="1"/>
          </p:cNvSpPr>
          <p:nvPr>
            <p:ph type="sldNum" sz="quarter" idx="10"/>
          </p:nvPr>
        </p:nvSpPr>
        <p:spPr/>
        <p:txBody>
          <a:bodyPr/>
          <a:lstStyle/>
          <a:p>
            <a:fld id="{B3E195AC-A795-4C37-B905-E546E142DAE9}" type="slidenum">
              <a:rPr lang="en-SG" smtClean="0"/>
              <a:t>51</a:t>
            </a:fld>
            <a:endParaRPr lang="en-SG"/>
          </a:p>
        </p:txBody>
      </p:sp>
    </p:spTree>
    <p:extLst>
      <p:ext uri="{BB962C8B-B14F-4D97-AF65-F5344CB8AC3E}">
        <p14:creationId xmlns:p14="http://schemas.microsoft.com/office/powerpoint/2010/main" val="3970723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GB" sz="1200" dirty="0" err="1"/>
              <a:t>v</a:t>
            </a:r>
            <a:r>
              <a:rPr lang="en-GB" sz="1200" baseline="-25000" dirty="0" err="1"/>
              <a:t>x</a:t>
            </a:r>
            <a:r>
              <a:rPr lang="en-GB" sz="1200" dirty="0"/>
              <a:t>  = 10 m/s + (2.0 m/s</a:t>
            </a:r>
            <a:r>
              <a:rPr lang="en-GB" sz="1200" baseline="30000" dirty="0"/>
              <a:t>2</a:t>
            </a:r>
            <a:r>
              <a:rPr lang="en-GB" sz="1200" dirty="0"/>
              <a:t>) t - (0.5 m/s</a:t>
            </a:r>
            <a:r>
              <a:rPr lang="en-GB" sz="1200" baseline="30000" dirty="0"/>
              <a:t>3</a:t>
            </a:r>
            <a:r>
              <a:rPr lang="en-GB" sz="1200" dirty="0"/>
              <a:t>)t</a:t>
            </a:r>
            <a:r>
              <a:rPr lang="en-GB" sz="1200" baseline="30000" dirty="0"/>
              <a:t>2 </a:t>
            </a:r>
            <a:r>
              <a:rPr lang="en-GB" sz="1200" baseline="0" dirty="0"/>
              <a:t>, x =50 m + (1</a:t>
            </a:r>
            <a:r>
              <a:rPr lang="en-GB" sz="1200" dirty="0"/>
              <a:t>0 m/s)t + (2.0 m/s</a:t>
            </a:r>
            <a:r>
              <a:rPr lang="en-GB" sz="1200" baseline="30000" dirty="0"/>
              <a:t>2</a:t>
            </a:r>
            <a:r>
              <a:rPr lang="en-GB" sz="1200" dirty="0"/>
              <a:t>) t</a:t>
            </a:r>
            <a:r>
              <a:rPr lang="en-GB" sz="1200" baseline="30000" dirty="0"/>
              <a:t>2</a:t>
            </a:r>
            <a:r>
              <a:rPr lang="en-GB" sz="1200" dirty="0"/>
              <a:t>/2 - (0.5 m/s</a:t>
            </a:r>
            <a:r>
              <a:rPr lang="en-GB" sz="1200" baseline="30000" dirty="0"/>
              <a:t>3</a:t>
            </a:r>
            <a:r>
              <a:rPr lang="en-GB" sz="1200" dirty="0"/>
              <a:t>)t</a:t>
            </a:r>
            <a:r>
              <a:rPr lang="en-GB" sz="1200" baseline="30000" dirty="0"/>
              <a:t>3</a:t>
            </a:r>
            <a:r>
              <a:rPr lang="en-GB" sz="1200" dirty="0"/>
              <a:t>/6</a:t>
            </a:r>
            <a:r>
              <a:rPr lang="en-GB" sz="1200" baseline="0" dirty="0"/>
              <a:t>  b)  20 s </a:t>
            </a:r>
          </a:p>
          <a:p>
            <a:pPr marL="228600" indent="-228600">
              <a:buNone/>
            </a:pPr>
            <a:r>
              <a:rPr lang="en-GB" sz="1200" baseline="0" dirty="0"/>
              <a:t>c)   30 m/s d) 517 m</a:t>
            </a:r>
            <a:endParaRPr lang="en-US" baseline="30000" dirty="0"/>
          </a:p>
        </p:txBody>
      </p:sp>
      <p:sp>
        <p:nvSpPr>
          <p:cNvPr id="4" name="Slide Number Placeholder 3"/>
          <p:cNvSpPr>
            <a:spLocks noGrp="1"/>
          </p:cNvSpPr>
          <p:nvPr>
            <p:ph type="sldNum" sz="quarter" idx="10"/>
          </p:nvPr>
        </p:nvSpPr>
        <p:spPr/>
        <p:txBody>
          <a:bodyPr/>
          <a:lstStyle/>
          <a:p>
            <a:fld id="{B3E195AC-A795-4C37-B905-E546E142DAE9}" type="slidenum">
              <a:rPr lang="en-SG" smtClean="0"/>
              <a:t>54</a:t>
            </a:fld>
            <a:endParaRPr lang="en-SG"/>
          </a:p>
        </p:txBody>
      </p:sp>
    </p:spTree>
    <p:extLst>
      <p:ext uri="{BB962C8B-B14F-4D97-AF65-F5344CB8AC3E}">
        <p14:creationId xmlns:p14="http://schemas.microsoft.com/office/powerpoint/2010/main" val="201679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10 s</a:t>
            </a:r>
            <a:r>
              <a:rPr lang="en-GB" baseline="0" dirty="0"/>
              <a:t> b) 150 m</a:t>
            </a:r>
            <a:endParaRPr lang="en-US" dirty="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23</a:t>
            </a:fld>
            <a:endParaRPr lang="en-SG"/>
          </a:p>
        </p:txBody>
      </p:sp>
    </p:spTree>
    <p:extLst>
      <p:ext uri="{BB962C8B-B14F-4D97-AF65-F5344CB8AC3E}">
        <p14:creationId xmlns:p14="http://schemas.microsoft.com/office/powerpoint/2010/main" val="246695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+10.1m, +5.2 m/s,  -18.4 m, -24.2</a:t>
            </a:r>
            <a:r>
              <a:rPr lang="en-GB" baseline="0" dirty="0"/>
              <a:t> m/s  b) +11.3 m/s, -11.3 m/s  c) +11.5 m  d) -9.80 m/s</a:t>
            </a:r>
            <a:r>
              <a:rPr lang="en-GB" baseline="30000" dirty="0"/>
              <a:t>2</a:t>
            </a:r>
            <a:r>
              <a:rPr lang="en-GB" baseline="0" dirty="0"/>
              <a:t>  e) </a:t>
            </a:r>
            <a:r>
              <a:rPr lang="en-GB" dirty="0"/>
              <a:t> 3.36 s</a:t>
            </a:r>
            <a:endParaRPr lang="en-US" dirty="0"/>
          </a:p>
        </p:txBody>
      </p:sp>
      <p:sp>
        <p:nvSpPr>
          <p:cNvPr id="4" name="Slide Number Placeholder 3"/>
          <p:cNvSpPr>
            <a:spLocks noGrp="1"/>
          </p:cNvSpPr>
          <p:nvPr>
            <p:ph type="sldNum" sz="quarter" idx="10"/>
          </p:nvPr>
        </p:nvSpPr>
        <p:spPr/>
        <p:txBody>
          <a:bodyPr/>
          <a:lstStyle/>
          <a:p>
            <a:fld id="{B3E195AC-A795-4C37-B905-E546E142DAE9}" type="slidenum">
              <a:rPr lang="en-SG" smtClean="0"/>
              <a:t>25</a:t>
            </a:fld>
            <a:endParaRPr lang="en-SG"/>
          </a:p>
        </p:txBody>
      </p:sp>
    </p:spTree>
    <p:extLst>
      <p:ext uri="{BB962C8B-B14F-4D97-AF65-F5344CB8AC3E}">
        <p14:creationId xmlns:p14="http://schemas.microsoft.com/office/powerpoint/2010/main" val="2730502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+10.1m, +5.2 m/s,  -18.4 m, -24.2</a:t>
            </a:r>
            <a:r>
              <a:rPr lang="en-GB" baseline="0" dirty="0"/>
              <a:t> m/s  b) +11.3 m/s, -11.3 m/s  c) +11.5 m  d) -9.80 m/s</a:t>
            </a:r>
            <a:r>
              <a:rPr lang="en-GB" baseline="30000" dirty="0"/>
              <a:t>2</a:t>
            </a:r>
            <a:r>
              <a:rPr lang="en-GB" baseline="0" dirty="0"/>
              <a:t>  e) </a:t>
            </a:r>
            <a:r>
              <a:rPr lang="en-GB" dirty="0"/>
              <a:t> 3.36 s</a:t>
            </a:r>
            <a:endParaRPr lang="en-US" dirty="0"/>
          </a:p>
        </p:txBody>
      </p:sp>
      <p:sp>
        <p:nvSpPr>
          <p:cNvPr id="4" name="Slide Number Placeholder 3"/>
          <p:cNvSpPr>
            <a:spLocks noGrp="1"/>
          </p:cNvSpPr>
          <p:nvPr>
            <p:ph type="sldNum" sz="quarter" idx="10"/>
          </p:nvPr>
        </p:nvSpPr>
        <p:spPr/>
        <p:txBody>
          <a:bodyPr/>
          <a:lstStyle/>
          <a:p>
            <a:fld id="{B3E195AC-A795-4C37-B905-E546E142DAE9}" type="slidenum">
              <a:rPr lang="en-SG" smtClean="0"/>
              <a:t>26</a:t>
            </a:fld>
            <a:endParaRPr lang="en-SG"/>
          </a:p>
        </p:txBody>
      </p:sp>
    </p:spTree>
    <p:extLst>
      <p:ext uri="{BB962C8B-B14F-4D97-AF65-F5344CB8AC3E}">
        <p14:creationId xmlns:p14="http://schemas.microsoft.com/office/powerpoint/2010/main" val="123807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15</a:t>
            </a:r>
            <a:r>
              <a:rPr lang="en-GB" baseline="0" dirty="0"/>
              <a:t> m   b)  15 m/s  c) 10.5 m/s  d) (10 m/s</a:t>
            </a:r>
            <a:r>
              <a:rPr lang="en-GB" baseline="30000" dirty="0"/>
              <a:t>2</a:t>
            </a:r>
            <a:r>
              <a:rPr lang="en-GB" baseline="0" dirty="0"/>
              <a:t>)t, 10 m/s, 20 m/s</a:t>
            </a:r>
            <a:endParaRPr lang="en-US" baseline="30000" dirty="0"/>
          </a:p>
        </p:txBody>
      </p:sp>
      <p:sp>
        <p:nvSpPr>
          <p:cNvPr id="4" name="Slide Number Placeholder 3"/>
          <p:cNvSpPr>
            <a:spLocks noGrp="1"/>
          </p:cNvSpPr>
          <p:nvPr>
            <p:ph type="sldNum" sz="quarter" idx="10"/>
          </p:nvPr>
        </p:nvSpPr>
        <p:spPr/>
        <p:txBody>
          <a:bodyPr/>
          <a:lstStyle/>
          <a:p>
            <a:fld id="{B3E195AC-A795-4C37-B905-E546E142DAE9}" type="slidenum">
              <a:rPr lang="en-SG" smtClean="0"/>
              <a:t>27</a:t>
            </a:fld>
            <a:endParaRPr lang="en-SG"/>
          </a:p>
        </p:txBody>
      </p:sp>
    </p:spTree>
    <p:extLst>
      <p:ext uri="{BB962C8B-B14F-4D97-AF65-F5344CB8AC3E}">
        <p14:creationId xmlns:p14="http://schemas.microsoft.com/office/powerpoint/2010/main" val="2281497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4.0 m/s</a:t>
            </a:r>
            <a:r>
              <a:rPr lang="en-GB" baseline="0" dirty="0"/>
              <a:t> b) 2.0 m/s</a:t>
            </a:r>
            <a:r>
              <a:rPr lang="en-GB" baseline="30000" dirty="0"/>
              <a:t>2</a:t>
            </a:r>
            <a:r>
              <a:rPr lang="en-GB" baseline="0" dirty="0"/>
              <a:t> c) 1.05 m/s</a:t>
            </a:r>
            <a:r>
              <a:rPr lang="en-GB" baseline="30000" dirty="0"/>
              <a:t>2</a:t>
            </a:r>
            <a:r>
              <a:rPr lang="en-GB" baseline="0" dirty="0"/>
              <a:t>  d) (1.0 m/s</a:t>
            </a:r>
            <a:r>
              <a:rPr lang="en-GB" baseline="30000" dirty="0"/>
              <a:t>3</a:t>
            </a:r>
            <a:r>
              <a:rPr lang="en-GB" baseline="0" dirty="0"/>
              <a:t>) t, 1.0m/s</a:t>
            </a:r>
            <a:r>
              <a:rPr lang="en-GB" baseline="30000" dirty="0"/>
              <a:t>2</a:t>
            </a:r>
            <a:r>
              <a:rPr lang="en-GB" baseline="0" dirty="0"/>
              <a:t>,</a:t>
            </a:r>
            <a:r>
              <a:rPr lang="en-GB" baseline="30000" dirty="0"/>
              <a:t> </a:t>
            </a:r>
            <a:r>
              <a:rPr lang="en-GB" baseline="0" dirty="0"/>
              <a:t>3.0m/s</a:t>
            </a:r>
            <a:r>
              <a:rPr lang="en-GB" baseline="30000" dirty="0"/>
              <a:t>2</a:t>
            </a:r>
            <a:endParaRPr lang="en-US" dirty="0"/>
          </a:p>
        </p:txBody>
      </p:sp>
      <p:sp>
        <p:nvSpPr>
          <p:cNvPr id="4" name="Slide Number Placeholder 3"/>
          <p:cNvSpPr>
            <a:spLocks noGrp="1"/>
          </p:cNvSpPr>
          <p:nvPr>
            <p:ph type="sldNum" sz="quarter" idx="10"/>
          </p:nvPr>
        </p:nvSpPr>
        <p:spPr/>
        <p:txBody>
          <a:bodyPr/>
          <a:lstStyle/>
          <a:p>
            <a:fld id="{B3E195AC-A795-4C37-B905-E546E142DAE9}" type="slidenum">
              <a:rPr lang="en-SG" smtClean="0"/>
              <a:t>32</a:t>
            </a:fld>
            <a:endParaRPr lang="en-SG"/>
          </a:p>
        </p:txBody>
      </p:sp>
    </p:spTree>
    <p:extLst>
      <p:ext uri="{BB962C8B-B14F-4D97-AF65-F5344CB8AC3E}">
        <p14:creationId xmlns:p14="http://schemas.microsoft.com/office/powerpoint/2010/main" val="260347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GB" dirty="0"/>
              <a:t>(1.0m,</a:t>
            </a:r>
            <a:r>
              <a:rPr lang="en-GB" baseline="0" dirty="0"/>
              <a:t> 2.2m), 2.4 m  b) (-1.0 m)</a:t>
            </a:r>
            <a:r>
              <a:rPr lang="en-GB" b="1" baseline="0" dirty="0" err="1"/>
              <a:t>i</a:t>
            </a:r>
            <a:r>
              <a:rPr lang="en-GB" b="1" baseline="0" dirty="0"/>
              <a:t> </a:t>
            </a:r>
            <a:r>
              <a:rPr lang="en-GB" b="0" baseline="0" dirty="0"/>
              <a:t>+ (2.2 m)</a:t>
            </a:r>
            <a:r>
              <a:rPr lang="en-GB" b="1" baseline="0" dirty="0"/>
              <a:t>j</a:t>
            </a:r>
            <a:r>
              <a:rPr lang="en-GB" b="0" baseline="0" dirty="0"/>
              <a:t>,</a:t>
            </a:r>
            <a:r>
              <a:rPr lang="en-GB" b="1" baseline="0" dirty="0"/>
              <a:t> </a:t>
            </a:r>
            <a:r>
              <a:rPr lang="en-GB" baseline="0" dirty="0"/>
              <a:t>(-0.50 m/s)</a:t>
            </a:r>
            <a:r>
              <a:rPr lang="en-GB" b="1" baseline="0" dirty="0" err="1"/>
              <a:t>i</a:t>
            </a:r>
            <a:r>
              <a:rPr lang="en-GB" b="1" baseline="0" dirty="0"/>
              <a:t> </a:t>
            </a:r>
            <a:r>
              <a:rPr lang="en-GB" b="0" baseline="0" dirty="0"/>
              <a:t>+ (1.1 m/s)</a:t>
            </a:r>
            <a:r>
              <a:rPr lang="en-GB" b="1" baseline="0" dirty="0"/>
              <a:t>j</a:t>
            </a:r>
            <a:r>
              <a:rPr lang="en-GB" b="0" baseline="0" dirty="0"/>
              <a:t>,</a:t>
            </a:r>
            <a:r>
              <a:rPr lang="en-GB" b="1" baseline="0" dirty="0"/>
              <a:t> </a:t>
            </a:r>
            <a:r>
              <a:rPr lang="en-GB" b="0" baseline="0" dirty="0"/>
              <a:t>c) </a:t>
            </a:r>
            <a:r>
              <a:rPr lang="en-GB" baseline="0" dirty="0"/>
              <a:t>(-0.50 m/s</a:t>
            </a:r>
            <a:r>
              <a:rPr lang="en-GB" baseline="30000" dirty="0"/>
              <a:t>2</a:t>
            </a:r>
            <a:r>
              <a:rPr lang="en-GB" baseline="0" dirty="0"/>
              <a:t>)</a:t>
            </a:r>
            <a:r>
              <a:rPr lang="en-GB" baseline="0" dirty="0" err="1"/>
              <a:t>t</a:t>
            </a:r>
            <a:r>
              <a:rPr lang="en-GB" b="1" baseline="0" dirty="0" err="1"/>
              <a:t>i</a:t>
            </a:r>
            <a:r>
              <a:rPr lang="en-GB" b="1" baseline="0" dirty="0"/>
              <a:t> </a:t>
            </a:r>
            <a:r>
              <a:rPr lang="en-GB" b="0" baseline="0" dirty="0"/>
              <a:t>+ [(1.0 m/s) + </a:t>
            </a:r>
            <a:r>
              <a:rPr lang="en-GB" baseline="0" dirty="0"/>
              <a:t>(0.075 m/s</a:t>
            </a:r>
            <a:r>
              <a:rPr lang="en-GB" baseline="30000" dirty="0"/>
              <a:t>3</a:t>
            </a:r>
            <a:r>
              <a:rPr lang="en-GB" baseline="0" dirty="0"/>
              <a:t>)t</a:t>
            </a:r>
            <a:r>
              <a:rPr lang="en-GB" baseline="30000" dirty="0"/>
              <a:t>2</a:t>
            </a:r>
            <a:r>
              <a:rPr lang="en-GB" baseline="0" dirty="0"/>
              <a:t>]</a:t>
            </a:r>
            <a:r>
              <a:rPr lang="en-GB" b="0" baseline="0" dirty="0"/>
              <a:t>  </a:t>
            </a:r>
            <a:r>
              <a:rPr lang="en-GB" b="1" baseline="0" dirty="0"/>
              <a:t>j</a:t>
            </a:r>
            <a:endParaRPr lang="en-GB" b="0" baseline="0" dirty="0"/>
          </a:p>
          <a:p>
            <a:pPr marL="228600" indent="-228600">
              <a:buNone/>
            </a:pPr>
            <a:r>
              <a:rPr lang="en-GB" b="0" baseline="0" dirty="0"/>
              <a:t>d)  -1.0 m/s, 1.3 m/s,     1.6 m/s,  38</a:t>
            </a:r>
            <a:r>
              <a:rPr lang="en-GB" b="0" baseline="30000" dirty="0"/>
              <a:t>o</a:t>
            </a:r>
            <a:r>
              <a:rPr lang="en-GB" b="0" baseline="0" dirty="0"/>
              <a:t> west of north</a:t>
            </a:r>
          </a:p>
        </p:txBody>
      </p:sp>
      <p:sp>
        <p:nvSpPr>
          <p:cNvPr id="4" name="Slide Number Placeholder 3"/>
          <p:cNvSpPr>
            <a:spLocks noGrp="1"/>
          </p:cNvSpPr>
          <p:nvPr>
            <p:ph type="sldNum" sz="quarter" idx="10"/>
          </p:nvPr>
        </p:nvSpPr>
        <p:spPr/>
        <p:txBody>
          <a:bodyPr/>
          <a:lstStyle/>
          <a:p>
            <a:fld id="{B3E195AC-A795-4C37-B905-E546E142DAE9}" type="slidenum">
              <a:rPr lang="en-SG" smtClean="0"/>
              <a:t>37</a:t>
            </a:fld>
            <a:endParaRPr lang="en-SG"/>
          </a:p>
        </p:txBody>
      </p:sp>
    </p:spTree>
    <p:extLst>
      <p:ext uri="{BB962C8B-B14F-4D97-AF65-F5344CB8AC3E}">
        <p14:creationId xmlns:p14="http://schemas.microsoft.com/office/powerpoint/2010/main" val="3323247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GB" baseline="0" dirty="0"/>
              <a:t>-0.50 m/s</a:t>
            </a:r>
            <a:r>
              <a:rPr lang="en-GB" baseline="30000" dirty="0"/>
              <a:t>2</a:t>
            </a:r>
            <a:r>
              <a:rPr lang="en-GB" baseline="0" dirty="0"/>
              <a:t>, 0.15 m/s</a:t>
            </a:r>
            <a:r>
              <a:rPr lang="en-GB" baseline="30000" dirty="0"/>
              <a:t>2</a:t>
            </a:r>
            <a:r>
              <a:rPr lang="en-GB" baseline="0" dirty="0"/>
              <a:t> b) (-0.50 m/s</a:t>
            </a:r>
            <a:r>
              <a:rPr lang="en-GB" baseline="30000" dirty="0"/>
              <a:t>2</a:t>
            </a:r>
            <a:r>
              <a:rPr lang="en-GB" baseline="0" dirty="0"/>
              <a:t>)</a:t>
            </a:r>
            <a:r>
              <a:rPr lang="en-GB" b="1" baseline="0" dirty="0" err="1"/>
              <a:t>i</a:t>
            </a:r>
            <a:r>
              <a:rPr lang="en-GB" b="1" baseline="0" dirty="0"/>
              <a:t> </a:t>
            </a:r>
            <a:r>
              <a:rPr lang="en-GB" b="0" baseline="0" dirty="0"/>
              <a:t>+ </a:t>
            </a:r>
            <a:r>
              <a:rPr lang="en-GB" baseline="0" dirty="0"/>
              <a:t>(0.30 m/s</a:t>
            </a:r>
            <a:r>
              <a:rPr lang="en-GB" baseline="30000" dirty="0"/>
              <a:t>2</a:t>
            </a:r>
            <a:r>
              <a:rPr lang="en-GB" b="0" baseline="0" dirty="0"/>
              <a:t>)</a:t>
            </a:r>
            <a:r>
              <a:rPr lang="en-GB" b="1" baseline="0" dirty="0"/>
              <a:t>j</a:t>
            </a:r>
            <a:endParaRPr lang="en-GB" b="0" baseline="0" dirty="0"/>
          </a:p>
        </p:txBody>
      </p:sp>
      <p:sp>
        <p:nvSpPr>
          <p:cNvPr id="4" name="Slide Number Placeholder 3"/>
          <p:cNvSpPr>
            <a:spLocks noGrp="1"/>
          </p:cNvSpPr>
          <p:nvPr>
            <p:ph type="sldNum" sz="quarter" idx="10"/>
          </p:nvPr>
        </p:nvSpPr>
        <p:spPr/>
        <p:txBody>
          <a:bodyPr/>
          <a:lstStyle/>
          <a:p>
            <a:fld id="{B3E195AC-A795-4C37-B905-E546E142DAE9}" type="slidenum">
              <a:rPr lang="en-SG" smtClean="0"/>
              <a:t>40</a:t>
            </a:fld>
            <a:endParaRPr lang="en-SG"/>
          </a:p>
        </p:txBody>
      </p:sp>
    </p:spTree>
    <p:extLst>
      <p:ext uri="{BB962C8B-B14F-4D97-AF65-F5344CB8AC3E}">
        <p14:creationId xmlns:p14="http://schemas.microsoft.com/office/powerpoint/2010/main" val="3301115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(44.4 m, 39.6 m), 24.4 m/s, 24.2</a:t>
            </a:r>
            <a:r>
              <a:rPr lang="en-GB" baseline="30000" dirty="0"/>
              <a:t>o</a:t>
            </a:r>
            <a:r>
              <a:rPr lang="en-GB" baseline="0" dirty="0"/>
              <a:t> above the horizontal  b) 3.02 s,  44.7 m  c) 134 m</a:t>
            </a:r>
            <a:endParaRPr lang="en-US" baseline="30000" dirty="0"/>
          </a:p>
        </p:txBody>
      </p:sp>
      <p:sp>
        <p:nvSpPr>
          <p:cNvPr id="4" name="Slide Number Placeholder 3"/>
          <p:cNvSpPr>
            <a:spLocks noGrp="1"/>
          </p:cNvSpPr>
          <p:nvPr>
            <p:ph type="sldNum" sz="quarter" idx="10"/>
          </p:nvPr>
        </p:nvSpPr>
        <p:spPr/>
        <p:txBody>
          <a:bodyPr/>
          <a:lstStyle/>
          <a:p>
            <a:fld id="{B3E195AC-A795-4C37-B905-E546E142DAE9}" type="slidenum">
              <a:rPr lang="en-SG" smtClean="0"/>
              <a:t>49</a:t>
            </a:fld>
            <a:endParaRPr lang="en-SG"/>
          </a:p>
        </p:txBody>
      </p:sp>
    </p:spTree>
    <p:extLst>
      <p:ext uri="{BB962C8B-B14F-4D97-AF65-F5344CB8AC3E}">
        <p14:creationId xmlns:p14="http://schemas.microsoft.com/office/powerpoint/2010/main" val="396948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000" spc="-50" baseline="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C4BACD-157C-49D0-94EF-AA1F6A6AD876}" type="datetime1">
              <a:rPr lang="en-US" smtClean="0"/>
              <a:t>10/22/2018</a:t>
            </a:fld>
            <a:endParaRPr lang="en-US" dirty="0"/>
          </a:p>
        </p:txBody>
      </p:sp>
      <p:sp>
        <p:nvSpPr>
          <p:cNvPr id="5" name="Footer Placeholder 4"/>
          <p:cNvSpPr>
            <a:spLocks noGrp="1"/>
          </p:cNvSpPr>
          <p:nvPr>
            <p:ph type="ftr" sz="quarter" idx="11"/>
          </p:nvPr>
        </p:nvSpPr>
        <p:spPr/>
        <p:txBody>
          <a:bodyPr/>
          <a:lstStyle/>
          <a:p>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9900458" y="6459785"/>
            <a:ext cx="1312025" cy="365125"/>
          </a:xfrm>
        </p:spPr>
        <p:txBody>
          <a:bodyPr/>
          <a:lstStyle>
            <a:lvl1pPr>
              <a:defRPr sz="2000">
                <a:solidFill>
                  <a:schemeClr val="tx1"/>
                </a:solidFill>
                <a:latin typeface="Times New Roman" panose="02020603050405020304" pitchFamily="18" charset="0"/>
                <a:cs typeface="Times New Roman" panose="02020603050405020304" pitchFamily="18" charset="0"/>
              </a:defRPr>
            </a:lvl1pPr>
          </a:lstStyle>
          <a:p>
            <a:r>
              <a:rPr lang="en-US" dirty="0"/>
              <a:t>Page </a:t>
            </a:r>
            <a:fld id="{8171E6F6-E6A4-4115-9778-B0A1DA8DDBEB}" type="slidenum">
              <a:rPr lang="en-US" smtClean="0"/>
              <a:pPr/>
              <a:t>‹#›</a:t>
            </a:fld>
            <a:endParaRPr lang="en-US" dirty="0"/>
          </a:p>
        </p:txBody>
      </p:sp>
    </p:spTree>
    <p:extLst>
      <p:ext uri="{BB962C8B-B14F-4D97-AF65-F5344CB8AC3E}">
        <p14:creationId xmlns:p14="http://schemas.microsoft.com/office/powerpoint/2010/main" val="196766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1A6BC-11B1-4E16-919A-AFB5EDCD6744}" type="datetime1">
              <a:rPr lang="en-US" smtClean="0"/>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10980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B57A0-298C-4132-B714-B2E4F7F5DAD3}" type="datetime1">
              <a:rPr lang="en-US" smtClean="0"/>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20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00000"/>
          </a:xfrm>
        </p:spPr>
        <p:txBody>
          <a:bodyPr anchor="ctr">
            <a:normAutofit/>
          </a:bodyPr>
          <a:lstStyle>
            <a:lvl1pPr marL="0">
              <a:defRPr sz="3600"/>
            </a:lvl1pPr>
          </a:lstStyle>
          <a:p>
            <a:r>
              <a:rPr lang="en-US" dirty="0"/>
              <a:t>Click to edit Master title style</a:t>
            </a:r>
          </a:p>
        </p:txBody>
      </p:sp>
      <p:sp>
        <p:nvSpPr>
          <p:cNvPr id="3" name="Content Placeholder 2"/>
          <p:cNvSpPr>
            <a:spLocks noGrp="1"/>
          </p:cNvSpPr>
          <p:nvPr>
            <p:ph idx="1"/>
          </p:nvPr>
        </p:nvSpPr>
        <p:spPr/>
        <p:txBody>
          <a:bodyPr>
            <a:noAutofit/>
          </a:bodyPr>
          <a:lstStyle>
            <a:lvl1pPr marL="342900" indent="-342900">
              <a:lnSpc>
                <a:spcPct val="100000"/>
              </a:lnSpc>
              <a:spcBef>
                <a:spcPts val="1800"/>
              </a:spcBef>
              <a:spcAft>
                <a:spcPts val="600"/>
              </a:spcAft>
              <a:buFont typeface="Arial" panose="020B0604020202020204" pitchFamily="34" charset="0"/>
              <a:buChar char="•"/>
              <a:defRPr sz="2400"/>
            </a:lvl1pPr>
            <a:lvl2pPr marL="627063" indent="-268288">
              <a:lnSpc>
                <a:spcPct val="100000"/>
              </a:lnSpc>
              <a:spcBef>
                <a:spcPts val="600"/>
              </a:spcBef>
              <a:spcAft>
                <a:spcPts val="300"/>
              </a:spcAft>
              <a:defRPr sz="2000"/>
            </a:lvl2pPr>
            <a:lvl3pPr>
              <a:lnSpc>
                <a:spcPct val="100000"/>
              </a:lnSpc>
              <a:spcBef>
                <a:spcPts val="600"/>
              </a:spcBef>
              <a:spcAft>
                <a:spcPts val="600"/>
              </a:spcAft>
              <a:defRPr/>
            </a:lvl3pPr>
            <a:lvl4pPr>
              <a:lnSpc>
                <a:spcPct val="100000"/>
              </a:lnSpc>
              <a:spcBef>
                <a:spcPts val="600"/>
              </a:spcBef>
              <a:spcAft>
                <a:spcPts val="600"/>
              </a:spcAft>
              <a:defRPr/>
            </a:lvl4pPr>
            <a:lvl5pPr>
              <a:lnSpc>
                <a:spcPct val="100000"/>
              </a:lnSpc>
              <a:spcBef>
                <a:spcPts val="600"/>
              </a:spcBef>
              <a:spcAft>
                <a:spcPts val="600"/>
              </a:spcAft>
              <a:defRPr/>
            </a:lvl5pPr>
          </a:lstStyle>
          <a:p>
            <a:pPr lvl="0"/>
            <a:r>
              <a:rPr lang="en-US" dirty="0"/>
              <a:t>Edit Master text styles</a:t>
            </a:r>
          </a:p>
          <a:p>
            <a:pPr lvl="1"/>
            <a:r>
              <a:rPr lang="en-US" dirty="0"/>
              <a:t>Second level</a:t>
            </a:r>
          </a:p>
        </p:txBody>
      </p:sp>
      <p:sp>
        <p:nvSpPr>
          <p:cNvPr id="4" name="Date Placeholder 3"/>
          <p:cNvSpPr>
            <a:spLocks noGrp="1"/>
          </p:cNvSpPr>
          <p:nvPr>
            <p:ph type="dt" sz="half" idx="10"/>
          </p:nvPr>
        </p:nvSpPr>
        <p:spPr/>
        <p:txBody>
          <a:bodyPr/>
          <a:lstStyle/>
          <a:p>
            <a:fld id="{784773E5-5F31-491B-89B9-F93C36036A5D}" type="datetime1">
              <a:rPr lang="en-US" smtClean="0"/>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a:solidFill>
                  <a:schemeClr val="tx1"/>
                </a:solidFill>
                <a:latin typeface="Times New Roman" panose="02020603050405020304" pitchFamily="18" charset="0"/>
                <a:cs typeface="Times New Roman" panose="02020603050405020304" pitchFamily="18" charset="0"/>
              </a:defRPr>
            </a:lvl1pPr>
          </a:lstStyle>
          <a:p>
            <a:r>
              <a:rPr lang="en-US" dirty="0"/>
              <a:t> Page </a:t>
            </a:r>
            <a:fld id="{D57F1E4F-1CFF-5643-939E-217C01CDF565}" type="slidenum">
              <a:rPr lang="en-US" smtClean="0"/>
              <a:pPr/>
              <a:t>‹#›</a:t>
            </a:fld>
            <a:endParaRPr lang="en-US" dirty="0"/>
          </a:p>
        </p:txBody>
      </p:sp>
    </p:spTree>
    <p:extLst>
      <p:ext uri="{BB962C8B-B14F-4D97-AF65-F5344CB8AC3E}">
        <p14:creationId xmlns:p14="http://schemas.microsoft.com/office/powerpoint/2010/main" val="216023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800" cap="all"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800E3F-A486-4059-9240-A559DDCADE81}" type="datetime1">
              <a:rPr lang="en-US" smtClean="0"/>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a:t>Page </a:t>
            </a:r>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11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CAAD29-F102-4008-BC34-B05BB0FD2B67}" type="datetime1">
              <a:rPr lang="en-US" smtClean="0"/>
              <a:t>10/22/2018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50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3354DC-EF94-4EEC-9481-FB469B037A91}" type="datetime1">
              <a:rPr lang="en-US" smtClean="0"/>
              <a:t>10/22/2018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08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254362-7AEE-43C5-AEE4-AC33DABFA22C}" type="datetime1">
              <a:rPr lang="en-US" smtClean="0"/>
              <a:t>10/22/2018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sz="2000">
                <a:solidFill>
                  <a:schemeClr val="tx1"/>
                </a:solidFill>
              </a:defRPr>
            </a:lvl1pPr>
          </a:lstStyle>
          <a:p>
            <a:r>
              <a:rPr lang="en-US"/>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44694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1099A4A-02E7-4A08-B2C5-E4EBFFB64A84}" type="datetime1">
              <a:rPr lang="en-US" smtClean="0"/>
              <a:t>10/22/2018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2000">
                <a:solidFill>
                  <a:schemeClr val="tx1"/>
                </a:solidFill>
              </a:defRPr>
            </a:lvl1pPr>
          </a:lstStyle>
          <a:p>
            <a:r>
              <a:rPr lang="en-US"/>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77323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203F7C-D20A-49F8-B888-2E46A7855A5C}" type="datetime1">
              <a:rPr lang="en-US" smtClean="0"/>
              <a:t>10/22/2018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283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8DD5FD-15BD-4496-BE9E-D1DBB8EB5739}" type="datetime1">
              <a:rPr lang="en-US" smtClean="0"/>
              <a:t>10/22/2018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60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80000" cy="900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97280" y="1440000"/>
            <a:ext cx="10080000" cy="468000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3E5F9C-F2B8-4D4B-8FB9-614589F410D4}" type="datetime1">
              <a:rPr lang="en-US" smtClean="0"/>
              <a:t>10/22/2018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084672" y="1226198"/>
            <a:ext cx="1008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05341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3.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7.wmf"/><Relationship Id="rId11" Type="http://schemas.openxmlformats.org/officeDocument/2006/relationships/image" Target="../media/image29.wmf"/><Relationship Id="rId5" Type="http://schemas.openxmlformats.org/officeDocument/2006/relationships/oleObject" Target="../embeddings/oleObject24.bin"/><Relationship Id="rId10" Type="http://schemas.openxmlformats.org/officeDocument/2006/relationships/oleObject" Target="../embeddings/oleObject26.bin"/><Relationship Id="rId4" Type="http://schemas.openxmlformats.org/officeDocument/2006/relationships/image" Target="../media/image26.wmf"/><Relationship Id="rId9" Type="http://schemas.openxmlformats.org/officeDocument/2006/relationships/image" Target="../media/image28.wmf"/></Relationships>
</file>

<file path=ppt/slides/_rels/slide1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2.jpeg"/><Relationship Id="rId4" Type="http://schemas.openxmlformats.org/officeDocument/2006/relationships/image" Target="../media/image31.wmf"/></Relationships>
</file>

<file path=ppt/slides/_rels/slide1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4.wmf"/></Relationships>
</file>

<file path=ppt/slides/_rels/slide15.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30.bin"/><Relationship Id="rId4" Type="http://schemas.openxmlformats.org/officeDocument/2006/relationships/image" Target="../media/image35.wmf"/></Relationships>
</file>

<file path=ppt/slides/_rels/slide1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33.bin"/><Relationship Id="rId4" Type="http://schemas.openxmlformats.org/officeDocument/2006/relationships/image" Target="../media/image3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36.bin"/><Relationship Id="rId4" Type="http://schemas.openxmlformats.org/officeDocument/2006/relationships/image" Target="../media/image41.wmf"/></Relationships>
</file>

<file path=ppt/slides/_rels/slide18.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38.bin"/><Relationship Id="rId4" Type="http://schemas.openxmlformats.org/officeDocument/2006/relationships/image" Target="../media/image43.wmf"/></Relationships>
</file>

<file path=ppt/slides/_rels/slide1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7.wmf"/><Relationship Id="rId5" Type="http://schemas.openxmlformats.org/officeDocument/2006/relationships/oleObject" Target="../embeddings/oleObject41.bin"/><Relationship Id="rId4" Type="http://schemas.openxmlformats.org/officeDocument/2006/relationships/image" Target="../media/image46.w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2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4.wmf"/></Relationships>
</file>

<file path=ppt/slides/_rels/slide2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55.wmf"/><Relationship Id="rId4" Type="http://schemas.openxmlformats.org/officeDocument/2006/relationships/oleObject" Target="../embeddings/oleObject4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8.jpeg"/><Relationship Id="rId4" Type="http://schemas.openxmlformats.org/officeDocument/2006/relationships/image" Target="../media/image57.wmf"/></Relationships>
</file>

<file path=ppt/slides/_rels/slide3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64.wmf"/><Relationship Id="rId2" Type="http://schemas.openxmlformats.org/officeDocument/2006/relationships/slideLayout" Target="../slideLayouts/slideLayout2.xml"/><Relationship Id="rId16" Type="http://schemas.openxmlformats.org/officeDocument/2006/relationships/image" Target="../media/image66.wmf"/><Relationship Id="rId1" Type="http://schemas.openxmlformats.org/officeDocument/2006/relationships/vmlDrawing" Target="../drawings/vmlDrawing18.vml"/><Relationship Id="rId6" Type="http://schemas.openxmlformats.org/officeDocument/2006/relationships/image" Target="../media/image61.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49.bin"/><Relationship Id="rId14" Type="http://schemas.openxmlformats.org/officeDocument/2006/relationships/image" Target="../media/image65.wmf"/></Relationships>
</file>

<file path=ppt/slides/_rels/slide34.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58.bin"/><Relationship Id="rId18" Type="http://schemas.openxmlformats.org/officeDocument/2006/relationships/image" Target="../media/image73.wmf"/><Relationship Id="rId3" Type="http://schemas.openxmlformats.org/officeDocument/2006/relationships/oleObject" Target="../embeddings/oleObject53.bin"/><Relationship Id="rId21" Type="http://schemas.openxmlformats.org/officeDocument/2006/relationships/oleObject" Target="../embeddings/oleObject62.bin"/><Relationship Id="rId7" Type="http://schemas.openxmlformats.org/officeDocument/2006/relationships/oleObject" Target="../embeddings/oleObject55.bin"/><Relationship Id="rId12" Type="http://schemas.openxmlformats.org/officeDocument/2006/relationships/image" Target="../media/image71.wmf"/><Relationship Id="rId17" Type="http://schemas.openxmlformats.org/officeDocument/2006/relationships/oleObject" Target="../embeddings/oleObject60.bin"/><Relationship Id="rId2" Type="http://schemas.openxmlformats.org/officeDocument/2006/relationships/slideLayout" Target="../slideLayouts/slideLayout2.xml"/><Relationship Id="rId16" Type="http://schemas.openxmlformats.org/officeDocument/2006/relationships/image" Target="../media/image72.wmf"/><Relationship Id="rId20" Type="http://schemas.openxmlformats.org/officeDocument/2006/relationships/image" Target="../media/image74.wmf"/><Relationship Id="rId1" Type="http://schemas.openxmlformats.org/officeDocument/2006/relationships/vmlDrawing" Target="../drawings/vmlDrawing19.vml"/><Relationship Id="rId6" Type="http://schemas.openxmlformats.org/officeDocument/2006/relationships/image" Target="../media/image68.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23" Type="http://schemas.openxmlformats.org/officeDocument/2006/relationships/oleObject" Target="../embeddings/oleObject63.bin"/><Relationship Id="rId10" Type="http://schemas.openxmlformats.org/officeDocument/2006/relationships/image" Target="../media/image70.wmf"/><Relationship Id="rId19" Type="http://schemas.openxmlformats.org/officeDocument/2006/relationships/oleObject" Target="../embeddings/oleObject61.bin"/><Relationship Id="rId4" Type="http://schemas.openxmlformats.org/officeDocument/2006/relationships/image" Target="../media/image67.wmf"/><Relationship Id="rId9" Type="http://schemas.openxmlformats.org/officeDocument/2006/relationships/oleObject" Target="../embeddings/oleObject56.bin"/><Relationship Id="rId14" Type="http://schemas.openxmlformats.org/officeDocument/2006/relationships/image" Target="../media/image60.wmf"/><Relationship Id="rId22" Type="http://schemas.openxmlformats.org/officeDocument/2006/relationships/image" Target="../media/image75.wmf"/></Relationships>
</file>

<file path=ppt/slides/_rels/slide35.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68.bin"/><Relationship Id="rId18" Type="http://schemas.openxmlformats.org/officeDocument/2006/relationships/image" Target="../media/image79.wmf"/><Relationship Id="rId3" Type="http://schemas.openxmlformats.org/officeDocument/2006/relationships/oleObject" Target="../embeddings/oleObject58.bin"/><Relationship Id="rId21" Type="http://schemas.openxmlformats.org/officeDocument/2006/relationships/oleObject" Target="../embeddings/oleObject72.bin"/><Relationship Id="rId7" Type="http://schemas.openxmlformats.org/officeDocument/2006/relationships/oleObject" Target="../embeddings/oleObject65.bin"/><Relationship Id="rId12" Type="http://schemas.openxmlformats.org/officeDocument/2006/relationships/image" Target="../media/image76.wmf"/><Relationship Id="rId17" Type="http://schemas.openxmlformats.org/officeDocument/2006/relationships/oleObject" Target="../embeddings/oleObject70.bin"/><Relationship Id="rId2" Type="http://schemas.openxmlformats.org/officeDocument/2006/relationships/slideLayout" Target="../slideLayouts/slideLayout2.xml"/><Relationship Id="rId16" Type="http://schemas.openxmlformats.org/officeDocument/2006/relationships/image" Target="../media/image78.wmf"/><Relationship Id="rId20" Type="http://schemas.openxmlformats.org/officeDocument/2006/relationships/image" Target="../media/image80.wmf"/><Relationship Id="rId1" Type="http://schemas.openxmlformats.org/officeDocument/2006/relationships/vmlDrawing" Target="../drawings/vmlDrawing20.vml"/><Relationship Id="rId6" Type="http://schemas.openxmlformats.org/officeDocument/2006/relationships/image" Target="../media/image72.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74.wmf"/><Relationship Id="rId19" Type="http://schemas.openxmlformats.org/officeDocument/2006/relationships/oleObject" Target="../embeddings/oleObject71.bin"/><Relationship Id="rId4" Type="http://schemas.openxmlformats.org/officeDocument/2006/relationships/image" Target="../media/image60.wmf"/><Relationship Id="rId9" Type="http://schemas.openxmlformats.org/officeDocument/2006/relationships/oleObject" Target="../embeddings/oleObject66.bin"/><Relationship Id="rId14" Type="http://schemas.openxmlformats.org/officeDocument/2006/relationships/image" Target="../media/image77.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image" Target="../media/image84.jpeg"/><Relationship Id="rId7"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74.bin"/><Relationship Id="rId5" Type="http://schemas.openxmlformats.org/officeDocument/2006/relationships/image" Target="../media/image81.wmf"/><Relationship Id="rId4" Type="http://schemas.openxmlformats.org/officeDocument/2006/relationships/oleObject" Target="../embeddings/oleObject73.bin"/><Relationship Id="rId9" Type="http://schemas.openxmlformats.org/officeDocument/2006/relationships/image" Target="../media/image83.wmf"/></Relationships>
</file>

<file path=ppt/slides/_rels/slide37.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6.bin"/><Relationship Id="rId7" Type="http://schemas.openxmlformats.org/officeDocument/2006/relationships/image" Target="../media/image88.jpe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87.wmf"/><Relationship Id="rId5" Type="http://schemas.openxmlformats.org/officeDocument/2006/relationships/oleObject" Target="../embeddings/oleObject77.bin"/><Relationship Id="rId4" Type="http://schemas.openxmlformats.org/officeDocument/2006/relationships/image" Target="../media/image86.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8.bin"/><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79.bin"/><Relationship Id="rId5" Type="http://schemas.openxmlformats.org/officeDocument/2006/relationships/image" Target="../media/image91.jpeg"/><Relationship Id="rId4" Type="http://schemas.openxmlformats.org/officeDocument/2006/relationships/image" Target="../media/image89.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93.jpeg"/><Relationship Id="rId5" Type="http://schemas.openxmlformats.org/officeDocument/2006/relationships/image" Target="../media/image92.wmf"/><Relationship Id="rId4" Type="http://schemas.openxmlformats.org/officeDocument/2006/relationships/oleObject" Target="../embeddings/oleObject80.bin"/></Relationships>
</file>

<file path=ppt/slides/_rels/slide41.xml.rels><?xml version="1.0" encoding="UTF-8" standalone="yes"?>
<Relationships xmlns="http://schemas.openxmlformats.org/package/2006/relationships"><Relationship Id="rId3" Type="http://schemas.openxmlformats.org/officeDocument/2006/relationships/image" Target="../media/image96.jpeg"/><Relationship Id="rId7"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82.bin"/><Relationship Id="rId5" Type="http://schemas.openxmlformats.org/officeDocument/2006/relationships/image" Target="../media/image94.wmf"/><Relationship Id="rId4" Type="http://schemas.openxmlformats.org/officeDocument/2006/relationships/oleObject" Target="../embeddings/oleObject81.bin"/></Relationships>
</file>

<file path=ppt/slides/_rels/slide42.xml.rels><?xml version="1.0" encoding="UTF-8" standalone="yes"?>
<Relationships xmlns="http://schemas.openxmlformats.org/package/2006/relationships"><Relationship Id="rId3" Type="http://schemas.openxmlformats.org/officeDocument/2006/relationships/image" Target="../media/image99.jpeg"/><Relationship Id="rId7" Type="http://schemas.openxmlformats.org/officeDocument/2006/relationships/image" Target="../media/image98.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84.bin"/><Relationship Id="rId5" Type="http://schemas.openxmlformats.org/officeDocument/2006/relationships/image" Target="../media/image97.wmf"/><Relationship Id="rId4" Type="http://schemas.openxmlformats.org/officeDocument/2006/relationships/oleObject" Target="../embeddings/oleObject83.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100.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02.wmf"/><Relationship Id="rId5" Type="http://schemas.openxmlformats.org/officeDocument/2006/relationships/oleObject" Target="../embeddings/oleObject87.bin"/><Relationship Id="rId4" Type="http://schemas.openxmlformats.org/officeDocument/2006/relationships/image" Target="../media/image101.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04.wmf"/><Relationship Id="rId5" Type="http://schemas.openxmlformats.org/officeDocument/2006/relationships/oleObject" Target="../embeddings/oleObject89.bin"/><Relationship Id="rId4" Type="http://schemas.openxmlformats.org/officeDocument/2006/relationships/image" Target="../media/image103.wmf"/></Relationships>
</file>

<file path=ppt/slides/_rels/slide46.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6.wmf"/><Relationship Id="rId5" Type="http://schemas.openxmlformats.org/officeDocument/2006/relationships/oleObject" Target="../embeddings/oleObject91.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93.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4.bin"/><Relationship Id="rId7"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95.bin"/><Relationship Id="rId5" Type="http://schemas.openxmlformats.org/officeDocument/2006/relationships/image" Target="../media/image111.jpeg"/><Relationship Id="rId4" Type="http://schemas.openxmlformats.org/officeDocument/2006/relationships/image" Target="../media/image109.wmf"/></Relationships>
</file>

<file path=ppt/slides/_rels/slide48.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16.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13.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99.bin"/></Relationships>
</file>

<file path=ppt/slides/_rels/slide49.xml.rels><?xml version="1.0" encoding="UTF-8" standalone="yes"?>
<Relationships xmlns="http://schemas.openxmlformats.org/package/2006/relationships"><Relationship Id="rId3" Type="http://schemas.openxmlformats.org/officeDocument/2006/relationships/image" Target="../media/image1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6.bin"/></Relationships>
</file>

<file path=ppt/slides/_rels/slide50.xml.rels><?xml version="1.0" encoding="UTF-8" standalone="yes"?>
<Relationships xmlns="http://schemas.openxmlformats.org/package/2006/relationships"><Relationship Id="rId3" Type="http://schemas.openxmlformats.org/officeDocument/2006/relationships/image" Target="../media/image1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21.wmf"/></Relationships>
</file>

<file path=ppt/slides/_rels/slide54.xml.rels><?xml version="1.0" encoding="UTF-8" standalone="yes"?>
<Relationships xmlns="http://schemas.openxmlformats.org/package/2006/relationships"><Relationship Id="rId3" Type="http://schemas.openxmlformats.org/officeDocument/2006/relationships/image" Target="../media/image12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1.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image" Target="../media/image20.wmf"/><Relationship Id="rId5" Type="http://schemas.openxmlformats.org/officeDocument/2006/relationships/oleObject" Target="../embeddings/oleObject16.bin"/><Relationship Id="rId10" Type="http://schemas.openxmlformats.org/officeDocument/2006/relationships/oleObject" Target="../embeddings/oleObject18.bin"/><Relationship Id="rId4" Type="http://schemas.openxmlformats.org/officeDocument/2006/relationships/image" Target="../media/image17.wmf"/><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oleObject" Target="../embeddings/oleObject20.bin"/><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1.bin"/><Relationship Id="rId5" Type="http://schemas.openxmlformats.org/officeDocument/2006/relationships/image" Target="../media/image22.png"/><Relationship Id="rId4" Type="http://schemas.openxmlformats.org/officeDocument/2006/relationships/image" Target="../media/image23.wmf"/><Relationship Id="rId9"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MS864M</a:t>
            </a:r>
            <a:endParaRPr lang="en-GB" dirty="0"/>
          </a:p>
          <a:p>
            <a:endParaRPr lang="en-SG" dirty="0"/>
          </a:p>
        </p:txBody>
      </p:sp>
      <p:sp>
        <p:nvSpPr>
          <p:cNvPr id="4" name="Title 3"/>
          <p:cNvSpPr>
            <a:spLocks noGrp="1"/>
          </p:cNvSpPr>
          <p:nvPr>
            <p:ph type="ctrTitle"/>
          </p:nvPr>
        </p:nvSpPr>
        <p:spPr/>
        <p:txBody>
          <a:bodyPr/>
          <a:lstStyle/>
          <a:p>
            <a:r>
              <a:rPr lang="en-SG" dirty="0"/>
              <a:t>Kinematics</a:t>
            </a:r>
          </a:p>
        </p:txBody>
      </p:sp>
      <p:sp>
        <p:nvSpPr>
          <p:cNvPr id="6" name="Slide Number Placeholder 5"/>
          <p:cNvSpPr>
            <a:spLocks noGrp="1"/>
          </p:cNvSpPr>
          <p:nvPr>
            <p:ph type="sldNum" sz="quarter" idx="12"/>
          </p:nvPr>
        </p:nvSpPr>
        <p:spPr/>
        <p:txBody>
          <a:bodyPr/>
          <a:lstStyle/>
          <a:p>
            <a:r>
              <a:rPr lang="en-US"/>
              <a:t>Page </a:t>
            </a:r>
            <a:fld id="{8171E6F6-E6A4-4115-9778-B0A1DA8DDBEB}" type="slidenum">
              <a:rPr lang="en-US" smtClean="0"/>
              <a:pPr/>
              <a:t>1</a:t>
            </a:fld>
            <a:endParaRPr lang="en-US" dirty="0"/>
          </a:p>
        </p:txBody>
      </p:sp>
    </p:spTree>
    <p:extLst>
      <p:ext uri="{BB962C8B-B14F-4D97-AF65-F5344CB8AC3E}">
        <p14:creationId xmlns:p14="http://schemas.microsoft.com/office/powerpoint/2010/main" val="388933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Illustrations of average velocity in 1D</a:t>
            </a:r>
            <a:endParaRPr lang="en-SG" dirty="0"/>
          </a:p>
        </p:txBody>
      </p:sp>
      <p:sp>
        <p:nvSpPr>
          <p:cNvPr id="3" name="Content Placeholder 2"/>
          <p:cNvSpPr>
            <a:spLocks noGrp="1"/>
          </p:cNvSpPr>
          <p:nvPr>
            <p:ph idx="1"/>
          </p:nvPr>
        </p:nvSpPr>
        <p:spPr/>
        <p:txBody>
          <a:bodyPr/>
          <a:lstStyle/>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10</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671435239"/>
              </p:ext>
            </p:extLst>
          </p:nvPr>
        </p:nvGraphicFramePr>
        <p:xfrm>
          <a:off x="1774738" y="1520202"/>
          <a:ext cx="3208337" cy="711200"/>
        </p:xfrm>
        <a:graphic>
          <a:graphicData uri="http://schemas.openxmlformats.org/presentationml/2006/ole">
            <mc:AlternateContent xmlns:mc="http://schemas.openxmlformats.org/markup-compatibility/2006">
              <mc:Choice xmlns:v="urn:schemas-microsoft-com:vml" Requires="v">
                <p:oleObj spid="_x0000_s305390" name="Equation" r:id="rId3" imgW="3213000" imgH="711000" progId="Equation.DSMT4">
                  <p:embed/>
                </p:oleObj>
              </mc:Choice>
              <mc:Fallback>
                <p:oleObj name="Equation" r:id="rId3" imgW="3213000" imgH="711000" progId="Equation.DSMT4">
                  <p:embed/>
                  <p:pic>
                    <p:nvPicPr>
                      <p:cNvPr id="27" name="Object 2"/>
                      <p:cNvPicPr>
                        <a:picLocks noChangeAspect="1" noChangeArrowheads="1"/>
                      </p:cNvPicPr>
                      <p:nvPr/>
                    </p:nvPicPr>
                    <p:blipFill>
                      <a:blip r:embed="rId4"/>
                      <a:srcRect/>
                      <a:stretch>
                        <a:fillRect/>
                      </a:stretch>
                    </p:blipFill>
                    <p:spPr bwMode="auto">
                      <a:xfrm>
                        <a:off x="1774738" y="1520202"/>
                        <a:ext cx="3208337" cy="7112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1332120819"/>
              </p:ext>
            </p:extLst>
          </p:nvPr>
        </p:nvGraphicFramePr>
        <p:xfrm>
          <a:off x="1677307" y="4379913"/>
          <a:ext cx="3387725" cy="711200"/>
        </p:xfrm>
        <a:graphic>
          <a:graphicData uri="http://schemas.openxmlformats.org/presentationml/2006/ole">
            <mc:AlternateContent xmlns:mc="http://schemas.openxmlformats.org/markup-compatibility/2006">
              <mc:Choice xmlns:v="urn:schemas-microsoft-com:vml" Requires="v">
                <p:oleObj spid="_x0000_s305391" name="Equation" r:id="rId5" imgW="3390840" imgH="711000" progId="Equation.DSMT4">
                  <p:embed/>
                </p:oleObj>
              </mc:Choice>
              <mc:Fallback>
                <p:oleObj name="Equation" r:id="rId5" imgW="3390840" imgH="711000" progId="Equation.DSMT4">
                  <p:embed/>
                  <p:pic>
                    <p:nvPicPr>
                      <p:cNvPr id="59" name="Object 2"/>
                      <p:cNvPicPr>
                        <a:picLocks noChangeAspect="1" noChangeArrowheads="1"/>
                      </p:cNvPicPr>
                      <p:nvPr/>
                    </p:nvPicPr>
                    <p:blipFill>
                      <a:blip r:embed="rId6"/>
                      <a:srcRect/>
                      <a:stretch>
                        <a:fillRect/>
                      </a:stretch>
                    </p:blipFill>
                    <p:spPr bwMode="auto">
                      <a:xfrm>
                        <a:off x="1677307" y="4379913"/>
                        <a:ext cx="3387725" cy="711200"/>
                      </a:xfrm>
                      <a:prstGeom prst="rect">
                        <a:avLst/>
                      </a:prstGeom>
                      <a:solidFill>
                        <a:schemeClr val="bg1"/>
                      </a:solidFill>
                    </p:spPr>
                  </p:pic>
                </p:oleObj>
              </mc:Fallback>
            </mc:AlternateContent>
          </a:graphicData>
        </a:graphic>
      </p:graphicFrame>
      <p:grpSp>
        <p:nvGrpSpPr>
          <p:cNvPr id="7" name="Group 6"/>
          <p:cNvGrpSpPr/>
          <p:nvPr/>
        </p:nvGrpSpPr>
        <p:grpSpPr>
          <a:xfrm>
            <a:off x="1555524" y="2523128"/>
            <a:ext cx="7362496" cy="1139753"/>
            <a:chOff x="564904" y="3921975"/>
            <a:chExt cx="7362496" cy="1139753"/>
          </a:xfrm>
        </p:grpSpPr>
        <p:sp>
          <p:nvSpPr>
            <p:cNvPr id="8" name="Oval 7"/>
            <p:cNvSpPr/>
            <p:nvPr/>
          </p:nvSpPr>
          <p:spPr>
            <a:xfrm>
              <a:off x="5280572" y="4519450"/>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7"/>
            <a:stretch>
              <a:fillRect/>
            </a:stretch>
          </p:blipFill>
          <p:spPr>
            <a:xfrm flipH="1">
              <a:off x="3140034" y="4133500"/>
              <a:ext cx="819478" cy="406791"/>
            </a:xfrm>
            <a:prstGeom prst="rect">
              <a:avLst/>
            </a:prstGeom>
          </p:spPr>
        </p:pic>
        <p:cxnSp>
          <p:nvCxnSpPr>
            <p:cNvPr id="10" name="Straight Connector 9"/>
            <p:cNvCxnSpPr/>
            <p:nvPr/>
          </p:nvCxnSpPr>
          <p:spPr>
            <a:xfrm>
              <a:off x="564904" y="4551424"/>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06339" y="441479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7662" y="4045458"/>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3" name="TextBox 12"/>
            <p:cNvSpPr txBox="1"/>
            <p:nvPr/>
          </p:nvSpPr>
          <p:spPr>
            <a:xfrm>
              <a:off x="7019144" y="4296172"/>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4" name="Straight Arrow Connector 13"/>
            <p:cNvCxnSpPr/>
            <p:nvPr/>
          </p:nvCxnSpPr>
          <p:spPr>
            <a:xfrm>
              <a:off x="1986057" y="4551424"/>
              <a:ext cx="3240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27061" y="3921975"/>
              <a:ext cx="2045117"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a:t>
              </a:r>
              <a:r>
                <a:rPr lang="en-SG" sz="2000" dirty="0">
                  <a:latin typeface="Times New Roman" panose="02020603050405020304" pitchFamily="18" charset="0"/>
                  <a:cs typeface="Times New Roman" panose="02020603050405020304" pitchFamily="18" charset="0"/>
                </a:rPr>
                <a:t> (19 m)</a:t>
              </a:r>
              <a:endParaRPr lang="en-SG" sz="2000"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5021060" y="3955109"/>
              <a:ext cx="2231074"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 </a:t>
              </a:r>
              <a:r>
                <a:rPr lang="en-SG" sz="2000" dirty="0">
                  <a:latin typeface="Times New Roman" panose="02020603050405020304" pitchFamily="18" charset="0"/>
                  <a:cs typeface="Times New Roman" panose="02020603050405020304" pitchFamily="18" charset="0"/>
                </a:rPr>
                <a:t>(258 m)</a:t>
              </a:r>
              <a:endParaRPr lang="en-SG" sz="2000" baseline="-25000" dirty="0">
                <a:latin typeface="Times New Roman" panose="02020603050405020304" pitchFamily="18" charset="0"/>
                <a:cs typeface="Times New Roman" panose="02020603050405020304" pitchFamily="18" charset="0"/>
              </a:endParaRPr>
            </a:p>
          </p:txBody>
        </p:sp>
        <p:sp>
          <p:nvSpPr>
            <p:cNvPr id="17" name="Oval 16"/>
            <p:cNvSpPr/>
            <p:nvPr/>
          </p:nvSpPr>
          <p:spPr>
            <a:xfrm>
              <a:off x="1923370" y="4509380"/>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sp>
          <p:nvSpPr>
            <p:cNvPr id="18" name="TextBox 17"/>
            <p:cNvSpPr txBox="1"/>
            <p:nvPr/>
          </p:nvSpPr>
          <p:spPr>
            <a:xfrm>
              <a:off x="1392616" y="4661618"/>
              <a:ext cx="1695614"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t</a:t>
              </a:r>
              <a:r>
                <a:rPr lang="en-SG" sz="2000" baseline="-25000" dirty="0">
                  <a:latin typeface="Times New Roman" panose="02020603050405020304" pitchFamily="18" charset="0"/>
                  <a:cs typeface="Times New Roman" panose="02020603050405020304" pitchFamily="18" charset="0"/>
                </a:rPr>
                <a:t>1</a:t>
              </a:r>
              <a:r>
                <a:rPr lang="en-SG" sz="2000" dirty="0">
                  <a:latin typeface="Times New Roman" panose="02020603050405020304" pitchFamily="18" charset="0"/>
                  <a:cs typeface="Times New Roman" panose="02020603050405020304" pitchFamily="18" charset="0"/>
                </a:rPr>
                <a:t> = 1.0 s</a:t>
              </a:r>
              <a:endParaRPr lang="en-SG" sz="2000" baseline="-25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787074" y="4650679"/>
              <a:ext cx="1824782"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t</a:t>
              </a:r>
              <a:r>
                <a:rPr lang="en-SG" sz="2000" baseline="-25000" dirty="0">
                  <a:latin typeface="Times New Roman" panose="02020603050405020304" pitchFamily="18" charset="0"/>
                  <a:cs typeface="Times New Roman" panose="02020603050405020304" pitchFamily="18" charset="0"/>
                </a:rPr>
                <a:t>2 </a:t>
              </a:r>
              <a:r>
                <a:rPr lang="en-SG" sz="2000" dirty="0">
                  <a:latin typeface="Times New Roman" panose="02020603050405020304" pitchFamily="18" charset="0"/>
                  <a:cs typeface="Times New Roman" panose="02020603050405020304" pitchFamily="18" charset="0"/>
                </a:rPr>
                <a:t> = 4.0 s</a:t>
              </a:r>
              <a:endParaRPr lang="en-SG" sz="2000" baseline="-25000" dirty="0">
                <a:latin typeface="Times New Roman" panose="02020603050405020304" pitchFamily="18" charset="0"/>
                <a:cs typeface="Times New Roman" panose="02020603050405020304" pitchFamily="18" charset="0"/>
              </a:endParaRPr>
            </a:p>
          </p:txBody>
        </p:sp>
        <p:graphicFrame>
          <p:nvGraphicFramePr>
            <p:cNvPr id="20" name="Object 2"/>
            <p:cNvGraphicFramePr>
              <a:graphicFrameLocks noChangeAspect="1"/>
            </p:cNvGraphicFramePr>
            <p:nvPr>
              <p:extLst>
                <p:ext uri="{D42A27DB-BD31-4B8C-83A1-F6EECF244321}">
                  <p14:modId xmlns:p14="http://schemas.microsoft.com/office/powerpoint/2010/main" val="15389706"/>
                </p:ext>
              </p:extLst>
            </p:nvPr>
          </p:nvGraphicFramePr>
          <p:xfrm>
            <a:off x="3335318" y="4708785"/>
            <a:ext cx="342900" cy="317500"/>
          </p:xfrm>
          <a:graphic>
            <a:graphicData uri="http://schemas.openxmlformats.org/presentationml/2006/ole">
              <mc:AlternateContent xmlns:mc="http://schemas.openxmlformats.org/markup-compatibility/2006">
                <mc:Choice xmlns:v="urn:schemas-microsoft-com:vml" Requires="v">
                  <p:oleObj spid="_x0000_s305392" name="Equation" r:id="rId8" imgW="342720" imgH="317160" progId="Equation.DSMT4">
                    <p:embed/>
                  </p:oleObj>
                </mc:Choice>
                <mc:Fallback>
                  <p:oleObj name="Equation" r:id="rId8" imgW="342720" imgH="317160" progId="Equation.DSMT4">
                    <p:embed/>
                    <p:pic>
                      <p:nvPicPr>
                        <p:cNvPr id="38" name="Object 2"/>
                        <p:cNvPicPr>
                          <a:picLocks noChangeAspect="1" noChangeArrowheads="1"/>
                        </p:cNvPicPr>
                        <p:nvPr/>
                      </p:nvPicPr>
                      <p:blipFill>
                        <a:blip r:embed="rId9"/>
                        <a:srcRect/>
                        <a:stretch>
                          <a:fillRect/>
                        </a:stretch>
                      </p:blipFill>
                      <p:spPr bwMode="auto">
                        <a:xfrm>
                          <a:off x="3335318" y="4708785"/>
                          <a:ext cx="342900" cy="317500"/>
                        </a:xfrm>
                        <a:prstGeom prst="rect">
                          <a:avLst/>
                        </a:prstGeom>
                        <a:solidFill>
                          <a:schemeClr val="bg1"/>
                        </a:solidFill>
                      </p:spPr>
                    </p:pic>
                  </p:oleObj>
                </mc:Fallback>
              </mc:AlternateContent>
            </a:graphicData>
          </a:graphic>
        </p:graphicFrame>
      </p:grpSp>
      <p:grpSp>
        <p:nvGrpSpPr>
          <p:cNvPr id="21" name="Group 20"/>
          <p:cNvGrpSpPr/>
          <p:nvPr/>
        </p:nvGrpSpPr>
        <p:grpSpPr>
          <a:xfrm>
            <a:off x="1555524" y="5355900"/>
            <a:ext cx="7362496" cy="1139753"/>
            <a:chOff x="564927" y="5355899"/>
            <a:chExt cx="7362496" cy="1139753"/>
          </a:xfrm>
        </p:grpSpPr>
        <p:sp>
          <p:nvSpPr>
            <p:cNvPr id="22" name="Oval 21"/>
            <p:cNvSpPr/>
            <p:nvPr/>
          </p:nvSpPr>
          <p:spPr>
            <a:xfrm>
              <a:off x="5280595" y="5953374"/>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pic>
          <p:nvPicPr>
            <p:cNvPr id="23" name="Picture 22"/>
            <p:cNvPicPr>
              <a:picLocks noChangeAspect="1"/>
            </p:cNvPicPr>
            <p:nvPr/>
          </p:nvPicPr>
          <p:blipFill>
            <a:blip r:embed="rId7"/>
            <a:stretch>
              <a:fillRect/>
            </a:stretch>
          </p:blipFill>
          <p:spPr>
            <a:xfrm>
              <a:off x="3140057" y="5567424"/>
              <a:ext cx="819478" cy="406791"/>
            </a:xfrm>
            <a:prstGeom prst="rect">
              <a:avLst/>
            </a:prstGeom>
          </p:spPr>
        </p:pic>
        <p:cxnSp>
          <p:nvCxnSpPr>
            <p:cNvPr id="24" name="Straight Connector 23"/>
            <p:cNvCxnSpPr/>
            <p:nvPr/>
          </p:nvCxnSpPr>
          <p:spPr>
            <a:xfrm>
              <a:off x="564927" y="5985348"/>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06362" y="5848714"/>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27685" y="5479382"/>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27" name="TextBox 26"/>
            <p:cNvSpPr txBox="1"/>
            <p:nvPr/>
          </p:nvSpPr>
          <p:spPr>
            <a:xfrm>
              <a:off x="7019167" y="5730096"/>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28" name="Straight Arrow Connector 27"/>
            <p:cNvCxnSpPr/>
            <p:nvPr/>
          </p:nvCxnSpPr>
          <p:spPr>
            <a:xfrm flipH="1">
              <a:off x="1986080" y="5985348"/>
              <a:ext cx="3240000" cy="0"/>
            </a:xfrm>
            <a:prstGeom prst="straightConnector1">
              <a:avLst/>
            </a:prstGeom>
            <a:ln w="2857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27084" y="5355899"/>
              <a:ext cx="2045117"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 (19 m)</a:t>
              </a:r>
              <a:endParaRPr lang="en-SG" sz="2000" baseline="-25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5021083" y="5389033"/>
              <a:ext cx="2231074"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 </a:t>
              </a:r>
              <a:r>
                <a:rPr lang="en-SG" sz="2000" dirty="0">
                  <a:latin typeface="Times New Roman" panose="02020603050405020304" pitchFamily="18" charset="0"/>
                  <a:cs typeface="Times New Roman" panose="02020603050405020304" pitchFamily="18" charset="0"/>
                </a:rPr>
                <a:t>(258 m)</a:t>
              </a:r>
              <a:endParaRPr lang="en-SG" sz="2000" baseline="-25000" dirty="0">
                <a:latin typeface="Times New Roman" panose="02020603050405020304" pitchFamily="18" charset="0"/>
                <a:cs typeface="Times New Roman" panose="02020603050405020304" pitchFamily="18" charset="0"/>
              </a:endParaRPr>
            </a:p>
          </p:txBody>
        </p:sp>
        <p:sp>
          <p:nvSpPr>
            <p:cNvPr id="31" name="Oval 30"/>
            <p:cNvSpPr/>
            <p:nvPr/>
          </p:nvSpPr>
          <p:spPr>
            <a:xfrm>
              <a:off x="1923393" y="5943304"/>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sp>
          <p:nvSpPr>
            <p:cNvPr id="32" name="TextBox 31"/>
            <p:cNvSpPr txBox="1"/>
            <p:nvPr/>
          </p:nvSpPr>
          <p:spPr>
            <a:xfrm>
              <a:off x="1392639" y="6095542"/>
              <a:ext cx="1695614"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t</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 = 4.0 s</a:t>
              </a:r>
              <a:endParaRPr lang="en-SG" sz="2000" baseline="-25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4787097" y="6084603"/>
              <a:ext cx="1824782"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t</a:t>
              </a:r>
              <a:r>
                <a:rPr lang="en-SG" sz="2000" baseline="-25000" dirty="0">
                  <a:latin typeface="Times New Roman" panose="02020603050405020304" pitchFamily="18" charset="0"/>
                  <a:cs typeface="Times New Roman" panose="02020603050405020304" pitchFamily="18" charset="0"/>
                </a:rPr>
                <a:t>1 </a:t>
              </a:r>
              <a:r>
                <a:rPr lang="en-SG" sz="2000" dirty="0">
                  <a:latin typeface="Times New Roman" panose="02020603050405020304" pitchFamily="18" charset="0"/>
                  <a:cs typeface="Times New Roman" panose="02020603050405020304" pitchFamily="18" charset="0"/>
                </a:rPr>
                <a:t> = 1.0 s</a:t>
              </a:r>
              <a:endParaRPr lang="en-SG" sz="2000" baseline="-25000" dirty="0">
                <a:latin typeface="Times New Roman" panose="02020603050405020304" pitchFamily="18" charset="0"/>
                <a:cs typeface="Times New Roman" panose="02020603050405020304" pitchFamily="18" charset="0"/>
              </a:endParaRPr>
            </a:p>
          </p:txBody>
        </p:sp>
        <p:graphicFrame>
          <p:nvGraphicFramePr>
            <p:cNvPr id="34" name="Object 2"/>
            <p:cNvGraphicFramePr>
              <a:graphicFrameLocks noChangeAspect="1"/>
            </p:cNvGraphicFramePr>
            <p:nvPr>
              <p:extLst>
                <p:ext uri="{D42A27DB-BD31-4B8C-83A1-F6EECF244321}">
                  <p14:modId xmlns:p14="http://schemas.microsoft.com/office/powerpoint/2010/main" val="3535219152"/>
                </p:ext>
              </p:extLst>
            </p:nvPr>
          </p:nvGraphicFramePr>
          <p:xfrm>
            <a:off x="3251203" y="6084887"/>
            <a:ext cx="482600" cy="317500"/>
          </p:xfrm>
          <a:graphic>
            <a:graphicData uri="http://schemas.openxmlformats.org/presentationml/2006/ole">
              <mc:AlternateContent xmlns:mc="http://schemas.openxmlformats.org/markup-compatibility/2006">
                <mc:Choice xmlns:v="urn:schemas-microsoft-com:vml" Requires="v">
                  <p:oleObj spid="_x0000_s305393" name="Equation" r:id="rId10" imgW="482400" imgH="317160" progId="Equation.DSMT4">
                    <p:embed/>
                  </p:oleObj>
                </mc:Choice>
                <mc:Fallback>
                  <p:oleObj name="Equation" r:id="rId10" imgW="482400" imgH="317160" progId="Equation.DSMT4">
                    <p:embed/>
                    <p:pic>
                      <p:nvPicPr>
                        <p:cNvPr id="39" name="Object 2"/>
                        <p:cNvPicPr>
                          <a:picLocks noChangeAspect="1" noChangeArrowheads="1"/>
                        </p:cNvPicPr>
                        <p:nvPr/>
                      </p:nvPicPr>
                      <p:blipFill>
                        <a:blip r:embed="rId11"/>
                        <a:srcRect/>
                        <a:stretch>
                          <a:fillRect/>
                        </a:stretch>
                      </p:blipFill>
                      <p:spPr bwMode="auto">
                        <a:xfrm>
                          <a:off x="3251203" y="6084887"/>
                          <a:ext cx="482600" cy="3175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3413965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velocity from </a:t>
            </a:r>
            <a:r>
              <a:rPr lang="en-US" i="1" dirty="0"/>
              <a:t>x</a:t>
            </a:r>
            <a:r>
              <a:rPr lang="en-US" dirty="0"/>
              <a:t>-</a:t>
            </a:r>
            <a:r>
              <a:rPr lang="en-US" i="1" dirty="0"/>
              <a:t>t</a:t>
            </a:r>
            <a:r>
              <a:rPr lang="en-US" dirty="0"/>
              <a:t> graph</a:t>
            </a:r>
            <a:endParaRPr lang="en-SG" dirty="0"/>
          </a:p>
        </p:txBody>
      </p:sp>
      <p:sp>
        <p:nvSpPr>
          <p:cNvPr id="3" name="Content Placeholder 2"/>
          <p:cNvSpPr>
            <a:spLocks noGrp="1"/>
          </p:cNvSpPr>
          <p:nvPr>
            <p:ph idx="1"/>
          </p:nvPr>
        </p:nvSpPr>
        <p:spPr/>
        <p:txBody>
          <a:bodyPr/>
          <a:lstStyle/>
          <a:p>
            <a:r>
              <a:rPr lang="en-US" dirty="0">
                <a:solidFill>
                  <a:schemeClr val="tx1"/>
                </a:solidFill>
              </a:rPr>
              <a:t>The magnitude of the </a:t>
            </a:r>
            <a:r>
              <a:rPr lang="en-US" dirty="0">
                <a:solidFill>
                  <a:srgbClr val="FF0000"/>
                </a:solidFill>
              </a:rPr>
              <a:t>average</a:t>
            </a:r>
            <a:r>
              <a:rPr lang="en-US" dirty="0">
                <a:solidFill>
                  <a:schemeClr val="tx1"/>
                </a:solidFill>
              </a:rPr>
              <a:t> velocity can be found from the </a:t>
            </a:r>
            <a:r>
              <a:rPr lang="en-US" dirty="0">
                <a:solidFill>
                  <a:srgbClr val="FF0000"/>
                </a:solidFill>
              </a:rPr>
              <a:t>slope</a:t>
            </a:r>
            <a:r>
              <a:rPr lang="en-US" dirty="0">
                <a:solidFill>
                  <a:schemeClr val="tx1"/>
                </a:solidFill>
              </a:rPr>
              <a:t> of the straight line joining </a:t>
            </a:r>
            <a:r>
              <a:rPr lang="en-US" dirty="0">
                <a:solidFill>
                  <a:srgbClr val="FF0000"/>
                </a:solidFill>
              </a:rPr>
              <a:t>two</a:t>
            </a:r>
            <a:r>
              <a:rPr lang="en-US" dirty="0">
                <a:solidFill>
                  <a:schemeClr val="tx1"/>
                </a:solidFill>
              </a:rPr>
              <a:t> points on the position-time (</a:t>
            </a:r>
            <a:r>
              <a:rPr lang="en-US" i="1" dirty="0">
                <a:solidFill>
                  <a:schemeClr val="tx1"/>
                </a:solidFill>
              </a:rPr>
              <a:t>x</a:t>
            </a:r>
            <a:r>
              <a:rPr lang="en-US" dirty="0">
                <a:solidFill>
                  <a:schemeClr val="tx1"/>
                </a:solidFill>
              </a:rPr>
              <a:t>-</a:t>
            </a:r>
            <a:r>
              <a:rPr lang="en-US" i="1" dirty="0">
                <a:solidFill>
                  <a:schemeClr val="tx1"/>
                </a:solidFill>
              </a:rPr>
              <a:t>t</a:t>
            </a:r>
            <a:r>
              <a:rPr lang="en-US" dirty="0">
                <a:solidFill>
                  <a:schemeClr val="tx1"/>
                </a:solidFill>
              </a:rPr>
              <a:t>) graph.</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11</a:t>
            </a:fld>
            <a:endParaRPr lang="en-US" dirty="0"/>
          </a:p>
        </p:txBody>
      </p:sp>
      <p:pic>
        <p:nvPicPr>
          <p:cNvPr id="5" name="Picture 6" descr="02_Figure03-I"/>
          <p:cNvPicPr>
            <a:picLocks noChangeAspect="1" noChangeArrowheads="1"/>
          </p:cNvPicPr>
          <p:nvPr/>
        </p:nvPicPr>
        <p:blipFill>
          <a:blip r:embed="rId2" cstate="print"/>
          <a:srcRect b="4269"/>
          <a:stretch>
            <a:fillRect/>
          </a:stretch>
        </p:blipFill>
        <p:spPr bwMode="auto">
          <a:xfrm>
            <a:off x="2217664" y="2516305"/>
            <a:ext cx="7152622" cy="3603695"/>
          </a:xfrm>
          <a:prstGeom prst="rect">
            <a:avLst/>
          </a:prstGeom>
          <a:noFill/>
          <a:ln w="9525">
            <a:noFill/>
            <a:miter lim="800000"/>
            <a:headEnd/>
            <a:tailEnd/>
          </a:ln>
        </p:spPr>
      </p:pic>
    </p:spTree>
    <p:extLst>
      <p:ext uri="{BB962C8B-B14F-4D97-AF65-F5344CB8AC3E}">
        <p14:creationId xmlns:p14="http://schemas.microsoft.com/office/powerpoint/2010/main" val="4128519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velocity from </a:t>
            </a:r>
            <a:r>
              <a:rPr lang="en-US" i="1" dirty="0"/>
              <a:t>x</a:t>
            </a:r>
            <a:r>
              <a:rPr lang="en-US" dirty="0"/>
              <a:t>-</a:t>
            </a:r>
            <a:r>
              <a:rPr lang="en-US" i="1" dirty="0"/>
              <a:t>t</a:t>
            </a:r>
            <a:r>
              <a:rPr lang="en-US" dirty="0"/>
              <a:t> graph</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rPr>
              <a:t>Average velocity </a:t>
            </a:r>
            <a:r>
              <a:rPr lang="en-US" sz="2400" dirty="0">
                <a:solidFill>
                  <a:srgbClr val="FF0000"/>
                </a:solidFill>
              </a:rPr>
              <a:t>cannot</a:t>
            </a:r>
            <a:r>
              <a:rPr lang="en-US" sz="2400" dirty="0">
                <a:solidFill>
                  <a:schemeClr val="tx1"/>
                </a:solidFill>
              </a:rPr>
              <a:t> tell us the velocity of the object at a </a:t>
            </a:r>
            <a:r>
              <a:rPr lang="en-US" sz="2400" dirty="0">
                <a:solidFill>
                  <a:srgbClr val="FF0000"/>
                </a:solidFill>
              </a:rPr>
              <a:t>given</a:t>
            </a:r>
            <a:r>
              <a:rPr lang="en-US" sz="2400" dirty="0">
                <a:solidFill>
                  <a:schemeClr val="tx1"/>
                </a:solidFill>
              </a:rPr>
              <a:t> instant of time.</a:t>
            </a:r>
            <a:endParaRPr lang="en-GB" sz="2400" dirty="0"/>
          </a:p>
          <a:p>
            <a:pPr marL="381000" lvl="1" indent="-381000">
              <a:lnSpc>
                <a:spcPct val="110000"/>
              </a:lnSpc>
              <a:buSzPct val="68000"/>
              <a:buFont typeface="Wingdings 3"/>
              <a:buChar char=""/>
            </a:pPr>
            <a:r>
              <a:rPr lang="en-US" sz="2400" dirty="0">
                <a:solidFill>
                  <a:schemeClr val="tx1"/>
                </a:solidFill>
              </a:rPr>
              <a:t>The </a:t>
            </a:r>
            <a:r>
              <a:rPr lang="en-US" sz="2400" dirty="0">
                <a:solidFill>
                  <a:srgbClr val="FF0000"/>
                </a:solidFill>
              </a:rPr>
              <a:t>instantaneous </a:t>
            </a:r>
            <a:r>
              <a:rPr lang="en-US" sz="2400" dirty="0">
                <a:solidFill>
                  <a:schemeClr val="tx1"/>
                </a:solidFill>
              </a:rPr>
              <a:t>velocity</a:t>
            </a:r>
            <a:r>
              <a:rPr lang="en-US" sz="2400" dirty="0">
                <a:solidFill>
                  <a:srgbClr val="FF0000"/>
                </a:solidFill>
              </a:rPr>
              <a:t> </a:t>
            </a:r>
            <a:r>
              <a:rPr lang="en-US" sz="2400" dirty="0">
                <a:solidFill>
                  <a:schemeClr val="tx1"/>
                </a:solidFill>
              </a:rPr>
              <a:t>is defined as </a:t>
            </a:r>
            <a:endParaRPr lang="en-US" sz="2400" i="1"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12</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379387044"/>
              </p:ext>
            </p:extLst>
          </p:nvPr>
        </p:nvGraphicFramePr>
        <p:xfrm>
          <a:off x="6456363" y="2184174"/>
          <a:ext cx="2068512" cy="787400"/>
        </p:xfrm>
        <a:graphic>
          <a:graphicData uri="http://schemas.openxmlformats.org/presentationml/2006/ole">
            <mc:AlternateContent xmlns:mc="http://schemas.openxmlformats.org/markup-compatibility/2006">
              <mc:Choice xmlns:v="urn:schemas-microsoft-com:vml" Requires="v">
                <p:oleObj spid="_x0000_s306236" name="Equation" r:id="rId3" imgW="2070000" imgH="787320" progId="Equation.DSMT4">
                  <p:embed/>
                </p:oleObj>
              </mc:Choice>
              <mc:Fallback>
                <p:oleObj name="Equation" r:id="rId3" imgW="2070000" imgH="787320" progId="Equation.DSMT4">
                  <p:embed/>
                  <p:pic>
                    <p:nvPicPr>
                      <p:cNvPr id="6" name="Object 2"/>
                      <p:cNvPicPr>
                        <a:picLocks noChangeAspect="1" noChangeArrowheads="1"/>
                      </p:cNvPicPr>
                      <p:nvPr/>
                    </p:nvPicPr>
                    <p:blipFill>
                      <a:blip r:embed="rId4"/>
                      <a:srcRect/>
                      <a:stretch>
                        <a:fillRect/>
                      </a:stretch>
                    </p:blipFill>
                    <p:spPr bwMode="auto">
                      <a:xfrm>
                        <a:off x="6456363" y="2184174"/>
                        <a:ext cx="2068512" cy="787400"/>
                      </a:xfrm>
                      <a:prstGeom prst="rect">
                        <a:avLst/>
                      </a:prstGeom>
                      <a:solidFill>
                        <a:schemeClr val="bg1"/>
                      </a:solidFill>
                    </p:spPr>
                  </p:pic>
                </p:oleObj>
              </mc:Fallback>
            </mc:AlternateContent>
          </a:graphicData>
        </a:graphic>
      </p:graphicFrame>
      <p:pic>
        <p:nvPicPr>
          <p:cNvPr id="6" name="Picture 5" descr="02_07_Figure"/>
          <p:cNvPicPr>
            <a:picLocks noChangeAspect="1" noChangeArrowheads="1"/>
          </p:cNvPicPr>
          <p:nvPr/>
        </p:nvPicPr>
        <p:blipFill>
          <a:blip r:embed="rId5" cstate="print"/>
          <a:srcRect l="530" t="5344" b="6259"/>
          <a:stretch>
            <a:fillRect/>
          </a:stretch>
        </p:blipFill>
        <p:spPr bwMode="auto">
          <a:xfrm>
            <a:off x="1556522" y="3369957"/>
            <a:ext cx="8344534" cy="2750043"/>
          </a:xfrm>
          <a:prstGeom prst="rect">
            <a:avLst/>
          </a:prstGeom>
          <a:noFill/>
          <a:ln w="9525">
            <a:noFill/>
            <a:miter lim="800000"/>
            <a:headEnd/>
            <a:tailEnd/>
          </a:ln>
        </p:spPr>
      </p:pic>
    </p:spTree>
    <p:extLst>
      <p:ext uri="{BB962C8B-B14F-4D97-AF65-F5344CB8AC3E}">
        <p14:creationId xmlns:p14="http://schemas.microsoft.com/office/powerpoint/2010/main" val="294955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velocity from </a:t>
            </a:r>
            <a:r>
              <a:rPr lang="en-US" i="1" dirty="0"/>
              <a:t>x</a:t>
            </a:r>
            <a:r>
              <a:rPr lang="en-US" dirty="0"/>
              <a:t>-</a:t>
            </a:r>
            <a:r>
              <a:rPr lang="en-US" i="1" dirty="0"/>
              <a:t>t</a:t>
            </a:r>
            <a:r>
              <a:rPr lang="en-US" dirty="0"/>
              <a:t> graph</a:t>
            </a:r>
            <a:endParaRPr lang="en-SG" dirty="0"/>
          </a:p>
        </p:txBody>
      </p:sp>
      <p:sp>
        <p:nvSpPr>
          <p:cNvPr id="3" name="Content Placeholder 2"/>
          <p:cNvSpPr>
            <a:spLocks noGrp="1"/>
          </p:cNvSpPr>
          <p:nvPr>
            <p:ph idx="1"/>
          </p:nvPr>
        </p:nvSpPr>
        <p:spPr/>
        <p:txBody>
          <a:bodyPr/>
          <a:lstStyle/>
          <a:p>
            <a:r>
              <a:rPr lang="en-US" dirty="0">
                <a:solidFill>
                  <a:schemeClr val="tx1"/>
                </a:solidFill>
              </a:rPr>
              <a:t>Since</a:t>
            </a:r>
            <a:r>
              <a:rPr lang="en-US" dirty="0">
                <a:solidFill>
                  <a:srgbClr val="FF0000"/>
                </a:solidFill>
              </a:rPr>
              <a:t> instantaneous</a:t>
            </a:r>
            <a:r>
              <a:rPr lang="en-US" dirty="0">
                <a:solidFill>
                  <a:schemeClr val="tx1"/>
                </a:solidFill>
              </a:rPr>
              <a:t> velocity is the gradient of the tangent to the </a:t>
            </a:r>
            <a:r>
              <a:rPr lang="en-US" i="1" dirty="0">
                <a:solidFill>
                  <a:schemeClr val="tx1"/>
                </a:solidFill>
              </a:rPr>
              <a:t>x</a:t>
            </a:r>
            <a:r>
              <a:rPr lang="en-US" dirty="0">
                <a:solidFill>
                  <a:schemeClr val="tx1"/>
                </a:solidFill>
              </a:rPr>
              <a:t>-</a:t>
            </a:r>
            <a:r>
              <a:rPr lang="en-US" i="1" dirty="0">
                <a:solidFill>
                  <a:schemeClr val="tx1"/>
                </a:solidFill>
              </a:rPr>
              <a:t>t</a:t>
            </a:r>
            <a:r>
              <a:rPr lang="en-US" dirty="0">
                <a:solidFill>
                  <a:schemeClr val="tx1"/>
                </a:solidFill>
              </a:rPr>
              <a:t> curve, the </a:t>
            </a:r>
            <a:r>
              <a:rPr lang="en-US" dirty="0">
                <a:solidFill>
                  <a:srgbClr val="FF0000"/>
                </a:solidFill>
              </a:rPr>
              <a:t>sign</a:t>
            </a:r>
            <a:r>
              <a:rPr lang="en-US" dirty="0">
                <a:solidFill>
                  <a:schemeClr val="tx1"/>
                </a:solidFill>
              </a:rPr>
              <a:t> of the gradient gives the </a:t>
            </a:r>
            <a:r>
              <a:rPr lang="en-US" dirty="0">
                <a:solidFill>
                  <a:srgbClr val="FF0000"/>
                </a:solidFill>
              </a:rPr>
              <a:t>direction</a:t>
            </a:r>
            <a:r>
              <a:rPr lang="en-US" dirty="0">
                <a:solidFill>
                  <a:schemeClr val="tx1"/>
                </a:solidFill>
              </a:rPr>
              <a:t> of the object’s motion.</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13</a:t>
            </a:fld>
            <a:endParaRPr lang="en-US" dirty="0"/>
          </a:p>
        </p:txBody>
      </p:sp>
      <p:pic>
        <p:nvPicPr>
          <p:cNvPr id="5" name="Picture 8" descr="02_08_Figure"/>
          <p:cNvPicPr>
            <a:picLocks noChangeAspect="1" noChangeArrowheads="1"/>
          </p:cNvPicPr>
          <p:nvPr/>
        </p:nvPicPr>
        <p:blipFill>
          <a:blip r:embed="rId2" cstate="print"/>
          <a:srcRect b="5005"/>
          <a:stretch>
            <a:fillRect/>
          </a:stretch>
        </p:blipFill>
        <p:spPr bwMode="auto">
          <a:xfrm>
            <a:off x="1394388" y="2562420"/>
            <a:ext cx="9148519" cy="3696866"/>
          </a:xfrm>
          <a:prstGeom prst="rect">
            <a:avLst/>
          </a:prstGeom>
          <a:noFill/>
          <a:ln w="9525">
            <a:noFill/>
            <a:miter lim="800000"/>
            <a:headEnd/>
            <a:tailEnd/>
          </a:ln>
        </p:spPr>
      </p:pic>
    </p:spTree>
    <p:extLst>
      <p:ext uri="{BB962C8B-B14F-4D97-AF65-F5344CB8AC3E}">
        <p14:creationId xmlns:p14="http://schemas.microsoft.com/office/powerpoint/2010/main" val="67077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velocity vs instantaneous velocity</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rPr>
              <a:t>Unless specified, the term </a:t>
            </a:r>
            <a:r>
              <a:rPr lang="en-US" sz="2400" dirty="0">
                <a:solidFill>
                  <a:srgbClr val="FF0000"/>
                </a:solidFill>
              </a:rPr>
              <a:t>velocity</a:t>
            </a:r>
            <a:r>
              <a:rPr lang="en-US" sz="2400" dirty="0">
                <a:solidFill>
                  <a:schemeClr val="tx1"/>
                </a:solidFill>
              </a:rPr>
              <a:t> implies </a:t>
            </a:r>
            <a:r>
              <a:rPr lang="en-US" sz="2400" dirty="0">
                <a:solidFill>
                  <a:srgbClr val="FF0000"/>
                </a:solidFill>
              </a:rPr>
              <a:t>instantaneous</a:t>
            </a:r>
            <a:r>
              <a:rPr lang="en-US" sz="2400" dirty="0">
                <a:solidFill>
                  <a:schemeClr val="tx1"/>
                </a:solidFill>
              </a:rPr>
              <a:t> velocity.</a:t>
            </a:r>
          </a:p>
          <a:p>
            <a:pPr marL="381000" lvl="1" indent="-381000">
              <a:lnSpc>
                <a:spcPct val="110000"/>
              </a:lnSpc>
              <a:buSzPct val="68000"/>
              <a:buFont typeface="Wingdings 3"/>
              <a:buChar char=""/>
            </a:pPr>
            <a:r>
              <a:rPr lang="en-US" sz="2400" dirty="0">
                <a:solidFill>
                  <a:schemeClr val="tx1"/>
                </a:solidFill>
              </a:rPr>
              <a:t>Suppose an object moves to the right according to </a:t>
            </a:r>
            <a:r>
              <a:rPr lang="en-US" sz="2400" i="1" dirty="0">
                <a:solidFill>
                  <a:schemeClr val="tx1"/>
                </a:solidFill>
              </a:rPr>
              <a:t>x</a:t>
            </a:r>
            <a:r>
              <a:rPr lang="en-US" sz="2400" dirty="0">
                <a:solidFill>
                  <a:schemeClr val="tx1"/>
                </a:solidFill>
              </a:rPr>
              <a:t>(</a:t>
            </a:r>
            <a:r>
              <a:rPr lang="en-US" sz="2400" i="1" dirty="0">
                <a:solidFill>
                  <a:schemeClr val="tx1"/>
                </a:solidFill>
              </a:rPr>
              <a:t>t</a:t>
            </a:r>
            <a:r>
              <a:rPr lang="en-US" sz="2400" dirty="0">
                <a:solidFill>
                  <a:schemeClr val="tx1"/>
                </a:solidFill>
              </a:rPr>
              <a:t>) = 3.0</a:t>
            </a:r>
            <a:r>
              <a:rPr lang="en-US" sz="2400" i="1" dirty="0">
                <a:solidFill>
                  <a:schemeClr val="tx1"/>
                </a:solidFill>
              </a:rPr>
              <a:t>t</a:t>
            </a:r>
            <a:r>
              <a:rPr lang="en-US" sz="2400" baseline="30000" dirty="0">
                <a:solidFill>
                  <a:schemeClr val="tx1"/>
                </a:solidFill>
              </a:rPr>
              <a:t>2</a:t>
            </a:r>
            <a:r>
              <a:rPr lang="en-US" sz="2400" i="1" dirty="0">
                <a:solidFill>
                  <a:schemeClr val="tx1"/>
                </a:solidFill>
              </a:rPr>
              <a:t>.</a:t>
            </a:r>
            <a:r>
              <a:rPr lang="en-US" sz="2400" dirty="0">
                <a:solidFill>
                  <a:schemeClr val="tx1"/>
                </a:solidFill>
              </a:rPr>
              <a:t> </a:t>
            </a:r>
          </a:p>
          <a:p>
            <a:pPr marL="381000" lvl="1" indent="-381000">
              <a:lnSpc>
                <a:spcPct val="110000"/>
              </a:lnSpc>
              <a:buSzPct val="68000"/>
              <a:buFont typeface="Wingdings 3"/>
              <a:buChar char=""/>
            </a:pPr>
            <a:r>
              <a:rPr lang="en-US" sz="2400" i="1" dirty="0">
                <a:solidFill>
                  <a:schemeClr val="tx1"/>
                </a:solidFill>
              </a:rPr>
              <a:t>x</a:t>
            </a:r>
            <a:r>
              <a:rPr lang="en-US" sz="2400" dirty="0">
                <a:solidFill>
                  <a:schemeClr val="tx1"/>
                </a:solidFill>
              </a:rPr>
              <a:t>(1.0) = 3(1.0)</a:t>
            </a:r>
            <a:r>
              <a:rPr lang="en-US" sz="2400" baseline="30000" dirty="0">
                <a:solidFill>
                  <a:schemeClr val="tx1"/>
                </a:solidFill>
              </a:rPr>
              <a:t>2</a:t>
            </a:r>
            <a:r>
              <a:rPr lang="en-US" sz="2400" dirty="0">
                <a:solidFill>
                  <a:schemeClr val="tx1"/>
                </a:solidFill>
              </a:rPr>
              <a:t> = 3.0 m</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14</a:t>
            </a:fld>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3067156679"/>
              </p:ext>
            </p:extLst>
          </p:nvPr>
        </p:nvGraphicFramePr>
        <p:xfrm>
          <a:off x="1423988" y="3059113"/>
          <a:ext cx="6100762" cy="2565400"/>
        </p:xfrm>
        <a:graphic>
          <a:graphicData uri="http://schemas.openxmlformats.org/presentationml/2006/ole">
            <mc:AlternateContent xmlns:mc="http://schemas.openxmlformats.org/markup-compatibility/2006">
              <mc:Choice xmlns:v="urn:schemas-microsoft-com:vml" Requires="v">
                <p:oleObj spid="_x0000_s307258" name="Equation" r:id="rId3" imgW="6108480" imgH="2565360" progId="Equation.DSMT4">
                  <p:embed/>
                </p:oleObj>
              </mc:Choice>
              <mc:Fallback>
                <p:oleObj name="Equation" r:id="rId3" imgW="6108480" imgH="2565360" progId="Equation.DSMT4">
                  <p:embed/>
                  <p:pic>
                    <p:nvPicPr>
                      <p:cNvPr id="7" name="Object 2"/>
                      <p:cNvPicPr>
                        <a:picLocks noChangeAspect="1" noChangeArrowheads="1"/>
                      </p:cNvPicPr>
                      <p:nvPr/>
                    </p:nvPicPr>
                    <p:blipFill>
                      <a:blip r:embed="rId4"/>
                      <a:srcRect/>
                      <a:stretch>
                        <a:fillRect/>
                      </a:stretch>
                    </p:blipFill>
                    <p:spPr bwMode="auto">
                      <a:xfrm>
                        <a:off x="1423988" y="3059113"/>
                        <a:ext cx="6100762" cy="25654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304491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endParaRPr lang="en-SG" dirty="0"/>
          </a:p>
        </p:txBody>
      </p:sp>
      <p:sp>
        <p:nvSpPr>
          <p:cNvPr id="3" name="Content Placeholder 2"/>
          <p:cNvSpPr>
            <a:spLocks noGrp="1"/>
          </p:cNvSpPr>
          <p:nvPr>
            <p:ph idx="1"/>
          </p:nvPr>
        </p:nvSpPr>
        <p:spPr/>
        <p:txBody>
          <a:bodyPr/>
          <a:lstStyle/>
          <a:p>
            <a:pPr marL="0" indent="0">
              <a:spcBef>
                <a:spcPts val="0"/>
              </a:spcBef>
              <a:buNone/>
              <a:tabLst>
                <a:tab pos="447675" algn="l"/>
              </a:tabLst>
            </a:pPr>
            <a:r>
              <a:rPr lang="en-GB" sz="2000" dirty="0"/>
              <a:t>A body moves along the positive </a:t>
            </a:r>
            <a:r>
              <a:rPr lang="en-GB" sz="2000" i="1" dirty="0"/>
              <a:t>x-</a:t>
            </a:r>
            <a:r>
              <a:rPr lang="en-GB" sz="2000" dirty="0"/>
              <a:t>axis according to the function </a:t>
            </a:r>
            <a:r>
              <a:rPr lang="en-GB" sz="2000" i="1" dirty="0"/>
              <a:t>x</a:t>
            </a:r>
            <a:r>
              <a:rPr lang="en-GB" sz="2000" dirty="0"/>
              <a:t>(t) = 3</a:t>
            </a:r>
            <a:r>
              <a:rPr lang="en-GB" sz="2000" i="1" dirty="0"/>
              <a:t>t</a:t>
            </a:r>
            <a:r>
              <a:rPr lang="en-GB" sz="2000" baseline="30000" dirty="0"/>
              <a:t>2</a:t>
            </a:r>
            <a:r>
              <a:rPr lang="en-GB" sz="2000" dirty="0"/>
              <a:t> + 2</a:t>
            </a:r>
            <a:r>
              <a:rPr lang="en-GB" sz="2000" i="1" dirty="0"/>
              <a:t>t</a:t>
            </a:r>
            <a:r>
              <a:rPr lang="en-GB" sz="2000" dirty="0"/>
              <a:t>. </a:t>
            </a:r>
            <a:br>
              <a:rPr lang="en-GB" sz="2000" dirty="0"/>
            </a:br>
            <a:r>
              <a:rPr lang="en-GB" sz="2000" dirty="0"/>
              <a:t>a)	What is</a:t>
            </a:r>
            <a:endParaRPr lang="en-GB" sz="2000" baseline="30000" dirty="0"/>
          </a:p>
          <a:p>
            <a:pPr marL="0" indent="0">
              <a:spcBef>
                <a:spcPts val="0"/>
              </a:spcBef>
              <a:buNone/>
              <a:tabLst>
                <a:tab pos="452438" algn="l"/>
                <a:tab pos="809625" algn="l"/>
              </a:tabLst>
            </a:pPr>
            <a:r>
              <a:rPr lang="en-GB" sz="2000" dirty="0"/>
              <a:t>	</a:t>
            </a:r>
            <a:r>
              <a:rPr lang="en-GB" sz="2000" dirty="0" err="1"/>
              <a:t>i</a:t>
            </a:r>
            <a:r>
              <a:rPr lang="en-GB" sz="2000" dirty="0"/>
              <a:t>)	the distance travelled in 1.0 s?</a:t>
            </a:r>
          </a:p>
          <a:p>
            <a:pPr marL="0" indent="0">
              <a:spcBef>
                <a:spcPts val="0"/>
              </a:spcBef>
              <a:buNone/>
              <a:tabLst>
                <a:tab pos="452438" algn="l"/>
                <a:tab pos="809625" algn="l"/>
              </a:tabLst>
            </a:pPr>
            <a:r>
              <a:rPr lang="en-GB" sz="2000" dirty="0"/>
              <a:t>	ii)	the displacement at 1.0 s?</a:t>
            </a:r>
          </a:p>
          <a:p>
            <a:pPr marL="0" indent="0">
              <a:spcBef>
                <a:spcPts val="0"/>
              </a:spcBef>
              <a:buNone/>
              <a:tabLst>
                <a:tab pos="452438" algn="l"/>
                <a:tab pos="809625" algn="l"/>
              </a:tabLst>
            </a:pPr>
            <a:r>
              <a:rPr lang="en-GB" sz="2000" dirty="0"/>
              <a:t>	iii)	the average velocity between 0 to 1.0 s?</a:t>
            </a:r>
          </a:p>
          <a:p>
            <a:pPr marL="452438" indent="-452438">
              <a:spcBef>
                <a:spcPts val="0"/>
              </a:spcBef>
              <a:buNone/>
              <a:tabLst>
                <a:tab pos="452438" algn="l"/>
              </a:tabLst>
            </a:pPr>
            <a:r>
              <a:rPr lang="en-GB" sz="2000" dirty="0"/>
              <a:t>b)	Derive the instantaneous velocity function and find the instantaneous velocity at 0 s and 1.0 s.</a:t>
            </a:r>
          </a:p>
          <a:p>
            <a:pPr marL="0" indent="0">
              <a:spcBef>
                <a:spcPts val="0"/>
              </a:spcBef>
              <a:buNone/>
              <a:tabLst>
                <a:tab pos="452438" algn="l"/>
                <a:tab pos="893763" algn="l"/>
              </a:tabLst>
            </a:pPr>
            <a:endParaRPr lang="en-GB" sz="2000" dirty="0"/>
          </a:p>
          <a:p>
            <a:pPr marL="0" indent="0">
              <a:spcBef>
                <a:spcPts val="0"/>
              </a:spcBef>
              <a:buNone/>
              <a:tabLst>
                <a:tab pos="447675" algn="l"/>
                <a:tab pos="809625" algn="l"/>
              </a:tabLst>
            </a:pPr>
            <a:r>
              <a:rPr lang="en-GB" sz="2000" dirty="0"/>
              <a:t>a)	</a:t>
            </a:r>
            <a:r>
              <a:rPr lang="en-GB" sz="2000" dirty="0" err="1"/>
              <a:t>i</a:t>
            </a:r>
            <a:r>
              <a:rPr lang="en-GB" sz="2000" dirty="0"/>
              <a:t>)	Distance = 3(1.0)</a:t>
            </a:r>
            <a:r>
              <a:rPr lang="en-GB" sz="2000" baseline="30000" dirty="0"/>
              <a:t>2</a:t>
            </a:r>
            <a:r>
              <a:rPr lang="en-GB" sz="2000" dirty="0"/>
              <a:t> + 2(1.0) = 5.0 m.</a:t>
            </a:r>
          </a:p>
          <a:p>
            <a:pPr marL="0" indent="0">
              <a:spcBef>
                <a:spcPts val="0"/>
              </a:spcBef>
              <a:buNone/>
              <a:tabLst>
                <a:tab pos="447675" algn="l"/>
                <a:tab pos="809625" algn="l"/>
              </a:tabLst>
            </a:pPr>
            <a:r>
              <a:rPr lang="en-GB" sz="2000" dirty="0"/>
              <a:t>	ii)	Displacement = 5.0 m.</a:t>
            </a:r>
          </a:p>
          <a:p>
            <a:pPr marL="0" indent="0">
              <a:spcBef>
                <a:spcPts val="0"/>
              </a:spcBef>
              <a:buNone/>
              <a:tabLst>
                <a:tab pos="447675" algn="l"/>
                <a:tab pos="809625" algn="l"/>
              </a:tabLst>
            </a:pPr>
            <a:r>
              <a:rPr lang="en-GB" sz="2000" dirty="0"/>
              <a:t>	iii)	Average velocity                                              .</a:t>
            </a:r>
          </a:p>
          <a:p>
            <a:pPr marL="0" indent="0">
              <a:spcBef>
                <a:spcPts val="0"/>
              </a:spcBef>
              <a:buNone/>
              <a:tabLst>
                <a:tab pos="452438" algn="l"/>
              </a:tabLst>
            </a:pPr>
            <a:r>
              <a:rPr lang="en-GB" sz="2000" dirty="0"/>
              <a:t>b)	Instantaneous velocity function = 6</a:t>
            </a:r>
            <a:r>
              <a:rPr lang="en-GB" sz="2000" i="1" dirty="0"/>
              <a:t>t</a:t>
            </a:r>
            <a:r>
              <a:rPr lang="en-GB" sz="2000" dirty="0"/>
              <a:t> + 2. </a:t>
            </a:r>
          </a:p>
          <a:p>
            <a:pPr marL="0" indent="0">
              <a:spcBef>
                <a:spcPts val="0"/>
              </a:spcBef>
              <a:buNone/>
              <a:tabLst>
                <a:tab pos="452438" algn="l"/>
              </a:tabLst>
            </a:pPr>
            <a:r>
              <a:rPr lang="en-GB" sz="2000" dirty="0"/>
              <a:t>	Hence                        </a:t>
            </a:r>
          </a:p>
          <a:p>
            <a:pPr marL="0" indent="0">
              <a:spcBef>
                <a:spcPts val="0"/>
              </a:spcBef>
              <a:buNone/>
              <a:tabLst>
                <a:tab pos="452438" algn="l"/>
              </a:tabLst>
            </a:pPr>
            <a:r>
              <a:rPr lang="en-GB" sz="2000" dirty="0"/>
              <a:t>	and </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15</a:t>
            </a:fld>
            <a:endParaRPr 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3820905826"/>
              </p:ext>
            </p:extLst>
          </p:nvPr>
        </p:nvGraphicFramePr>
        <p:xfrm>
          <a:off x="3732664" y="4779498"/>
          <a:ext cx="3098800" cy="406400"/>
        </p:xfrm>
        <a:graphic>
          <a:graphicData uri="http://schemas.openxmlformats.org/presentationml/2006/ole">
            <mc:AlternateContent xmlns:mc="http://schemas.openxmlformats.org/markup-compatibility/2006">
              <mc:Choice xmlns:v="urn:schemas-microsoft-com:vml" Requires="v">
                <p:oleObj spid="_x0000_s308394" name="Equation" r:id="rId3" imgW="3098520" imgH="406080" progId="Equation.DSMT4">
                  <p:embed/>
                </p:oleObj>
              </mc:Choice>
              <mc:Fallback>
                <p:oleObj name="Equation" r:id="rId3" imgW="3098520" imgH="406080" progId="Equation.DSMT4">
                  <p:embed/>
                  <p:pic>
                    <p:nvPicPr>
                      <p:cNvPr id="4" name="Object 5"/>
                      <p:cNvPicPr>
                        <a:picLocks noChangeAspect="1" noChangeArrowheads="1"/>
                      </p:cNvPicPr>
                      <p:nvPr/>
                    </p:nvPicPr>
                    <p:blipFill>
                      <a:blip r:embed="rId4"/>
                      <a:srcRect/>
                      <a:stretch>
                        <a:fillRect/>
                      </a:stretch>
                    </p:blipFill>
                    <p:spPr bwMode="auto">
                      <a:xfrm>
                        <a:off x="3732664" y="4779498"/>
                        <a:ext cx="3098800" cy="406400"/>
                      </a:xfrm>
                      <a:prstGeom prst="rect">
                        <a:avLst/>
                      </a:prstGeom>
                      <a:solidFill>
                        <a:schemeClr val="bg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74693964"/>
              </p:ext>
            </p:extLst>
          </p:nvPr>
        </p:nvGraphicFramePr>
        <p:xfrm>
          <a:off x="2325913" y="5551193"/>
          <a:ext cx="1549400" cy="381000"/>
        </p:xfrm>
        <a:graphic>
          <a:graphicData uri="http://schemas.openxmlformats.org/presentationml/2006/ole">
            <mc:AlternateContent xmlns:mc="http://schemas.openxmlformats.org/markup-compatibility/2006">
              <mc:Choice xmlns:v="urn:schemas-microsoft-com:vml" Requires="v">
                <p:oleObj spid="_x0000_s308395" name="Equation" r:id="rId5" imgW="1549080" imgH="380880" progId="Equation.DSMT4">
                  <p:embed/>
                </p:oleObj>
              </mc:Choice>
              <mc:Fallback>
                <p:oleObj name="Equation" r:id="rId5" imgW="1549080" imgH="380880" progId="Equation.DSMT4">
                  <p:embed/>
                  <p:pic>
                    <p:nvPicPr>
                      <p:cNvPr id="5" name="Object 5"/>
                      <p:cNvPicPr>
                        <a:picLocks noChangeAspect="1" noChangeArrowheads="1"/>
                      </p:cNvPicPr>
                      <p:nvPr/>
                    </p:nvPicPr>
                    <p:blipFill>
                      <a:blip r:embed="rId6"/>
                      <a:srcRect/>
                      <a:stretch>
                        <a:fillRect/>
                      </a:stretch>
                    </p:blipFill>
                    <p:spPr bwMode="auto">
                      <a:xfrm>
                        <a:off x="2325913" y="5551193"/>
                        <a:ext cx="1549400" cy="381000"/>
                      </a:xfrm>
                      <a:prstGeom prst="rect">
                        <a:avLst/>
                      </a:prstGeom>
                      <a:solidFill>
                        <a:schemeClr val="bg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2844391"/>
              </p:ext>
            </p:extLst>
          </p:nvPr>
        </p:nvGraphicFramePr>
        <p:xfrm>
          <a:off x="2347913" y="5938151"/>
          <a:ext cx="1701800" cy="381000"/>
        </p:xfrm>
        <a:graphic>
          <a:graphicData uri="http://schemas.openxmlformats.org/presentationml/2006/ole">
            <mc:AlternateContent xmlns:mc="http://schemas.openxmlformats.org/markup-compatibility/2006">
              <mc:Choice xmlns:v="urn:schemas-microsoft-com:vml" Requires="v">
                <p:oleObj spid="_x0000_s308396" name="Equation" r:id="rId7" imgW="1701720" imgH="380880" progId="Equation.DSMT4">
                  <p:embed/>
                </p:oleObj>
              </mc:Choice>
              <mc:Fallback>
                <p:oleObj name="Equation" r:id="rId7" imgW="1701720" imgH="380880" progId="Equation.DSMT4">
                  <p:embed/>
                  <p:pic>
                    <p:nvPicPr>
                      <p:cNvPr id="6" name="Object 5"/>
                      <p:cNvPicPr>
                        <a:picLocks noChangeAspect="1" noChangeArrowheads="1"/>
                      </p:cNvPicPr>
                      <p:nvPr/>
                    </p:nvPicPr>
                    <p:blipFill>
                      <a:blip r:embed="rId8"/>
                      <a:srcRect/>
                      <a:stretch>
                        <a:fillRect/>
                      </a:stretch>
                    </p:blipFill>
                    <p:spPr bwMode="auto">
                      <a:xfrm>
                        <a:off x="2347913" y="5938151"/>
                        <a:ext cx="1701800" cy="3810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92649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Acceleration</a:t>
            </a:r>
            <a:endParaRPr lang="en-SG" dirty="0"/>
          </a:p>
        </p:txBody>
      </p:sp>
      <p:sp>
        <p:nvSpPr>
          <p:cNvPr id="3" name="Content Placeholder 2"/>
          <p:cNvSpPr>
            <a:spLocks noGrp="1"/>
          </p:cNvSpPr>
          <p:nvPr>
            <p:ph idx="1"/>
          </p:nvPr>
        </p:nvSpPr>
        <p:spPr/>
        <p:txBody>
          <a:bodyPr/>
          <a:lstStyle/>
          <a:p>
            <a:pPr marL="381000" indent="-381000">
              <a:lnSpc>
                <a:spcPct val="110000"/>
              </a:lnSpc>
            </a:pPr>
            <a:r>
              <a:rPr lang="en-US" dirty="0">
                <a:sym typeface="Symbol" pitchFamily="84" charset="2"/>
              </a:rPr>
              <a:t>Acceleration is defined as rate of change of velocity.</a:t>
            </a:r>
          </a:p>
          <a:p>
            <a:pPr marL="381000" indent="-381000">
              <a:lnSpc>
                <a:spcPct val="110000"/>
              </a:lnSpc>
            </a:pPr>
            <a:r>
              <a:rPr lang="en-US" dirty="0">
                <a:sym typeface="Symbol" pitchFamily="84" charset="2"/>
              </a:rPr>
              <a:t>The </a:t>
            </a:r>
            <a:r>
              <a:rPr lang="en-US" dirty="0">
                <a:solidFill>
                  <a:srgbClr val="FF0000"/>
                </a:solidFill>
              </a:rPr>
              <a:t>average </a:t>
            </a:r>
            <a:r>
              <a:rPr lang="en-US" dirty="0"/>
              <a:t>acceleration</a:t>
            </a:r>
            <a:r>
              <a:rPr lang="en-US" dirty="0">
                <a:solidFill>
                  <a:schemeClr val="tx1"/>
                </a:solidFill>
              </a:rPr>
              <a:t> is defined as the change in </a:t>
            </a:r>
            <a:r>
              <a:rPr lang="en-US" dirty="0">
                <a:solidFill>
                  <a:srgbClr val="FF0000"/>
                </a:solidFill>
              </a:rPr>
              <a:t>instantaneous</a:t>
            </a:r>
            <a:r>
              <a:rPr lang="en-US" dirty="0">
                <a:solidFill>
                  <a:schemeClr val="tx1"/>
                </a:solidFill>
              </a:rPr>
              <a:t> velocity divided by the </a:t>
            </a:r>
            <a:r>
              <a:rPr lang="en-US" dirty="0">
                <a:solidFill>
                  <a:srgbClr val="FF0000"/>
                </a:solidFill>
              </a:rPr>
              <a:t>time</a:t>
            </a:r>
            <a:r>
              <a:rPr lang="en-US" dirty="0">
                <a:solidFill>
                  <a:schemeClr val="tx1"/>
                </a:solidFill>
              </a:rPr>
              <a:t> taken.  </a:t>
            </a:r>
          </a:p>
          <a:p>
            <a:pPr marL="381000" indent="-381000">
              <a:lnSpc>
                <a:spcPct val="110000"/>
              </a:lnSpc>
            </a:pPr>
            <a:endParaRPr lang="en-GB" dirty="0"/>
          </a:p>
          <a:p>
            <a:pPr marL="381000" lvl="1" indent="-381000">
              <a:lnSpc>
                <a:spcPct val="110000"/>
              </a:lnSpc>
              <a:buSzPct val="68000"/>
              <a:buFont typeface="Wingdings 3"/>
              <a:buChar char=""/>
            </a:pPr>
            <a:r>
              <a:rPr lang="en-US" sz="2400" dirty="0">
                <a:solidFill>
                  <a:schemeClr val="tx1"/>
                </a:solidFill>
              </a:rPr>
              <a:t>Hence average acceleration </a:t>
            </a:r>
            <a:r>
              <a:rPr lang="en-US" sz="2400" dirty="0">
                <a:solidFill>
                  <a:srgbClr val="FF0000"/>
                </a:solidFill>
              </a:rPr>
              <a:t>points</a:t>
            </a:r>
            <a:r>
              <a:rPr lang="en-US" sz="2400" dirty="0">
                <a:solidFill>
                  <a:schemeClr val="tx1"/>
                </a:solidFill>
              </a:rPr>
              <a:t> in the direction of        .    </a:t>
            </a:r>
          </a:p>
          <a:p>
            <a:pPr marL="381000" lvl="1" indent="-381000">
              <a:lnSpc>
                <a:spcPct val="110000"/>
              </a:lnSpc>
              <a:buSzPct val="68000"/>
              <a:buFont typeface="Wingdings 3"/>
              <a:buChar char=""/>
            </a:pPr>
            <a:r>
              <a:rPr lang="en-US" sz="2400" dirty="0">
                <a:solidFill>
                  <a:schemeClr val="tx1"/>
                </a:solidFill>
              </a:rPr>
              <a:t>The SI unit of average acceleration is m/s</a:t>
            </a:r>
            <a:r>
              <a:rPr lang="en-US" sz="2400" baseline="30000" dirty="0">
                <a:solidFill>
                  <a:schemeClr val="tx1"/>
                </a:solidFill>
              </a:rPr>
              <a:t>2</a:t>
            </a:r>
            <a:r>
              <a:rPr lang="en-US" sz="2400" dirty="0">
                <a:solidFill>
                  <a:schemeClr val="tx1"/>
                </a:solidFill>
              </a:rPr>
              <a:t>.</a:t>
            </a:r>
          </a:p>
          <a:p>
            <a:pPr marL="381000" lvl="1" indent="-381000">
              <a:lnSpc>
                <a:spcPct val="110000"/>
              </a:lnSpc>
              <a:buSzPct val="68000"/>
              <a:buFont typeface="Wingdings 3"/>
              <a:buChar char=""/>
            </a:pPr>
            <a:r>
              <a:rPr lang="en-US" sz="2400" dirty="0">
                <a:solidFill>
                  <a:schemeClr val="tx1"/>
                </a:solidFill>
              </a:rPr>
              <a:t>If the rate of change in velocity is </a:t>
            </a:r>
            <a:r>
              <a:rPr lang="en-US" sz="2400" dirty="0">
                <a:solidFill>
                  <a:srgbClr val="FF0000"/>
                </a:solidFill>
              </a:rPr>
              <a:t>constant</a:t>
            </a:r>
            <a:r>
              <a:rPr lang="en-US" sz="2400" dirty="0">
                <a:solidFill>
                  <a:schemeClr val="tx1"/>
                </a:solidFill>
              </a:rPr>
              <a:t>, then the acceleration is constant and written as     .</a:t>
            </a:r>
            <a:endParaRPr lang="en-GB" sz="2400" dirty="0">
              <a:solidFill>
                <a:schemeClr val="tx1"/>
              </a:solidFill>
            </a:endParaRP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614170895"/>
              </p:ext>
            </p:extLst>
          </p:nvPr>
        </p:nvGraphicFramePr>
        <p:xfrm>
          <a:off x="1516822" y="2957513"/>
          <a:ext cx="2805113" cy="863600"/>
        </p:xfrm>
        <a:graphic>
          <a:graphicData uri="http://schemas.openxmlformats.org/presentationml/2006/ole">
            <mc:AlternateContent xmlns:mc="http://schemas.openxmlformats.org/markup-compatibility/2006">
              <mc:Choice xmlns:v="urn:schemas-microsoft-com:vml" Requires="v">
                <p:oleObj spid="_x0000_s309419" name="Equation" r:id="rId3" imgW="2806560" imgH="863280" progId="Equation.DSMT4">
                  <p:embed/>
                </p:oleObj>
              </mc:Choice>
              <mc:Fallback>
                <p:oleObj name="Equation" r:id="rId3" imgW="2806560" imgH="863280" progId="Equation.DSMT4">
                  <p:embed/>
                  <p:pic>
                    <p:nvPicPr>
                      <p:cNvPr id="186370" name="Object 2"/>
                      <p:cNvPicPr>
                        <a:picLocks noChangeAspect="1" noChangeArrowheads="1"/>
                      </p:cNvPicPr>
                      <p:nvPr/>
                    </p:nvPicPr>
                    <p:blipFill>
                      <a:blip r:embed="rId4"/>
                      <a:srcRect/>
                      <a:stretch>
                        <a:fillRect/>
                      </a:stretch>
                    </p:blipFill>
                    <p:spPr bwMode="auto">
                      <a:xfrm>
                        <a:off x="1516822" y="2957513"/>
                        <a:ext cx="2805113" cy="863600"/>
                      </a:xfrm>
                      <a:prstGeom prst="rect">
                        <a:avLst/>
                      </a:prstGeom>
                      <a:solidFill>
                        <a:schemeClr val="bg1"/>
                      </a:solidFill>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490953686"/>
              </p:ext>
            </p:extLst>
          </p:nvPr>
        </p:nvGraphicFramePr>
        <p:xfrm>
          <a:off x="7953146" y="3831999"/>
          <a:ext cx="479425" cy="381000"/>
        </p:xfrm>
        <a:graphic>
          <a:graphicData uri="http://schemas.openxmlformats.org/presentationml/2006/ole">
            <mc:AlternateContent xmlns:mc="http://schemas.openxmlformats.org/markup-compatibility/2006">
              <mc:Choice xmlns:v="urn:schemas-microsoft-com:vml" Requires="v">
                <p:oleObj spid="_x0000_s309420" name="Equation" r:id="rId5" imgW="482400" imgH="380880" progId="Equation.DSMT4">
                  <p:embed/>
                </p:oleObj>
              </mc:Choice>
              <mc:Fallback>
                <p:oleObj name="Equation" r:id="rId5" imgW="482400" imgH="380880" progId="Equation.DSMT4">
                  <p:embed/>
                  <p:pic>
                    <p:nvPicPr>
                      <p:cNvPr id="7" name="Object 2"/>
                      <p:cNvPicPr>
                        <a:picLocks noChangeAspect="1" noChangeArrowheads="1"/>
                      </p:cNvPicPr>
                      <p:nvPr/>
                    </p:nvPicPr>
                    <p:blipFill>
                      <a:blip r:embed="rId6"/>
                      <a:srcRect/>
                      <a:stretch>
                        <a:fillRect/>
                      </a:stretch>
                    </p:blipFill>
                    <p:spPr bwMode="auto">
                      <a:xfrm>
                        <a:off x="7953146" y="3831999"/>
                        <a:ext cx="479425" cy="381000"/>
                      </a:xfrm>
                      <a:prstGeom prst="rect">
                        <a:avLst/>
                      </a:prstGeom>
                      <a:solidFill>
                        <a:schemeClr val="bg1"/>
                      </a:solidFill>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3053185946"/>
              </p:ext>
            </p:extLst>
          </p:nvPr>
        </p:nvGraphicFramePr>
        <p:xfrm>
          <a:off x="3245610" y="5259802"/>
          <a:ext cx="317500" cy="381000"/>
        </p:xfrm>
        <a:graphic>
          <a:graphicData uri="http://schemas.openxmlformats.org/presentationml/2006/ole">
            <mc:AlternateContent xmlns:mc="http://schemas.openxmlformats.org/markup-compatibility/2006">
              <mc:Choice xmlns:v="urn:schemas-microsoft-com:vml" Requires="v">
                <p:oleObj spid="_x0000_s309421" name="Equation" r:id="rId7" imgW="317160" imgH="380880" progId="Equation.DSMT4">
                  <p:embed/>
                </p:oleObj>
              </mc:Choice>
              <mc:Fallback>
                <p:oleObj name="Equation" r:id="rId7" imgW="317160" imgH="380880" progId="Equation.DSMT4">
                  <p:embed/>
                  <p:pic>
                    <p:nvPicPr>
                      <p:cNvPr id="8" name="Object 2"/>
                      <p:cNvPicPr>
                        <a:picLocks noChangeAspect="1" noChangeArrowheads="1"/>
                      </p:cNvPicPr>
                      <p:nvPr/>
                    </p:nvPicPr>
                    <p:blipFill>
                      <a:blip r:embed="rId8"/>
                      <a:srcRect/>
                      <a:stretch>
                        <a:fillRect/>
                      </a:stretch>
                    </p:blipFill>
                    <p:spPr bwMode="auto">
                      <a:xfrm>
                        <a:off x="3245610" y="5259802"/>
                        <a:ext cx="317500" cy="3810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642602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Equation of motion (constant acceleration)</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GB" sz="2400" dirty="0">
                <a:solidFill>
                  <a:schemeClr val="tx1"/>
                </a:solidFill>
              </a:rPr>
              <a:t>When the acceleration is uniform or </a:t>
            </a:r>
            <a:r>
              <a:rPr lang="en-GB" sz="2400" dirty="0">
                <a:solidFill>
                  <a:srgbClr val="FF0000"/>
                </a:solidFill>
              </a:rPr>
              <a:t>constant</a:t>
            </a:r>
            <a:r>
              <a:rPr lang="en-GB" sz="2400" dirty="0">
                <a:solidFill>
                  <a:schemeClr val="tx1"/>
                </a:solidFill>
              </a:rPr>
              <a:t>, we can derive simple equations to describe the object’s motion.</a:t>
            </a:r>
          </a:p>
          <a:p>
            <a:pPr marL="381000" lvl="1" indent="-381000">
              <a:lnSpc>
                <a:spcPct val="110000"/>
              </a:lnSpc>
              <a:buSzPct val="68000"/>
              <a:buFont typeface="Wingdings 3"/>
              <a:buChar char=""/>
            </a:pPr>
            <a:r>
              <a:rPr lang="en-GB" sz="2400" dirty="0">
                <a:solidFill>
                  <a:schemeClr val="tx1"/>
                </a:solidFill>
              </a:rPr>
              <a:t>Let the velocity at </a:t>
            </a:r>
            <a:r>
              <a:rPr lang="en-GB" sz="2400" i="1" dirty="0">
                <a:solidFill>
                  <a:srgbClr val="FF0000"/>
                </a:solidFill>
              </a:rPr>
              <a:t>t</a:t>
            </a:r>
            <a:r>
              <a:rPr lang="en-GB" sz="2400" dirty="0">
                <a:solidFill>
                  <a:srgbClr val="FF0000"/>
                </a:solidFill>
              </a:rPr>
              <a:t> = 0 </a:t>
            </a:r>
            <a:r>
              <a:rPr lang="en-GB" sz="2400" dirty="0">
                <a:solidFill>
                  <a:schemeClr val="tx1"/>
                </a:solidFill>
              </a:rPr>
              <a:t>be </a:t>
            </a:r>
            <a:r>
              <a:rPr lang="en-GB" sz="2400" i="1" dirty="0">
                <a:solidFill>
                  <a:schemeClr val="tx1"/>
                </a:solidFill>
              </a:rPr>
              <a:t>v</a:t>
            </a:r>
            <a:r>
              <a:rPr lang="en-GB" sz="2400" baseline="-25000" dirty="0">
                <a:solidFill>
                  <a:schemeClr val="tx1"/>
                </a:solidFill>
              </a:rPr>
              <a:t>0x</a:t>
            </a:r>
            <a:r>
              <a:rPr lang="en-GB" sz="2400" dirty="0">
                <a:solidFill>
                  <a:schemeClr val="tx1"/>
                </a:solidFill>
              </a:rPr>
              <a:t>. </a:t>
            </a:r>
          </a:p>
          <a:p>
            <a:pPr marL="381000" lvl="1" indent="-381000">
              <a:lnSpc>
                <a:spcPct val="110000"/>
              </a:lnSpc>
              <a:buSzPct val="68000"/>
              <a:buFont typeface="Wingdings 3"/>
              <a:buChar char=""/>
            </a:pPr>
            <a:r>
              <a:rPr lang="en-GB" sz="2400" dirty="0">
                <a:solidFill>
                  <a:schemeClr val="tx1"/>
                </a:solidFill>
              </a:rPr>
              <a:t>Let the velocity at </a:t>
            </a:r>
            <a:r>
              <a:rPr lang="en-GB" sz="2400" dirty="0">
                <a:solidFill>
                  <a:srgbClr val="FF0000"/>
                </a:solidFill>
              </a:rPr>
              <a:t>time </a:t>
            </a:r>
            <a:r>
              <a:rPr lang="en-GB" sz="2400" i="1" dirty="0">
                <a:solidFill>
                  <a:srgbClr val="FF0000"/>
                </a:solidFill>
              </a:rPr>
              <a:t>t </a:t>
            </a:r>
            <a:r>
              <a:rPr lang="en-GB" sz="2400" dirty="0">
                <a:solidFill>
                  <a:schemeClr val="tx1"/>
                </a:solidFill>
              </a:rPr>
              <a:t>be </a:t>
            </a:r>
            <a:r>
              <a:rPr lang="en-GB" sz="2400" i="1" dirty="0" err="1">
                <a:solidFill>
                  <a:schemeClr val="tx1"/>
                </a:solidFill>
              </a:rPr>
              <a:t>v</a:t>
            </a:r>
            <a:r>
              <a:rPr lang="en-GB" sz="2400" baseline="-25000" dirty="0" err="1">
                <a:solidFill>
                  <a:schemeClr val="tx1"/>
                </a:solidFill>
              </a:rPr>
              <a:t>x</a:t>
            </a:r>
            <a:r>
              <a:rPr lang="en-GB" sz="2400" dirty="0">
                <a:solidFill>
                  <a:schemeClr val="tx1"/>
                </a:solidFill>
              </a:rPr>
              <a:t>. </a:t>
            </a:r>
          </a:p>
          <a:p>
            <a:pPr marL="381000" lvl="1" indent="-381000">
              <a:lnSpc>
                <a:spcPct val="110000"/>
              </a:lnSpc>
              <a:buSzPct val="68000"/>
              <a:buFont typeface="Wingdings 3"/>
              <a:buChar char=""/>
            </a:pPr>
            <a:r>
              <a:rPr lang="en-GB" sz="2400" dirty="0">
                <a:solidFill>
                  <a:schemeClr val="tx1"/>
                </a:solidFill>
              </a:rPr>
              <a:t>For constant acceleration,</a:t>
            </a:r>
          </a:p>
          <a:p>
            <a:pPr marL="381000" lvl="1" indent="-381000">
              <a:lnSpc>
                <a:spcPct val="110000"/>
              </a:lnSpc>
              <a:buSzPct val="68000"/>
              <a:buFont typeface="Wingdings 3"/>
              <a:buChar char=""/>
            </a:pPr>
            <a:endParaRPr lang="en-GB" sz="2400" dirty="0">
              <a:solidFill>
                <a:schemeClr val="tx1"/>
              </a:solidFill>
            </a:endParaRPr>
          </a:p>
          <a:p>
            <a:pPr marL="381000" lvl="1" indent="-381000">
              <a:lnSpc>
                <a:spcPct val="110000"/>
              </a:lnSpc>
              <a:buSzPct val="68000"/>
              <a:buFont typeface="Wingdings 3"/>
              <a:buChar char=""/>
            </a:pPr>
            <a:r>
              <a:rPr lang="en-GB" sz="2400" dirty="0">
                <a:solidFill>
                  <a:schemeClr val="tx1"/>
                </a:solidFill>
              </a:rPr>
              <a:t>Rearranging gives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17</a:t>
            </a:fld>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3589496917"/>
              </p:ext>
            </p:extLst>
          </p:nvPr>
        </p:nvGraphicFramePr>
        <p:xfrm>
          <a:off x="3788812" y="4328379"/>
          <a:ext cx="1508125" cy="723900"/>
        </p:xfrm>
        <a:graphic>
          <a:graphicData uri="http://schemas.openxmlformats.org/presentationml/2006/ole">
            <mc:AlternateContent xmlns:mc="http://schemas.openxmlformats.org/markup-compatibility/2006">
              <mc:Choice xmlns:v="urn:schemas-microsoft-com:vml" Requires="v">
                <p:oleObj spid="_x0000_s310376" name="Equation" r:id="rId3" imgW="1511280" imgH="723600" progId="Equation.DSMT4">
                  <p:embed/>
                </p:oleObj>
              </mc:Choice>
              <mc:Fallback>
                <p:oleObj name="Equation" r:id="rId3" imgW="1511280" imgH="723600" progId="Equation.DSMT4">
                  <p:embed/>
                  <p:pic>
                    <p:nvPicPr>
                      <p:cNvPr id="314371" name="Object 2"/>
                      <p:cNvPicPr>
                        <a:picLocks noChangeAspect="1" noChangeArrowheads="1"/>
                      </p:cNvPicPr>
                      <p:nvPr/>
                    </p:nvPicPr>
                    <p:blipFill>
                      <a:blip r:embed="rId4"/>
                      <a:srcRect/>
                      <a:stretch>
                        <a:fillRect/>
                      </a:stretch>
                    </p:blipFill>
                    <p:spPr bwMode="auto">
                      <a:xfrm>
                        <a:off x="3788812" y="4328379"/>
                        <a:ext cx="1508125" cy="723900"/>
                      </a:xfrm>
                      <a:prstGeom prst="rect">
                        <a:avLst/>
                      </a:prstGeom>
                      <a:solidFill>
                        <a:schemeClr val="bg1"/>
                      </a:solidFill>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2631077243"/>
              </p:ext>
            </p:extLst>
          </p:nvPr>
        </p:nvGraphicFramePr>
        <p:xfrm>
          <a:off x="1459050" y="3919538"/>
          <a:ext cx="3508375" cy="381000"/>
        </p:xfrm>
        <a:graphic>
          <a:graphicData uri="http://schemas.openxmlformats.org/presentationml/2006/ole">
            <mc:AlternateContent xmlns:mc="http://schemas.openxmlformats.org/markup-compatibility/2006">
              <mc:Choice xmlns:v="urn:schemas-microsoft-com:vml" Requires="v">
                <p:oleObj spid="_x0000_s310377" name="Equation" r:id="rId5" imgW="3517560" imgH="380880" progId="Equation.DSMT4">
                  <p:embed/>
                </p:oleObj>
              </mc:Choice>
              <mc:Fallback>
                <p:oleObj name="Equation" r:id="rId5" imgW="3517560" imgH="380880" progId="Equation.DSMT4">
                  <p:embed/>
                  <p:pic>
                    <p:nvPicPr>
                      <p:cNvPr id="314372" name="Object 2"/>
                      <p:cNvPicPr>
                        <a:picLocks noChangeAspect="1" noChangeArrowheads="1"/>
                      </p:cNvPicPr>
                      <p:nvPr/>
                    </p:nvPicPr>
                    <p:blipFill>
                      <a:blip r:embed="rId6"/>
                      <a:srcRect/>
                      <a:stretch>
                        <a:fillRect/>
                      </a:stretch>
                    </p:blipFill>
                    <p:spPr bwMode="auto">
                      <a:xfrm>
                        <a:off x="1459050" y="3919538"/>
                        <a:ext cx="3508375" cy="3810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121668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Equation of motion (constant acceleration)</a:t>
            </a:r>
            <a:endParaRPr lang="en-SG" dirty="0"/>
          </a:p>
        </p:txBody>
      </p:sp>
      <p:sp>
        <p:nvSpPr>
          <p:cNvPr id="3" name="Content Placeholder 2"/>
          <p:cNvSpPr>
            <a:spLocks noGrp="1"/>
          </p:cNvSpPr>
          <p:nvPr>
            <p:ph idx="1"/>
          </p:nvPr>
        </p:nvSpPr>
        <p:spPr/>
        <p:txBody>
          <a:bodyPr/>
          <a:lstStyle/>
          <a:p>
            <a:pPr marL="381000" indent="-381000">
              <a:lnSpc>
                <a:spcPct val="110000"/>
              </a:lnSpc>
            </a:pPr>
            <a:r>
              <a:rPr lang="en-GB" dirty="0"/>
              <a:t>Let the </a:t>
            </a:r>
            <a:r>
              <a:rPr lang="en-GB" dirty="0">
                <a:solidFill>
                  <a:srgbClr val="FF0000"/>
                </a:solidFill>
              </a:rPr>
              <a:t>position</a:t>
            </a:r>
            <a:r>
              <a:rPr lang="en-GB" dirty="0"/>
              <a:t> </a:t>
            </a:r>
            <a:r>
              <a:rPr lang="en-GB" dirty="0">
                <a:solidFill>
                  <a:schemeClr val="tx1"/>
                </a:solidFill>
              </a:rPr>
              <a:t>at </a:t>
            </a:r>
            <a:r>
              <a:rPr lang="en-GB" i="1" dirty="0">
                <a:solidFill>
                  <a:schemeClr val="tx1"/>
                </a:solidFill>
              </a:rPr>
              <a:t>t</a:t>
            </a:r>
            <a:r>
              <a:rPr lang="en-GB" dirty="0">
                <a:solidFill>
                  <a:schemeClr val="tx1"/>
                </a:solidFill>
              </a:rPr>
              <a:t> = 0 </a:t>
            </a:r>
            <a:r>
              <a:rPr lang="en-GB" dirty="0"/>
              <a:t>be </a:t>
            </a:r>
            <a:r>
              <a:rPr lang="en-GB" i="1" dirty="0"/>
              <a:t>x</a:t>
            </a:r>
            <a:r>
              <a:rPr lang="en-GB" baseline="-25000" dirty="0"/>
              <a:t>0</a:t>
            </a:r>
            <a:r>
              <a:rPr lang="en-GB" dirty="0"/>
              <a:t>.</a:t>
            </a:r>
          </a:p>
          <a:p>
            <a:pPr marL="381000" indent="-381000">
              <a:lnSpc>
                <a:spcPct val="110000"/>
              </a:lnSpc>
            </a:pPr>
            <a:r>
              <a:rPr lang="en-GB" dirty="0"/>
              <a:t>Let the </a:t>
            </a:r>
            <a:r>
              <a:rPr lang="en-GB" dirty="0">
                <a:solidFill>
                  <a:schemeClr val="tx1"/>
                </a:solidFill>
              </a:rPr>
              <a:t>position</a:t>
            </a:r>
            <a:r>
              <a:rPr lang="en-GB" dirty="0"/>
              <a:t> at a </a:t>
            </a:r>
            <a:r>
              <a:rPr lang="en-GB" dirty="0">
                <a:solidFill>
                  <a:schemeClr val="tx1"/>
                </a:solidFill>
              </a:rPr>
              <a:t>time </a:t>
            </a:r>
            <a:r>
              <a:rPr lang="en-GB" i="1" dirty="0">
                <a:solidFill>
                  <a:schemeClr val="tx1"/>
                </a:solidFill>
              </a:rPr>
              <a:t>t</a:t>
            </a:r>
            <a:r>
              <a:rPr lang="en-GB" dirty="0">
                <a:solidFill>
                  <a:schemeClr val="tx1"/>
                </a:solidFill>
              </a:rPr>
              <a:t> </a:t>
            </a:r>
            <a:r>
              <a:rPr lang="en-GB" dirty="0"/>
              <a:t>be </a:t>
            </a:r>
            <a:r>
              <a:rPr lang="en-GB" i="1" dirty="0"/>
              <a:t>x</a:t>
            </a:r>
            <a:r>
              <a:rPr lang="en-GB" dirty="0"/>
              <a:t>.</a:t>
            </a:r>
          </a:p>
          <a:p>
            <a:pPr marL="381000" indent="-381000">
              <a:lnSpc>
                <a:spcPct val="110000"/>
              </a:lnSpc>
            </a:pPr>
            <a:r>
              <a:rPr lang="en-GB" dirty="0"/>
              <a:t>The </a:t>
            </a:r>
            <a:r>
              <a:rPr lang="en-GB" dirty="0">
                <a:solidFill>
                  <a:srgbClr val="FF0000"/>
                </a:solidFill>
              </a:rPr>
              <a:t>magnitude</a:t>
            </a:r>
            <a:r>
              <a:rPr lang="en-GB" dirty="0"/>
              <a:t> of the </a:t>
            </a:r>
            <a:r>
              <a:rPr lang="en-GB" dirty="0">
                <a:solidFill>
                  <a:srgbClr val="FF0000"/>
                </a:solidFill>
              </a:rPr>
              <a:t>average</a:t>
            </a:r>
            <a:r>
              <a:rPr lang="en-GB" dirty="0"/>
              <a:t> velocity is </a:t>
            </a:r>
          </a:p>
          <a:p>
            <a:pPr marL="381000" indent="-381000">
              <a:lnSpc>
                <a:spcPct val="110000"/>
              </a:lnSpc>
            </a:pPr>
            <a:r>
              <a:rPr lang="en-GB" dirty="0"/>
              <a:t>Since the acceleration is constant, </a:t>
            </a:r>
            <a:r>
              <a:rPr lang="en-GB" i="1" dirty="0" err="1"/>
              <a:t>v</a:t>
            </a:r>
            <a:r>
              <a:rPr lang="en-GB" baseline="-25000" dirty="0" err="1"/>
              <a:t>av</a:t>
            </a:r>
            <a:r>
              <a:rPr lang="en-GB" baseline="-25000" dirty="0"/>
              <a:t>-x</a:t>
            </a:r>
            <a:r>
              <a:rPr lang="en-GB" dirty="0"/>
              <a:t> is also given by</a:t>
            </a:r>
          </a:p>
          <a:p>
            <a:endParaRPr lang="en-SG" dirty="0"/>
          </a:p>
          <a:p>
            <a:r>
              <a:rPr lang="en-SG" dirty="0"/>
              <a:t>Hence</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18</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89273933"/>
              </p:ext>
            </p:extLst>
          </p:nvPr>
        </p:nvGraphicFramePr>
        <p:xfrm>
          <a:off x="1462005" y="4132075"/>
          <a:ext cx="1941513" cy="723900"/>
        </p:xfrm>
        <a:graphic>
          <a:graphicData uri="http://schemas.openxmlformats.org/presentationml/2006/ole">
            <mc:AlternateContent xmlns:mc="http://schemas.openxmlformats.org/markup-compatibility/2006">
              <mc:Choice xmlns:v="urn:schemas-microsoft-com:vml" Requires="v">
                <p:oleObj spid="_x0000_s311448" name="Equation" r:id="rId3" imgW="1942920" imgH="723600" progId="Equation.DSMT4">
                  <p:embed/>
                </p:oleObj>
              </mc:Choice>
              <mc:Fallback>
                <p:oleObj name="Equation" r:id="rId3" imgW="1942920" imgH="723600" progId="Equation.DSMT4">
                  <p:embed/>
                  <p:pic>
                    <p:nvPicPr>
                      <p:cNvPr id="172035" name="Object 4"/>
                      <p:cNvPicPr>
                        <a:picLocks noChangeAspect="1" noChangeArrowheads="1"/>
                      </p:cNvPicPr>
                      <p:nvPr/>
                    </p:nvPicPr>
                    <p:blipFill>
                      <a:blip r:embed="rId4"/>
                      <a:srcRect/>
                      <a:stretch>
                        <a:fillRect/>
                      </a:stretch>
                    </p:blipFill>
                    <p:spPr bwMode="auto">
                      <a:xfrm>
                        <a:off x="1462005" y="4132075"/>
                        <a:ext cx="1941513" cy="723900"/>
                      </a:xfrm>
                      <a:prstGeom prst="rect">
                        <a:avLst/>
                      </a:prstGeom>
                      <a:solidFill>
                        <a:schemeClr val="bg1"/>
                      </a:solidFill>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487934138"/>
              </p:ext>
            </p:extLst>
          </p:nvPr>
        </p:nvGraphicFramePr>
        <p:xfrm>
          <a:off x="1462005" y="5396100"/>
          <a:ext cx="2384425" cy="723900"/>
        </p:xfrm>
        <a:graphic>
          <a:graphicData uri="http://schemas.openxmlformats.org/presentationml/2006/ole">
            <mc:AlternateContent xmlns:mc="http://schemas.openxmlformats.org/markup-compatibility/2006">
              <mc:Choice xmlns:v="urn:schemas-microsoft-com:vml" Requires="v">
                <p:oleObj spid="_x0000_s311449" name="Equation" r:id="rId5" imgW="2387520" imgH="723600" progId="Equation.DSMT4">
                  <p:embed/>
                </p:oleObj>
              </mc:Choice>
              <mc:Fallback>
                <p:oleObj name="Equation" r:id="rId5" imgW="2387520" imgH="723600" progId="Equation.DSMT4">
                  <p:embed/>
                  <p:pic>
                    <p:nvPicPr>
                      <p:cNvPr id="172039" name="Object 6"/>
                      <p:cNvPicPr>
                        <a:picLocks noChangeAspect="1" noChangeArrowheads="1"/>
                      </p:cNvPicPr>
                      <p:nvPr/>
                    </p:nvPicPr>
                    <p:blipFill>
                      <a:blip r:embed="rId6"/>
                      <a:srcRect/>
                      <a:stretch>
                        <a:fillRect/>
                      </a:stretch>
                    </p:blipFill>
                    <p:spPr bwMode="auto">
                      <a:xfrm>
                        <a:off x="1462005" y="5396100"/>
                        <a:ext cx="2384425" cy="723900"/>
                      </a:xfrm>
                      <a:prstGeom prst="rect">
                        <a:avLst/>
                      </a:prstGeom>
                      <a:solidFill>
                        <a:schemeClr val="bg1"/>
                      </a:solidFill>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387306105"/>
              </p:ext>
            </p:extLst>
          </p:nvPr>
        </p:nvGraphicFramePr>
        <p:xfrm>
          <a:off x="6550025" y="2733675"/>
          <a:ext cx="2640013" cy="723900"/>
        </p:xfrm>
        <a:graphic>
          <a:graphicData uri="http://schemas.openxmlformats.org/presentationml/2006/ole">
            <mc:AlternateContent xmlns:mc="http://schemas.openxmlformats.org/markup-compatibility/2006">
              <mc:Choice xmlns:v="urn:schemas-microsoft-com:vml" Requires="v">
                <p:oleObj spid="_x0000_s311450" name="Equation" r:id="rId7" imgW="2641320" imgH="723600" progId="Equation.DSMT4">
                  <p:embed/>
                </p:oleObj>
              </mc:Choice>
              <mc:Fallback>
                <p:oleObj name="Equation" r:id="rId7" imgW="2641320" imgH="723600" progId="Equation.DSMT4">
                  <p:embed/>
                  <p:pic>
                    <p:nvPicPr>
                      <p:cNvPr id="172041" name="Object 2"/>
                      <p:cNvPicPr>
                        <a:picLocks noChangeAspect="1" noChangeArrowheads="1"/>
                      </p:cNvPicPr>
                      <p:nvPr/>
                    </p:nvPicPr>
                    <p:blipFill>
                      <a:blip r:embed="rId8"/>
                      <a:srcRect/>
                      <a:stretch>
                        <a:fillRect/>
                      </a:stretch>
                    </p:blipFill>
                    <p:spPr bwMode="auto">
                      <a:xfrm>
                        <a:off x="6550025" y="2733675"/>
                        <a:ext cx="2640013" cy="7239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548254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Equation of motion (constant acceleration)</a:t>
            </a:r>
            <a:endParaRPr lang="en-SG" dirty="0"/>
          </a:p>
        </p:txBody>
      </p:sp>
      <p:sp>
        <p:nvSpPr>
          <p:cNvPr id="3" name="Content Placeholder 2"/>
          <p:cNvSpPr>
            <a:spLocks noGrp="1"/>
          </p:cNvSpPr>
          <p:nvPr>
            <p:ph idx="1"/>
          </p:nvPr>
        </p:nvSpPr>
        <p:spPr/>
        <p:txBody>
          <a:bodyPr/>
          <a:lstStyle/>
          <a:p>
            <a:pPr marL="381000" indent="-381000">
              <a:lnSpc>
                <a:spcPct val="110000"/>
              </a:lnSpc>
            </a:pPr>
            <a:r>
              <a:rPr lang="en-GB" dirty="0"/>
              <a:t>Simplifying we get the equation   </a:t>
            </a:r>
          </a:p>
          <a:p>
            <a:pPr marL="381000" indent="-381000">
              <a:lnSpc>
                <a:spcPct val="110000"/>
              </a:lnSpc>
            </a:pPr>
            <a:endParaRPr lang="en-GB" dirty="0"/>
          </a:p>
          <a:p>
            <a:pPr marL="381000" indent="-381000">
              <a:lnSpc>
                <a:spcPct val="110000"/>
              </a:lnSpc>
            </a:pPr>
            <a:r>
              <a:rPr lang="en-GB" dirty="0"/>
              <a:t>Using the formula                     , we get another useful relation.</a:t>
            </a:r>
          </a:p>
          <a:p>
            <a:pPr marL="0" indent="0">
              <a:lnSpc>
                <a:spcPct val="110000"/>
              </a:lnSpc>
              <a:buNone/>
              <a:tabLst>
                <a:tab pos="357188" algn="l"/>
              </a:tabLst>
            </a:pPr>
            <a:endParaRPr lang="en-GB" dirty="0"/>
          </a:p>
          <a:p>
            <a:pPr>
              <a:lnSpc>
                <a:spcPct val="110000"/>
              </a:lnSpc>
            </a:pPr>
            <a:r>
              <a:rPr lang="en-GB" dirty="0"/>
              <a:t>Note that the equations we just derived are </a:t>
            </a:r>
            <a:r>
              <a:rPr lang="en-GB" dirty="0">
                <a:solidFill>
                  <a:srgbClr val="FF0000"/>
                </a:solidFill>
              </a:rPr>
              <a:t>applicable</a:t>
            </a:r>
            <a:r>
              <a:rPr lang="en-GB" dirty="0"/>
              <a:t> only when the acceleration is </a:t>
            </a:r>
            <a:r>
              <a:rPr lang="en-GB" dirty="0">
                <a:solidFill>
                  <a:srgbClr val="FF0000"/>
                </a:solidFill>
              </a:rPr>
              <a:t>constant</a:t>
            </a:r>
            <a:r>
              <a:rPr lang="en-GB" dirty="0"/>
              <a:t> and the object is moving in a straight line.</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19</a:t>
            </a:fld>
            <a:endParaRPr 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1316211128"/>
              </p:ext>
            </p:extLst>
          </p:nvPr>
        </p:nvGraphicFramePr>
        <p:xfrm>
          <a:off x="1467531" y="3487648"/>
          <a:ext cx="2560637" cy="469900"/>
        </p:xfrm>
        <a:graphic>
          <a:graphicData uri="http://schemas.openxmlformats.org/presentationml/2006/ole">
            <mc:AlternateContent xmlns:mc="http://schemas.openxmlformats.org/markup-compatibility/2006">
              <mc:Choice xmlns:v="urn:schemas-microsoft-com:vml" Requires="v">
                <p:oleObj spid="_x0000_s312466" name="Equation" r:id="rId3" imgW="2565360" imgH="469800" progId="Equation.DSMT4">
                  <p:embed/>
                </p:oleObj>
              </mc:Choice>
              <mc:Fallback>
                <p:oleObj name="Equation" r:id="rId3" imgW="2565360" imgH="469800" progId="Equation.DSMT4">
                  <p:embed/>
                  <p:pic>
                    <p:nvPicPr>
                      <p:cNvPr id="175108" name="Object 5"/>
                      <p:cNvPicPr>
                        <a:picLocks noChangeAspect="1" noChangeArrowheads="1"/>
                      </p:cNvPicPr>
                      <p:nvPr/>
                    </p:nvPicPr>
                    <p:blipFill>
                      <a:blip r:embed="rId4"/>
                      <a:srcRect/>
                      <a:stretch>
                        <a:fillRect/>
                      </a:stretch>
                    </p:blipFill>
                    <p:spPr bwMode="auto">
                      <a:xfrm>
                        <a:off x="1467531" y="3487648"/>
                        <a:ext cx="2560637" cy="469900"/>
                      </a:xfrm>
                      <a:prstGeom prst="rect">
                        <a:avLst/>
                      </a:prstGeom>
                      <a:solidFill>
                        <a:schemeClr val="bg1"/>
                      </a:solidFill>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3000053458"/>
              </p:ext>
            </p:extLst>
          </p:nvPr>
        </p:nvGraphicFramePr>
        <p:xfrm>
          <a:off x="3838160" y="2752605"/>
          <a:ext cx="1341438" cy="800100"/>
        </p:xfrm>
        <a:graphic>
          <a:graphicData uri="http://schemas.openxmlformats.org/presentationml/2006/ole">
            <mc:AlternateContent xmlns:mc="http://schemas.openxmlformats.org/markup-compatibility/2006">
              <mc:Choice xmlns:v="urn:schemas-microsoft-com:vml" Requires="v">
                <p:oleObj spid="_x0000_s312467" name="Equation" r:id="rId5" imgW="1346040" imgH="799920" progId="Equation.DSMT4">
                  <p:embed/>
                </p:oleObj>
              </mc:Choice>
              <mc:Fallback>
                <p:oleObj name="Equation" r:id="rId5" imgW="1346040" imgH="799920" progId="Equation.DSMT4">
                  <p:embed/>
                  <p:pic>
                    <p:nvPicPr>
                      <p:cNvPr id="175109" name="Object 3"/>
                      <p:cNvPicPr>
                        <a:picLocks noChangeAspect="1" noChangeArrowheads="1"/>
                      </p:cNvPicPr>
                      <p:nvPr/>
                    </p:nvPicPr>
                    <p:blipFill>
                      <a:blip r:embed="rId6"/>
                      <a:srcRect/>
                      <a:stretch>
                        <a:fillRect/>
                      </a:stretch>
                    </p:blipFill>
                    <p:spPr bwMode="auto">
                      <a:xfrm>
                        <a:off x="3838160" y="2752605"/>
                        <a:ext cx="1341438" cy="800100"/>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06655583"/>
              </p:ext>
            </p:extLst>
          </p:nvPr>
        </p:nvGraphicFramePr>
        <p:xfrm>
          <a:off x="1374360" y="1949193"/>
          <a:ext cx="2463800" cy="723900"/>
        </p:xfrm>
        <a:graphic>
          <a:graphicData uri="http://schemas.openxmlformats.org/presentationml/2006/ole">
            <mc:AlternateContent xmlns:mc="http://schemas.openxmlformats.org/markup-compatibility/2006">
              <mc:Choice xmlns:v="urn:schemas-microsoft-com:vml" Requires="v">
                <p:oleObj spid="_x0000_s312468" name="Equation" r:id="rId7" imgW="2463480" imgH="723600" progId="Equation.DSMT4">
                  <p:embed/>
                </p:oleObj>
              </mc:Choice>
              <mc:Fallback>
                <p:oleObj name="Equation" r:id="rId7" imgW="2463480" imgH="723600" progId="Equation.DSMT4">
                  <p:embed/>
                  <p:pic>
                    <p:nvPicPr>
                      <p:cNvPr id="175110" name="Object 6"/>
                      <p:cNvPicPr>
                        <a:picLocks noChangeAspect="1" noChangeArrowheads="1"/>
                      </p:cNvPicPr>
                      <p:nvPr/>
                    </p:nvPicPr>
                    <p:blipFill>
                      <a:blip r:embed="rId8"/>
                      <a:srcRect/>
                      <a:stretch>
                        <a:fillRect/>
                      </a:stretch>
                    </p:blipFill>
                    <p:spPr bwMode="auto">
                      <a:xfrm>
                        <a:off x="1374360" y="1949193"/>
                        <a:ext cx="2463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7130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Kinematics</a:t>
            </a:r>
          </a:p>
        </p:txBody>
      </p:sp>
      <p:sp>
        <p:nvSpPr>
          <p:cNvPr id="3" name="Content Placeholder 2"/>
          <p:cNvSpPr>
            <a:spLocks noGrp="1"/>
          </p:cNvSpPr>
          <p:nvPr>
            <p:ph idx="1"/>
          </p:nvPr>
        </p:nvSpPr>
        <p:spPr/>
        <p:txBody>
          <a:bodyPr/>
          <a:lstStyle/>
          <a:p>
            <a:pPr marL="381000" indent="-381000">
              <a:lnSpc>
                <a:spcPct val="110000"/>
              </a:lnSpc>
            </a:pPr>
            <a:r>
              <a:rPr lang="en-GB" dirty="0"/>
              <a:t>Kinematics is a part of </a:t>
            </a:r>
            <a:r>
              <a:rPr lang="en-GB" dirty="0">
                <a:solidFill>
                  <a:srgbClr val="FF0000"/>
                </a:solidFill>
              </a:rPr>
              <a:t>mechanics</a:t>
            </a:r>
            <a:r>
              <a:rPr lang="en-GB" dirty="0"/>
              <a:t> that </a:t>
            </a:r>
            <a:r>
              <a:rPr lang="en-GB" dirty="0">
                <a:solidFill>
                  <a:srgbClr val="FF0000"/>
                </a:solidFill>
              </a:rPr>
              <a:t>describe</a:t>
            </a:r>
            <a:r>
              <a:rPr lang="en-GB" dirty="0"/>
              <a:t> the motion of objects.</a:t>
            </a:r>
          </a:p>
          <a:p>
            <a:pPr marL="381000" indent="-381000">
              <a:lnSpc>
                <a:spcPct val="110000"/>
              </a:lnSpc>
            </a:pPr>
            <a:r>
              <a:rPr lang="en-GB" dirty="0"/>
              <a:t>The simplest type of motion is motion in a </a:t>
            </a:r>
            <a:r>
              <a:rPr lang="en-GB" dirty="0">
                <a:solidFill>
                  <a:srgbClr val="FF0000"/>
                </a:solidFill>
              </a:rPr>
              <a:t>straight</a:t>
            </a:r>
            <a:r>
              <a:rPr lang="en-GB" dirty="0"/>
              <a:t> line. </a:t>
            </a:r>
          </a:p>
          <a:p>
            <a:pPr marL="381000" indent="-381000">
              <a:lnSpc>
                <a:spcPct val="110000"/>
              </a:lnSpc>
            </a:pPr>
            <a:r>
              <a:rPr lang="en-GB" dirty="0"/>
              <a:t>An example of motion in  straight line is that of a car moving on a </a:t>
            </a:r>
            <a:r>
              <a:rPr lang="en-GB" dirty="0">
                <a:solidFill>
                  <a:srgbClr val="FF0000"/>
                </a:solidFill>
              </a:rPr>
              <a:t>straight</a:t>
            </a:r>
            <a:r>
              <a:rPr lang="en-GB" dirty="0"/>
              <a:t> horizontal road.</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a:t>
            </a:fld>
            <a:endParaRPr lang="en-US" dirty="0"/>
          </a:p>
        </p:txBody>
      </p:sp>
      <p:pic>
        <p:nvPicPr>
          <p:cNvPr id="5" name="Picture 4"/>
          <p:cNvPicPr>
            <a:picLocks noChangeAspect="1"/>
          </p:cNvPicPr>
          <p:nvPr/>
        </p:nvPicPr>
        <p:blipFill>
          <a:blip r:embed="rId2"/>
          <a:stretch>
            <a:fillRect/>
          </a:stretch>
        </p:blipFill>
        <p:spPr>
          <a:xfrm>
            <a:off x="2917972" y="4093476"/>
            <a:ext cx="6186701" cy="2026524"/>
          </a:xfrm>
          <a:prstGeom prst="rect">
            <a:avLst/>
          </a:prstGeom>
        </p:spPr>
      </p:pic>
    </p:spTree>
    <p:extLst>
      <p:ext uri="{BB962C8B-B14F-4D97-AF65-F5344CB8AC3E}">
        <p14:creationId xmlns:p14="http://schemas.microsoft.com/office/powerpoint/2010/main" val="3897800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uniform velocity</a:t>
            </a:r>
            <a:endParaRPr lang="en-SG" dirty="0"/>
          </a:p>
        </p:txBody>
      </p:sp>
      <p:sp>
        <p:nvSpPr>
          <p:cNvPr id="3" name="Content Placeholder 2"/>
          <p:cNvSpPr>
            <a:spLocks noGrp="1"/>
          </p:cNvSpPr>
          <p:nvPr>
            <p:ph idx="1"/>
          </p:nvPr>
        </p:nvSpPr>
        <p:spPr/>
        <p:txBody>
          <a:bodyPr/>
          <a:lstStyle/>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20</a:t>
            </a:fld>
            <a:endParaRPr lang="en-US" dirty="0"/>
          </a:p>
        </p:txBody>
      </p:sp>
      <p:grpSp>
        <p:nvGrpSpPr>
          <p:cNvPr id="5" name="Group 29"/>
          <p:cNvGrpSpPr>
            <a:grpSpLocks/>
          </p:cNvGrpSpPr>
          <p:nvPr/>
        </p:nvGrpSpPr>
        <p:grpSpPr bwMode="auto">
          <a:xfrm>
            <a:off x="1995488" y="1547286"/>
            <a:ext cx="7725307" cy="2672034"/>
            <a:chOff x="673" y="947"/>
            <a:chExt cx="3932" cy="1496"/>
          </a:xfrm>
        </p:grpSpPr>
        <p:sp>
          <p:nvSpPr>
            <p:cNvPr id="6" name="Rectangle 4"/>
            <p:cNvSpPr>
              <a:spLocks noChangeAspect="1" noChangeArrowheads="1"/>
            </p:cNvSpPr>
            <p:nvPr/>
          </p:nvSpPr>
          <p:spPr bwMode="auto">
            <a:xfrm>
              <a:off x="673" y="1829"/>
              <a:ext cx="142" cy="148"/>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7" name="Line 5"/>
            <p:cNvSpPr>
              <a:spLocks noChangeAspect="1" noChangeShapeType="1"/>
            </p:cNvSpPr>
            <p:nvPr/>
          </p:nvSpPr>
          <p:spPr bwMode="auto">
            <a:xfrm flipV="1">
              <a:off x="777" y="1214"/>
              <a:ext cx="0" cy="1229"/>
            </a:xfrm>
            <a:prstGeom prst="line">
              <a:avLst/>
            </a:prstGeom>
            <a:noFill/>
            <a:ln w="12700">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8" name="Rectangle 6"/>
            <p:cNvSpPr>
              <a:spLocks noChangeAspect="1" noChangeArrowheads="1"/>
            </p:cNvSpPr>
            <p:nvPr/>
          </p:nvSpPr>
          <p:spPr bwMode="auto">
            <a:xfrm>
              <a:off x="698" y="953"/>
              <a:ext cx="961" cy="260"/>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Displacement </a:t>
              </a:r>
            </a:p>
          </p:txBody>
        </p:sp>
        <p:sp>
          <p:nvSpPr>
            <p:cNvPr id="9" name="Rectangle 7"/>
            <p:cNvSpPr>
              <a:spLocks noChangeAspect="1" noChangeArrowheads="1"/>
            </p:cNvSpPr>
            <p:nvPr/>
          </p:nvSpPr>
          <p:spPr bwMode="auto">
            <a:xfrm>
              <a:off x="1293" y="1918"/>
              <a:ext cx="412" cy="208"/>
            </a:xfrm>
            <a:prstGeom prst="rect">
              <a:avLst/>
            </a:prstGeom>
            <a:solidFill>
              <a:schemeClr val="bg1"/>
            </a:solidFill>
            <a:ln w="12700">
              <a:solidFill>
                <a:srgbClr val="FFFFFF"/>
              </a:solid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Time</a:t>
              </a:r>
            </a:p>
            <a:p>
              <a:pPr eaLnBrk="0" hangingPunct="0"/>
              <a:endParaRPr lang="en-US" sz="2000">
                <a:latin typeface="Times New Roman" panose="02020603050405020304" pitchFamily="18" charset="0"/>
                <a:cs typeface="Times New Roman" panose="02020603050405020304" pitchFamily="18" charset="0"/>
              </a:endParaRPr>
            </a:p>
          </p:txBody>
        </p:sp>
        <p:sp>
          <p:nvSpPr>
            <p:cNvPr id="10" name="Line 8"/>
            <p:cNvSpPr>
              <a:spLocks noChangeAspect="1" noChangeShapeType="1"/>
            </p:cNvSpPr>
            <p:nvPr/>
          </p:nvSpPr>
          <p:spPr bwMode="auto">
            <a:xfrm flipV="1">
              <a:off x="782" y="1421"/>
              <a:ext cx="692" cy="447"/>
            </a:xfrm>
            <a:prstGeom prst="line">
              <a:avLst/>
            </a:prstGeom>
            <a:noFill/>
            <a:ln w="22225">
              <a:solidFill>
                <a:srgbClr val="0033CC"/>
              </a:solidFill>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11" name="Line 9"/>
            <p:cNvSpPr>
              <a:spLocks noChangeAspect="1" noChangeShapeType="1"/>
            </p:cNvSpPr>
            <p:nvPr/>
          </p:nvSpPr>
          <p:spPr bwMode="auto">
            <a:xfrm flipV="1">
              <a:off x="2141" y="1198"/>
              <a:ext cx="0" cy="1212"/>
            </a:xfrm>
            <a:prstGeom prst="line">
              <a:avLst/>
            </a:prstGeom>
            <a:noFill/>
            <a:ln w="12700">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2" name="Line 10"/>
            <p:cNvSpPr>
              <a:spLocks noChangeAspect="1" noChangeShapeType="1"/>
            </p:cNvSpPr>
            <p:nvPr/>
          </p:nvSpPr>
          <p:spPr bwMode="auto">
            <a:xfrm>
              <a:off x="2145" y="1867"/>
              <a:ext cx="863" cy="1"/>
            </a:xfrm>
            <a:prstGeom prst="line">
              <a:avLst/>
            </a:prstGeom>
            <a:noFill/>
            <a:ln w="12700">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3" name="Rectangle 11"/>
            <p:cNvSpPr>
              <a:spLocks noChangeAspect="1" noChangeArrowheads="1"/>
            </p:cNvSpPr>
            <p:nvPr/>
          </p:nvSpPr>
          <p:spPr bwMode="auto">
            <a:xfrm>
              <a:off x="2051" y="947"/>
              <a:ext cx="572" cy="270"/>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Velocity</a:t>
              </a:r>
            </a:p>
          </p:txBody>
        </p:sp>
        <p:sp>
          <p:nvSpPr>
            <p:cNvPr id="14" name="Rectangle 12"/>
            <p:cNvSpPr>
              <a:spLocks noChangeAspect="1" noChangeArrowheads="1"/>
            </p:cNvSpPr>
            <p:nvPr/>
          </p:nvSpPr>
          <p:spPr bwMode="auto">
            <a:xfrm>
              <a:off x="2805" y="1892"/>
              <a:ext cx="349" cy="218"/>
            </a:xfrm>
            <a:prstGeom prst="rect">
              <a:avLst/>
            </a:prstGeom>
            <a:solidFill>
              <a:schemeClr val="bg1"/>
            </a:solid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Time </a:t>
              </a:r>
            </a:p>
          </p:txBody>
        </p:sp>
        <p:sp>
          <p:nvSpPr>
            <p:cNvPr id="15" name="Line 13"/>
            <p:cNvSpPr>
              <a:spLocks noChangeAspect="1" noChangeShapeType="1"/>
            </p:cNvSpPr>
            <p:nvPr/>
          </p:nvSpPr>
          <p:spPr bwMode="auto">
            <a:xfrm>
              <a:off x="2148" y="1519"/>
              <a:ext cx="767" cy="1"/>
            </a:xfrm>
            <a:prstGeom prst="line">
              <a:avLst/>
            </a:prstGeom>
            <a:noFill/>
            <a:ln w="22225">
              <a:solidFill>
                <a:srgbClr val="0033CC"/>
              </a:solidFill>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16" name="Rectangle 14"/>
            <p:cNvSpPr>
              <a:spLocks noChangeAspect="1" noChangeArrowheads="1"/>
            </p:cNvSpPr>
            <p:nvPr/>
          </p:nvSpPr>
          <p:spPr bwMode="auto">
            <a:xfrm>
              <a:off x="2039" y="1820"/>
              <a:ext cx="140" cy="151"/>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17" name="Line 15"/>
            <p:cNvSpPr>
              <a:spLocks noChangeAspect="1" noChangeShapeType="1"/>
            </p:cNvSpPr>
            <p:nvPr/>
          </p:nvSpPr>
          <p:spPr bwMode="auto">
            <a:xfrm>
              <a:off x="3579" y="1851"/>
              <a:ext cx="836" cy="0"/>
            </a:xfrm>
            <a:prstGeom prst="line">
              <a:avLst/>
            </a:prstGeom>
            <a:noFill/>
            <a:ln w="12700">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8" name="Rectangle 16"/>
            <p:cNvSpPr>
              <a:spLocks noChangeAspect="1" noChangeArrowheads="1"/>
            </p:cNvSpPr>
            <p:nvPr/>
          </p:nvSpPr>
          <p:spPr bwMode="auto">
            <a:xfrm>
              <a:off x="4187" y="1897"/>
              <a:ext cx="418" cy="315"/>
            </a:xfrm>
            <a:prstGeom prst="rect">
              <a:avLst/>
            </a:prstGeom>
            <a:solidFill>
              <a:schemeClr val="bg1"/>
            </a:solid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Time </a:t>
              </a:r>
            </a:p>
          </p:txBody>
        </p:sp>
        <p:sp>
          <p:nvSpPr>
            <p:cNvPr id="19" name="Rectangle 17"/>
            <p:cNvSpPr>
              <a:spLocks noChangeAspect="1" noChangeArrowheads="1"/>
            </p:cNvSpPr>
            <p:nvPr/>
          </p:nvSpPr>
          <p:spPr bwMode="auto">
            <a:xfrm>
              <a:off x="3484" y="952"/>
              <a:ext cx="869" cy="279"/>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Acceleration</a:t>
              </a:r>
            </a:p>
          </p:txBody>
        </p:sp>
        <p:sp>
          <p:nvSpPr>
            <p:cNvPr id="20" name="Line 18"/>
            <p:cNvSpPr>
              <a:spLocks noChangeAspect="1" noChangeShapeType="1"/>
            </p:cNvSpPr>
            <p:nvPr/>
          </p:nvSpPr>
          <p:spPr bwMode="auto">
            <a:xfrm flipV="1">
              <a:off x="3575" y="1188"/>
              <a:ext cx="0" cy="1220"/>
            </a:xfrm>
            <a:prstGeom prst="line">
              <a:avLst/>
            </a:prstGeom>
            <a:noFill/>
            <a:ln w="12700">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1" name="Line 19"/>
            <p:cNvSpPr>
              <a:spLocks noChangeAspect="1" noChangeShapeType="1"/>
            </p:cNvSpPr>
            <p:nvPr/>
          </p:nvSpPr>
          <p:spPr bwMode="auto">
            <a:xfrm>
              <a:off x="3579" y="1851"/>
              <a:ext cx="673" cy="0"/>
            </a:xfrm>
            <a:prstGeom prst="line">
              <a:avLst/>
            </a:prstGeom>
            <a:noFill/>
            <a:ln w="22225">
              <a:solidFill>
                <a:srgbClr val="0070C0"/>
              </a:solidFill>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22" name="Rectangle 20"/>
            <p:cNvSpPr>
              <a:spLocks noChangeAspect="1" noChangeArrowheads="1"/>
            </p:cNvSpPr>
            <p:nvPr/>
          </p:nvSpPr>
          <p:spPr bwMode="auto">
            <a:xfrm>
              <a:off x="3469" y="1802"/>
              <a:ext cx="141" cy="151"/>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23" name="Line 21"/>
            <p:cNvSpPr>
              <a:spLocks noChangeAspect="1" noChangeShapeType="1"/>
            </p:cNvSpPr>
            <p:nvPr/>
          </p:nvSpPr>
          <p:spPr bwMode="auto">
            <a:xfrm>
              <a:off x="782" y="1886"/>
              <a:ext cx="693" cy="447"/>
            </a:xfrm>
            <a:prstGeom prst="line">
              <a:avLst/>
            </a:prstGeom>
            <a:noFill/>
            <a:ln w="22225">
              <a:solidFill>
                <a:srgbClr val="0033CC"/>
              </a:solidFill>
              <a:prstDash val="lgDash"/>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24" name="Line 22"/>
            <p:cNvSpPr>
              <a:spLocks noChangeAspect="1" noChangeShapeType="1"/>
            </p:cNvSpPr>
            <p:nvPr/>
          </p:nvSpPr>
          <p:spPr bwMode="auto">
            <a:xfrm flipV="1">
              <a:off x="2144" y="2210"/>
              <a:ext cx="821" cy="4"/>
            </a:xfrm>
            <a:prstGeom prst="line">
              <a:avLst/>
            </a:prstGeom>
            <a:noFill/>
            <a:ln w="22225">
              <a:solidFill>
                <a:srgbClr val="0033CC"/>
              </a:solidFill>
              <a:prstDash val="lgDash"/>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25" name="Line 23"/>
            <p:cNvSpPr>
              <a:spLocks noChangeAspect="1" noChangeShapeType="1"/>
            </p:cNvSpPr>
            <p:nvPr/>
          </p:nvSpPr>
          <p:spPr bwMode="auto">
            <a:xfrm>
              <a:off x="779" y="1880"/>
              <a:ext cx="732" cy="0"/>
            </a:xfrm>
            <a:prstGeom prst="line">
              <a:avLst/>
            </a:prstGeom>
            <a:noFill/>
            <a:ln w="9525">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grpSp>
      <p:sp>
        <p:nvSpPr>
          <p:cNvPr id="27" name="Text Box 2"/>
          <p:cNvSpPr txBox="1">
            <a:spLocks noChangeArrowheads="1"/>
          </p:cNvSpPr>
          <p:nvPr/>
        </p:nvSpPr>
        <p:spPr bwMode="auto">
          <a:xfrm>
            <a:off x="1995488" y="4646889"/>
            <a:ext cx="7467600" cy="1465016"/>
          </a:xfrm>
          <a:prstGeom prst="rect">
            <a:avLst/>
          </a:prstGeom>
          <a:noFill/>
          <a:ln w="12700" cap="sq">
            <a:noFill/>
            <a:miter lim="800000"/>
            <a:headEnd type="none" w="sm" len="sm"/>
            <a:tailEnd type="none" w="sm" len="sm"/>
          </a:ln>
        </p:spPr>
        <p:txBody>
          <a:bodyPr>
            <a:spAutoFit/>
          </a:bodyPr>
          <a:lstStyle/>
          <a:p>
            <a:pPr marL="536575" indent="-536575" eaLnBrk="0" hangingPunct="0">
              <a:lnSpc>
                <a:spcPct val="110000"/>
              </a:lnSpc>
              <a:spcBef>
                <a:spcPts val="600"/>
              </a:spcBef>
            </a:pPr>
            <a:r>
              <a:rPr lang="en-GB" sz="2400" dirty="0">
                <a:latin typeface="Times New Roman" panose="02020603050405020304" pitchFamily="18" charset="0"/>
                <a:cs typeface="Times New Roman" panose="02020603050405020304" pitchFamily="18" charset="0"/>
              </a:rPr>
              <a:t>a)	Displacement increases </a:t>
            </a:r>
            <a:r>
              <a:rPr lang="en-GB" sz="2400" dirty="0">
                <a:solidFill>
                  <a:srgbClr val="FF0000"/>
                </a:solidFill>
                <a:latin typeface="Times New Roman" panose="02020603050405020304" pitchFamily="18" charset="0"/>
                <a:cs typeface="Times New Roman" panose="02020603050405020304" pitchFamily="18" charset="0"/>
              </a:rPr>
              <a:t>linearly</a:t>
            </a:r>
            <a:r>
              <a:rPr lang="en-GB" sz="2400" dirty="0">
                <a:latin typeface="Times New Roman" panose="02020603050405020304" pitchFamily="18" charset="0"/>
                <a:cs typeface="Times New Roman" panose="02020603050405020304" pitchFamily="18" charset="0"/>
              </a:rPr>
              <a:t> with time.</a:t>
            </a:r>
          </a:p>
          <a:p>
            <a:pPr marL="536575" indent="-536575" eaLnBrk="0" hangingPunct="0">
              <a:lnSpc>
                <a:spcPct val="110000"/>
              </a:lnSpc>
              <a:spcBef>
                <a:spcPts val="600"/>
              </a:spcBef>
            </a:pPr>
            <a:r>
              <a:rPr lang="en-US" sz="2400" dirty="0">
                <a:latin typeface="Times New Roman" panose="02020603050405020304" pitchFamily="18" charset="0"/>
                <a:cs typeface="Times New Roman" panose="02020603050405020304" pitchFamily="18" charset="0"/>
              </a:rPr>
              <a:t>b)	Velocity remains the </a:t>
            </a:r>
            <a:r>
              <a:rPr lang="en-US" sz="2400" dirty="0">
                <a:solidFill>
                  <a:srgbClr val="FF0000"/>
                </a:solidFill>
                <a:latin typeface="Times New Roman" panose="02020603050405020304" pitchFamily="18" charset="0"/>
                <a:cs typeface="Times New Roman" panose="02020603050405020304" pitchFamily="18" charset="0"/>
              </a:rPr>
              <a:t>same</a:t>
            </a:r>
            <a:r>
              <a:rPr lang="en-US" sz="2400" dirty="0">
                <a:latin typeface="Times New Roman" panose="02020603050405020304" pitchFamily="18" charset="0"/>
                <a:cs typeface="Times New Roman" panose="02020603050405020304" pitchFamily="18" charset="0"/>
              </a:rPr>
              <a:t> with time.</a:t>
            </a:r>
          </a:p>
          <a:p>
            <a:pPr marL="536575" indent="-536575" eaLnBrk="0" hangingPunct="0">
              <a:lnSpc>
                <a:spcPct val="110000"/>
              </a:lnSpc>
              <a:spcBef>
                <a:spcPts val="600"/>
              </a:spcBef>
            </a:pPr>
            <a:r>
              <a:rPr lang="en-US" sz="2400" dirty="0">
                <a:latin typeface="Times New Roman" panose="02020603050405020304" pitchFamily="18" charset="0"/>
                <a:cs typeface="Times New Roman" panose="02020603050405020304" pitchFamily="18" charset="0"/>
              </a:rPr>
              <a:t>c)	Acceleration is </a:t>
            </a:r>
            <a:r>
              <a:rPr lang="en-US" sz="2400" dirty="0">
                <a:solidFill>
                  <a:srgbClr val="FF0000"/>
                </a:solidFill>
                <a:latin typeface="Times New Roman" panose="02020603050405020304" pitchFamily="18" charset="0"/>
                <a:cs typeface="Times New Roman" panose="02020603050405020304" pitchFamily="18" charset="0"/>
              </a:rPr>
              <a:t>zero</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1629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uniform acceleration</a:t>
            </a:r>
            <a:endParaRPr lang="en-SG" dirty="0"/>
          </a:p>
        </p:txBody>
      </p:sp>
      <p:sp>
        <p:nvSpPr>
          <p:cNvPr id="3" name="Content Placeholder 2"/>
          <p:cNvSpPr>
            <a:spLocks noGrp="1"/>
          </p:cNvSpPr>
          <p:nvPr>
            <p:ph idx="1"/>
          </p:nvPr>
        </p:nvSpPr>
        <p:spPr/>
        <p:txBody>
          <a:bodyPr/>
          <a:lstStyle/>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21</a:t>
            </a:fld>
            <a:endParaRPr lang="en-US" dirty="0"/>
          </a:p>
        </p:txBody>
      </p:sp>
      <p:grpSp>
        <p:nvGrpSpPr>
          <p:cNvPr id="5" name="Group 2"/>
          <p:cNvGrpSpPr>
            <a:grpSpLocks noChangeAspect="1"/>
          </p:cNvGrpSpPr>
          <p:nvPr/>
        </p:nvGrpSpPr>
        <p:grpSpPr bwMode="auto">
          <a:xfrm>
            <a:off x="1931049" y="1515645"/>
            <a:ext cx="8206787" cy="2795098"/>
            <a:chOff x="864" y="992"/>
            <a:chExt cx="3254" cy="1234"/>
          </a:xfrm>
        </p:grpSpPr>
        <p:sp>
          <p:nvSpPr>
            <p:cNvPr id="6" name="Arc 3"/>
            <p:cNvSpPr>
              <a:spLocks noChangeAspect="1"/>
            </p:cNvSpPr>
            <p:nvPr/>
          </p:nvSpPr>
          <p:spPr bwMode="auto">
            <a:xfrm flipV="1">
              <a:off x="970" y="1310"/>
              <a:ext cx="458" cy="4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2225">
              <a:solidFill>
                <a:srgbClr val="0070C0"/>
              </a:solidFill>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7" name="Arc 4"/>
            <p:cNvSpPr>
              <a:spLocks noChangeAspect="1"/>
            </p:cNvSpPr>
            <p:nvPr/>
          </p:nvSpPr>
          <p:spPr bwMode="auto">
            <a:xfrm>
              <a:off x="967" y="1751"/>
              <a:ext cx="457" cy="4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2225">
              <a:solidFill>
                <a:srgbClr val="0070C0"/>
              </a:solidFill>
              <a:prstDash val="lgDash"/>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8" name="Rectangle 5"/>
            <p:cNvSpPr>
              <a:spLocks noChangeAspect="1" noChangeArrowheads="1"/>
            </p:cNvSpPr>
            <p:nvPr/>
          </p:nvSpPr>
          <p:spPr bwMode="auto">
            <a:xfrm>
              <a:off x="1951" y="1675"/>
              <a:ext cx="111" cy="119"/>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9" name="Line 6"/>
            <p:cNvSpPr>
              <a:spLocks noChangeAspect="1" noChangeShapeType="1"/>
            </p:cNvSpPr>
            <p:nvPr/>
          </p:nvSpPr>
          <p:spPr bwMode="auto">
            <a:xfrm flipV="1">
              <a:off x="2030" y="1194"/>
              <a:ext cx="0" cy="1005"/>
            </a:xfrm>
            <a:prstGeom prst="line">
              <a:avLst/>
            </a:prstGeom>
            <a:noFill/>
            <a:ln w="9525">
              <a:solidFill>
                <a:schemeClr val="tx1"/>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0" name="Rectangle 7"/>
            <p:cNvSpPr>
              <a:spLocks noChangeAspect="1" noChangeArrowheads="1"/>
            </p:cNvSpPr>
            <p:nvPr/>
          </p:nvSpPr>
          <p:spPr bwMode="auto">
            <a:xfrm>
              <a:off x="2474" y="1742"/>
              <a:ext cx="449" cy="213"/>
            </a:xfrm>
            <a:prstGeom prst="rect">
              <a:avLst/>
            </a:prstGeom>
            <a:noFill/>
            <a:ln w="12700">
              <a:solidFill>
                <a:srgbClr val="FFFFFF"/>
              </a:solid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Time </a:t>
              </a:r>
            </a:p>
          </p:txBody>
        </p:sp>
        <p:sp>
          <p:nvSpPr>
            <p:cNvPr id="11" name="Line 8"/>
            <p:cNvSpPr>
              <a:spLocks noChangeAspect="1" noChangeShapeType="1"/>
            </p:cNvSpPr>
            <p:nvPr/>
          </p:nvSpPr>
          <p:spPr bwMode="auto">
            <a:xfrm flipV="1">
              <a:off x="2040" y="1364"/>
              <a:ext cx="546" cy="352"/>
            </a:xfrm>
            <a:prstGeom prst="line">
              <a:avLst/>
            </a:prstGeom>
            <a:noFill/>
            <a:ln w="28575">
              <a:solidFill>
                <a:srgbClr val="0070C0"/>
              </a:solidFill>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12" name="Line 9"/>
            <p:cNvSpPr>
              <a:spLocks noChangeAspect="1" noChangeShapeType="1"/>
            </p:cNvSpPr>
            <p:nvPr/>
          </p:nvSpPr>
          <p:spPr bwMode="auto">
            <a:xfrm flipV="1">
              <a:off x="3182" y="1201"/>
              <a:ext cx="0" cy="1025"/>
            </a:xfrm>
            <a:prstGeom prst="line">
              <a:avLst/>
            </a:prstGeom>
            <a:noFill/>
            <a:ln w="12700">
              <a:solidFill>
                <a:srgbClr val="000000"/>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3" name="Line 10"/>
            <p:cNvSpPr>
              <a:spLocks noChangeAspect="1" noChangeShapeType="1"/>
            </p:cNvSpPr>
            <p:nvPr/>
          </p:nvSpPr>
          <p:spPr bwMode="auto">
            <a:xfrm>
              <a:off x="3186" y="1711"/>
              <a:ext cx="681" cy="0"/>
            </a:xfrm>
            <a:prstGeom prst="line">
              <a:avLst/>
            </a:prstGeom>
            <a:noFill/>
            <a:ln w="12700">
              <a:solidFill>
                <a:srgbClr val="000000"/>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4" name="Rectangle 11"/>
            <p:cNvSpPr>
              <a:spLocks noChangeAspect="1" noChangeArrowheads="1"/>
            </p:cNvSpPr>
            <p:nvPr/>
          </p:nvSpPr>
          <p:spPr bwMode="auto">
            <a:xfrm>
              <a:off x="1950" y="992"/>
              <a:ext cx="521" cy="197"/>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Velocity </a:t>
              </a:r>
            </a:p>
          </p:txBody>
        </p:sp>
        <p:sp>
          <p:nvSpPr>
            <p:cNvPr id="15" name="Rectangle 12"/>
            <p:cNvSpPr>
              <a:spLocks noChangeAspect="1" noChangeArrowheads="1"/>
            </p:cNvSpPr>
            <p:nvPr/>
          </p:nvSpPr>
          <p:spPr bwMode="auto">
            <a:xfrm>
              <a:off x="3696" y="1730"/>
              <a:ext cx="422" cy="229"/>
            </a:xfrm>
            <a:prstGeom prst="rect">
              <a:avLst/>
            </a:prstGeom>
            <a:noFill/>
            <a:ln w="12700">
              <a:solidFill>
                <a:srgbClr val="FFFFFF"/>
              </a:solid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Time </a:t>
              </a:r>
            </a:p>
          </p:txBody>
        </p:sp>
        <p:sp>
          <p:nvSpPr>
            <p:cNvPr id="16" name="Line 13"/>
            <p:cNvSpPr>
              <a:spLocks noChangeAspect="1" noChangeShapeType="1"/>
            </p:cNvSpPr>
            <p:nvPr/>
          </p:nvSpPr>
          <p:spPr bwMode="auto">
            <a:xfrm>
              <a:off x="3188" y="1436"/>
              <a:ext cx="613" cy="0"/>
            </a:xfrm>
            <a:prstGeom prst="line">
              <a:avLst/>
            </a:prstGeom>
            <a:noFill/>
            <a:ln w="28575">
              <a:solidFill>
                <a:srgbClr val="0070C0"/>
              </a:solidFill>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17" name="Rectangle 14"/>
            <p:cNvSpPr>
              <a:spLocks noChangeAspect="1" noChangeArrowheads="1"/>
            </p:cNvSpPr>
            <p:nvPr/>
          </p:nvSpPr>
          <p:spPr bwMode="auto">
            <a:xfrm>
              <a:off x="3110" y="1674"/>
              <a:ext cx="111" cy="119"/>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18" name="Rectangle 15"/>
            <p:cNvSpPr>
              <a:spLocks noChangeAspect="1" noChangeArrowheads="1"/>
            </p:cNvSpPr>
            <p:nvPr/>
          </p:nvSpPr>
          <p:spPr bwMode="auto">
            <a:xfrm>
              <a:off x="3098" y="995"/>
              <a:ext cx="825" cy="199"/>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Acceleration </a:t>
              </a:r>
            </a:p>
          </p:txBody>
        </p:sp>
        <p:sp>
          <p:nvSpPr>
            <p:cNvPr id="19" name="Line 16"/>
            <p:cNvSpPr>
              <a:spLocks noChangeAspect="1" noChangeShapeType="1"/>
            </p:cNvSpPr>
            <p:nvPr/>
          </p:nvSpPr>
          <p:spPr bwMode="auto">
            <a:xfrm>
              <a:off x="2040" y="1725"/>
              <a:ext cx="546" cy="352"/>
            </a:xfrm>
            <a:prstGeom prst="line">
              <a:avLst/>
            </a:prstGeom>
            <a:noFill/>
            <a:ln w="28575">
              <a:solidFill>
                <a:srgbClr val="0070C0"/>
              </a:solidFill>
              <a:prstDash val="lgDash"/>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20" name="Line 17"/>
            <p:cNvSpPr>
              <a:spLocks noChangeAspect="1" noChangeShapeType="1"/>
            </p:cNvSpPr>
            <p:nvPr/>
          </p:nvSpPr>
          <p:spPr bwMode="auto">
            <a:xfrm>
              <a:off x="3185" y="1973"/>
              <a:ext cx="611" cy="0"/>
            </a:xfrm>
            <a:prstGeom prst="line">
              <a:avLst/>
            </a:prstGeom>
            <a:noFill/>
            <a:ln w="28575">
              <a:solidFill>
                <a:srgbClr val="0070C0"/>
              </a:solidFill>
              <a:prstDash val="lgDash"/>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21" name="Line 18"/>
            <p:cNvSpPr>
              <a:spLocks noChangeAspect="1" noChangeShapeType="1"/>
            </p:cNvSpPr>
            <p:nvPr/>
          </p:nvSpPr>
          <p:spPr bwMode="auto">
            <a:xfrm>
              <a:off x="2036" y="1720"/>
              <a:ext cx="579" cy="0"/>
            </a:xfrm>
            <a:prstGeom prst="line">
              <a:avLst/>
            </a:prstGeom>
            <a:noFill/>
            <a:ln w="9525">
              <a:solidFill>
                <a:srgbClr val="000000"/>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2" name="Rectangle 19"/>
            <p:cNvSpPr>
              <a:spLocks noChangeAspect="1" noChangeArrowheads="1"/>
            </p:cNvSpPr>
            <p:nvPr/>
          </p:nvSpPr>
          <p:spPr bwMode="auto">
            <a:xfrm>
              <a:off x="880" y="1699"/>
              <a:ext cx="112" cy="119"/>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23" name="Line 20"/>
            <p:cNvSpPr>
              <a:spLocks noChangeAspect="1" noChangeShapeType="1"/>
            </p:cNvSpPr>
            <p:nvPr/>
          </p:nvSpPr>
          <p:spPr bwMode="auto">
            <a:xfrm flipH="1" flipV="1">
              <a:off x="964" y="1222"/>
              <a:ext cx="0" cy="973"/>
            </a:xfrm>
            <a:prstGeom prst="line">
              <a:avLst/>
            </a:prstGeom>
            <a:noFill/>
            <a:ln w="12700">
              <a:solidFill>
                <a:srgbClr val="000000"/>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4" name="Rectangle 21"/>
            <p:cNvSpPr>
              <a:spLocks noChangeAspect="1" noChangeArrowheads="1"/>
            </p:cNvSpPr>
            <p:nvPr/>
          </p:nvSpPr>
          <p:spPr bwMode="auto">
            <a:xfrm>
              <a:off x="864" y="997"/>
              <a:ext cx="999" cy="183"/>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Displacement </a:t>
              </a:r>
            </a:p>
          </p:txBody>
        </p:sp>
        <p:sp>
          <p:nvSpPr>
            <p:cNvPr id="25" name="Rectangle 22"/>
            <p:cNvSpPr>
              <a:spLocks noChangeAspect="1" noChangeArrowheads="1"/>
            </p:cNvSpPr>
            <p:nvPr/>
          </p:nvSpPr>
          <p:spPr bwMode="auto">
            <a:xfrm>
              <a:off x="1328" y="1766"/>
              <a:ext cx="413" cy="193"/>
            </a:xfrm>
            <a:prstGeom prst="rect">
              <a:avLst/>
            </a:prstGeom>
            <a:noFill/>
            <a:ln w="12700">
              <a:solidFill>
                <a:srgbClr val="FFFFFF"/>
              </a:solid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Time </a:t>
              </a:r>
            </a:p>
          </p:txBody>
        </p:sp>
        <p:sp>
          <p:nvSpPr>
            <p:cNvPr id="26" name="Line 23"/>
            <p:cNvSpPr>
              <a:spLocks noChangeAspect="1" noChangeShapeType="1"/>
            </p:cNvSpPr>
            <p:nvPr/>
          </p:nvSpPr>
          <p:spPr bwMode="auto">
            <a:xfrm>
              <a:off x="966" y="1748"/>
              <a:ext cx="578" cy="0"/>
            </a:xfrm>
            <a:prstGeom prst="line">
              <a:avLst/>
            </a:prstGeom>
            <a:noFill/>
            <a:ln w="9525">
              <a:solidFill>
                <a:srgbClr val="000000"/>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grpSp>
      <p:sp>
        <p:nvSpPr>
          <p:cNvPr id="27" name="Text Box 24"/>
          <p:cNvSpPr txBox="1">
            <a:spLocks noChangeArrowheads="1"/>
          </p:cNvSpPr>
          <p:nvPr/>
        </p:nvSpPr>
        <p:spPr bwMode="auto">
          <a:xfrm>
            <a:off x="1995488" y="4657024"/>
            <a:ext cx="7915767" cy="1465016"/>
          </a:xfrm>
          <a:prstGeom prst="rect">
            <a:avLst/>
          </a:prstGeom>
          <a:noFill/>
          <a:ln w="12700" cap="sq">
            <a:noFill/>
            <a:miter lim="800000"/>
            <a:headEnd type="none" w="sm" len="sm"/>
            <a:tailEnd type="none" w="sm" len="sm"/>
          </a:ln>
        </p:spPr>
        <p:txBody>
          <a:bodyPr wrap="square">
            <a:spAutoFit/>
          </a:bodyPr>
          <a:lstStyle/>
          <a:p>
            <a:pPr marL="536575" indent="-536575" eaLnBrk="0" hangingPunct="0">
              <a:lnSpc>
                <a:spcPct val="110000"/>
              </a:lnSpc>
              <a:spcBef>
                <a:spcPts val="600"/>
              </a:spcBef>
            </a:pPr>
            <a:r>
              <a:rPr lang="en-GB" sz="2400" dirty="0">
                <a:latin typeface="Times New Roman" panose="02020603050405020304" pitchFamily="18" charset="0"/>
                <a:cs typeface="Times New Roman" panose="02020603050405020304" pitchFamily="18" charset="0"/>
              </a:rPr>
              <a:t>a)	Displacement increases </a:t>
            </a:r>
            <a:r>
              <a:rPr lang="en-GB" sz="2400" dirty="0">
                <a:solidFill>
                  <a:srgbClr val="FF0000"/>
                </a:solidFill>
                <a:latin typeface="Times New Roman" panose="02020603050405020304" pitchFamily="18" charset="0"/>
                <a:cs typeface="Times New Roman" panose="02020603050405020304" pitchFamily="18" charset="0"/>
              </a:rPr>
              <a:t>non-linearly</a:t>
            </a:r>
            <a:r>
              <a:rPr lang="en-GB" sz="2400" dirty="0">
                <a:latin typeface="Times New Roman" panose="02020603050405020304" pitchFamily="18" charset="0"/>
                <a:cs typeface="Times New Roman" panose="02020603050405020304" pitchFamily="18" charset="0"/>
              </a:rPr>
              <a:t> with time.</a:t>
            </a:r>
          </a:p>
          <a:p>
            <a:pPr marL="536575" indent="-536575" eaLnBrk="0" hangingPunct="0">
              <a:lnSpc>
                <a:spcPct val="110000"/>
              </a:lnSpc>
              <a:spcBef>
                <a:spcPts val="600"/>
              </a:spcBef>
            </a:pPr>
            <a:r>
              <a:rPr lang="en-US" sz="2400" dirty="0">
                <a:latin typeface="Times New Roman" panose="02020603050405020304" pitchFamily="18" charset="0"/>
                <a:cs typeface="Times New Roman" panose="02020603050405020304" pitchFamily="18" charset="0"/>
              </a:rPr>
              <a:t>b)	Velocity increases </a:t>
            </a:r>
            <a:r>
              <a:rPr lang="en-US" sz="2400" dirty="0">
                <a:solidFill>
                  <a:srgbClr val="FF0000"/>
                </a:solidFill>
                <a:latin typeface="Times New Roman" panose="02020603050405020304" pitchFamily="18" charset="0"/>
                <a:cs typeface="Times New Roman" panose="02020603050405020304" pitchFamily="18" charset="0"/>
              </a:rPr>
              <a:t>linearly</a:t>
            </a:r>
            <a:r>
              <a:rPr lang="en-US" sz="2400" dirty="0">
                <a:latin typeface="Times New Roman" panose="02020603050405020304" pitchFamily="18" charset="0"/>
                <a:cs typeface="Times New Roman" panose="02020603050405020304" pitchFamily="18" charset="0"/>
              </a:rPr>
              <a:t> with time.</a:t>
            </a:r>
          </a:p>
          <a:p>
            <a:pPr marL="536575" indent="-536575" eaLnBrk="0" hangingPunct="0">
              <a:lnSpc>
                <a:spcPct val="110000"/>
              </a:lnSpc>
              <a:spcBef>
                <a:spcPts val="600"/>
              </a:spcBef>
            </a:pPr>
            <a:r>
              <a:rPr lang="en-US" sz="2400" dirty="0">
                <a:latin typeface="Times New Roman" panose="02020603050405020304" pitchFamily="18" charset="0"/>
                <a:cs typeface="Times New Roman" panose="02020603050405020304" pitchFamily="18" charset="0"/>
              </a:rPr>
              <a:t>c)	Acceleration is </a:t>
            </a:r>
            <a:r>
              <a:rPr lang="en-US" sz="2400" dirty="0">
                <a:solidFill>
                  <a:srgbClr val="FF0000"/>
                </a:solidFill>
                <a:latin typeface="Times New Roman" panose="02020603050405020304" pitchFamily="18" charset="0"/>
                <a:cs typeface="Times New Roman" panose="02020603050405020304" pitchFamily="18" charset="0"/>
              </a:rPr>
              <a:t>non zero </a:t>
            </a:r>
            <a:r>
              <a:rPr lang="en-US" sz="2400" dirty="0">
                <a:latin typeface="Times New Roman" panose="02020603050405020304" pitchFamily="18" charset="0"/>
                <a:cs typeface="Times New Roman" panose="02020603050405020304" pitchFamily="18" charset="0"/>
              </a:rPr>
              <a:t>and constant with time.</a:t>
            </a:r>
          </a:p>
        </p:txBody>
      </p:sp>
    </p:spTree>
    <p:extLst>
      <p:ext uri="{BB962C8B-B14F-4D97-AF65-F5344CB8AC3E}">
        <p14:creationId xmlns:p14="http://schemas.microsoft.com/office/powerpoint/2010/main" val="463637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endParaRPr lang="en-SG" dirty="0"/>
          </a:p>
        </p:txBody>
      </p:sp>
      <p:sp>
        <p:nvSpPr>
          <p:cNvPr id="3" name="Content Placeholder 2"/>
          <p:cNvSpPr>
            <a:spLocks noGrp="1"/>
          </p:cNvSpPr>
          <p:nvPr>
            <p:ph idx="1"/>
          </p:nvPr>
        </p:nvSpPr>
        <p:spPr/>
        <p:txBody>
          <a:bodyPr/>
          <a:lstStyle/>
          <a:p>
            <a:pPr marL="0" indent="0">
              <a:spcBef>
                <a:spcPts val="0"/>
              </a:spcBef>
              <a:buNone/>
              <a:tabLst>
                <a:tab pos="628650" algn="l"/>
              </a:tabLst>
            </a:pPr>
            <a:r>
              <a:rPr lang="en-GB" sz="2000" dirty="0"/>
              <a:t>A motorcyclist heading east through a small town accelerates at a constant </a:t>
            </a:r>
            <a:br>
              <a:rPr lang="en-GB" sz="2000" dirty="0"/>
            </a:br>
            <a:r>
              <a:rPr lang="en-GB" sz="2000" dirty="0"/>
              <a:t>4.0 m/s</a:t>
            </a:r>
            <a:r>
              <a:rPr lang="en-GB" sz="2000" baseline="30000" dirty="0"/>
              <a:t>2</a:t>
            </a:r>
            <a:r>
              <a:rPr lang="en-GB" sz="2000" dirty="0"/>
              <a:t> after he leaves the city limits. At time t = 0 he is 5.0 m east of the city-limits signpost, moving east at 15 m/s.</a:t>
            </a:r>
            <a:endParaRPr lang="en-GB" sz="2000" baseline="30000" dirty="0"/>
          </a:p>
          <a:p>
            <a:pPr marL="0" indent="0">
              <a:spcBef>
                <a:spcPts val="0"/>
              </a:spcBef>
              <a:buNone/>
              <a:tabLst>
                <a:tab pos="534988" algn="l"/>
              </a:tabLst>
            </a:pPr>
            <a:r>
              <a:rPr lang="en-GB" sz="2000" dirty="0"/>
              <a:t>a) Find his position and velocity at t = 2.0 s.</a:t>
            </a:r>
            <a:br>
              <a:rPr lang="en-GB" sz="2000" dirty="0"/>
            </a:br>
            <a:r>
              <a:rPr lang="en-GB" sz="2000" dirty="0"/>
              <a:t>b) Where is he when his velocity is 25 m/s?</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22</a:t>
            </a:fld>
            <a:endParaRPr lang="en-US" dirty="0"/>
          </a:p>
        </p:txBody>
      </p:sp>
      <p:pic>
        <p:nvPicPr>
          <p:cNvPr id="5" name="Picture 5" descr="02_Figure20-I"/>
          <p:cNvPicPr>
            <a:picLocks noChangeAspect="1" noChangeArrowheads="1"/>
          </p:cNvPicPr>
          <p:nvPr/>
        </p:nvPicPr>
        <p:blipFill>
          <a:blip r:embed="rId3" cstate="print"/>
          <a:srcRect b="6778"/>
          <a:stretch>
            <a:fillRect/>
          </a:stretch>
        </p:blipFill>
        <p:spPr bwMode="auto">
          <a:xfrm>
            <a:off x="1097280" y="3244254"/>
            <a:ext cx="5556710" cy="1602939"/>
          </a:xfrm>
          <a:prstGeom prst="rect">
            <a:avLst/>
          </a:prstGeom>
          <a:noFill/>
          <a:ln w="9525">
            <a:noFill/>
            <a:miter lim="800000"/>
            <a:headEnd/>
            <a:tailEnd/>
          </a:ln>
        </p:spPr>
      </p:pic>
    </p:spTree>
    <p:extLst>
      <p:ext uri="{BB962C8B-B14F-4D97-AF65-F5344CB8AC3E}">
        <p14:creationId xmlns:p14="http://schemas.microsoft.com/office/powerpoint/2010/main" val="4256839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a:t>
            </a:r>
            <a:r>
              <a:rPr lang="en-US" dirty="0">
                <a:solidFill>
                  <a:srgbClr val="FF0000"/>
                </a:solidFill>
              </a:rPr>
              <a:t>Done</a:t>
            </a:r>
            <a:endParaRPr lang="en-SG" dirty="0">
              <a:solidFill>
                <a:srgbClr val="FF0000"/>
              </a:solidFill>
            </a:endParaRPr>
          </a:p>
        </p:txBody>
      </p:sp>
      <p:sp>
        <p:nvSpPr>
          <p:cNvPr id="3" name="Content Placeholder 2"/>
          <p:cNvSpPr>
            <a:spLocks noGrp="1"/>
          </p:cNvSpPr>
          <p:nvPr>
            <p:ph idx="1"/>
          </p:nvPr>
        </p:nvSpPr>
        <p:spPr>
          <a:xfrm>
            <a:off x="200416" y="1439998"/>
            <a:ext cx="11991584" cy="5418001"/>
          </a:xfrm>
        </p:spPr>
        <p:txBody>
          <a:bodyPr/>
          <a:lstStyle/>
          <a:p>
            <a:pPr marL="0" indent="0">
              <a:spcBef>
                <a:spcPts val="0"/>
              </a:spcBef>
              <a:buNone/>
              <a:tabLst>
                <a:tab pos="628650" algn="l"/>
              </a:tabLst>
            </a:pPr>
            <a:r>
              <a:rPr lang="en-GB" sz="2000" dirty="0"/>
              <a:t>A motorist travelling with a constant speed of 15 m/s passes a school-crossing corner where the speed limit is 10 m/s. Just as the motorist passes the school-crossing sign, a police officer on a motorcycle, initially at rest, starts in pursuit with a constant acceleration of 3.0 m/s</a:t>
            </a:r>
            <a:r>
              <a:rPr lang="en-GB" sz="2000" baseline="30000" dirty="0"/>
              <a:t>2</a:t>
            </a:r>
            <a:r>
              <a:rPr lang="en-GB" sz="2000" dirty="0"/>
              <a:t>. </a:t>
            </a:r>
            <a:endParaRPr lang="en-GB" sz="2000" baseline="30000" dirty="0"/>
          </a:p>
          <a:p>
            <a:pPr marL="0" indent="0">
              <a:spcBef>
                <a:spcPts val="0"/>
              </a:spcBef>
              <a:buNone/>
              <a:tabLst>
                <a:tab pos="357188" algn="l"/>
              </a:tabLst>
            </a:pPr>
            <a:r>
              <a:rPr lang="en-GB" sz="2000" dirty="0"/>
              <a:t>a) 	How much time elapses before the officer passes the motorist?	T = 10s</a:t>
            </a:r>
            <a:br>
              <a:rPr lang="en-GB" sz="2000" dirty="0"/>
            </a:br>
            <a:r>
              <a:rPr lang="en-GB" sz="2000" dirty="0"/>
              <a:t>b) 	At that time, what distance has each vehicle travelled?	S = 150 meters</a:t>
            </a:r>
          </a:p>
          <a:p>
            <a:pPr marL="0" indent="0">
              <a:buNone/>
              <a:tabLst>
                <a:tab pos="534988" algn="l"/>
              </a:tabLst>
            </a:pPr>
            <a:r>
              <a:rPr lang="en-GB" dirty="0"/>
              <a:t>	</a:t>
            </a:r>
          </a:p>
          <a:p>
            <a:pPr marL="0" indent="0">
              <a:buNone/>
            </a:pPr>
            <a:endParaRPr lang="en-SG" dirty="0"/>
          </a:p>
        </p:txBody>
      </p:sp>
      <p:sp>
        <p:nvSpPr>
          <p:cNvPr id="4" name="Slide Number Placeholder 3"/>
          <p:cNvSpPr>
            <a:spLocks noGrp="1"/>
          </p:cNvSpPr>
          <p:nvPr>
            <p:ph type="sldNum" sz="quarter" idx="12"/>
          </p:nvPr>
        </p:nvSpPr>
        <p:spPr>
          <a:xfrm>
            <a:off x="9843655" y="6033900"/>
            <a:ext cx="1312025" cy="365125"/>
          </a:xfrm>
        </p:spPr>
        <p:txBody>
          <a:bodyPr/>
          <a:lstStyle/>
          <a:p>
            <a:r>
              <a:rPr lang="en-US" dirty="0"/>
              <a:t> Page </a:t>
            </a:r>
            <a:fld id="{D57F1E4F-1CFF-5643-939E-217C01CDF565}" type="slidenum">
              <a:rPr lang="en-US" smtClean="0"/>
              <a:pPr/>
              <a:t>23</a:t>
            </a:fld>
            <a:endParaRPr lang="en-US" dirty="0"/>
          </a:p>
        </p:txBody>
      </p:sp>
      <p:pic>
        <p:nvPicPr>
          <p:cNvPr id="5" name="Picture 6" descr="02_Figure21-I"/>
          <p:cNvPicPr>
            <a:picLocks noChangeAspect="1" noChangeArrowheads="1"/>
          </p:cNvPicPr>
          <p:nvPr/>
        </p:nvPicPr>
        <p:blipFill>
          <a:blip r:embed="rId3" cstate="print"/>
          <a:srcRect b="7083"/>
          <a:stretch>
            <a:fillRect/>
          </a:stretch>
        </p:blipFill>
        <p:spPr bwMode="auto">
          <a:xfrm>
            <a:off x="1097280" y="3334999"/>
            <a:ext cx="7810500" cy="2111808"/>
          </a:xfrm>
          <a:prstGeom prst="rect">
            <a:avLst/>
          </a:prstGeom>
          <a:noFill/>
          <a:ln w="9525">
            <a:noFill/>
            <a:miter lim="800000"/>
            <a:headEnd/>
            <a:tailEnd/>
          </a:ln>
        </p:spPr>
      </p:pic>
    </p:spTree>
    <p:extLst>
      <p:ext uri="{BB962C8B-B14F-4D97-AF65-F5344CB8AC3E}">
        <p14:creationId xmlns:p14="http://schemas.microsoft.com/office/powerpoint/2010/main" val="208996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 fall motion with constant acceleration</a:t>
            </a:r>
            <a:endParaRPr lang="en-SG" dirty="0"/>
          </a:p>
        </p:txBody>
      </p:sp>
      <p:sp>
        <p:nvSpPr>
          <p:cNvPr id="3" name="Content Placeholder 2"/>
          <p:cNvSpPr>
            <a:spLocks noGrp="1"/>
          </p:cNvSpPr>
          <p:nvPr>
            <p:ph idx="1"/>
          </p:nvPr>
        </p:nvSpPr>
        <p:spPr>
          <a:xfrm>
            <a:off x="1097280" y="1439999"/>
            <a:ext cx="10080000" cy="5019785"/>
          </a:xfrm>
        </p:spPr>
        <p:txBody>
          <a:bodyPr/>
          <a:lstStyle/>
          <a:p>
            <a:pPr marL="381000" indent="-381000">
              <a:lnSpc>
                <a:spcPct val="110000"/>
              </a:lnSpc>
            </a:pPr>
            <a:r>
              <a:rPr lang="en-GB" dirty="0">
                <a:solidFill>
                  <a:srgbClr val="FF0000"/>
                </a:solidFill>
              </a:rPr>
              <a:t>Free fall </a:t>
            </a:r>
            <a:r>
              <a:rPr lang="en-GB" dirty="0"/>
              <a:t>motion</a:t>
            </a:r>
            <a:r>
              <a:rPr lang="en-GB" dirty="0">
                <a:solidFill>
                  <a:srgbClr val="FF0000"/>
                </a:solidFill>
              </a:rPr>
              <a:t> </a:t>
            </a:r>
            <a:r>
              <a:rPr lang="en-GB" dirty="0"/>
              <a:t>is</a:t>
            </a:r>
            <a:r>
              <a:rPr lang="en-GB" b="1" dirty="0">
                <a:solidFill>
                  <a:srgbClr val="FF0000"/>
                </a:solidFill>
              </a:rPr>
              <a:t> </a:t>
            </a:r>
            <a:r>
              <a:rPr lang="en-GB" dirty="0"/>
              <a:t>when an object falls under earth’s gravity assuming that </a:t>
            </a:r>
          </a:p>
          <a:p>
            <a:pPr marL="381000" indent="-25400">
              <a:lnSpc>
                <a:spcPct val="110000"/>
              </a:lnSpc>
              <a:spcBef>
                <a:spcPts val="600"/>
              </a:spcBef>
              <a:spcAft>
                <a:spcPts val="300"/>
              </a:spcAft>
              <a:tabLst>
                <a:tab pos="714375" algn="l"/>
              </a:tabLst>
            </a:pPr>
            <a:r>
              <a:rPr lang="en-GB" dirty="0"/>
              <a:t> 	</a:t>
            </a:r>
            <a:r>
              <a:rPr lang="en-GB" sz="2000" dirty="0"/>
              <a:t>there is no air resistance,</a:t>
            </a:r>
          </a:p>
          <a:p>
            <a:pPr marL="714375" indent="-358775">
              <a:lnSpc>
                <a:spcPct val="110000"/>
              </a:lnSpc>
              <a:spcBef>
                <a:spcPts val="600"/>
              </a:spcBef>
              <a:spcAft>
                <a:spcPts val="300"/>
              </a:spcAft>
              <a:tabLst>
                <a:tab pos="714375" algn="l"/>
              </a:tabLst>
            </a:pPr>
            <a:r>
              <a:rPr lang="en-GB" sz="2000" dirty="0"/>
              <a:t>the distance of the fall is small compared to the </a:t>
            </a:r>
            <a:r>
              <a:rPr lang="en-GB" sz="2000" dirty="0">
                <a:solidFill>
                  <a:srgbClr val="FF0000"/>
                </a:solidFill>
              </a:rPr>
              <a:t>radius of the earth</a:t>
            </a:r>
            <a:r>
              <a:rPr lang="en-GB" sz="2000" dirty="0"/>
              <a:t>,</a:t>
            </a:r>
          </a:p>
          <a:p>
            <a:pPr marL="381000" indent="-25400">
              <a:lnSpc>
                <a:spcPct val="110000"/>
              </a:lnSpc>
              <a:spcBef>
                <a:spcPts val="600"/>
              </a:spcBef>
              <a:spcAft>
                <a:spcPts val="300"/>
              </a:spcAft>
              <a:tabLst>
                <a:tab pos="714375" algn="l"/>
              </a:tabLst>
            </a:pPr>
            <a:r>
              <a:rPr lang="en-GB" sz="2000" dirty="0"/>
              <a:t>  	the </a:t>
            </a:r>
            <a:r>
              <a:rPr lang="en-GB" sz="2000" dirty="0">
                <a:solidFill>
                  <a:srgbClr val="FF0000"/>
                </a:solidFill>
              </a:rPr>
              <a:t>rotation of the earth</a:t>
            </a:r>
            <a:r>
              <a:rPr lang="en-GB" sz="2000" dirty="0"/>
              <a:t> is ignored.</a:t>
            </a:r>
          </a:p>
          <a:p>
            <a:pPr marL="381000" indent="-381000">
              <a:lnSpc>
                <a:spcPct val="110000"/>
              </a:lnSpc>
            </a:pPr>
            <a:r>
              <a:rPr lang="en-GB" dirty="0"/>
              <a:t>The acceleration due to gravity is taken to be constant irrespective of the size and mass of the object.</a:t>
            </a:r>
          </a:p>
          <a:p>
            <a:pPr marL="381000" indent="-381000">
              <a:lnSpc>
                <a:spcPct val="110000"/>
              </a:lnSpc>
            </a:pPr>
            <a:r>
              <a:rPr lang="en-GB" dirty="0"/>
              <a:t>For earth, the magnitude of the acceleration due to gravity is 9.80 m/s</a:t>
            </a:r>
            <a:r>
              <a:rPr lang="en-GB" baseline="30000" dirty="0"/>
              <a:t>2</a:t>
            </a:r>
            <a:r>
              <a:rPr lang="en-GB" dirty="0"/>
              <a:t>.</a:t>
            </a:r>
            <a:endParaRPr lang="en-GB" baseline="30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24</a:t>
            </a:fld>
            <a:endParaRPr lang="en-US" dirty="0"/>
          </a:p>
        </p:txBody>
      </p:sp>
    </p:spTree>
    <p:extLst>
      <p:ext uri="{BB962C8B-B14F-4D97-AF65-F5344CB8AC3E}">
        <p14:creationId xmlns:p14="http://schemas.microsoft.com/office/powerpoint/2010/main" val="1048840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a:t>
            </a:r>
            <a:endParaRPr lang="en-SG" dirty="0"/>
          </a:p>
        </p:txBody>
      </p:sp>
      <p:sp>
        <p:nvSpPr>
          <p:cNvPr id="3" name="Content Placeholder 2"/>
          <p:cNvSpPr>
            <a:spLocks noGrp="1"/>
          </p:cNvSpPr>
          <p:nvPr>
            <p:ph idx="1"/>
          </p:nvPr>
        </p:nvSpPr>
        <p:spPr>
          <a:xfrm>
            <a:off x="338203" y="1439999"/>
            <a:ext cx="10839077" cy="5236373"/>
          </a:xfrm>
        </p:spPr>
        <p:txBody>
          <a:bodyPr/>
          <a:lstStyle/>
          <a:p>
            <a:pPr marL="0" indent="0">
              <a:spcBef>
                <a:spcPct val="0"/>
              </a:spcBef>
              <a:buNone/>
              <a:tabLst>
                <a:tab pos="449263" algn="l"/>
                <a:tab pos="1800225" algn="l"/>
                <a:tab pos="2060575" algn="l"/>
                <a:tab pos="2336800" algn="l"/>
              </a:tabLst>
            </a:pPr>
            <a:r>
              <a:rPr lang="en-GB" dirty="0"/>
              <a:t>You throw a ball vertically upward from the roof of a tall building. The ball leaves your hand at a point even with the roof railing with an upward speed of 15.0 m/s. On its way back down, it just misses the railing.</a:t>
            </a:r>
          </a:p>
          <a:p>
            <a:pPr marL="361950" indent="-361950">
              <a:spcBef>
                <a:spcPct val="0"/>
              </a:spcBef>
              <a:buNone/>
              <a:tabLst>
                <a:tab pos="361950" algn="l"/>
                <a:tab pos="1800225" algn="l"/>
                <a:tab pos="2060575" algn="l"/>
                <a:tab pos="2336800" algn="l"/>
              </a:tabLst>
            </a:pPr>
            <a:r>
              <a:rPr lang="en-GB" dirty="0"/>
              <a:t>a) 	Find the ball’s position and velocity 1.00 s and 4.00 s after leaving your hand.</a:t>
            </a:r>
          </a:p>
          <a:p>
            <a:pPr marL="361950" indent="-361950">
              <a:spcBef>
                <a:spcPct val="0"/>
              </a:spcBef>
              <a:buNone/>
              <a:tabLst>
                <a:tab pos="361950" algn="l"/>
                <a:tab pos="1800225" algn="l"/>
                <a:tab pos="2060575" algn="l"/>
                <a:tab pos="2336800" algn="l"/>
              </a:tabLst>
            </a:pPr>
            <a:r>
              <a:rPr lang="en-GB" dirty="0"/>
              <a:t>b) 	Find the ball’s velocity when it is 5.00 m above the railing.</a:t>
            </a:r>
          </a:p>
          <a:p>
            <a:pPr marL="361950" indent="-361950">
              <a:spcBef>
                <a:spcPct val="0"/>
              </a:spcBef>
              <a:buNone/>
              <a:tabLst>
                <a:tab pos="361950" algn="l"/>
                <a:tab pos="1800225" algn="l"/>
                <a:tab pos="2060575" algn="l"/>
                <a:tab pos="2336800" algn="l"/>
              </a:tabLst>
            </a:pPr>
            <a:r>
              <a:rPr lang="en-GB" dirty="0"/>
              <a:t>c) 	Find the maximum height reached.</a:t>
            </a:r>
          </a:p>
          <a:p>
            <a:pPr marL="361950" indent="-361950">
              <a:spcBef>
                <a:spcPct val="0"/>
              </a:spcBef>
              <a:buNone/>
              <a:tabLst>
                <a:tab pos="361950" algn="l"/>
                <a:tab pos="1800225" algn="l"/>
                <a:tab pos="2060575" algn="l"/>
                <a:tab pos="2336800" algn="l"/>
              </a:tabLst>
            </a:pPr>
            <a:r>
              <a:rPr lang="en-GB" dirty="0"/>
              <a:t>d) 	Find the ball’s acceleration when it is at its maximum height.</a:t>
            </a:r>
          </a:p>
          <a:p>
            <a:pPr marL="361950" indent="-361950">
              <a:spcBef>
                <a:spcPct val="0"/>
              </a:spcBef>
              <a:buNone/>
              <a:tabLst>
                <a:tab pos="361950" algn="l"/>
                <a:tab pos="1800225" algn="l"/>
                <a:tab pos="2060575" algn="l"/>
                <a:tab pos="2336800" algn="l"/>
              </a:tabLst>
            </a:pPr>
            <a:r>
              <a:rPr lang="en-GB" dirty="0"/>
              <a:t>e) 	At what time after being released has the ball fallen 5.00 m below the roof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25</a:t>
            </a:fld>
            <a:endParaRPr lang="en-US" dirty="0"/>
          </a:p>
        </p:txBody>
      </p:sp>
    </p:spTree>
    <p:extLst>
      <p:ext uri="{BB962C8B-B14F-4D97-AF65-F5344CB8AC3E}">
        <p14:creationId xmlns:p14="http://schemas.microsoft.com/office/powerpoint/2010/main" val="684476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 </a:t>
            </a:r>
            <a:r>
              <a:rPr lang="en-US" dirty="0" err="1"/>
              <a:t>cont</a:t>
            </a:r>
            <a:endParaRPr lang="en-SG" dirty="0"/>
          </a:p>
        </p:txBody>
      </p:sp>
      <p:sp>
        <p:nvSpPr>
          <p:cNvPr id="3" name="Content Placeholder 2"/>
          <p:cNvSpPr>
            <a:spLocks noGrp="1"/>
          </p:cNvSpPr>
          <p:nvPr>
            <p:ph idx="1"/>
          </p:nvPr>
        </p:nvSpPr>
        <p:spPr>
          <a:xfrm>
            <a:off x="1097280" y="1186603"/>
            <a:ext cx="10080000" cy="4933397"/>
          </a:xfrm>
        </p:spPr>
        <p:txBody>
          <a:bodyPr/>
          <a:lstStyle/>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26</a:t>
            </a:fld>
            <a:endParaRPr lang="en-US" dirty="0"/>
          </a:p>
        </p:txBody>
      </p:sp>
      <p:pic>
        <p:nvPicPr>
          <p:cNvPr id="5" name="Picture 4" descr="02_24_Figure"/>
          <p:cNvPicPr>
            <a:picLocks noChangeAspect="1" noChangeArrowheads="1"/>
          </p:cNvPicPr>
          <p:nvPr/>
        </p:nvPicPr>
        <p:blipFill>
          <a:blip r:embed="rId3" cstate="print"/>
          <a:srcRect/>
          <a:stretch>
            <a:fillRect/>
          </a:stretch>
        </p:blipFill>
        <p:spPr bwMode="auto">
          <a:xfrm>
            <a:off x="1295396" y="1633066"/>
            <a:ext cx="4175129" cy="3994848"/>
          </a:xfrm>
          <a:prstGeom prst="rect">
            <a:avLst/>
          </a:prstGeom>
          <a:noFill/>
        </p:spPr>
      </p:pic>
      <p:pic>
        <p:nvPicPr>
          <p:cNvPr id="6" name="Picture 4" descr="02_25_Figure"/>
          <p:cNvPicPr>
            <a:picLocks noChangeAspect="1" noChangeArrowheads="1"/>
          </p:cNvPicPr>
          <p:nvPr/>
        </p:nvPicPr>
        <p:blipFill>
          <a:blip r:embed="rId4" cstate="print"/>
          <a:srcRect/>
          <a:stretch>
            <a:fillRect/>
          </a:stretch>
        </p:blipFill>
        <p:spPr bwMode="auto">
          <a:xfrm>
            <a:off x="5668641" y="1633066"/>
            <a:ext cx="5094381" cy="3733591"/>
          </a:xfrm>
          <a:prstGeom prst="rect">
            <a:avLst/>
          </a:prstGeom>
          <a:noFill/>
        </p:spPr>
      </p:pic>
    </p:spTree>
    <p:extLst>
      <p:ext uri="{BB962C8B-B14F-4D97-AF65-F5344CB8AC3E}">
        <p14:creationId xmlns:p14="http://schemas.microsoft.com/office/powerpoint/2010/main" val="25546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5</a:t>
            </a:r>
            <a:endParaRPr lang="en-SG" dirty="0"/>
          </a:p>
        </p:txBody>
      </p:sp>
      <p:sp>
        <p:nvSpPr>
          <p:cNvPr id="3" name="Content Placeholder 2"/>
          <p:cNvSpPr>
            <a:spLocks noGrp="1"/>
          </p:cNvSpPr>
          <p:nvPr>
            <p:ph idx="1"/>
          </p:nvPr>
        </p:nvSpPr>
        <p:spPr/>
        <p:txBody>
          <a:bodyPr/>
          <a:lstStyle/>
          <a:p>
            <a:pPr marL="0" indent="0">
              <a:spcBef>
                <a:spcPts val="0"/>
              </a:spcBef>
              <a:buNone/>
              <a:tabLst>
                <a:tab pos="628650" algn="l"/>
              </a:tabLst>
            </a:pPr>
            <a:r>
              <a:rPr lang="en-GB" sz="2000" dirty="0"/>
              <a:t>A cheetah is crouched 20 m to the east of an observer in a vehicle. At </a:t>
            </a:r>
            <a:r>
              <a:rPr lang="en-GB" sz="2000" i="1" dirty="0"/>
              <a:t>t</a:t>
            </a:r>
            <a:r>
              <a:rPr lang="en-GB" sz="2000" dirty="0"/>
              <a:t> = 0 the cheetah begins to run due eastward toward an antelope that is 50 m to the east of the observer. During the first 2.0 s of the attack, the cheetah’s coordinate x varies with time according to the equation:  </a:t>
            </a:r>
            <a:r>
              <a:rPr lang="en-GB" sz="2000" i="1" dirty="0"/>
              <a:t>x</a:t>
            </a:r>
            <a:r>
              <a:rPr lang="en-GB" sz="2000" dirty="0"/>
              <a:t> = 20 + 5.0</a:t>
            </a:r>
            <a:r>
              <a:rPr lang="en-GB" sz="2000" i="1" dirty="0"/>
              <a:t>t</a:t>
            </a:r>
            <a:r>
              <a:rPr lang="en-GB" sz="2000" baseline="30000" dirty="0"/>
              <a:t>2</a:t>
            </a:r>
          </a:p>
          <a:p>
            <a:pPr marL="361950" indent="-361950">
              <a:spcBef>
                <a:spcPts val="0"/>
              </a:spcBef>
              <a:buNone/>
              <a:tabLst>
                <a:tab pos="361950" algn="l"/>
              </a:tabLst>
            </a:pPr>
            <a:r>
              <a:rPr lang="en-GB" sz="2000" dirty="0"/>
              <a:t>a) 	Find the cheetah’s displacement between </a:t>
            </a:r>
            <a:r>
              <a:rPr lang="en-GB" sz="2000" i="1" dirty="0"/>
              <a:t>t</a:t>
            </a:r>
            <a:r>
              <a:rPr lang="en-GB" sz="2000" baseline="-25000" dirty="0"/>
              <a:t>1</a:t>
            </a:r>
            <a:r>
              <a:rPr lang="en-GB" sz="2000" dirty="0"/>
              <a:t> = 1.0 s and </a:t>
            </a:r>
            <a:r>
              <a:rPr lang="en-GB" sz="2000" i="1" dirty="0"/>
              <a:t>t</a:t>
            </a:r>
            <a:r>
              <a:rPr lang="en-GB" sz="2000" baseline="-25000" dirty="0"/>
              <a:t>2</a:t>
            </a:r>
            <a:r>
              <a:rPr lang="en-GB" sz="2000" dirty="0"/>
              <a:t> = 2.0 s.</a:t>
            </a:r>
          </a:p>
          <a:p>
            <a:pPr marL="361950" indent="-361950">
              <a:spcBef>
                <a:spcPts val="0"/>
              </a:spcBef>
              <a:buNone/>
              <a:tabLst>
                <a:tab pos="361950" algn="l"/>
              </a:tabLst>
            </a:pPr>
            <a:r>
              <a:rPr lang="en-GB" sz="2000" dirty="0"/>
              <a:t>b) 	Find the average velocity during that interval.</a:t>
            </a:r>
          </a:p>
          <a:p>
            <a:pPr marL="361950" indent="-361950">
              <a:spcBef>
                <a:spcPts val="0"/>
              </a:spcBef>
              <a:buNone/>
              <a:tabLst>
                <a:tab pos="361950" algn="l"/>
              </a:tabLst>
            </a:pPr>
            <a:r>
              <a:rPr lang="en-GB" sz="2000" dirty="0"/>
              <a:t>c) 	Find the instantaneous velocity at </a:t>
            </a:r>
            <a:r>
              <a:rPr lang="en-GB" sz="2000" i="1" dirty="0"/>
              <a:t>t</a:t>
            </a:r>
            <a:r>
              <a:rPr lang="en-GB" sz="2000" baseline="-25000" dirty="0"/>
              <a:t>1</a:t>
            </a:r>
            <a:r>
              <a:rPr lang="en-GB" sz="2000" dirty="0"/>
              <a:t> = 1.0 s by taking ∆</a:t>
            </a:r>
            <a:r>
              <a:rPr lang="en-GB" sz="2000" i="1" dirty="0"/>
              <a:t>t</a:t>
            </a:r>
            <a:r>
              <a:rPr lang="en-GB" sz="2000" dirty="0"/>
              <a:t> = 0.1 s.</a:t>
            </a:r>
          </a:p>
          <a:p>
            <a:pPr marL="361950" indent="-361950">
              <a:spcBef>
                <a:spcPts val="0"/>
              </a:spcBef>
              <a:buNone/>
              <a:tabLst>
                <a:tab pos="361950" algn="l"/>
              </a:tabLst>
            </a:pPr>
            <a:r>
              <a:rPr lang="en-GB" sz="2000" dirty="0"/>
              <a:t>d) 	Derive an expression for the cheetah’s instantaneous velocity as a function of time and use it to find </a:t>
            </a:r>
            <a:r>
              <a:rPr lang="en-GB" sz="2000" i="1" dirty="0" err="1"/>
              <a:t>v</a:t>
            </a:r>
            <a:r>
              <a:rPr lang="en-GB" sz="2000" baseline="-25000" dirty="0" err="1"/>
              <a:t>x</a:t>
            </a:r>
            <a:r>
              <a:rPr lang="en-GB" sz="2000" dirty="0"/>
              <a:t> at </a:t>
            </a:r>
            <a:r>
              <a:rPr lang="en-GB" sz="2000" i="1" dirty="0"/>
              <a:t>t</a:t>
            </a:r>
            <a:r>
              <a:rPr lang="en-GB" sz="2000" dirty="0"/>
              <a:t> = 1.0 s and </a:t>
            </a:r>
            <a:r>
              <a:rPr lang="en-GB" sz="2000" i="1" dirty="0"/>
              <a:t>t</a:t>
            </a:r>
            <a:r>
              <a:rPr lang="en-GB" sz="2000" dirty="0"/>
              <a:t> = 2.0 s.</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27</a:t>
            </a:fld>
            <a:endParaRPr lang="en-US" dirty="0"/>
          </a:p>
        </p:txBody>
      </p:sp>
      <p:pic>
        <p:nvPicPr>
          <p:cNvPr id="5" name="Picture 11" descr="02_06_Figure"/>
          <p:cNvPicPr>
            <a:picLocks noChangeAspect="1" noChangeArrowheads="1"/>
          </p:cNvPicPr>
          <p:nvPr/>
        </p:nvPicPr>
        <p:blipFill>
          <a:blip r:embed="rId3" cstate="print"/>
          <a:srcRect b="4819"/>
          <a:stretch>
            <a:fillRect/>
          </a:stretch>
        </p:blipFill>
        <p:spPr bwMode="auto">
          <a:xfrm>
            <a:off x="2360005" y="4253597"/>
            <a:ext cx="7554549" cy="2604403"/>
          </a:xfrm>
          <a:prstGeom prst="rect">
            <a:avLst/>
          </a:prstGeom>
          <a:noFill/>
          <a:ln w="9525">
            <a:noFill/>
            <a:miter lim="800000"/>
            <a:headEnd/>
            <a:tailEnd/>
          </a:ln>
        </p:spPr>
      </p:pic>
    </p:spTree>
    <p:extLst>
      <p:ext uri="{BB962C8B-B14F-4D97-AF65-F5344CB8AC3E}">
        <p14:creationId xmlns:p14="http://schemas.microsoft.com/office/powerpoint/2010/main" val="2571365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acceleration</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GB" sz="2400" dirty="0">
                <a:solidFill>
                  <a:schemeClr val="tx1"/>
                </a:solidFill>
                <a:sym typeface="Symbol" pitchFamily="84" charset="2"/>
              </a:rPr>
              <a:t>The </a:t>
            </a:r>
            <a:r>
              <a:rPr lang="en-GB" sz="2400" dirty="0">
                <a:solidFill>
                  <a:srgbClr val="FF0000"/>
                </a:solidFill>
                <a:sym typeface="Symbol" pitchFamily="84" charset="2"/>
              </a:rPr>
              <a:t>instantaneous</a:t>
            </a:r>
            <a:r>
              <a:rPr lang="en-GB" sz="2400" dirty="0">
                <a:solidFill>
                  <a:schemeClr val="tx1"/>
                </a:solidFill>
                <a:sym typeface="Symbol" pitchFamily="84" charset="2"/>
              </a:rPr>
              <a:t> </a:t>
            </a:r>
            <a:r>
              <a:rPr lang="en-US" sz="2400" dirty="0">
                <a:solidFill>
                  <a:schemeClr val="tx1"/>
                </a:solidFill>
              </a:rPr>
              <a:t>acceleration </a:t>
            </a:r>
            <a:r>
              <a:rPr lang="en-GB" sz="2400" dirty="0">
                <a:solidFill>
                  <a:schemeClr val="tx1"/>
                </a:solidFill>
                <a:sym typeface="Symbol" pitchFamily="84" charset="2"/>
              </a:rPr>
              <a:t>is the </a:t>
            </a:r>
            <a:r>
              <a:rPr lang="en-GB" sz="2400" dirty="0">
                <a:solidFill>
                  <a:srgbClr val="FF0000"/>
                </a:solidFill>
                <a:sym typeface="Symbol" pitchFamily="84" charset="2"/>
              </a:rPr>
              <a:t>rate</a:t>
            </a:r>
            <a:r>
              <a:rPr lang="en-GB" sz="2400" dirty="0">
                <a:solidFill>
                  <a:schemeClr val="tx1"/>
                </a:solidFill>
                <a:sym typeface="Symbol" pitchFamily="84" charset="2"/>
              </a:rPr>
              <a:t> of change of instantaneous velocity      with time and is given by :</a:t>
            </a:r>
            <a:endParaRPr lang="en-US" sz="2400" dirty="0">
              <a:solidFill>
                <a:schemeClr val="tx1"/>
              </a:solidFill>
            </a:endParaRPr>
          </a:p>
          <a:p>
            <a:pPr marL="381000" lvl="1" indent="-381000">
              <a:lnSpc>
                <a:spcPct val="110000"/>
              </a:lnSpc>
              <a:buSzPct val="68000"/>
              <a:buFont typeface="Wingdings 3"/>
              <a:buChar char=""/>
            </a:pPr>
            <a:endParaRPr lang="en-US" sz="2400" dirty="0">
              <a:solidFill>
                <a:schemeClr val="tx1"/>
              </a:solidFill>
            </a:endParaRPr>
          </a:p>
          <a:p>
            <a:pPr marL="381000" lvl="1" indent="-381000">
              <a:lnSpc>
                <a:spcPct val="110000"/>
              </a:lnSpc>
              <a:buSzPct val="68000"/>
              <a:buFont typeface="Wingdings 3"/>
              <a:buChar char=""/>
            </a:pPr>
            <a:endParaRPr lang="en-GB" sz="2400" dirty="0">
              <a:solidFill>
                <a:schemeClr val="tx1"/>
              </a:solidFill>
            </a:endParaRPr>
          </a:p>
          <a:p>
            <a:pPr marL="381000" lvl="1" indent="-381000">
              <a:lnSpc>
                <a:spcPct val="110000"/>
              </a:lnSpc>
              <a:buSzPct val="68000"/>
              <a:buFont typeface="Wingdings 3"/>
              <a:buChar char=""/>
            </a:pPr>
            <a:endParaRPr lang="en-US" sz="2400" dirty="0">
              <a:solidFill>
                <a:schemeClr val="tx1"/>
              </a:solidFill>
              <a:sym typeface="Symbol" pitchFamily="84" charset="2"/>
            </a:endParaRPr>
          </a:p>
          <a:p>
            <a:pPr marL="381000" lvl="1" indent="-381000">
              <a:lnSpc>
                <a:spcPct val="110000"/>
              </a:lnSpc>
              <a:buSzPct val="68000"/>
              <a:buFont typeface="Wingdings 3"/>
              <a:buChar char=""/>
            </a:pPr>
            <a:endParaRPr lang="en-US" sz="2400" dirty="0">
              <a:solidFill>
                <a:schemeClr val="tx1"/>
              </a:solidFill>
              <a:sym typeface="Symbol" pitchFamily="84" charset="2"/>
            </a:endParaRPr>
          </a:p>
          <a:p>
            <a:pPr marL="381000" lvl="1" indent="-381000">
              <a:lnSpc>
                <a:spcPct val="110000"/>
              </a:lnSpc>
              <a:buSzPct val="68000"/>
              <a:buFont typeface="Wingdings 3"/>
              <a:buChar char=""/>
            </a:pPr>
            <a:r>
              <a:rPr lang="en-US" sz="2400" dirty="0">
                <a:solidFill>
                  <a:schemeClr val="tx1"/>
                </a:solidFill>
                <a:sym typeface="Symbol" pitchFamily="84" charset="2"/>
              </a:rPr>
              <a:t>Unless specified, the term acceleration imply </a:t>
            </a:r>
            <a:r>
              <a:rPr lang="en-US" sz="2400" dirty="0">
                <a:solidFill>
                  <a:srgbClr val="FF0000"/>
                </a:solidFill>
                <a:sym typeface="Symbol" pitchFamily="84" charset="2"/>
              </a:rPr>
              <a:t>instantaneous</a:t>
            </a:r>
            <a:r>
              <a:rPr lang="en-US" sz="2400" dirty="0">
                <a:solidFill>
                  <a:schemeClr val="tx1"/>
                </a:solidFill>
                <a:sym typeface="Symbol" pitchFamily="84" charset="2"/>
              </a:rPr>
              <a:t> acceleration.</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28</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4127833412"/>
              </p:ext>
            </p:extLst>
          </p:nvPr>
        </p:nvGraphicFramePr>
        <p:xfrm>
          <a:off x="1484313" y="2386013"/>
          <a:ext cx="2386012" cy="1727200"/>
        </p:xfrm>
        <a:graphic>
          <a:graphicData uri="http://schemas.openxmlformats.org/presentationml/2006/ole">
            <mc:AlternateContent xmlns:mc="http://schemas.openxmlformats.org/markup-compatibility/2006">
              <mc:Choice xmlns:v="urn:schemas-microsoft-com:vml" Requires="v">
                <p:oleObj spid="_x0000_s313385" name="Equation" r:id="rId3" imgW="2387520" imgH="1726920" progId="Equation.DSMT4">
                  <p:embed/>
                </p:oleObj>
              </mc:Choice>
              <mc:Fallback>
                <p:oleObj name="Equation" r:id="rId3" imgW="2387520" imgH="1726920" progId="Equation.DSMT4">
                  <p:embed/>
                  <p:pic>
                    <p:nvPicPr>
                      <p:cNvPr id="312322" name="Object 2"/>
                      <p:cNvPicPr>
                        <a:picLocks noChangeAspect="1" noChangeArrowheads="1"/>
                      </p:cNvPicPr>
                      <p:nvPr/>
                    </p:nvPicPr>
                    <p:blipFill>
                      <a:blip r:embed="rId4"/>
                      <a:srcRect/>
                      <a:stretch>
                        <a:fillRect/>
                      </a:stretch>
                    </p:blipFill>
                    <p:spPr bwMode="auto">
                      <a:xfrm>
                        <a:off x="1484313" y="2386013"/>
                        <a:ext cx="2386012" cy="17272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153970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acceleration from </a:t>
            </a:r>
            <a:r>
              <a:rPr lang="en-US" i="1" dirty="0"/>
              <a:t>x</a:t>
            </a:r>
            <a:r>
              <a:rPr lang="en-US" dirty="0"/>
              <a:t>-</a:t>
            </a:r>
            <a:r>
              <a:rPr lang="en-US" i="1" dirty="0"/>
              <a:t>t</a:t>
            </a:r>
            <a:r>
              <a:rPr lang="en-US" dirty="0"/>
              <a:t> graph</a:t>
            </a:r>
            <a:endParaRPr lang="en-SG" dirty="0"/>
          </a:p>
        </p:txBody>
      </p:sp>
      <p:sp>
        <p:nvSpPr>
          <p:cNvPr id="3" name="Content Placeholder 2"/>
          <p:cNvSpPr>
            <a:spLocks noGrp="1"/>
          </p:cNvSpPr>
          <p:nvPr>
            <p:ph idx="1"/>
          </p:nvPr>
        </p:nvSpPr>
        <p:spPr/>
        <p:txBody>
          <a:bodyPr/>
          <a:lstStyle/>
          <a:p>
            <a:r>
              <a:rPr lang="en-US" dirty="0">
                <a:solidFill>
                  <a:schemeClr val="tx1"/>
                </a:solidFill>
                <a:sym typeface="Symbol" pitchFamily="84" charset="2"/>
              </a:rPr>
              <a:t>The </a:t>
            </a:r>
            <a:r>
              <a:rPr lang="en-US" dirty="0">
                <a:solidFill>
                  <a:srgbClr val="FF0000"/>
                </a:solidFill>
              </a:rPr>
              <a:t>instantaneous</a:t>
            </a:r>
            <a:r>
              <a:rPr lang="en-US" dirty="0">
                <a:solidFill>
                  <a:schemeClr val="tx1"/>
                </a:solidFill>
              </a:rPr>
              <a:t> acceleration is the second derivative of the </a:t>
            </a:r>
            <a:r>
              <a:rPr lang="en-US" i="1" dirty="0">
                <a:solidFill>
                  <a:srgbClr val="FF0000"/>
                </a:solidFill>
              </a:rPr>
              <a:t>x</a:t>
            </a:r>
            <a:r>
              <a:rPr lang="en-US" dirty="0">
                <a:solidFill>
                  <a:srgbClr val="FF0000"/>
                </a:solidFill>
              </a:rPr>
              <a:t>-</a:t>
            </a:r>
            <a:r>
              <a:rPr lang="en-US" i="1" dirty="0">
                <a:solidFill>
                  <a:srgbClr val="FF0000"/>
                </a:solidFill>
              </a:rPr>
              <a:t>t</a:t>
            </a:r>
            <a:r>
              <a:rPr lang="en-US" i="1" dirty="0"/>
              <a:t> </a:t>
            </a:r>
            <a:r>
              <a:rPr lang="en-US" dirty="0">
                <a:solidFill>
                  <a:schemeClr val="tx1"/>
                </a:solidFill>
              </a:rPr>
              <a:t>graph, i.e.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29</a:t>
            </a:fld>
            <a:endParaRPr lang="en-US" dirty="0"/>
          </a:p>
        </p:txBody>
      </p:sp>
      <p:pic>
        <p:nvPicPr>
          <p:cNvPr id="5" name="Picture 4" descr="02_14_Figure"/>
          <p:cNvPicPr>
            <a:picLocks noChangeAspect="1" noChangeArrowheads="1"/>
          </p:cNvPicPr>
          <p:nvPr/>
        </p:nvPicPr>
        <p:blipFill>
          <a:blip r:embed="rId3" cstate="print"/>
          <a:srcRect b="3809"/>
          <a:stretch>
            <a:fillRect/>
          </a:stretch>
        </p:blipFill>
        <p:spPr bwMode="auto">
          <a:xfrm>
            <a:off x="1693969" y="3133916"/>
            <a:ext cx="8030708" cy="3690994"/>
          </a:xfrm>
          <a:prstGeom prst="rect">
            <a:avLst/>
          </a:prstGeom>
          <a:noFill/>
          <a:ln w="9525">
            <a:noFill/>
            <a:miter lim="800000"/>
            <a:headEnd/>
            <a:tailEnd/>
          </a:ln>
        </p:spPr>
      </p:pic>
      <p:graphicFrame>
        <p:nvGraphicFramePr>
          <p:cNvPr id="6" name="Object 2"/>
          <p:cNvGraphicFramePr>
            <a:graphicFrameLocks noChangeAspect="1"/>
          </p:cNvGraphicFramePr>
          <p:nvPr>
            <p:extLst>
              <p:ext uri="{D42A27DB-BD31-4B8C-83A1-F6EECF244321}">
                <p14:modId xmlns:p14="http://schemas.microsoft.com/office/powerpoint/2010/main" val="630208214"/>
              </p:ext>
            </p:extLst>
          </p:nvPr>
        </p:nvGraphicFramePr>
        <p:xfrm>
          <a:off x="1461635" y="1997206"/>
          <a:ext cx="1117600" cy="863600"/>
        </p:xfrm>
        <a:graphic>
          <a:graphicData uri="http://schemas.openxmlformats.org/presentationml/2006/ole">
            <mc:AlternateContent xmlns:mc="http://schemas.openxmlformats.org/markup-compatibility/2006">
              <mc:Choice xmlns:v="urn:schemas-microsoft-com:vml" Requires="v">
                <p:oleObj spid="_x0000_s314408" name="Equation" r:id="rId4" imgW="1117440" imgH="863280" progId="Equation.DSMT4">
                  <p:embed/>
                </p:oleObj>
              </mc:Choice>
              <mc:Fallback>
                <p:oleObj name="Equation" r:id="rId4" imgW="1117440" imgH="863280" progId="Equation.DSMT4">
                  <p:embed/>
                  <p:pic>
                    <p:nvPicPr>
                      <p:cNvPr id="7" name="Object 2"/>
                      <p:cNvPicPr>
                        <a:picLocks noChangeAspect="1" noChangeArrowheads="1"/>
                      </p:cNvPicPr>
                      <p:nvPr/>
                    </p:nvPicPr>
                    <p:blipFill>
                      <a:blip r:embed="rId5"/>
                      <a:srcRect/>
                      <a:stretch>
                        <a:fillRect/>
                      </a:stretch>
                    </p:blipFill>
                    <p:spPr bwMode="auto">
                      <a:xfrm>
                        <a:off x="1461635" y="1997206"/>
                        <a:ext cx="1117600" cy="8636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134229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Motion diagram</a:t>
            </a:r>
          </a:p>
        </p:txBody>
      </p:sp>
      <p:sp>
        <p:nvSpPr>
          <p:cNvPr id="3" name="Content Placeholder 2"/>
          <p:cNvSpPr>
            <a:spLocks noGrp="1"/>
          </p:cNvSpPr>
          <p:nvPr>
            <p:ph idx="1"/>
          </p:nvPr>
        </p:nvSpPr>
        <p:spPr/>
        <p:txBody>
          <a:bodyPr/>
          <a:lstStyle/>
          <a:p>
            <a:pPr>
              <a:lnSpc>
                <a:spcPct val="110000"/>
              </a:lnSpc>
            </a:pPr>
            <a:r>
              <a:rPr lang="en-SG" dirty="0"/>
              <a:t>A motion diagram is a pictorial representation of the positions of a particle with respect to time.</a:t>
            </a:r>
          </a:p>
          <a:p>
            <a:pPr>
              <a:lnSpc>
                <a:spcPct val="110000"/>
              </a:lnSpc>
            </a:pPr>
            <a:r>
              <a:rPr lang="en-SG" dirty="0"/>
              <a:t>It is useful for beginners, but is restricted to very simple motions.</a:t>
            </a:r>
          </a:p>
          <a:p>
            <a:pPr>
              <a:lnSpc>
                <a:spcPct val="110000"/>
              </a:lnSpc>
            </a:pPr>
            <a:r>
              <a:rPr lang="en-SG" dirty="0"/>
              <a:t>In the figure below, the object is moving at 2.0 m/s to the right and its position changed from 0 m to 10.0 m in 5 s.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a:t>
            </a:fld>
            <a:endParaRPr lang="en-US" dirty="0"/>
          </a:p>
        </p:txBody>
      </p:sp>
      <p:grpSp>
        <p:nvGrpSpPr>
          <p:cNvPr id="5" name="Group 4"/>
          <p:cNvGrpSpPr/>
          <p:nvPr/>
        </p:nvGrpSpPr>
        <p:grpSpPr>
          <a:xfrm>
            <a:off x="2460625" y="4360673"/>
            <a:ext cx="7781156" cy="2048538"/>
            <a:chOff x="901482" y="3088554"/>
            <a:chExt cx="7781156" cy="2048538"/>
          </a:xfrm>
        </p:grpSpPr>
        <p:sp>
          <p:nvSpPr>
            <p:cNvPr id="6" name="AutoShape 3"/>
            <p:cNvSpPr>
              <a:spLocks noChangeShapeType="1"/>
            </p:cNvSpPr>
            <p:nvPr/>
          </p:nvSpPr>
          <p:spPr bwMode="auto">
            <a:xfrm flipV="1">
              <a:off x="1789197" y="4326755"/>
              <a:ext cx="0" cy="32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7" name="Text Box 4"/>
            <p:cNvSpPr txBox="1">
              <a:spLocks noChangeArrowheads="1"/>
            </p:cNvSpPr>
            <p:nvPr/>
          </p:nvSpPr>
          <p:spPr bwMode="auto">
            <a:xfrm>
              <a:off x="1267236" y="4765905"/>
              <a:ext cx="1059162" cy="37118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Origin</a:t>
              </a:r>
              <a:endParaRPr lang="en-US" altLang="en-US" dirty="0">
                <a:latin typeface="Times New Roman" panose="02020603050405020304" pitchFamily="18" charset="0"/>
                <a:cs typeface="Times New Roman" panose="02020603050405020304" pitchFamily="18" charset="0"/>
              </a:endParaRPr>
            </a:p>
          </p:txBody>
        </p:sp>
        <p:grpSp>
          <p:nvGrpSpPr>
            <p:cNvPr id="8" name="Group 5"/>
            <p:cNvGrpSpPr>
              <a:grpSpLocks/>
            </p:cNvGrpSpPr>
            <p:nvPr/>
          </p:nvGrpSpPr>
          <p:grpSpPr bwMode="auto">
            <a:xfrm>
              <a:off x="901482" y="3514402"/>
              <a:ext cx="7372223" cy="743645"/>
              <a:chOff x="1440" y="2894"/>
              <a:chExt cx="9226" cy="585"/>
            </a:xfrm>
          </p:grpSpPr>
          <p:sp>
            <p:nvSpPr>
              <p:cNvPr id="23" name="Rectangle 6"/>
              <p:cNvSpPr>
                <a:spLocks noChangeArrowheads="1"/>
              </p:cNvSpPr>
              <p:nvPr/>
            </p:nvSpPr>
            <p:spPr bwMode="auto">
              <a:xfrm>
                <a:off x="1440" y="2903"/>
                <a:ext cx="9219" cy="576"/>
              </a:xfrm>
              <a:prstGeom prst="rect">
                <a:avLst/>
              </a:prstGeom>
              <a:noFill/>
              <a:ln w="9525">
                <a:solidFill>
                  <a:srgbClr val="5B9BD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4" name="AutoShape 7"/>
              <p:cNvSpPr>
                <a:spLocks noChangeShapeType="1"/>
              </p:cNvSpPr>
              <p:nvPr/>
            </p:nvSpPr>
            <p:spPr bwMode="auto">
              <a:xfrm>
                <a:off x="1976"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5" name="AutoShape 8"/>
              <p:cNvSpPr>
                <a:spLocks noChangeShapeType="1"/>
              </p:cNvSpPr>
              <p:nvPr/>
            </p:nvSpPr>
            <p:spPr bwMode="auto">
              <a:xfrm flipV="1">
                <a:off x="1450" y="3209"/>
                <a:ext cx="9216" cy="0"/>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6" name="AutoShape 9"/>
              <p:cNvSpPr>
                <a:spLocks noChangeShapeType="1"/>
              </p:cNvSpPr>
              <p:nvPr/>
            </p:nvSpPr>
            <p:spPr bwMode="auto">
              <a:xfrm>
                <a:off x="2520"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7" name="AutoShape 10"/>
              <p:cNvSpPr>
                <a:spLocks noChangeShapeType="1"/>
              </p:cNvSpPr>
              <p:nvPr/>
            </p:nvSpPr>
            <p:spPr bwMode="auto">
              <a:xfrm>
                <a:off x="3608"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8" name="AutoShape 11"/>
              <p:cNvSpPr>
                <a:spLocks noChangeShapeType="1"/>
              </p:cNvSpPr>
              <p:nvPr/>
            </p:nvSpPr>
            <p:spPr bwMode="auto">
              <a:xfrm>
                <a:off x="3064"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9" name="AutoShape 12"/>
              <p:cNvSpPr>
                <a:spLocks noChangeShapeType="1"/>
              </p:cNvSpPr>
              <p:nvPr/>
            </p:nvSpPr>
            <p:spPr bwMode="auto">
              <a:xfrm>
                <a:off x="4153"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0" name="AutoShape 13"/>
              <p:cNvSpPr>
                <a:spLocks noChangeShapeType="1"/>
              </p:cNvSpPr>
              <p:nvPr/>
            </p:nvSpPr>
            <p:spPr bwMode="auto">
              <a:xfrm>
                <a:off x="4697"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1" name="AutoShape 14"/>
              <p:cNvSpPr>
                <a:spLocks noChangeShapeType="1"/>
              </p:cNvSpPr>
              <p:nvPr/>
            </p:nvSpPr>
            <p:spPr bwMode="auto">
              <a:xfrm>
                <a:off x="5785"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2" name="AutoShape 15"/>
              <p:cNvSpPr>
                <a:spLocks noChangeShapeType="1"/>
              </p:cNvSpPr>
              <p:nvPr/>
            </p:nvSpPr>
            <p:spPr bwMode="auto">
              <a:xfrm>
                <a:off x="5241"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3" name="AutoShape 16"/>
              <p:cNvSpPr>
                <a:spLocks noChangeShapeType="1"/>
              </p:cNvSpPr>
              <p:nvPr/>
            </p:nvSpPr>
            <p:spPr bwMode="auto">
              <a:xfrm>
                <a:off x="6330"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4" name="AutoShape 17"/>
              <p:cNvSpPr>
                <a:spLocks noChangeShapeType="1"/>
              </p:cNvSpPr>
              <p:nvPr/>
            </p:nvSpPr>
            <p:spPr bwMode="auto">
              <a:xfrm>
                <a:off x="6874"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5" name="AutoShape 18"/>
              <p:cNvSpPr>
                <a:spLocks noChangeShapeType="1"/>
              </p:cNvSpPr>
              <p:nvPr/>
            </p:nvSpPr>
            <p:spPr bwMode="auto">
              <a:xfrm>
                <a:off x="7962"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6" name="AutoShape 19"/>
              <p:cNvSpPr>
                <a:spLocks noChangeShapeType="1"/>
              </p:cNvSpPr>
              <p:nvPr/>
            </p:nvSpPr>
            <p:spPr bwMode="auto">
              <a:xfrm>
                <a:off x="7418"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7" name="AutoShape 20"/>
              <p:cNvSpPr>
                <a:spLocks noChangeShapeType="1"/>
              </p:cNvSpPr>
              <p:nvPr/>
            </p:nvSpPr>
            <p:spPr bwMode="auto">
              <a:xfrm>
                <a:off x="8507"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8" name="AutoShape 21"/>
              <p:cNvSpPr>
                <a:spLocks noChangeShapeType="1"/>
              </p:cNvSpPr>
              <p:nvPr/>
            </p:nvSpPr>
            <p:spPr bwMode="auto">
              <a:xfrm>
                <a:off x="9051"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9" name="AutoShape 22"/>
              <p:cNvSpPr>
                <a:spLocks noChangeShapeType="1"/>
              </p:cNvSpPr>
              <p:nvPr/>
            </p:nvSpPr>
            <p:spPr bwMode="auto">
              <a:xfrm>
                <a:off x="10140"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40" name="AutoShape 23"/>
              <p:cNvSpPr>
                <a:spLocks noChangeShapeType="1"/>
              </p:cNvSpPr>
              <p:nvPr/>
            </p:nvSpPr>
            <p:spPr bwMode="auto">
              <a:xfrm>
                <a:off x="9595"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grpSp>
        <p:sp>
          <p:nvSpPr>
            <p:cNvPr id="9" name="Text Box 24"/>
            <p:cNvSpPr txBox="1">
              <a:spLocks noChangeArrowheads="1"/>
            </p:cNvSpPr>
            <p:nvPr/>
          </p:nvSpPr>
          <p:spPr bwMode="auto">
            <a:xfrm>
              <a:off x="6282379" y="4546606"/>
              <a:ext cx="2209762" cy="35593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Scale : 1 box = 1 m </a:t>
              </a:r>
              <a:endParaRPr lang="en-US" altLang="en-US" dirty="0">
                <a:latin typeface="Times New Roman" panose="02020603050405020304" pitchFamily="18" charset="0"/>
                <a:cs typeface="Times New Roman" panose="02020603050405020304" pitchFamily="18" charset="0"/>
              </a:endParaRPr>
            </a:p>
          </p:txBody>
        </p:sp>
        <p:sp>
          <p:nvSpPr>
            <p:cNvPr id="10" name="Text Box 25"/>
            <p:cNvSpPr txBox="1">
              <a:spLocks noChangeArrowheads="1"/>
            </p:cNvSpPr>
            <p:nvPr/>
          </p:nvSpPr>
          <p:spPr bwMode="auto">
            <a:xfrm>
              <a:off x="8343554" y="3736860"/>
              <a:ext cx="339084" cy="37118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+x</a:t>
              </a:r>
              <a:endParaRPr lang="en-US" altLang="en-US" dirty="0">
                <a:latin typeface="Times New Roman" panose="02020603050405020304" pitchFamily="18" charset="0"/>
                <a:cs typeface="Times New Roman" panose="02020603050405020304" pitchFamily="18" charset="0"/>
              </a:endParaRPr>
            </a:p>
          </p:txBody>
        </p:sp>
        <p:sp>
          <p:nvSpPr>
            <p:cNvPr id="11" name="Text Box 4"/>
            <p:cNvSpPr txBox="1">
              <a:spLocks noChangeArrowheads="1"/>
            </p:cNvSpPr>
            <p:nvPr/>
          </p:nvSpPr>
          <p:spPr bwMode="auto">
            <a:xfrm>
              <a:off x="1592803"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0</a:t>
              </a:r>
              <a:endParaRPr lang="en-US" altLang="en-US" dirty="0">
                <a:latin typeface="Times New Roman" panose="02020603050405020304" pitchFamily="18" charset="0"/>
                <a:cs typeface="Times New Roman" panose="02020603050405020304" pitchFamily="18" charset="0"/>
              </a:endParaRPr>
            </a:p>
          </p:txBody>
        </p:sp>
        <p:sp>
          <p:nvSpPr>
            <p:cNvPr id="12" name="Text Box 4"/>
            <p:cNvSpPr txBox="1">
              <a:spLocks noChangeArrowheads="1"/>
            </p:cNvSpPr>
            <p:nvPr/>
          </p:nvSpPr>
          <p:spPr bwMode="auto">
            <a:xfrm>
              <a:off x="2477408"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1</a:t>
              </a:r>
              <a:endParaRPr lang="en-US" altLang="en-US" dirty="0">
                <a:latin typeface="Times New Roman" panose="02020603050405020304" pitchFamily="18" charset="0"/>
                <a:cs typeface="Times New Roman" panose="02020603050405020304" pitchFamily="18" charset="0"/>
              </a:endParaRPr>
            </a:p>
          </p:txBody>
        </p:sp>
        <p:sp>
          <p:nvSpPr>
            <p:cNvPr id="13" name="Text Box 4"/>
            <p:cNvSpPr txBox="1">
              <a:spLocks noChangeArrowheads="1"/>
            </p:cNvSpPr>
            <p:nvPr/>
          </p:nvSpPr>
          <p:spPr bwMode="auto">
            <a:xfrm>
              <a:off x="3342263"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US" altLang="en-US" dirty="0">
                  <a:latin typeface="Times New Roman" panose="02020603050405020304" pitchFamily="18" charset="0"/>
                  <a:cs typeface="Times New Roman" panose="02020603050405020304" pitchFamily="18" charset="0"/>
                </a:rPr>
                <a:t>2</a:t>
              </a:r>
            </a:p>
          </p:txBody>
        </p:sp>
        <p:sp>
          <p:nvSpPr>
            <p:cNvPr id="14" name="Text Box 4"/>
            <p:cNvSpPr txBox="1">
              <a:spLocks noChangeArrowheads="1"/>
            </p:cNvSpPr>
            <p:nvPr/>
          </p:nvSpPr>
          <p:spPr bwMode="auto">
            <a:xfrm>
              <a:off x="4205848"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3</a:t>
              </a:r>
              <a:endParaRPr lang="en-US" altLang="en-US" dirty="0">
                <a:latin typeface="Times New Roman" panose="02020603050405020304" pitchFamily="18" charset="0"/>
                <a:cs typeface="Times New Roman" panose="02020603050405020304" pitchFamily="18" charset="0"/>
              </a:endParaRPr>
            </a:p>
          </p:txBody>
        </p:sp>
        <p:sp>
          <p:nvSpPr>
            <p:cNvPr id="15" name="Text Box 4"/>
            <p:cNvSpPr txBox="1">
              <a:spLocks noChangeArrowheads="1"/>
            </p:cNvSpPr>
            <p:nvPr/>
          </p:nvSpPr>
          <p:spPr bwMode="auto">
            <a:xfrm>
              <a:off x="5070703"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4</a:t>
              </a:r>
              <a:endParaRPr lang="en-US" altLang="en-US" dirty="0">
                <a:latin typeface="Times New Roman" panose="02020603050405020304" pitchFamily="18" charset="0"/>
                <a:cs typeface="Times New Roman" panose="02020603050405020304" pitchFamily="18" charset="0"/>
              </a:endParaRPr>
            </a:p>
          </p:txBody>
        </p:sp>
        <p:sp>
          <p:nvSpPr>
            <p:cNvPr id="16" name="Text Box 4"/>
            <p:cNvSpPr txBox="1">
              <a:spLocks noChangeArrowheads="1"/>
            </p:cNvSpPr>
            <p:nvPr/>
          </p:nvSpPr>
          <p:spPr bwMode="auto">
            <a:xfrm>
              <a:off x="5934288"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5</a:t>
              </a:r>
              <a:endParaRPr lang="en-US" altLang="en-US" dirty="0">
                <a:latin typeface="Times New Roman" panose="02020603050405020304" pitchFamily="18" charset="0"/>
                <a:cs typeface="Times New Roman" panose="02020603050405020304" pitchFamily="18" charset="0"/>
              </a:endParaRPr>
            </a:p>
          </p:txBody>
        </p:sp>
        <p:sp>
          <p:nvSpPr>
            <p:cNvPr id="17" name="Oval 16"/>
            <p:cNvSpPr/>
            <p:nvPr/>
          </p:nvSpPr>
          <p:spPr>
            <a:xfrm>
              <a:off x="1708158" y="3838457"/>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18" name="Oval 17"/>
            <p:cNvSpPr/>
            <p:nvPr/>
          </p:nvSpPr>
          <p:spPr>
            <a:xfrm>
              <a:off x="2575257" y="3833204"/>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19" name="Oval 18"/>
            <p:cNvSpPr/>
            <p:nvPr/>
          </p:nvSpPr>
          <p:spPr>
            <a:xfrm>
              <a:off x="3452872" y="3848973"/>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20" name="Oval 19"/>
            <p:cNvSpPr/>
            <p:nvPr/>
          </p:nvSpPr>
          <p:spPr>
            <a:xfrm>
              <a:off x="4320415" y="3856868"/>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21" name="Oval 20"/>
            <p:cNvSpPr/>
            <p:nvPr/>
          </p:nvSpPr>
          <p:spPr>
            <a:xfrm>
              <a:off x="5189804" y="3833204"/>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22" name="Oval 21"/>
            <p:cNvSpPr/>
            <p:nvPr/>
          </p:nvSpPr>
          <p:spPr>
            <a:xfrm>
              <a:off x="6059992" y="3856868"/>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24620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acceleration from </a:t>
            </a:r>
            <a:r>
              <a:rPr lang="en-US" i="1" dirty="0" err="1"/>
              <a:t>v</a:t>
            </a:r>
            <a:r>
              <a:rPr lang="en-US" baseline="-25000" dirty="0" err="1"/>
              <a:t>x</a:t>
            </a:r>
            <a:r>
              <a:rPr lang="en-US" dirty="0"/>
              <a:t>-</a:t>
            </a:r>
            <a:r>
              <a:rPr lang="en-US" i="1" dirty="0"/>
              <a:t>t</a:t>
            </a:r>
            <a:r>
              <a:rPr lang="en-US" dirty="0"/>
              <a:t> graph</a:t>
            </a:r>
            <a:endParaRPr lang="en-SG" dirty="0"/>
          </a:p>
        </p:txBody>
      </p:sp>
      <p:sp>
        <p:nvSpPr>
          <p:cNvPr id="3" name="Content Placeholder 2"/>
          <p:cNvSpPr>
            <a:spLocks noGrp="1"/>
          </p:cNvSpPr>
          <p:nvPr>
            <p:ph idx="1"/>
          </p:nvPr>
        </p:nvSpPr>
        <p:spPr/>
        <p:txBody>
          <a:bodyPr/>
          <a:lstStyle/>
          <a:p>
            <a:r>
              <a:rPr lang="en-US" dirty="0">
                <a:solidFill>
                  <a:schemeClr val="tx1"/>
                </a:solidFill>
                <a:sym typeface="Symbol" pitchFamily="84" charset="2"/>
              </a:rPr>
              <a:t>The </a:t>
            </a:r>
            <a:r>
              <a:rPr lang="en-US" dirty="0">
                <a:solidFill>
                  <a:srgbClr val="FF0000"/>
                </a:solidFill>
              </a:rPr>
              <a:t>instantaneous</a:t>
            </a:r>
            <a:r>
              <a:rPr lang="en-US" dirty="0">
                <a:solidFill>
                  <a:schemeClr val="tx1"/>
                </a:solidFill>
              </a:rPr>
              <a:t> acceleration is </a:t>
            </a:r>
            <a:r>
              <a:rPr lang="en-US" dirty="0">
                <a:solidFill>
                  <a:srgbClr val="FF0000"/>
                </a:solidFill>
              </a:rPr>
              <a:t>equal</a:t>
            </a:r>
            <a:r>
              <a:rPr lang="en-US" dirty="0">
                <a:solidFill>
                  <a:schemeClr val="tx1"/>
                </a:solidFill>
              </a:rPr>
              <a:t> to the first derivative of a </a:t>
            </a:r>
            <a:r>
              <a:rPr lang="en-US" i="1" dirty="0" err="1">
                <a:solidFill>
                  <a:srgbClr val="FF0000"/>
                </a:solidFill>
              </a:rPr>
              <a:t>v</a:t>
            </a:r>
            <a:r>
              <a:rPr lang="en-US" i="1" baseline="-25000" dirty="0" err="1">
                <a:solidFill>
                  <a:srgbClr val="FF0000"/>
                </a:solidFill>
              </a:rPr>
              <a:t>x</a:t>
            </a:r>
            <a:r>
              <a:rPr lang="en-US" dirty="0">
                <a:solidFill>
                  <a:srgbClr val="FF0000"/>
                </a:solidFill>
              </a:rPr>
              <a:t>-</a:t>
            </a:r>
            <a:r>
              <a:rPr lang="en-US" i="1" dirty="0">
                <a:solidFill>
                  <a:srgbClr val="FF0000"/>
                </a:solidFill>
              </a:rPr>
              <a:t>t</a:t>
            </a:r>
            <a:r>
              <a:rPr lang="en-US" dirty="0"/>
              <a:t> graph</a:t>
            </a:r>
            <a:r>
              <a:rPr lang="en-US" dirty="0">
                <a:solidFill>
                  <a:schemeClr val="tx1"/>
                </a:solidFill>
              </a:rPr>
              <a:t>, i.e.</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30</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521595231"/>
              </p:ext>
            </p:extLst>
          </p:nvPr>
        </p:nvGraphicFramePr>
        <p:xfrm>
          <a:off x="1502682" y="1949450"/>
          <a:ext cx="977900" cy="787400"/>
        </p:xfrm>
        <a:graphic>
          <a:graphicData uri="http://schemas.openxmlformats.org/presentationml/2006/ole">
            <mc:AlternateContent xmlns:mc="http://schemas.openxmlformats.org/markup-compatibility/2006">
              <mc:Choice xmlns:v="urn:schemas-microsoft-com:vml" Requires="v">
                <p:oleObj spid="_x0000_s315431" name="Equation" r:id="rId3" imgW="977760" imgH="787320" progId="Equation.DSMT4">
                  <p:embed/>
                </p:oleObj>
              </mc:Choice>
              <mc:Fallback>
                <p:oleObj name="Equation" r:id="rId3" imgW="977760" imgH="787320" progId="Equation.DSMT4">
                  <p:embed/>
                  <p:pic>
                    <p:nvPicPr>
                      <p:cNvPr id="6" name="Object 2"/>
                      <p:cNvPicPr>
                        <a:picLocks noChangeAspect="1" noChangeArrowheads="1"/>
                      </p:cNvPicPr>
                      <p:nvPr/>
                    </p:nvPicPr>
                    <p:blipFill>
                      <a:blip r:embed="rId4"/>
                      <a:srcRect/>
                      <a:stretch>
                        <a:fillRect/>
                      </a:stretch>
                    </p:blipFill>
                    <p:spPr bwMode="auto">
                      <a:xfrm>
                        <a:off x="1502682" y="1949450"/>
                        <a:ext cx="977900" cy="787400"/>
                      </a:xfrm>
                      <a:prstGeom prst="rect">
                        <a:avLst/>
                      </a:prstGeom>
                      <a:solidFill>
                        <a:schemeClr val="bg1"/>
                      </a:solidFill>
                    </p:spPr>
                  </p:pic>
                </p:oleObj>
              </mc:Fallback>
            </mc:AlternateContent>
          </a:graphicData>
        </a:graphic>
      </p:graphicFrame>
      <p:pic>
        <p:nvPicPr>
          <p:cNvPr id="6" name="Picture 5" descr="02_13_Figure"/>
          <p:cNvPicPr>
            <a:picLocks noChangeAspect="1" noChangeArrowheads="1"/>
          </p:cNvPicPr>
          <p:nvPr/>
        </p:nvPicPr>
        <p:blipFill>
          <a:blip r:embed="rId5" cstate="print"/>
          <a:srcRect b="4227"/>
          <a:stretch>
            <a:fillRect/>
          </a:stretch>
        </p:blipFill>
        <p:spPr bwMode="auto">
          <a:xfrm>
            <a:off x="1502682" y="3076635"/>
            <a:ext cx="8668339" cy="3508015"/>
          </a:xfrm>
          <a:prstGeom prst="rect">
            <a:avLst/>
          </a:prstGeom>
          <a:noFill/>
          <a:ln w="9525">
            <a:noFill/>
            <a:miter lim="800000"/>
            <a:headEnd/>
            <a:tailEnd/>
          </a:ln>
        </p:spPr>
      </p:pic>
    </p:spTree>
    <p:extLst>
      <p:ext uri="{BB962C8B-B14F-4D97-AF65-F5344CB8AC3E}">
        <p14:creationId xmlns:p14="http://schemas.microsoft.com/office/powerpoint/2010/main" val="1286182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Rules for the sign of acceleration</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SG" sz="2400" dirty="0">
                <a:latin typeface="Calibri" pitchFamily="34" charset="0"/>
                <a:cs typeface="Calibri" pitchFamily="34" charset="0"/>
              </a:rPr>
              <a:t>Deceleration means a decrease in speed. </a:t>
            </a:r>
          </a:p>
          <a:p>
            <a:pPr marL="381000" lvl="1" indent="-381000">
              <a:lnSpc>
                <a:spcPct val="110000"/>
              </a:lnSpc>
              <a:buSzPct val="68000"/>
              <a:buFont typeface="Wingdings 3"/>
              <a:buChar char=""/>
            </a:pPr>
            <a:r>
              <a:rPr lang="en-SG" sz="2400" dirty="0">
                <a:latin typeface="Calibri" pitchFamily="34" charset="0"/>
                <a:cs typeface="Calibri" pitchFamily="34" charset="0"/>
              </a:rPr>
              <a:t>A negative acceleration does not always mean a decrease in speed.</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31</a:t>
            </a:fld>
            <a:endParaRPr lang="en-US" dirty="0"/>
          </a:p>
        </p:txBody>
      </p:sp>
      <p:pic>
        <p:nvPicPr>
          <p:cNvPr id="5" name="Picture 4"/>
          <p:cNvPicPr>
            <a:picLocks noChangeAspect="1" noChangeArrowheads="1"/>
          </p:cNvPicPr>
          <p:nvPr/>
        </p:nvPicPr>
        <p:blipFill rotWithShape="1">
          <a:blip r:embed="rId2" cstate="print"/>
          <a:srcRect l="-4220" t="10764" r="1" b="18737"/>
          <a:stretch/>
        </p:blipFill>
        <p:spPr bwMode="auto">
          <a:xfrm>
            <a:off x="1257146" y="2528930"/>
            <a:ext cx="4999976" cy="4113417"/>
          </a:xfrm>
          <a:prstGeom prst="rect">
            <a:avLst/>
          </a:prstGeom>
          <a:noFill/>
          <a:ln w="9525">
            <a:noFill/>
            <a:miter lim="800000"/>
            <a:headEnd/>
            <a:tailEnd/>
          </a:ln>
          <a:effectLst/>
        </p:spPr>
      </p:pic>
    </p:spTree>
    <p:extLst>
      <p:ext uri="{BB962C8B-B14F-4D97-AF65-F5344CB8AC3E}">
        <p14:creationId xmlns:p14="http://schemas.microsoft.com/office/powerpoint/2010/main" val="2750391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6</a:t>
            </a:r>
            <a:endParaRPr lang="en-SG" dirty="0"/>
          </a:p>
        </p:txBody>
      </p:sp>
      <p:sp>
        <p:nvSpPr>
          <p:cNvPr id="3" name="Content Placeholder 2"/>
          <p:cNvSpPr>
            <a:spLocks noGrp="1"/>
          </p:cNvSpPr>
          <p:nvPr>
            <p:ph idx="1"/>
          </p:nvPr>
        </p:nvSpPr>
        <p:spPr/>
        <p:txBody>
          <a:bodyPr/>
          <a:lstStyle/>
          <a:p>
            <a:pPr marL="0" indent="0">
              <a:spcBef>
                <a:spcPts val="0"/>
              </a:spcBef>
              <a:buNone/>
              <a:tabLst>
                <a:tab pos="628650" algn="l"/>
              </a:tabLst>
            </a:pPr>
            <a:r>
              <a:rPr lang="en-GB" sz="2000" dirty="0"/>
              <a:t>The velocity </a:t>
            </a:r>
            <a:r>
              <a:rPr lang="en-GB" sz="2000" i="1" dirty="0" err="1"/>
              <a:t>v</a:t>
            </a:r>
            <a:r>
              <a:rPr lang="en-GB" sz="2000" i="1" baseline="-25000" dirty="0" err="1"/>
              <a:t>x</a:t>
            </a:r>
            <a:r>
              <a:rPr lang="en-GB" sz="2000" dirty="0"/>
              <a:t>, of a car at time </a:t>
            </a:r>
            <a:r>
              <a:rPr lang="en-GB" sz="2000" i="1" dirty="0"/>
              <a:t>t</a:t>
            </a:r>
            <a:r>
              <a:rPr lang="en-GB" sz="2000" dirty="0"/>
              <a:t> is given by the equation </a:t>
            </a:r>
            <a:r>
              <a:rPr lang="en-GB" sz="2000" i="1" dirty="0" err="1"/>
              <a:t>v</a:t>
            </a:r>
            <a:r>
              <a:rPr lang="en-GB" sz="2000" i="1" baseline="-25000" dirty="0" err="1"/>
              <a:t>x</a:t>
            </a:r>
            <a:r>
              <a:rPr lang="en-GB" sz="2000" dirty="0"/>
              <a:t> = 60 + 0.50</a:t>
            </a:r>
            <a:r>
              <a:rPr lang="en-GB" sz="2000" i="1" dirty="0"/>
              <a:t>t</a:t>
            </a:r>
            <a:r>
              <a:rPr lang="en-GB" sz="2000" baseline="30000" dirty="0"/>
              <a:t>2</a:t>
            </a:r>
            <a:r>
              <a:rPr lang="en-GB" sz="2000" dirty="0"/>
              <a:t> m/s.</a:t>
            </a:r>
            <a:endParaRPr lang="en-GB" sz="2000" baseline="30000" dirty="0"/>
          </a:p>
          <a:p>
            <a:pPr marL="357188" indent="-357188">
              <a:spcBef>
                <a:spcPts val="0"/>
              </a:spcBef>
              <a:buNone/>
              <a:tabLst>
                <a:tab pos="534988" algn="l"/>
              </a:tabLst>
            </a:pPr>
            <a:r>
              <a:rPr lang="en-GB" sz="2000" dirty="0"/>
              <a:t>a) 	Find the change in </a:t>
            </a:r>
            <a:r>
              <a:rPr lang="en-GB" sz="2000" i="1" dirty="0"/>
              <a:t>x</a:t>
            </a:r>
            <a:r>
              <a:rPr lang="en-GB" sz="2000" dirty="0"/>
              <a:t>-velocity of the car in the time interval </a:t>
            </a:r>
            <a:br>
              <a:rPr lang="en-GB" sz="2000" dirty="0"/>
            </a:br>
            <a:r>
              <a:rPr lang="en-GB" sz="2000" i="1" dirty="0"/>
              <a:t>t</a:t>
            </a:r>
            <a:r>
              <a:rPr lang="en-GB" sz="2000" baseline="-25000" dirty="0"/>
              <a:t>1</a:t>
            </a:r>
            <a:r>
              <a:rPr lang="en-GB" sz="2000" dirty="0"/>
              <a:t> = 1.0 s and </a:t>
            </a:r>
            <a:r>
              <a:rPr lang="en-GB" sz="2000" i="1" dirty="0"/>
              <a:t>t</a:t>
            </a:r>
            <a:r>
              <a:rPr lang="en-GB" sz="2000" baseline="-25000" dirty="0"/>
              <a:t>2</a:t>
            </a:r>
            <a:r>
              <a:rPr lang="en-GB" sz="2000" dirty="0"/>
              <a:t> = 3.0 s.</a:t>
            </a:r>
          </a:p>
          <a:p>
            <a:pPr marL="357188" indent="-357188">
              <a:spcBef>
                <a:spcPts val="0"/>
              </a:spcBef>
              <a:buNone/>
              <a:tabLst>
                <a:tab pos="534988" algn="l"/>
              </a:tabLst>
            </a:pPr>
            <a:r>
              <a:rPr lang="en-GB" sz="2000" dirty="0"/>
              <a:t>b) 	Find the average </a:t>
            </a:r>
            <a:r>
              <a:rPr lang="en-GB" sz="2000" i="1" dirty="0"/>
              <a:t>x</a:t>
            </a:r>
            <a:r>
              <a:rPr lang="en-GB" sz="2000" dirty="0"/>
              <a:t>-acceleration during this time interval.</a:t>
            </a:r>
          </a:p>
          <a:p>
            <a:pPr marL="0" indent="0">
              <a:spcBef>
                <a:spcPts val="0"/>
              </a:spcBef>
              <a:buNone/>
              <a:tabLst>
                <a:tab pos="357188" algn="l"/>
              </a:tabLst>
            </a:pPr>
            <a:r>
              <a:rPr lang="en-GB" sz="2000" dirty="0"/>
              <a:t>c) 	Find the average acceleration at </a:t>
            </a:r>
            <a:r>
              <a:rPr lang="en-GB" sz="2000" i="1" dirty="0"/>
              <a:t>t</a:t>
            </a:r>
            <a:r>
              <a:rPr lang="en-GB" sz="2000" baseline="-25000" dirty="0"/>
              <a:t>1</a:t>
            </a:r>
            <a:r>
              <a:rPr lang="en-GB" sz="2000" dirty="0"/>
              <a:t> = 1.0 s by taking ∆</a:t>
            </a:r>
            <a:r>
              <a:rPr lang="en-GB" sz="2000" i="1" dirty="0"/>
              <a:t>t</a:t>
            </a:r>
            <a:r>
              <a:rPr lang="en-GB" sz="2000" dirty="0"/>
              <a:t> = 0.1 s.</a:t>
            </a:r>
          </a:p>
          <a:p>
            <a:pPr marL="357188" indent="-357188">
              <a:spcBef>
                <a:spcPts val="0"/>
              </a:spcBef>
              <a:buNone/>
              <a:tabLst>
                <a:tab pos="357188" algn="l"/>
              </a:tabLst>
            </a:pPr>
            <a:r>
              <a:rPr lang="en-GB" sz="2000" dirty="0"/>
              <a:t>d) 	Derive an expression for the instantaneous acceleration as a function of time and use it to find </a:t>
            </a:r>
            <a:r>
              <a:rPr lang="en-GB" sz="2000" i="1" dirty="0" err="1"/>
              <a:t>a</a:t>
            </a:r>
            <a:r>
              <a:rPr lang="en-GB" sz="2000" baseline="-25000" dirty="0" err="1"/>
              <a:t>x</a:t>
            </a:r>
            <a:r>
              <a:rPr lang="en-GB" sz="2000" dirty="0"/>
              <a:t> at </a:t>
            </a:r>
            <a:r>
              <a:rPr lang="en-GB" sz="2000" i="1" dirty="0"/>
              <a:t>t</a:t>
            </a:r>
            <a:r>
              <a:rPr lang="en-GB" sz="2000" dirty="0"/>
              <a:t> = 1.0 s and t = 3.0 s.</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32</a:t>
            </a:fld>
            <a:endParaRPr lang="en-US" dirty="0"/>
          </a:p>
        </p:txBody>
      </p:sp>
    </p:spTree>
    <p:extLst>
      <p:ext uri="{BB962C8B-B14F-4D97-AF65-F5344CB8AC3E}">
        <p14:creationId xmlns:p14="http://schemas.microsoft.com/office/powerpoint/2010/main" val="2001960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in 2D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position</a:t>
            </a:r>
            <a:r>
              <a:rPr lang="en-GB" dirty="0"/>
              <a:t> of an object in the </a:t>
            </a:r>
            <a:r>
              <a:rPr lang="en-GB" i="1" dirty="0"/>
              <a:t>x</a:t>
            </a:r>
            <a:r>
              <a:rPr lang="en-GB" dirty="0"/>
              <a:t>-</a:t>
            </a:r>
            <a:r>
              <a:rPr lang="en-GB" i="1" dirty="0"/>
              <a:t>y</a:t>
            </a:r>
            <a:r>
              <a:rPr lang="en-GB" dirty="0"/>
              <a:t> plane is given by                         .</a:t>
            </a:r>
          </a:p>
          <a:p>
            <a:pPr>
              <a:lnSpc>
                <a:spcPct val="110000"/>
              </a:lnSpc>
            </a:pPr>
            <a:r>
              <a:rPr lang="en-GB" dirty="0"/>
              <a:t>It is represented by an </a:t>
            </a:r>
            <a:r>
              <a:rPr lang="en-GB" dirty="0">
                <a:solidFill>
                  <a:srgbClr val="FF0000"/>
                </a:solidFill>
              </a:rPr>
              <a:t>arrow</a:t>
            </a:r>
            <a:r>
              <a:rPr lang="en-GB" dirty="0"/>
              <a:t> pointing from the </a:t>
            </a:r>
            <a:r>
              <a:rPr lang="en-GB" dirty="0">
                <a:solidFill>
                  <a:srgbClr val="FF0000"/>
                </a:solidFill>
              </a:rPr>
              <a:t>origin</a:t>
            </a:r>
            <a:r>
              <a:rPr lang="en-GB" dirty="0"/>
              <a:t> to the object’s position </a:t>
            </a:r>
            <a:br>
              <a:rPr lang="en-GB" dirty="0"/>
            </a:br>
            <a:r>
              <a:rPr lang="en-GB" i="1" dirty="0"/>
              <a:t>P</a:t>
            </a:r>
            <a:r>
              <a:rPr lang="en-GB" dirty="0"/>
              <a:t> (</a:t>
            </a:r>
            <a:r>
              <a:rPr lang="en-GB" i="1" dirty="0"/>
              <a:t>x</a:t>
            </a:r>
            <a:r>
              <a:rPr lang="en-GB" dirty="0"/>
              <a:t>, </a:t>
            </a:r>
            <a:r>
              <a:rPr lang="en-GB" i="1" dirty="0"/>
              <a:t>y</a:t>
            </a:r>
            <a:r>
              <a:rPr lang="en-GB" dirty="0"/>
              <a:t>)</a:t>
            </a:r>
            <a:r>
              <a:rPr lang="en-GB" i="1" dirty="0"/>
              <a:t>.</a:t>
            </a:r>
          </a:p>
          <a:p>
            <a:pPr>
              <a:lnSpc>
                <a:spcPct val="110000"/>
              </a:lnSpc>
            </a:pPr>
            <a:r>
              <a:rPr lang="en-GB" dirty="0"/>
              <a:t>The </a:t>
            </a:r>
            <a:r>
              <a:rPr lang="en-GB" dirty="0">
                <a:solidFill>
                  <a:srgbClr val="FF0000"/>
                </a:solidFill>
              </a:rPr>
              <a:t>size</a:t>
            </a:r>
            <a:r>
              <a:rPr lang="en-GB" dirty="0"/>
              <a:t> of     is </a:t>
            </a:r>
          </a:p>
          <a:p>
            <a:pPr>
              <a:lnSpc>
                <a:spcPct val="110000"/>
              </a:lnSpc>
            </a:pPr>
            <a:r>
              <a:rPr lang="en-GB" dirty="0"/>
              <a:t>The direction of     with respect to the</a:t>
            </a:r>
            <a:br>
              <a:rPr lang="en-GB" dirty="0"/>
            </a:br>
            <a:r>
              <a:rPr lang="en-GB" i="1" dirty="0"/>
              <a:t>x</a:t>
            </a:r>
            <a:r>
              <a:rPr lang="en-GB" dirty="0"/>
              <a:t>-axis is </a:t>
            </a:r>
            <a:br>
              <a:rPr lang="en-GB" dirty="0"/>
            </a:br>
            <a:r>
              <a:rPr lang="en-GB" dirty="0"/>
              <a:t> </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33</a:t>
            </a:fld>
            <a:endParaRPr lang="en-US" dirty="0"/>
          </a:p>
        </p:txBody>
      </p:sp>
      <p:grpSp>
        <p:nvGrpSpPr>
          <p:cNvPr id="5" name="Group 4"/>
          <p:cNvGrpSpPr/>
          <p:nvPr/>
        </p:nvGrpSpPr>
        <p:grpSpPr>
          <a:xfrm>
            <a:off x="6983004" y="2922708"/>
            <a:ext cx="3391082" cy="2583209"/>
            <a:chOff x="5905317" y="3379908"/>
            <a:chExt cx="2830861" cy="2156452"/>
          </a:xfrm>
        </p:grpSpPr>
        <p:sp>
          <p:nvSpPr>
            <p:cNvPr id="6" name="Rectangle 5"/>
            <p:cNvSpPr>
              <a:spLocks noChangeAspect="1" noChangeArrowheads="1"/>
            </p:cNvSpPr>
            <p:nvPr/>
          </p:nvSpPr>
          <p:spPr bwMode="auto">
            <a:xfrm>
              <a:off x="5905317" y="5063913"/>
              <a:ext cx="278703" cy="279776"/>
            </a:xfrm>
            <a:prstGeom prst="rect">
              <a:avLst/>
            </a:prstGeom>
            <a:noFill/>
            <a:ln w="12700">
              <a:noFill/>
              <a:miter lim="800000"/>
              <a:headEnd/>
              <a:tailEnd/>
            </a:ln>
          </p:spPr>
          <p:txBody>
            <a:bodyPr lIns="12700" tIns="12700" rIns="12700" bIns="12700"/>
            <a:lstStyle/>
            <a:p>
              <a:pPr eaLnBrk="0" hangingPunct="0"/>
              <a:r>
                <a:rPr lang="en-US" sz="2400" dirty="0">
                  <a:latin typeface="Calibri" pitchFamily="34" charset="0"/>
                  <a:cs typeface="Calibri" pitchFamily="34" charset="0"/>
                </a:rPr>
                <a:t>0</a:t>
              </a:r>
            </a:p>
          </p:txBody>
        </p:sp>
        <p:sp>
          <p:nvSpPr>
            <p:cNvPr id="7" name="Line 6"/>
            <p:cNvSpPr>
              <a:spLocks noChangeAspect="1" noChangeShapeType="1"/>
            </p:cNvSpPr>
            <p:nvPr/>
          </p:nvSpPr>
          <p:spPr bwMode="auto">
            <a:xfrm flipV="1">
              <a:off x="6290022" y="3862904"/>
              <a:ext cx="0" cy="1404000"/>
            </a:xfrm>
            <a:prstGeom prst="line">
              <a:avLst/>
            </a:prstGeom>
            <a:noFill/>
            <a:ln w="12700">
              <a:solidFill>
                <a:schemeClr val="tx1"/>
              </a:solidFill>
              <a:round/>
              <a:headEnd type="none" w="sm" len="med"/>
              <a:tailEnd type="none" w="sm" len="med"/>
            </a:ln>
          </p:spPr>
          <p:txBody>
            <a:bodyPr/>
            <a:lstStyle/>
            <a:p>
              <a:endParaRPr lang="en-US" sz="2400">
                <a:latin typeface="Calibri" pitchFamily="34" charset="0"/>
                <a:cs typeface="Calibri" pitchFamily="34" charset="0"/>
              </a:endParaRPr>
            </a:p>
          </p:txBody>
        </p:sp>
        <p:sp>
          <p:nvSpPr>
            <p:cNvPr id="8" name="Line 8"/>
            <p:cNvSpPr>
              <a:spLocks noChangeAspect="1" noChangeShapeType="1"/>
            </p:cNvSpPr>
            <p:nvPr/>
          </p:nvSpPr>
          <p:spPr bwMode="auto">
            <a:xfrm flipV="1">
              <a:off x="6315131" y="4378121"/>
              <a:ext cx="1443730" cy="871525"/>
            </a:xfrm>
            <a:prstGeom prst="line">
              <a:avLst/>
            </a:prstGeom>
            <a:noFill/>
            <a:ln w="28575">
              <a:solidFill>
                <a:srgbClr val="FF0000"/>
              </a:solidFill>
              <a:round/>
              <a:headEnd type="none" w="sm" len="sm"/>
              <a:tailEnd type="triangle" w="med" len="med"/>
            </a:ln>
          </p:spPr>
          <p:txBody>
            <a:bodyPr/>
            <a:lstStyle/>
            <a:p>
              <a:endParaRPr lang="en-US" sz="2400">
                <a:latin typeface="Calibri" pitchFamily="34" charset="0"/>
                <a:cs typeface="Calibri" pitchFamily="34" charset="0"/>
              </a:endParaRPr>
            </a:p>
          </p:txBody>
        </p:sp>
        <p:sp>
          <p:nvSpPr>
            <p:cNvPr id="9" name="Rectangle 11"/>
            <p:cNvSpPr>
              <a:spLocks noChangeArrowheads="1"/>
            </p:cNvSpPr>
            <p:nvPr/>
          </p:nvSpPr>
          <p:spPr bwMode="auto">
            <a:xfrm>
              <a:off x="6209964" y="3379908"/>
              <a:ext cx="455233" cy="524407"/>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y</a:t>
              </a:r>
            </a:p>
          </p:txBody>
        </p:sp>
        <p:sp>
          <p:nvSpPr>
            <p:cNvPr id="10" name="Line 18"/>
            <p:cNvSpPr>
              <a:spLocks noChangeAspect="1" noChangeShapeType="1"/>
            </p:cNvSpPr>
            <p:nvPr/>
          </p:nvSpPr>
          <p:spPr bwMode="auto">
            <a:xfrm>
              <a:off x="6305086" y="5259052"/>
              <a:ext cx="1731248" cy="0"/>
            </a:xfrm>
            <a:prstGeom prst="line">
              <a:avLst/>
            </a:prstGeom>
            <a:noFill/>
            <a:ln w="12700">
              <a:solidFill>
                <a:srgbClr val="000000"/>
              </a:solidFill>
              <a:round/>
              <a:headEnd type="none" w="sm" len="med"/>
              <a:tailEnd type="none" w="sm" len="med"/>
            </a:ln>
          </p:spPr>
          <p:txBody>
            <a:bodyPr/>
            <a:lstStyle/>
            <a:p>
              <a:endParaRPr lang="en-US" sz="2400">
                <a:latin typeface="Calibri" pitchFamily="34" charset="0"/>
                <a:cs typeface="Calibri" pitchFamily="34" charset="0"/>
              </a:endParaRPr>
            </a:p>
          </p:txBody>
        </p:sp>
        <p:sp>
          <p:nvSpPr>
            <p:cNvPr id="11" name="Rectangle 11"/>
            <p:cNvSpPr>
              <a:spLocks noChangeArrowheads="1"/>
            </p:cNvSpPr>
            <p:nvPr/>
          </p:nvSpPr>
          <p:spPr bwMode="auto">
            <a:xfrm>
              <a:off x="8280945" y="5011953"/>
              <a:ext cx="455233" cy="524407"/>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x</a:t>
              </a:r>
            </a:p>
          </p:txBody>
        </p:sp>
        <p:sp>
          <p:nvSpPr>
            <p:cNvPr id="12" name="Rectangle 11"/>
            <p:cNvSpPr>
              <a:spLocks noChangeArrowheads="1"/>
            </p:cNvSpPr>
            <p:nvPr/>
          </p:nvSpPr>
          <p:spPr bwMode="auto">
            <a:xfrm>
              <a:off x="7629184" y="3908448"/>
              <a:ext cx="1007455" cy="524407"/>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(x, y)</a:t>
              </a:r>
              <a:endParaRPr lang="en-US" sz="2000" i="1" dirty="0">
                <a:latin typeface="Times New Roman" panose="02020603050405020304" pitchFamily="18" charset="0"/>
                <a:cs typeface="Times New Roman" panose="02020603050405020304" pitchFamily="18" charset="0"/>
              </a:endParaRPr>
            </a:p>
          </p:txBody>
        </p:sp>
        <p:sp>
          <p:nvSpPr>
            <p:cNvPr id="13" name="Arc 12"/>
            <p:cNvSpPr/>
            <p:nvPr/>
          </p:nvSpPr>
          <p:spPr>
            <a:xfrm rot="1926277">
              <a:off x="6527131" y="4843878"/>
              <a:ext cx="578348" cy="57834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SG"/>
            </a:p>
          </p:txBody>
        </p:sp>
        <p:graphicFrame>
          <p:nvGraphicFramePr>
            <p:cNvPr id="14" name="Object 4"/>
            <p:cNvGraphicFramePr>
              <a:graphicFrameLocks noChangeAspect="1"/>
            </p:cNvGraphicFramePr>
            <p:nvPr>
              <p:extLst/>
            </p:nvPr>
          </p:nvGraphicFramePr>
          <p:xfrm>
            <a:off x="7282365" y="4839154"/>
            <a:ext cx="219242" cy="295586"/>
          </p:xfrm>
          <a:graphic>
            <a:graphicData uri="http://schemas.openxmlformats.org/presentationml/2006/ole">
              <mc:AlternateContent xmlns:mc="http://schemas.openxmlformats.org/markup-compatibility/2006">
                <mc:Choice xmlns:v="urn:schemas-microsoft-com:vml" Requires="v">
                  <p:oleObj spid="_x0000_s316670" name="Equation" r:id="rId3" imgW="177480" imgH="241200" progId="Equation.DSMT4">
                    <p:embed/>
                  </p:oleObj>
                </mc:Choice>
                <mc:Fallback>
                  <p:oleObj name="Equation" r:id="rId3" imgW="177480" imgH="241200" progId="Equation.DSMT4">
                    <p:embed/>
                    <p:pic>
                      <p:nvPicPr>
                        <p:cNvPr id="36" name="Object 4"/>
                        <p:cNvPicPr>
                          <a:picLocks noChangeAspect="1" noChangeArrowheads="1"/>
                        </p:cNvPicPr>
                        <p:nvPr/>
                      </p:nvPicPr>
                      <p:blipFill>
                        <a:blip r:embed="rId4"/>
                        <a:srcRect/>
                        <a:stretch>
                          <a:fillRect/>
                        </a:stretch>
                      </p:blipFill>
                      <p:spPr bwMode="auto">
                        <a:xfrm>
                          <a:off x="7282365" y="4839154"/>
                          <a:ext cx="219242" cy="295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4104961679"/>
                </p:ext>
              </p:extLst>
            </p:nvPr>
          </p:nvGraphicFramePr>
          <p:xfrm>
            <a:off x="6988174" y="4248150"/>
            <a:ext cx="177800" cy="355600"/>
          </p:xfrm>
          <a:graphic>
            <a:graphicData uri="http://schemas.openxmlformats.org/presentationml/2006/ole">
              <mc:AlternateContent xmlns:mc="http://schemas.openxmlformats.org/markup-compatibility/2006">
                <mc:Choice xmlns:v="urn:schemas-microsoft-com:vml" Requires="v">
                  <p:oleObj spid="_x0000_s316671" name="Equation" r:id="rId5" imgW="177480" imgH="355320" progId="Equation.DSMT4">
                    <p:embed/>
                  </p:oleObj>
                </mc:Choice>
                <mc:Fallback>
                  <p:oleObj name="Equation" r:id="rId5" imgW="177480" imgH="355320" progId="Equation.DSMT4">
                    <p:embed/>
                    <p:pic>
                      <p:nvPicPr>
                        <p:cNvPr id="19" name="Object 4"/>
                        <p:cNvPicPr>
                          <a:picLocks noChangeAspect="1" noChangeArrowheads="1"/>
                        </p:cNvPicPr>
                        <p:nvPr/>
                      </p:nvPicPr>
                      <p:blipFill>
                        <a:blip r:embed="rId6"/>
                        <a:srcRect/>
                        <a:stretch>
                          <a:fillRect/>
                        </a:stretch>
                      </p:blipFill>
                      <p:spPr bwMode="auto">
                        <a:xfrm>
                          <a:off x="6988174" y="4248150"/>
                          <a:ext cx="177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 name="Object 4"/>
          <p:cNvGraphicFramePr>
            <a:graphicFrameLocks noChangeAspect="1"/>
          </p:cNvGraphicFramePr>
          <p:nvPr>
            <p:extLst>
              <p:ext uri="{D42A27DB-BD31-4B8C-83A1-F6EECF244321}">
                <p14:modId xmlns:p14="http://schemas.microsoft.com/office/powerpoint/2010/main" val="359676740"/>
              </p:ext>
            </p:extLst>
          </p:nvPr>
        </p:nvGraphicFramePr>
        <p:xfrm>
          <a:off x="3497263" y="3200785"/>
          <a:ext cx="1571625" cy="528638"/>
        </p:xfrm>
        <a:graphic>
          <a:graphicData uri="http://schemas.openxmlformats.org/presentationml/2006/ole">
            <mc:AlternateContent xmlns:mc="http://schemas.openxmlformats.org/markup-compatibility/2006">
              <mc:Choice xmlns:v="urn:schemas-microsoft-com:vml" Requires="v">
                <p:oleObj spid="_x0000_s316672" name="Equation" r:id="rId7" imgW="1574640" imgH="533160" progId="Equation.DSMT4">
                  <p:embed/>
                </p:oleObj>
              </mc:Choice>
              <mc:Fallback>
                <p:oleObj name="Equation" r:id="rId7" imgW="1574640" imgH="533160" progId="Equation.DSMT4">
                  <p:embed/>
                  <p:pic>
                    <p:nvPicPr>
                      <p:cNvPr id="320517" name="Object 4"/>
                      <p:cNvPicPr>
                        <a:picLocks noChangeAspect="1" noChangeArrowheads="1"/>
                      </p:cNvPicPr>
                      <p:nvPr/>
                    </p:nvPicPr>
                    <p:blipFill>
                      <a:blip r:embed="rId8"/>
                      <a:srcRect/>
                      <a:stretch>
                        <a:fillRect/>
                      </a:stretch>
                    </p:blipFill>
                    <p:spPr bwMode="auto">
                      <a:xfrm>
                        <a:off x="3497263" y="3200785"/>
                        <a:ext cx="1571625" cy="528638"/>
                      </a:xfrm>
                      <a:prstGeom prst="rect">
                        <a:avLst/>
                      </a:prstGeom>
                      <a:noFill/>
                      <a:extLst/>
                    </p:spPr>
                  </p:pic>
                </p:oleObj>
              </mc:Fallback>
            </mc:AlternateContent>
          </a:graphicData>
        </a:graphic>
      </p:graphicFrame>
      <p:graphicFrame>
        <p:nvGraphicFramePr>
          <p:cNvPr id="17" name="Object 23"/>
          <p:cNvGraphicFramePr>
            <a:graphicFrameLocks noChangeAspect="1"/>
          </p:cNvGraphicFramePr>
          <p:nvPr>
            <p:extLst>
              <p:ext uri="{D42A27DB-BD31-4B8C-83A1-F6EECF244321}">
                <p14:modId xmlns:p14="http://schemas.microsoft.com/office/powerpoint/2010/main" val="3529145589"/>
              </p:ext>
            </p:extLst>
          </p:nvPr>
        </p:nvGraphicFramePr>
        <p:xfrm>
          <a:off x="1443038" y="4899025"/>
          <a:ext cx="1308100" cy="720725"/>
        </p:xfrm>
        <a:graphic>
          <a:graphicData uri="http://schemas.openxmlformats.org/presentationml/2006/ole">
            <mc:AlternateContent xmlns:mc="http://schemas.openxmlformats.org/markup-compatibility/2006">
              <mc:Choice xmlns:v="urn:schemas-microsoft-com:vml" Requires="v">
                <p:oleObj spid="_x0000_s316673" name="Equation" r:id="rId9" imgW="1307880" imgH="723600" progId="Equation.DSMT4">
                  <p:embed/>
                </p:oleObj>
              </mc:Choice>
              <mc:Fallback>
                <p:oleObj name="Equation" r:id="rId9" imgW="1307880" imgH="723600" progId="Equation.DSMT4">
                  <p:embed/>
                  <p:pic>
                    <p:nvPicPr>
                      <p:cNvPr id="320518" name="Object 23"/>
                      <p:cNvPicPr>
                        <a:picLocks noChangeAspect="1" noChangeArrowheads="1"/>
                      </p:cNvPicPr>
                      <p:nvPr/>
                    </p:nvPicPr>
                    <p:blipFill>
                      <a:blip r:embed="rId10"/>
                      <a:srcRect/>
                      <a:stretch>
                        <a:fillRect/>
                      </a:stretch>
                    </p:blipFill>
                    <p:spPr bwMode="auto">
                      <a:xfrm>
                        <a:off x="1443038" y="4899025"/>
                        <a:ext cx="13081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4"/>
          <p:cNvGraphicFramePr>
            <a:graphicFrameLocks noChangeAspect="1"/>
          </p:cNvGraphicFramePr>
          <p:nvPr>
            <p:extLst>
              <p:ext uri="{D42A27DB-BD31-4B8C-83A1-F6EECF244321}">
                <p14:modId xmlns:p14="http://schemas.microsoft.com/office/powerpoint/2010/main" val="1705234137"/>
              </p:ext>
            </p:extLst>
          </p:nvPr>
        </p:nvGraphicFramePr>
        <p:xfrm>
          <a:off x="7913233" y="1456872"/>
          <a:ext cx="1346200" cy="441325"/>
        </p:xfrm>
        <a:graphic>
          <a:graphicData uri="http://schemas.openxmlformats.org/presentationml/2006/ole">
            <mc:AlternateContent xmlns:mc="http://schemas.openxmlformats.org/markup-compatibility/2006">
              <mc:Choice xmlns:v="urn:schemas-microsoft-com:vml" Requires="v">
                <p:oleObj spid="_x0000_s316674" name="Equation" r:id="rId11" imgW="1346040" imgH="444240" progId="Equation.DSMT4">
                  <p:embed/>
                </p:oleObj>
              </mc:Choice>
              <mc:Fallback>
                <p:oleObj name="Equation" r:id="rId11" imgW="1346040" imgH="444240" progId="Equation.DSMT4">
                  <p:embed/>
                  <p:pic>
                    <p:nvPicPr>
                      <p:cNvPr id="20" name="Object 4"/>
                      <p:cNvPicPr>
                        <a:picLocks noChangeAspect="1" noChangeArrowheads="1"/>
                      </p:cNvPicPr>
                      <p:nvPr/>
                    </p:nvPicPr>
                    <p:blipFill>
                      <a:blip r:embed="rId12"/>
                      <a:srcRect/>
                      <a:stretch>
                        <a:fillRect/>
                      </a:stretch>
                    </p:blipFill>
                    <p:spPr bwMode="auto">
                      <a:xfrm>
                        <a:off x="7913233" y="1456872"/>
                        <a:ext cx="1346200" cy="441325"/>
                      </a:xfrm>
                      <a:prstGeom prst="rect">
                        <a:avLst/>
                      </a:prstGeom>
                      <a:noFill/>
                      <a:extLst/>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225009781"/>
              </p:ext>
            </p:extLst>
          </p:nvPr>
        </p:nvGraphicFramePr>
        <p:xfrm>
          <a:off x="2866510" y="3288098"/>
          <a:ext cx="177800" cy="354013"/>
        </p:xfrm>
        <a:graphic>
          <a:graphicData uri="http://schemas.openxmlformats.org/presentationml/2006/ole">
            <mc:AlternateContent xmlns:mc="http://schemas.openxmlformats.org/markup-compatibility/2006">
              <mc:Choice xmlns:v="urn:schemas-microsoft-com:vml" Requires="v">
                <p:oleObj spid="_x0000_s316675" name="Equation" r:id="rId13" imgW="177480" imgH="355320" progId="Equation.DSMT4">
                  <p:embed/>
                </p:oleObj>
              </mc:Choice>
              <mc:Fallback>
                <p:oleObj name="Equation" r:id="rId13" imgW="177480" imgH="355320" progId="Equation.DSMT4">
                  <p:embed/>
                  <p:pic>
                    <p:nvPicPr>
                      <p:cNvPr id="21" name="Object 4"/>
                      <p:cNvPicPr>
                        <a:picLocks noChangeAspect="1" noChangeArrowheads="1"/>
                      </p:cNvPicPr>
                      <p:nvPr/>
                    </p:nvPicPr>
                    <p:blipFill>
                      <a:blip r:embed="rId14"/>
                      <a:srcRect/>
                      <a:stretch>
                        <a:fillRect/>
                      </a:stretch>
                    </p:blipFill>
                    <p:spPr bwMode="auto">
                      <a:xfrm>
                        <a:off x="2866510" y="3288098"/>
                        <a:ext cx="177800" cy="354013"/>
                      </a:xfrm>
                      <a:prstGeom prst="rect">
                        <a:avLst/>
                      </a:prstGeom>
                      <a:noFill/>
                      <a:extLst/>
                    </p:spPr>
                  </p:pic>
                </p:oleObj>
              </mc:Fallback>
            </mc:AlternateContent>
          </a:graphicData>
        </a:graphic>
      </p:graphicFrame>
      <p:graphicFrame>
        <p:nvGraphicFramePr>
          <p:cNvPr id="20" name="Object 4"/>
          <p:cNvGraphicFramePr>
            <a:graphicFrameLocks noChangeAspect="1"/>
          </p:cNvGraphicFramePr>
          <p:nvPr>
            <p:extLst>
              <p:ext uri="{D42A27DB-BD31-4B8C-83A1-F6EECF244321}">
                <p14:modId xmlns:p14="http://schemas.microsoft.com/office/powerpoint/2010/main" val="1675672304"/>
              </p:ext>
            </p:extLst>
          </p:nvPr>
        </p:nvGraphicFramePr>
        <p:xfrm>
          <a:off x="3497263" y="3994438"/>
          <a:ext cx="177800" cy="352425"/>
        </p:xfrm>
        <a:graphic>
          <a:graphicData uri="http://schemas.openxmlformats.org/presentationml/2006/ole">
            <mc:AlternateContent xmlns:mc="http://schemas.openxmlformats.org/markup-compatibility/2006">
              <mc:Choice xmlns:v="urn:schemas-microsoft-com:vml" Requires="v">
                <p:oleObj spid="_x0000_s316676" name="Equation" r:id="rId15" imgW="177480" imgH="355320" progId="Equation.DSMT4">
                  <p:embed/>
                </p:oleObj>
              </mc:Choice>
              <mc:Fallback>
                <p:oleObj name="Equation" r:id="rId15" imgW="177480" imgH="355320" progId="Equation.DSMT4">
                  <p:embed/>
                  <p:pic>
                    <p:nvPicPr>
                      <p:cNvPr id="22" name="Object 4"/>
                      <p:cNvPicPr>
                        <a:picLocks noChangeAspect="1" noChangeArrowheads="1"/>
                      </p:cNvPicPr>
                      <p:nvPr/>
                    </p:nvPicPr>
                    <p:blipFill>
                      <a:blip r:embed="rId16"/>
                      <a:srcRect/>
                      <a:stretch>
                        <a:fillRect/>
                      </a:stretch>
                    </p:blipFill>
                    <p:spPr bwMode="auto">
                      <a:xfrm>
                        <a:off x="3497263" y="3994438"/>
                        <a:ext cx="177800" cy="352425"/>
                      </a:xfrm>
                      <a:prstGeom prst="rect">
                        <a:avLst/>
                      </a:prstGeom>
                      <a:noFill/>
                      <a:extLst/>
                    </p:spPr>
                  </p:pic>
                </p:oleObj>
              </mc:Fallback>
            </mc:AlternateContent>
          </a:graphicData>
        </a:graphic>
      </p:graphicFrame>
    </p:spTree>
    <p:extLst>
      <p:ext uri="{BB962C8B-B14F-4D97-AF65-F5344CB8AC3E}">
        <p14:creationId xmlns:p14="http://schemas.microsoft.com/office/powerpoint/2010/main" val="1276287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Displacement in 2D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displacement</a:t>
            </a:r>
            <a:r>
              <a:rPr lang="en-GB" dirty="0"/>
              <a:t> vector in the </a:t>
            </a:r>
            <a:r>
              <a:rPr lang="en-GB" i="1" dirty="0"/>
              <a:t>x</a:t>
            </a:r>
            <a:r>
              <a:rPr lang="en-GB" dirty="0"/>
              <a:t>-</a:t>
            </a:r>
            <a:r>
              <a:rPr lang="en-GB" i="1" dirty="0"/>
              <a:t>y</a:t>
            </a:r>
            <a:r>
              <a:rPr lang="en-GB" dirty="0"/>
              <a:t> plane is defined as                   .                   </a:t>
            </a:r>
            <a:endParaRPr lang="en-US" dirty="0"/>
          </a:p>
          <a:p>
            <a:pPr>
              <a:lnSpc>
                <a:spcPct val="110000"/>
              </a:lnSpc>
            </a:pPr>
            <a:r>
              <a:rPr lang="en-GB" dirty="0"/>
              <a:t>It is represented by an </a:t>
            </a:r>
            <a:r>
              <a:rPr lang="en-GB" dirty="0">
                <a:solidFill>
                  <a:srgbClr val="FF0000"/>
                </a:solidFill>
              </a:rPr>
              <a:t>arrow</a:t>
            </a:r>
            <a:r>
              <a:rPr lang="en-GB" dirty="0"/>
              <a:t> pointing from the </a:t>
            </a:r>
            <a:r>
              <a:rPr lang="en-GB" dirty="0">
                <a:solidFill>
                  <a:srgbClr val="FF0000"/>
                </a:solidFill>
              </a:rPr>
              <a:t>head</a:t>
            </a:r>
            <a:r>
              <a:rPr lang="en-GB" dirty="0"/>
              <a:t> of    </a:t>
            </a:r>
            <a:r>
              <a:rPr lang="en-US" dirty="0"/>
              <a:t>  to the </a:t>
            </a:r>
            <a:r>
              <a:rPr lang="en-US" dirty="0">
                <a:solidFill>
                  <a:srgbClr val="FF0000"/>
                </a:solidFill>
              </a:rPr>
              <a:t>head</a:t>
            </a:r>
            <a:r>
              <a:rPr lang="en-US" dirty="0"/>
              <a:t> of     .</a:t>
            </a:r>
          </a:p>
          <a:p>
            <a:pPr>
              <a:lnSpc>
                <a:spcPct val="110000"/>
              </a:lnSpc>
            </a:pPr>
            <a:r>
              <a:rPr lang="en-GB" dirty="0"/>
              <a:t>The </a:t>
            </a:r>
            <a:r>
              <a:rPr lang="en-GB" dirty="0">
                <a:solidFill>
                  <a:srgbClr val="FF0000"/>
                </a:solidFill>
              </a:rPr>
              <a:t>size</a:t>
            </a:r>
            <a:r>
              <a:rPr lang="en-GB" dirty="0"/>
              <a:t> of       is </a:t>
            </a:r>
          </a:p>
          <a:p>
            <a:pPr>
              <a:lnSpc>
                <a:spcPct val="110000"/>
              </a:lnSpc>
            </a:pPr>
            <a:r>
              <a:rPr lang="en-GB" dirty="0"/>
              <a:t>The </a:t>
            </a:r>
            <a:r>
              <a:rPr lang="en-GB" dirty="0">
                <a:solidFill>
                  <a:srgbClr val="FF0000"/>
                </a:solidFill>
              </a:rPr>
              <a:t>direction</a:t>
            </a:r>
            <a:r>
              <a:rPr lang="en-GB" dirty="0"/>
              <a:t> of       with respect</a:t>
            </a:r>
            <a:br>
              <a:rPr lang="en-GB" dirty="0"/>
            </a:br>
            <a:r>
              <a:rPr lang="en-GB" dirty="0"/>
              <a:t>to the </a:t>
            </a:r>
            <a:r>
              <a:rPr lang="en-GB" i="1" dirty="0"/>
              <a:t>x </a:t>
            </a:r>
            <a:r>
              <a:rPr lang="en-GB" dirty="0"/>
              <a:t>axis </a:t>
            </a:r>
            <a:r>
              <a:rPr lang="en-US" dirty="0"/>
              <a:t>is</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34</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802963526"/>
              </p:ext>
            </p:extLst>
          </p:nvPr>
        </p:nvGraphicFramePr>
        <p:xfrm>
          <a:off x="3586652" y="2793367"/>
          <a:ext cx="3438525" cy="542925"/>
        </p:xfrm>
        <a:graphic>
          <a:graphicData uri="http://schemas.openxmlformats.org/presentationml/2006/ole">
            <mc:AlternateContent xmlns:mc="http://schemas.openxmlformats.org/markup-compatibility/2006">
              <mc:Choice xmlns:v="urn:schemas-microsoft-com:vml" Requires="v">
                <p:oleObj spid="_x0000_s317827" name="Equation" r:id="rId3" imgW="3441600" imgH="545760" progId="Equation.DSMT4">
                  <p:embed/>
                </p:oleObj>
              </mc:Choice>
              <mc:Fallback>
                <p:oleObj name="Equation" r:id="rId3" imgW="3441600" imgH="545760" progId="Equation.DSMT4">
                  <p:embed/>
                  <p:pic>
                    <p:nvPicPr>
                      <p:cNvPr id="320517" name="Object 4"/>
                      <p:cNvPicPr>
                        <a:picLocks noChangeAspect="1" noChangeArrowheads="1"/>
                      </p:cNvPicPr>
                      <p:nvPr/>
                    </p:nvPicPr>
                    <p:blipFill>
                      <a:blip r:embed="rId4"/>
                      <a:srcRect/>
                      <a:stretch>
                        <a:fillRect/>
                      </a:stretch>
                    </p:blipFill>
                    <p:spPr bwMode="auto">
                      <a:xfrm>
                        <a:off x="3586652" y="2793367"/>
                        <a:ext cx="34385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3"/>
          <p:cNvGraphicFramePr>
            <a:graphicFrameLocks noChangeAspect="1"/>
          </p:cNvGraphicFramePr>
          <p:nvPr>
            <p:extLst>
              <p:ext uri="{D42A27DB-BD31-4B8C-83A1-F6EECF244321}">
                <p14:modId xmlns:p14="http://schemas.microsoft.com/office/powerpoint/2010/main" val="1564041049"/>
              </p:ext>
            </p:extLst>
          </p:nvPr>
        </p:nvGraphicFramePr>
        <p:xfrm>
          <a:off x="1419225" y="4524375"/>
          <a:ext cx="1473200" cy="720725"/>
        </p:xfrm>
        <a:graphic>
          <a:graphicData uri="http://schemas.openxmlformats.org/presentationml/2006/ole">
            <mc:AlternateContent xmlns:mc="http://schemas.openxmlformats.org/markup-compatibility/2006">
              <mc:Choice xmlns:v="urn:schemas-microsoft-com:vml" Requires="v">
                <p:oleObj spid="_x0000_s317828" name="Equation" r:id="rId5" imgW="1473120" imgH="723600" progId="Equation.DSMT4">
                  <p:embed/>
                </p:oleObj>
              </mc:Choice>
              <mc:Fallback>
                <p:oleObj name="Equation" r:id="rId5" imgW="1473120" imgH="723600" progId="Equation.DSMT4">
                  <p:embed/>
                  <p:pic>
                    <p:nvPicPr>
                      <p:cNvPr id="320518" name="Object 23"/>
                      <p:cNvPicPr>
                        <a:picLocks noChangeAspect="1" noChangeArrowheads="1"/>
                      </p:cNvPicPr>
                      <p:nvPr/>
                    </p:nvPicPr>
                    <p:blipFill>
                      <a:blip r:embed="rId6"/>
                      <a:srcRect/>
                      <a:stretch>
                        <a:fillRect/>
                      </a:stretch>
                    </p:blipFill>
                    <p:spPr bwMode="auto">
                      <a:xfrm>
                        <a:off x="1419225" y="4524375"/>
                        <a:ext cx="14732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797964228"/>
              </p:ext>
            </p:extLst>
          </p:nvPr>
        </p:nvGraphicFramePr>
        <p:xfrm>
          <a:off x="2886075" y="2863007"/>
          <a:ext cx="381000" cy="352425"/>
        </p:xfrm>
        <a:graphic>
          <a:graphicData uri="http://schemas.openxmlformats.org/presentationml/2006/ole">
            <mc:AlternateContent xmlns:mc="http://schemas.openxmlformats.org/markup-compatibility/2006">
              <mc:Choice xmlns:v="urn:schemas-microsoft-com:vml" Requires="v">
                <p:oleObj spid="_x0000_s317829" name="Equation" r:id="rId7" imgW="380880" imgH="355320" progId="Equation.DSMT4">
                  <p:embed/>
                </p:oleObj>
              </mc:Choice>
              <mc:Fallback>
                <p:oleObj name="Equation" r:id="rId7" imgW="380880" imgH="355320" progId="Equation.DSMT4">
                  <p:embed/>
                  <p:pic>
                    <p:nvPicPr>
                      <p:cNvPr id="27" name="Object 4"/>
                      <p:cNvPicPr>
                        <a:picLocks noChangeAspect="1" noChangeArrowheads="1"/>
                      </p:cNvPicPr>
                      <p:nvPr/>
                    </p:nvPicPr>
                    <p:blipFill>
                      <a:blip r:embed="rId8"/>
                      <a:srcRect/>
                      <a:stretch>
                        <a:fillRect/>
                      </a:stretch>
                    </p:blipFill>
                    <p:spPr bwMode="auto">
                      <a:xfrm>
                        <a:off x="2886075" y="2863007"/>
                        <a:ext cx="381000" cy="352425"/>
                      </a:xfrm>
                      <a:prstGeom prst="rect">
                        <a:avLst/>
                      </a:prstGeom>
                      <a:noFill/>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919572330"/>
              </p:ext>
            </p:extLst>
          </p:nvPr>
        </p:nvGraphicFramePr>
        <p:xfrm>
          <a:off x="8036832" y="1465818"/>
          <a:ext cx="1371600" cy="377825"/>
        </p:xfrm>
        <a:graphic>
          <a:graphicData uri="http://schemas.openxmlformats.org/presentationml/2006/ole">
            <mc:AlternateContent xmlns:mc="http://schemas.openxmlformats.org/markup-compatibility/2006">
              <mc:Choice xmlns:v="urn:schemas-microsoft-com:vml" Requires="v">
                <p:oleObj spid="_x0000_s317830" name="Equation" r:id="rId9" imgW="1371600" imgH="380880" progId="Equation.DSMT4">
                  <p:embed/>
                </p:oleObj>
              </mc:Choice>
              <mc:Fallback>
                <p:oleObj name="Equation" r:id="rId9" imgW="1371600" imgH="380880" progId="Equation.DSMT4">
                  <p:embed/>
                  <p:pic>
                    <p:nvPicPr>
                      <p:cNvPr id="28" name="Object 4"/>
                      <p:cNvPicPr>
                        <a:picLocks noChangeAspect="1" noChangeArrowheads="1"/>
                      </p:cNvPicPr>
                      <p:nvPr/>
                    </p:nvPicPr>
                    <p:blipFill>
                      <a:blip r:embed="rId10"/>
                      <a:srcRect/>
                      <a:stretch>
                        <a:fillRect/>
                      </a:stretch>
                    </p:blipFill>
                    <p:spPr bwMode="auto">
                      <a:xfrm>
                        <a:off x="8036832" y="1465818"/>
                        <a:ext cx="1371600" cy="377825"/>
                      </a:xfrm>
                      <a:prstGeom prst="rect">
                        <a:avLst/>
                      </a:prstGeom>
                      <a:noFill/>
                      <a:ex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411847892"/>
              </p:ext>
            </p:extLst>
          </p:nvPr>
        </p:nvGraphicFramePr>
        <p:xfrm>
          <a:off x="10320676" y="2178842"/>
          <a:ext cx="279400" cy="377825"/>
        </p:xfrm>
        <a:graphic>
          <a:graphicData uri="http://schemas.openxmlformats.org/presentationml/2006/ole">
            <mc:AlternateContent xmlns:mc="http://schemas.openxmlformats.org/markup-compatibility/2006">
              <mc:Choice xmlns:v="urn:schemas-microsoft-com:vml" Requires="v">
                <p:oleObj spid="_x0000_s317831" name="Equation" r:id="rId11" imgW="279360" imgH="380880" progId="Equation.DSMT4">
                  <p:embed/>
                </p:oleObj>
              </mc:Choice>
              <mc:Fallback>
                <p:oleObj name="Equation" r:id="rId11" imgW="279360" imgH="380880" progId="Equation.DSMT4">
                  <p:embed/>
                  <p:pic>
                    <p:nvPicPr>
                      <p:cNvPr id="35" name="Object 4"/>
                      <p:cNvPicPr>
                        <a:picLocks noChangeAspect="1" noChangeArrowheads="1"/>
                      </p:cNvPicPr>
                      <p:nvPr/>
                    </p:nvPicPr>
                    <p:blipFill>
                      <a:blip r:embed="rId12"/>
                      <a:srcRect/>
                      <a:stretch>
                        <a:fillRect/>
                      </a:stretch>
                    </p:blipFill>
                    <p:spPr bwMode="auto">
                      <a:xfrm>
                        <a:off x="10320676" y="2178842"/>
                        <a:ext cx="279400" cy="377825"/>
                      </a:xfrm>
                      <a:prstGeom prst="rect">
                        <a:avLst/>
                      </a:prstGeom>
                      <a:noFill/>
                      <a:extLst/>
                    </p:spPr>
                  </p:pic>
                </p:oleObj>
              </mc:Fallback>
            </mc:AlternateContent>
          </a:graphicData>
        </a:graphic>
      </p:graphicFrame>
      <p:grpSp>
        <p:nvGrpSpPr>
          <p:cNvPr id="11" name="Group 10"/>
          <p:cNvGrpSpPr/>
          <p:nvPr/>
        </p:nvGrpSpPr>
        <p:grpSpPr>
          <a:xfrm>
            <a:off x="7402409" y="3104571"/>
            <a:ext cx="4094448" cy="2689620"/>
            <a:chOff x="5514333" y="3647318"/>
            <a:chExt cx="3474397" cy="2282309"/>
          </a:xfrm>
        </p:grpSpPr>
        <p:sp>
          <p:nvSpPr>
            <p:cNvPr id="12" name="Rectangle 5"/>
            <p:cNvSpPr>
              <a:spLocks noChangeAspect="1" noChangeArrowheads="1"/>
            </p:cNvSpPr>
            <p:nvPr/>
          </p:nvSpPr>
          <p:spPr bwMode="auto">
            <a:xfrm>
              <a:off x="5514333" y="5523982"/>
              <a:ext cx="310588" cy="311783"/>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0</a:t>
              </a:r>
            </a:p>
          </p:txBody>
        </p:sp>
        <p:sp>
          <p:nvSpPr>
            <p:cNvPr id="13" name="Line 6"/>
            <p:cNvSpPr>
              <a:spLocks noChangeAspect="1" noChangeShapeType="1"/>
            </p:cNvSpPr>
            <p:nvPr/>
          </p:nvSpPr>
          <p:spPr bwMode="auto">
            <a:xfrm flipV="1">
              <a:off x="5966199" y="4058270"/>
              <a:ext cx="0" cy="1681964"/>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4" name="Line 8"/>
            <p:cNvSpPr>
              <a:spLocks noChangeAspect="1" noChangeShapeType="1"/>
            </p:cNvSpPr>
            <p:nvPr/>
          </p:nvSpPr>
          <p:spPr bwMode="auto">
            <a:xfrm flipV="1">
              <a:off x="5971032" y="4759733"/>
              <a:ext cx="1608902" cy="971231"/>
            </a:xfrm>
            <a:prstGeom prst="line">
              <a:avLst/>
            </a:prstGeom>
            <a:noFill/>
            <a:ln w="28575">
              <a:solidFill>
                <a:srgbClr val="00000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5" name="Rectangle 11"/>
            <p:cNvSpPr>
              <a:spLocks noChangeArrowheads="1"/>
            </p:cNvSpPr>
            <p:nvPr/>
          </p:nvSpPr>
          <p:spPr bwMode="auto">
            <a:xfrm>
              <a:off x="5853834" y="3647318"/>
              <a:ext cx="507315" cy="399067"/>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y</a:t>
              </a:r>
            </a:p>
          </p:txBody>
        </p:sp>
        <p:sp>
          <p:nvSpPr>
            <p:cNvPr id="16" name="Line 8"/>
            <p:cNvSpPr>
              <a:spLocks noChangeShapeType="1"/>
            </p:cNvSpPr>
            <p:nvPr/>
          </p:nvSpPr>
          <p:spPr bwMode="auto">
            <a:xfrm flipV="1">
              <a:off x="5971032" y="4122668"/>
              <a:ext cx="737620" cy="1608293"/>
            </a:xfrm>
            <a:prstGeom prst="line">
              <a:avLst/>
            </a:prstGeom>
            <a:noFill/>
            <a:ln w="28575">
              <a:solidFill>
                <a:srgbClr val="00B05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7" name="Line 18"/>
            <p:cNvSpPr>
              <a:spLocks noChangeAspect="1" noChangeShapeType="1"/>
            </p:cNvSpPr>
            <p:nvPr/>
          </p:nvSpPr>
          <p:spPr bwMode="auto">
            <a:xfrm>
              <a:off x="5959838" y="5741446"/>
              <a:ext cx="1929314" cy="0"/>
            </a:xfrm>
            <a:prstGeom prst="line">
              <a:avLst/>
            </a:prstGeom>
            <a:noFill/>
            <a:ln w="12700">
              <a:solidFill>
                <a:srgbClr val="000000"/>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8" name="Rectangle 11"/>
            <p:cNvSpPr>
              <a:spLocks noChangeArrowheads="1"/>
            </p:cNvSpPr>
            <p:nvPr/>
          </p:nvSpPr>
          <p:spPr bwMode="auto">
            <a:xfrm>
              <a:off x="8147467" y="5550045"/>
              <a:ext cx="507315" cy="379582"/>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x</a:t>
              </a:r>
            </a:p>
          </p:txBody>
        </p:sp>
        <p:sp>
          <p:nvSpPr>
            <p:cNvPr id="19" name="Rectangle 11"/>
            <p:cNvSpPr>
              <a:spLocks noChangeArrowheads="1"/>
            </p:cNvSpPr>
            <p:nvPr/>
          </p:nvSpPr>
          <p:spPr bwMode="auto">
            <a:xfrm>
              <a:off x="7627815" y="4862958"/>
              <a:ext cx="1360915" cy="584402"/>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P</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
          <p:nvSpPr>
            <p:cNvPr id="20" name="Arc 19"/>
            <p:cNvSpPr/>
            <p:nvPr/>
          </p:nvSpPr>
          <p:spPr>
            <a:xfrm rot="14655238">
              <a:off x="7044723" y="4436261"/>
              <a:ext cx="480225" cy="48022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graphicFrame>
          <p:nvGraphicFramePr>
            <p:cNvPr id="21" name="Object 4"/>
            <p:cNvGraphicFramePr>
              <a:graphicFrameLocks noChangeAspect="1"/>
            </p:cNvGraphicFramePr>
            <p:nvPr>
              <p:extLst/>
            </p:nvPr>
          </p:nvGraphicFramePr>
          <p:xfrm>
            <a:off x="6736664" y="4428174"/>
            <a:ext cx="177480" cy="241200"/>
          </p:xfrm>
          <a:graphic>
            <a:graphicData uri="http://schemas.openxmlformats.org/presentationml/2006/ole">
              <mc:AlternateContent xmlns:mc="http://schemas.openxmlformats.org/markup-compatibility/2006">
                <mc:Choice xmlns:v="urn:schemas-microsoft-com:vml" Requires="v">
                  <p:oleObj spid="_x0000_s317832" name="Equation" r:id="rId13" imgW="177480" imgH="241200" progId="Equation.DSMT4">
                    <p:embed/>
                  </p:oleObj>
                </mc:Choice>
                <mc:Fallback>
                  <p:oleObj name="Equation" r:id="rId13" imgW="177480" imgH="241200" progId="Equation.DSMT4">
                    <p:embed/>
                    <p:pic>
                      <p:nvPicPr>
                        <p:cNvPr id="36" name="Object 4"/>
                        <p:cNvPicPr>
                          <a:picLocks noChangeAspect="1" noChangeArrowheads="1"/>
                        </p:cNvPicPr>
                        <p:nvPr/>
                      </p:nvPicPr>
                      <p:blipFill>
                        <a:blip r:embed="rId14"/>
                        <a:srcRect/>
                        <a:stretch>
                          <a:fillRect/>
                        </a:stretch>
                      </p:blipFill>
                      <p:spPr bwMode="auto">
                        <a:xfrm>
                          <a:off x="6736664" y="4428174"/>
                          <a:ext cx="177480" cy="24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1"/>
            <p:cNvSpPr>
              <a:spLocks noChangeArrowheads="1"/>
            </p:cNvSpPr>
            <p:nvPr/>
          </p:nvSpPr>
          <p:spPr bwMode="auto">
            <a:xfrm>
              <a:off x="6262463" y="3684237"/>
              <a:ext cx="1432579" cy="420520"/>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P</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
          <p:nvSpPr>
            <p:cNvPr id="23" name="Line 8"/>
            <p:cNvSpPr>
              <a:spLocks noChangeShapeType="1"/>
            </p:cNvSpPr>
            <p:nvPr/>
          </p:nvSpPr>
          <p:spPr bwMode="auto">
            <a:xfrm flipH="1" flipV="1">
              <a:off x="6708652" y="4145481"/>
              <a:ext cx="871282" cy="613219"/>
            </a:xfrm>
            <a:prstGeom prst="line">
              <a:avLst/>
            </a:prstGeom>
            <a:noFill/>
            <a:ln w="28575">
              <a:solidFill>
                <a:srgbClr val="FF000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graphicFrame>
          <p:nvGraphicFramePr>
            <p:cNvPr id="24" name="Object 4"/>
            <p:cNvGraphicFramePr>
              <a:graphicFrameLocks noChangeAspect="1"/>
            </p:cNvGraphicFramePr>
            <p:nvPr>
              <p:extLst>
                <p:ext uri="{D42A27DB-BD31-4B8C-83A1-F6EECF244321}">
                  <p14:modId xmlns:p14="http://schemas.microsoft.com/office/powerpoint/2010/main" val="4044519344"/>
                </p:ext>
              </p:extLst>
            </p:nvPr>
          </p:nvGraphicFramePr>
          <p:xfrm>
            <a:off x="7259444" y="4074576"/>
            <a:ext cx="331117" cy="301814"/>
          </p:xfrm>
          <a:graphic>
            <a:graphicData uri="http://schemas.openxmlformats.org/presentationml/2006/ole">
              <mc:AlternateContent xmlns:mc="http://schemas.openxmlformats.org/markup-compatibility/2006">
                <mc:Choice xmlns:v="urn:schemas-microsoft-com:vml" Requires="v">
                  <p:oleObj spid="_x0000_s317833" name="Equation" r:id="rId15" imgW="330120" imgH="304560" progId="Equation.DSMT4">
                    <p:embed/>
                  </p:oleObj>
                </mc:Choice>
                <mc:Fallback>
                  <p:oleObj name="Equation" r:id="rId15" imgW="330120" imgH="304560" progId="Equation.DSMT4">
                    <p:embed/>
                    <p:pic>
                      <p:nvPicPr>
                        <p:cNvPr id="38" name="Object 4"/>
                        <p:cNvPicPr>
                          <a:picLocks noChangeAspect="1" noChangeArrowheads="1"/>
                        </p:cNvPicPr>
                        <p:nvPr/>
                      </p:nvPicPr>
                      <p:blipFill>
                        <a:blip r:embed="rId16"/>
                        <a:srcRect/>
                        <a:stretch>
                          <a:fillRect/>
                        </a:stretch>
                      </p:blipFill>
                      <p:spPr bwMode="auto">
                        <a:xfrm>
                          <a:off x="7259444" y="4074576"/>
                          <a:ext cx="331117" cy="301814"/>
                        </a:xfrm>
                        <a:prstGeom prst="rect">
                          <a:avLst/>
                        </a:prstGeom>
                        <a:noFill/>
                        <a:extLst/>
                      </p:spPr>
                    </p:pic>
                  </p:oleObj>
                </mc:Fallback>
              </mc:AlternateContent>
            </a:graphicData>
          </a:graphic>
        </p:graphicFrame>
        <p:graphicFrame>
          <p:nvGraphicFramePr>
            <p:cNvPr id="25" name="Object 4"/>
            <p:cNvGraphicFramePr>
              <a:graphicFrameLocks noChangeAspect="1"/>
            </p:cNvGraphicFramePr>
            <p:nvPr>
              <p:extLst>
                <p:ext uri="{D42A27DB-BD31-4B8C-83A1-F6EECF244321}">
                  <p14:modId xmlns:p14="http://schemas.microsoft.com/office/powerpoint/2010/main" val="3861944080"/>
                </p:ext>
              </p:extLst>
            </p:nvPr>
          </p:nvGraphicFramePr>
          <p:xfrm>
            <a:off x="6104236" y="4252551"/>
            <a:ext cx="240279" cy="316465"/>
          </p:xfrm>
          <a:graphic>
            <a:graphicData uri="http://schemas.openxmlformats.org/presentationml/2006/ole">
              <mc:AlternateContent xmlns:mc="http://schemas.openxmlformats.org/markup-compatibility/2006">
                <mc:Choice xmlns:v="urn:schemas-microsoft-com:vml" Requires="v">
                  <p:oleObj spid="_x0000_s317834" name="Equation" r:id="rId17" imgW="241200" imgH="317160" progId="Equation.DSMT4">
                    <p:embed/>
                  </p:oleObj>
                </mc:Choice>
                <mc:Fallback>
                  <p:oleObj name="Equation" r:id="rId17" imgW="241200" imgH="317160" progId="Equation.DSMT4">
                    <p:embed/>
                    <p:pic>
                      <p:nvPicPr>
                        <p:cNvPr id="39" name="Object 4"/>
                        <p:cNvPicPr>
                          <a:picLocks noChangeAspect="1" noChangeArrowheads="1"/>
                        </p:cNvPicPr>
                        <p:nvPr/>
                      </p:nvPicPr>
                      <p:blipFill>
                        <a:blip r:embed="rId18"/>
                        <a:srcRect/>
                        <a:stretch>
                          <a:fillRect/>
                        </a:stretch>
                      </p:blipFill>
                      <p:spPr bwMode="auto">
                        <a:xfrm>
                          <a:off x="6104236" y="4252551"/>
                          <a:ext cx="240279" cy="316465"/>
                        </a:xfrm>
                        <a:prstGeom prst="rect">
                          <a:avLst/>
                        </a:prstGeom>
                        <a:noFill/>
                        <a:extLst/>
                      </p:spPr>
                    </p:pic>
                  </p:oleObj>
                </mc:Fallback>
              </mc:AlternateContent>
            </a:graphicData>
          </a:graphic>
        </p:graphicFrame>
        <p:graphicFrame>
          <p:nvGraphicFramePr>
            <p:cNvPr id="26" name="Object 4"/>
            <p:cNvGraphicFramePr>
              <a:graphicFrameLocks noChangeAspect="1"/>
            </p:cNvGraphicFramePr>
            <p:nvPr>
              <p:extLst>
                <p:ext uri="{D42A27DB-BD31-4B8C-83A1-F6EECF244321}">
                  <p14:modId xmlns:p14="http://schemas.microsoft.com/office/powerpoint/2010/main" val="1468244714"/>
                </p:ext>
              </p:extLst>
            </p:nvPr>
          </p:nvGraphicFramePr>
          <p:xfrm>
            <a:off x="7134214" y="5187296"/>
            <a:ext cx="215372" cy="316465"/>
          </p:xfrm>
          <a:graphic>
            <a:graphicData uri="http://schemas.openxmlformats.org/presentationml/2006/ole">
              <mc:AlternateContent xmlns:mc="http://schemas.openxmlformats.org/markup-compatibility/2006">
                <mc:Choice xmlns:v="urn:schemas-microsoft-com:vml" Requires="v">
                  <p:oleObj spid="_x0000_s317835" name="Equation" r:id="rId19" imgW="215640" imgH="317160" progId="Equation.DSMT4">
                    <p:embed/>
                  </p:oleObj>
                </mc:Choice>
                <mc:Fallback>
                  <p:oleObj name="Equation" r:id="rId19" imgW="215640" imgH="317160" progId="Equation.DSMT4">
                    <p:embed/>
                    <p:pic>
                      <p:nvPicPr>
                        <p:cNvPr id="40" name="Object 4"/>
                        <p:cNvPicPr>
                          <a:picLocks noChangeAspect="1" noChangeArrowheads="1"/>
                        </p:cNvPicPr>
                        <p:nvPr/>
                      </p:nvPicPr>
                      <p:blipFill>
                        <a:blip r:embed="rId20"/>
                        <a:srcRect/>
                        <a:stretch>
                          <a:fillRect/>
                        </a:stretch>
                      </p:blipFill>
                      <p:spPr bwMode="auto">
                        <a:xfrm>
                          <a:off x="7134214" y="5187296"/>
                          <a:ext cx="215372" cy="316465"/>
                        </a:xfrm>
                        <a:prstGeom prst="rect">
                          <a:avLst/>
                        </a:prstGeom>
                        <a:noFill/>
                        <a:extLst/>
                      </p:spPr>
                    </p:pic>
                  </p:oleObj>
                </mc:Fallback>
              </mc:AlternateContent>
            </a:graphicData>
          </a:graphic>
        </p:graphicFrame>
        <p:sp>
          <p:nvSpPr>
            <p:cNvPr id="27" name="Line 6"/>
            <p:cNvSpPr>
              <a:spLocks noChangeAspect="1" noChangeShapeType="1"/>
            </p:cNvSpPr>
            <p:nvPr/>
          </p:nvSpPr>
          <p:spPr bwMode="auto">
            <a:xfrm rot="16200000" flipV="1">
              <a:off x="7373316" y="3947794"/>
              <a:ext cx="0" cy="1681964"/>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30" name="Line 6"/>
            <p:cNvSpPr>
              <a:spLocks noChangeAspect="1" noChangeShapeType="1"/>
            </p:cNvSpPr>
            <p:nvPr/>
          </p:nvSpPr>
          <p:spPr bwMode="auto">
            <a:xfrm flipV="1">
              <a:off x="7579934" y="4456366"/>
              <a:ext cx="0" cy="830618"/>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grpSp>
      <p:graphicFrame>
        <p:nvGraphicFramePr>
          <p:cNvPr id="28" name="Object 4"/>
          <p:cNvGraphicFramePr>
            <a:graphicFrameLocks noChangeAspect="1"/>
          </p:cNvGraphicFramePr>
          <p:nvPr>
            <p:extLst>
              <p:ext uri="{D42A27DB-BD31-4B8C-83A1-F6EECF244321}">
                <p14:modId xmlns:p14="http://schemas.microsoft.com/office/powerpoint/2010/main" val="1359285907"/>
              </p:ext>
            </p:extLst>
          </p:nvPr>
        </p:nvGraphicFramePr>
        <p:xfrm>
          <a:off x="8222405" y="2168474"/>
          <a:ext cx="254000" cy="379413"/>
        </p:xfrm>
        <a:graphic>
          <a:graphicData uri="http://schemas.openxmlformats.org/presentationml/2006/ole">
            <mc:AlternateContent xmlns:mc="http://schemas.openxmlformats.org/markup-compatibility/2006">
              <mc:Choice xmlns:v="urn:schemas-microsoft-com:vml" Requires="v">
                <p:oleObj spid="_x0000_s317836" name="Equation" r:id="rId21" imgW="253800" imgH="380880" progId="Equation.DSMT4">
                  <p:embed/>
                </p:oleObj>
              </mc:Choice>
              <mc:Fallback>
                <p:oleObj name="Equation" r:id="rId21" imgW="253800" imgH="380880" progId="Equation.DSMT4">
                  <p:embed/>
                  <p:pic>
                    <p:nvPicPr>
                      <p:cNvPr id="10" name="Object 4"/>
                      <p:cNvPicPr>
                        <a:picLocks noChangeAspect="1" noChangeArrowheads="1"/>
                      </p:cNvPicPr>
                      <p:nvPr/>
                    </p:nvPicPr>
                    <p:blipFill>
                      <a:blip r:embed="rId22"/>
                      <a:srcRect/>
                      <a:stretch>
                        <a:fillRect/>
                      </a:stretch>
                    </p:blipFill>
                    <p:spPr bwMode="auto">
                      <a:xfrm>
                        <a:off x="8222405" y="2168474"/>
                        <a:ext cx="254000" cy="379413"/>
                      </a:xfrm>
                      <a:prstGeom prst="rect">
                        <a:avLst/>
                      </a:prstGeom>
                      <a:noFill/>
                      <a:extLst/>
                    </p:spPr>
                  </p:pic>
                </p:oleObj>
              </mc:Fallback>
            </mc:AlternateContent>
          </a:graphicData>
        </a:graphic>
      </p:graphicFrame>
      <p:graphicFrame>
        <p:nvGraphicFramePr>
          <p:cNvPr id="29" name="Object 4"/>
          <p:cNvGraphicFramePr>
            <a:graphicFrameLocks noChangeAspect="1"/>
          </p:cNvGraphicFramePr>
          <p:nvPr>
            <p:extLst>
              <p:ext uri="{D42A27DB-BD31-4B8C-83A1-F6EECF244321}">
                <p14:modId xmlns:p14="http://schemas.microsoft.com/office/powerpoint/2010/main" val="2388346875"/>
              </p:ext>
            </p:extLst>
          </p:nvPr>
        </p:nvGraphicFramePr>
        <p:xfrm>
          <a:off x="3518351" y="3567092"/>
          <a:ext cx="381000" cy="352425"/>
        </p:xfrm>
        <a:graphic>
          <a:graphicData uri="http://schemas.openxmlformats.org/presentationml/2006/ole">
            <mc:AlternateContent xmlns:mc="http://schemas.openxmlformats.org/markup-compatibility/2006">
              <mc:Choice xmlns:v="urn:schemas-microsoft-com:vml" Requires="v">
                <p:oleObj spid="_x0000_s317837" name="Equation" r:id="rId23" imgW="380880" imgH="355320" progId="Equation.DSMT4">
                  <p:embed/>
                </p:oleObj>
              </mc:Choice>
              <mc:Fallback>
                <p:oleObj name="Equation" r:id="rId23" imgW="380880" imgH="355320" progId="Equation.DSMT4">
                  <p:embed/>
                  <p:pic>
                    <p:nvPicPr>
                      <p:cNvPr id="7" name="Object 4"/>
                      <p:cNvPicPr>
                        <a:picLocks noChangeAspect="1" noChangeArrowheads="1"/>
                      </p:cNvPicPr>
                      <p:nvPr/>
                    </p:nvPicPr>
                    <p:blipFill>
                      <a:blip r:embed="rId8"/>
                      <a:srcRect/>
                      <a:stretch>
                        <a:fillRect/>
                      </a:stretch>
                    </p:blipFill>
                    <p:spPr bwMode="auto">
                      <a:xfrm>
                        <a:off x="3518351" y="3567092"/>
                        <a:ext cx="381000" cy="352425"/>
                      </a:xfrm>
                      <a:prstGeom prst="rect">
                        <a:avLst/>
                      </a:prstGeom>
                      <a:noFill/>
                      <a:extLst/>
                    </p:spPr>
                  </p:pic>
                </p:oleObj>
              </mc:Fallback>
            </mc:AlternateContent>
          </a:graphicData>
        </a:graphic>
      </p:graphicFrame>
    </p:spTree>
    <p:extLst>
      <p:ext uri="{BB962C8B-B14F-4D97-AF65-F5344CB8AC3E}">
        <p14:creationId xmlns:p14="http://schemas.microsoft.com/office/powerpoint/2010/main" val="3362517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velocity in 2D</a:t>
            </a:r>
            <a:endParaRPr lang="en-SG" dirty="0"/>
          </a:p>
        </p:txBody>
      </p:sp>
      <p:sp>
        <p:nvSpPr>
          <p:cNvPr id="3" name="Content Placeholder 2"/>
          <p:cNvSpPr>
            <a:spLocks noGrp="1"/>
          </p:cNvSpPr>
          <p:nvPr>
            <p:ph idx="1"/>
          </p:nvPr>
        </p:nvSpPr>
        <p:spPr/>
        <p:txBody>
          <a:bodyPr/>
          <a:lstStyle/>
          <a:p>
            <a:pPr>
              <a:lnSpc>
                <a:spcPct val="110000"/>
              </a:lnSpc>
            </a:pPr>
            <a:r>
              <a:rPr lang="en-GB" dirty="0"/>
              <a:t>When a particle moves in the </a:t>
            </a:r>
            <a:r>
              <a:rPr lang="en-GB" i="1" dirty="0"/>
              <a:t>x</a:t>
            </a:r>
            <a:r>
              <a:rPr lang="en-GB" dirty="0"/>
              <a:t>-</a:t>
            </a:r>
            <a:r>
              <a:rPr lang="en-GB" i="1" dirty="0"/>
              <a:t>y</a:t>
            </a:r>
            <a:r>
              <a:rPr lang="en-GB" dirty="0"/>
              <a:t> plane, its average velocity during the time interval </a:t>
            </a:r>
            <a:r>
              <a:rPr lang="el-GR" dirty="0"/>
              <a:t>Δ</a:t>
            </a:r>
            <a:r>
              <a:rPr lang="en-SG" i="1" dirty="0"/>
              <a:t>t</a:t>
            </a:r>
            <a:r>
              <a:rPr lang="en-SG" dirty="0"/>
              <a:t> </a:t>
            </a:r>
            <a:r>
              <a:rPr lang="en-GB" dirty="0"/>
              <a:t>is defined as</a:t>
            </a:r>
            <a:br>
              <a:rPr lang="en-GB" dirty="0"/>
            </a:br>
            <a:endParaRPr lang="en-GB" dirty="0"/>
          </a:p>
          <a:p>
            <a:pPr>
              <a:lnSpc>
                <a:spcPct val="110000"/>
              </a:lnSpc>
            </a:pPr>
            <a:endParaRPr lang="en-GB" dirty="0"/>
          </a:p>
          <a:p>
            <a:pPr>
              <a:lnSpc>
                <a:spcPct val="110000"/>
              </a:lnSpc>
            </a:pPr>
            <a:r>
              <a:rPr lang="en-GB" dirty="0"/>
              <a:t>The size of       is </a:t>
            </a:r>
          </a:p>
          <a:p>
            <a:pPr>
              <a:lnSpc>
                <a:spcPct val="110000"/>
              </a:lnSpc>
            </a:pPr>
            <a:r>
              <a:rPr lang="en-GB" dirty="0"/>
              <a:t>The direction of       is in the</a:t>
            </a:r>
            <a:br>
              <a:rPr lang="en-GB" dirty="0"/>
            </a:br>
            <a:r>
              <a:rPr lang="en-GB" dirty="0"/>
              <a:t>direction of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35</a:t>
            </a:fld>
            <a:endParaRPr lang="en-US" dirty="0"/>
          </a:p>
        </p:txBody>
      </p:sp>
      <p:grpSp>
        <p:nvGrpSpPr>
          <p:cNvPr id="5" name="Group 4"/>
          <p:cNvGrpSpPr/>
          <p:nvPr/>
        </p:nvGrpSpPr>
        <p:grpSpPr>
          <a:xfrm>
            <a:off x="7402409" y="3006725"/>
            <a:ext cx="3941362" cy="2787457"/>
            <a:chOff x="5514333" y="3564294"/>
            <a:chExt cx="3344494" cy="2365333"/>
          </a:xfrm>
        </p:grpSpPr>
        <p:sp>
          <p:nvSpPr>
            <p:cNvPr id="6" name="Rectangle 5"/>
            <p:cNvSpPr>
              <a:spLocks noChangeAspect="1" noChangeArrowheads="1"/>
            </p:cNvSpPr>
            <p:nvPr/>
          </p:nvSpPr>
          <p:spPr bwMode="auto">
            <a:xfrm>
              <a:off x="5514333" y="5523982"/>
              <a:ext cx="310588" cy="311783"/>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0</a:t>
              </a:r>
            </a:p>
          </p:txBody>
        </p:sp>
        <p:sp>
          <p:nvSpPr>
            <p:cNvPr id="7" name="Line 6"/>
            <p:cNvSpPr>
              <a:spLocks noChangeAspect="1" noChangeShapeType="1"/>
            </p:cNvSpPr>
            <p:nvPr/>
          </p:nvSpPr>
          <p:spPr bwMode="auto">
            <a:xfrm flipV="1">
              <a:off x="5966199" y="4058270"/>
              <a:ext cx="0" cy="1681964"/>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8" name="Line 8"/>
            <p:cNvSpPr>
              <a:spLocks noChangeAspect="1" noChangeShapeType="1"/>
            </p:cNvSpPr>
            <p:nvPr/>
          </p:nvSpPr>
          <p:spPr bwMode="auto">
            <a:xfrm flipV="1">
              <a:off x="5971032" y="4759733"/>
              <a:ext cx="1608902" cy="971231"/>
            </a:xfrm>
            <a:prstGeom prst="line">
              <a:avLst/>
            </a:prstGeom>
            <a:noFill/>
            <a:ln w="28575">
              <a:solidFill>
                <a:srgbClr val="00000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9" name="Rectangle 11"/>
            <p:cNvSpPr>
              <a:spLocks noChangeArrowheads="1"/>
            </p:cNvSpPr>
            <p:nvPr/>
          </p:nvSpPr>
          <p:spPr bwMode="auto">
            <a:xfrm>
              <a:off x="5853834" y="3647318"/>
              <a:ext cx="507315" cy="399067"/>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y</a:t>
              </a:r>
            </a:p>
          </p:txBody>
        </p:sp>
        <p:sp>
          <p:nvSpPr>
            <p:cNvPr id="10" name="Line 8"/>
            <p:cNvSpPr>
              <a:spLocks noChangeShapeType="1"/>
            </p:cNvSpPr>
            <p:nvPr/>
          </p:nvSpPr>
          <p:spPr bwMode="auto">
            <a:xfrm flipV="1">
              <a:off x="5971032" y="4122668"/>
              <a:ext cx="737620" cy="1608293"/>
            </a:xfrm>
            <a:prstGeom prst="line">
              <a:avLst/>
            </a:prstGeom>
            <a:noFill/>
            <a:ln w="28575">
              <a:solidFill>
                <a:srgbClr val="00B05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1" name="Line 18"/>
            <p:cNvSpPr>
              <a:spLocks noChangeAspect="1" noChangeShapeType="1"/>
            </p:cNvSpPr>
            <p:nvPr/>
          </p:nvSpPr>
          <p:spPr bwMode="auto">
            <a:xfrm>
              <a:off x="5959838" y="5741446"/>
              <a:ext cx="1929314" cy="0"/>
            </a:xfrm>
            <a:prstGeom prst="line">
              <a:avLst/>
            </a:prstGeom>
            <a:noFill/>
            <a:ln w="12700">
              <a:solidFill>
                <a:srgbClr val="000000"/>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2" name="Rectangle 11"/>
            <p:cNvSpPr>
              <a:spLocks noChangeArrowheads="1"/>
            </p:cNvSpPr>
            <p:nvPr/>
          </p:nvSpPr>
          <p:spPr bwMode="auto">
            <a:xfrm>
              <a:off x="8147467" y="5550045"/>
              <a:ext cx="507315" cy="379582"/>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x</a:t>
              </a:r>
            </a:p>
          </p:txBody>
        </p:sp>
        <p:sp>
          <p:nvSpPr>
            <p:cNvPr id="13" name="Rectangle 11"/>
            <p:cNvSpPr>
              <a:spLocks noChangeArrowheads="1"/>
            </p:cNvSpPr>
            <p:nvPr/>
          </p:nvSpPr>
          <p:spPr bwMode="auto">
            <a:xfrm>
              <a:off x="7627815" y="4862958"/>
              <a:ext cx="1231012" cy="398758"/>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P</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
          <p:nvSpPr>
            <p:cNvPr id="14" name="Arc 13"/>
            <p:cNvSpPr/>
            <p:nvPr/>
          </p:nvSpPr>
          <p:spPr>
            <a:xfrm rot="14655238">
              <a:off x="7044723" y="4436261"/>
              <a:ext cx="480225" cy="48022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graphicFrame>
          <p:nvGraphicFramePr>
            <p:cNvPr id="15" name="Object 4"/>
            <p:cNvGraphicFramePr>
              <a:graphicFrameLocks noChangeAspect="1"/>
            </p:cNvGraphicFramePr>
            <p:nvPr>
              <p:extLst/>
            </p:nvPr>
          </p:nvGraphicFramePr>
          <p:xfrm>
            <a:off x="6736664" y="4428174"/>
            <a:ext cx="177480" cy="241200"/>
          </p:xfrm>
          <a:graphic>
            <a:graphicData uri="http://schemas.openxmlformats.org/presentationml/2006/ole">
              <mc:AlternateContent xmlns:mc="http://schemas.openxmlformats.org/markup-compatibility/2006">
                <mc:Choice xmlns:v="urn:schemas-microsoft-com:vml" Requires="v">
                  <p:oleObj spid="_x0000_s318806" name="Equation" r:id="rId3" imgW="177480" imgH="241200" progId="Equation.DSMT4">
                    <p:embed/>
                  </p:oleObj>
                </mc:Choice>
                <mc:Fallback>
                  <p:oleObj name="Equation" r:id="rId3" imgW="177480" imgH="241200" progId="Equation.DSMT4">
                    <p:embed/>
                    <p:pic>
                      <p:nvPicPr>
                        <p:cNvPr id="21" name="Object 4"/>
                        <p:cNvPicPr>
                          <a:picLocks noChangeAspect="1" noChangeArrowheads="1"/>
                        </p:cNvPicPr>
                        <p:nvPr/>
                      </p:nvPicPr>
                      <p:blipFill>
                        <a:blip r:embed="rId4"/>
                        <a:srcRect/>
                        <a:stretch>
                          <a:fillRect/>
                        </a:stretch>
                      </p:blipFill>
                      <p:spPr bwMode="auto">
                        <a:xfrm>
                          <a:off x="6736664" y="4428174"/>
                          <a:ext cx="177480" cy="24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1"/>
            <p:cNvSpPr>
              <a:spLocks noChangeArrowheads="1"/>
            </p:cNvSpPr>
            <p:nvPr/>
          </p:nvSpPr>
          <p:spPr bwMode="auto">
            <a:xfrm>
              <a:off x="6262463" y="3684242"/>
              <a:ext cx="1027735" cy="383225"/>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P</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
          <p:nvSpPr>
            <p:cNvPr id="17" name="Line 8"/>
            <p:cNvSpPr>
              <a:spLocks noChangeShapeType="1"/>
            </p:cNvSpPr>
            <p:nvPr/>
          </p:nvSpPr>
          <p:spPr bwMode="auto">
            <a:xfrm flipH="1" flipV="1">
              <a:off x="6708652" y="4145481"/>
              <a:ext cx="871282" cy="613219"/>
            </a:xfrm>
            <a:prstGeom prst="line">
              <a:avLst/>
            </a:prstGeom>
            <a:noFill/>
            <a:ln w="28575">
              <a:solidFill>
                <a:srgbClr val="FF000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graphicFrame>
          <p:nvGraphicFramePr>
            <p:cNvPr id="18" name="Object 4"/>
            <p:cNvGraphicFramePr>
              <a:graphicFrameLocks noChangeAspect="1"/>
            </p:cNvGraphicFramePr>
            <p:nvPr>
              <p:extLst>
                <p:ext uri="{D42A27DB-BD31-4B8C-83A1-F6EECF244321}">
                  <p14:modId xmlns:p14="http://schemas.microsoft.com/office/powerpoint/2010/main" val="1492263800"/>
                </p:ext>
              </p:extLst>
            </p:nvPr>
          </p:nvGraphicFramePr>
          <p:xfrm>
            <a:off x="7258907" y="4074842"/>
            <a:ext cx="331385" cy="301749"/>
          </p:xfrm>
          <a:graphic>
            <a:graphicData uri="http://schemas.openxmlformats.org/presentationml/2006/ole">
              <mc:AlternateContent xmlns:mc="http://schemas.openxmlformats.org/markup-compatibility/2006">
                <mc:Choice xmlns:v="urn:schemas-microsoft-com:vml" Requires="v">
                  <p:oleObj spid="_x0000_s318807" name="Equation" r:id="rId5" imgW="330120" imgH="304560" progId="Equation.DSMT4">
                    <p:embed/>
                  </p:oleObj>
                </mc:Choice>
                <mc:Fallback>
                  <p:oleObj name="Equation" r:id="rId5" imgW="330120" imgH="304560" progId="Equation.DSMT4">
                    <p:embed/>
                    <p:pic>
                      <p:nvPicPr>
                        <p:cNvPr id="24" name="Object 4"/>
                        <p:cNvPicPr>
                          <a:picLocks noChangeAspect="1" noChangeArrowheads="1"/>
                        </p:cNvPicPr>
                        <p:nvPr/>
                      </p:nvPicPr>
                      <p:blipFill>
                        <a:blip r:embed="rId6"/>
                        <a:srcRect/>
                        <a:stretch>
                          <a:fillRect/>
                        </a:stretch>
                      </p:blipFill>
                      <p:spPr bwMode="auto">
                        <a:xfrm>
                          <a:off x="7258907" y="4074842"/>
                          <a:ext cx="331385" cy="301749"/>
                        </a:xfrm>
                        <a:prstGeom prst="rect">
                          <a:avLst/>
                        </a:prstGeom>
                        <a:noFill/>
                        <a:extLst/>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3088691651"/>
                </p:ext>
              </p:extLst>
            </p:nvPr>
          </p:nvGraphicFramePr>
          <p:xfrm>
            <a:off x="6104236" y="4252551"/>
            <a:ext cx="240279" cy="316465"/>
          </p:xfrm>
          <a:graphic>
            <a:graphicData uri="http://schemas.openxmlformats.org/presentationml/2006/ole">
              <mc:AlternateContent xmlns:mc="http://schemas.openxmlformats.org/markup-compatibility/2006">
                <mc:Choice xmlns:v="urn:schemas-microsoft-com:vml" Requires="v">
                  <p:oleObj spid="_x0000_s318808" name="Equation" r:id="rId7" imgW="241200" imgH="317160" progId="Equation.DSMT4">
                    <p:embed/>
                  </p:oleObj>
                </mc:Choice>
                <mc:Fallback>
                  <p:oleObj name="Equation" r:id="rId7" imgW="241200" imgH="317160" progId="Equation.DSMT4">
                    <p:embed/>
                    <p:pic>
                      <p:nvPicPr>
                        <p:cNvPr id="25" name="Object 4"/>
                        <p:cNvPicPr>
                          <a:picLocks noChangeAspect="1" noChangeArrowheads="1"/>
                        </p:cNvPicPr>
                        <p:nvPr/>
                      </p:nvPicPr>
                      <p:blipFill>
                        <a:blip r:embed="rId8"/>
                        <a:srcRect/>
                        <a:stretch>
                          <a:fillRect/>
                        </a:stretch>
                      </p:blipFill>
                      <p:spPr bwMode="auto">
                        <a:xfrm>
                          <a:off x="6104236" y="4252551"/>
                          <a:ext cx="240279" cy="316465"/>
                        </a:xfrm>
                        <a:prstGeom prst="rect">
                          <a:avLst/>
                        </a:prstGeom>
                        <a:noFill/>
                        <a:extLst/>
                      </p:spPr>
                    </p:pic>
                  </p:oleObj>
                </mc:Fallback>
              </mc:AlternateContent>
            </a:graphicData>
          </a:graphic>
        </p:graphicFrame>
        <p:graphicFrame>
          <p:nvGraphicFramePr>
            <p:cNvPr id="20" name="Object 4"/>
            <p:cNvGraphicFramePr>
              <a:graphicFrameLocks noChangeAspect="1"/>
            </p:cNvGraphicFramePr>
            <p:nvPr>
              <p:extLst>
                <p:ext uri="{D42A27DB-BD31-4B8C-83A1-F6EECF244321}">
                  <p14:modId xmlns:p14="http://schemas.microsoft.com/office/powerpoint/2010/main" val="1689619282"/>
                </p:ext>
              </p:extLst>
            </p:nvPr>
          </p:nvGraphicFramePr>
          <p:xfrm>
            <a:off x="7134214" y="5187296"/>
            <a:ext cx="215372" cy="316465"/>
          </p:xfrm>
          <a:graphic>
            <a:graphicData uri="http://schemas.openxmlformats.org/presentationml/2006/ole">
              <mc:AlternateContent xmlns:mc="http://schemas.openxmlformats.org/markup-compatibility/2006">
                <mc:Choice xmlns:v="urn:schemas-microsoft-com:vml" Requires="v">
                  <p:oleObj spid="_x0000_s318809" name="Equation" r:id="rId9" imgW="215640" imgH="317160" progId="Equation.DSMT4">
                    <p:embed/>
                  </p:oleObj>
                </mc:Choice>
                <mc:Fallback>
                  <p:oleObj name="Equation" r:id="rId9" imgW="215640" imgH="317160" progId="Equation.DSMT4">
                    <p:embed/>
                    <p:pic>
                      <p:nvPicPr>
                        <p:cNvPr id="26" name="Object 4"/>
                        <p:cNvPicPr>
                          <a:picLocks noChangeAspect="1" noChangeArrowheads="1"/>
                        </p:cNvPicPr>
                        <p:nvPr/>
                      </p:nvPicPr>
                      <p:blipFill>
                        <a:blip r:embed="rId10"/>
                        <a:srcRect/>
                        <a:stretch>
                          <a:fillRect/>
                        </a:stretch>
                      </p:blipFill>
                      <p:spPr bwMode="auto">
                        <a:xfrm>
                          <a:off x="7134214" y="5187296"/>
                          <a:ext cx="215372" cy="316465"/>
                        </a:xfrm>
                        <a:prstGeom prst="rect">
                          <a:avLst/>
                        </a:prstGeom>
                        <a:noFill/>
                        <a:extLst/>
                      </p:spPr>
                    </p:pic>
                  </p:oleObj>
                </mc:Fallback>
              </mc:AlternateContent>
            </a:graphicData>
          </a:graphic>
        </p:graphicFrame>
        <p:sp>
          <p:nvSpPr>
            <p:cNvPr id="21" name="Line 6"/>
            <p:cNvSpPr>
              <a:spLocks noChangeAspect="1" noChangeShapeType="1"/>
            </p:cNvSpPr>
            <p:nvPr/>
          </p:nvSpPr>
          <p:spPr bwMode="auto">
            <a:xfrm rot="16200000" flipV="1">
              <a:off x="7373316" y="3947794"/>
              <a:ext cx="0" cy="1681964"/>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2" name="Line 6"/>
            <p:cNvSpPr>
              <a:spLocks noChangeAspect="1" noChangeShapeType="1"/>
            </p:cNvSpPr>
            <p:nvPr/>
          </p:nvSpPr>
          <p:spPr bwMode="auto">
            <a:xfrm flipV="1">
              <a:off x="7579934" y="4456366"/>
              <a:ext cx="0" cy="830618"/>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3" name="Line 8"/>
            <p:cNvSpPr>
              <a:spLocks noChangeShapeType="1"/>
            </p:cNvSpPr>
            <p:nvPr/>
          </p:nvSpPr>
          <p:spPr bwMode="auto">
            <a:xfrm flipH="1" flipV="1">
              <a:off x="7290198" y="3785084"/>
              <a:ext cx="431724" cy="343508"/>
            </a:xfrm>
            <a:prstGeom prst="line">
              <a:avLst/>
            </a:prstGeom>
            <a:noFill/>
            <a:ln w="28575">
              <a:solidFill>
                <a:schemeClr val="tx1"/>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graphicFrame>
          <p:nvGraphicFramePr>
            <p:cNvPr id="24" name="Object 4"/>
            <p:cNvGraphicFramePr>
              <a:graphicFrameLocks noChangeAspect="1"/>
            </p:cNvGraphicFramePr>
            <p:nvPr>
              <p:extLst>
                <p:ext uri="{D42A27DB-BD31-4B8C-83A1-F6EECF244321}">
                  <p14:modId xmlns:p14="http://schemas.microsoft.com/office/powerpoint/2010/main" val="1006718455"/>
                </p:ext>
              </p:extLst>
            </p:nvPr>
          </p:nvGraphicFramePr>
          <p:xfrm>
            <a:off x="7618582" y="3564294"/>
            <a:ext cx="319261" cy="325997"/>
          </p:xfrm>
          <a:graphic>
            <a:graphicData uri="http://schemas.openxmlformats.org/presentationml/2006/ole">
              <mc:AlternateContent xmlns:mc="http://schemas.openxmlformats.org/markup-compatibility/2006">
                <mc:Choice xmlns:v="urn:schemas-microsoft-com:vml" Requires="v">
                  <p:oleObj spid="_x0000_s318810" name="Equation" r:id="rId11" imgW="317160" imgH="330120" progId="Equation.DSMT4">
                    <p:embed/>
                  </p:oleObj>
                </mc:Choice>
                <mc:Fallback>
                  <p:oleObj name="Equation" r:id="rId11" imgW="317160" imgH="330120" progId="Equation.DSMT4">
                    <p:embed/>
                    <p:pic>
                      <p:nvPicPr>
                        <p:cNvPr id="18" name="Object 4"/>
                        <p:cNvPicPr>
                          <a:picLocks noChangeAspect="1" noChangeArrowheads="1"/>
                        </p:cNvPicPr>
                        <p:nvPr/>
                      </p:nvPicPr>
                      <p:blipFill>
                        <a:blip r:embed="rId12"/>
                        <a:srcRect/>
                        <a:stretch>
                          <a:fillRect/>
                        </a:stretch>
                      </p:blipFill>
                      <p:spPr bwMode="auto">
                        <a:xfrm>
                          <a:off x="7618582" y="3564294"/>
                          <a:ext cx="319261" cy="325997"/>
                        </a:xfrm>
                        <a:prstGeom prst="rect">
                          <a:avLst/>
                        </a:prstGeom>
                        <a:noFill/>
                        <a:extLst/>
                      </p:spPr>
                    </p:pic>
                  </p:oleObj>
                </mc:Fallback>
              </mc:AlternateContent>
            </a:graphicData>
          </a:graphic>
        </p:graphicFrame>
      </p:grpSp>
      <p:graphicFrame>
        <p:nvGraphicFramePr>
          <p:cNvPr id="25" name="Object 4"/>
          <p:cNvGraphicFramePr>
            <a:graphicFrameLocks noChangeAspect="1"/>
          </p:cNvGraphicFramePr>
          <p:nvPr>
            <p:extLst>
              <p:ext uri="{D42A27DB-BD31-4B8C-83A1-F6EECF244321}">
                <p14:modId xmlns:p14="http://schemas.microsoft.com/office/powerpoint/2010/main" val="1180961837"/>
              </p:ext>
            </p:extLst>
          </p:nvPr>
        </p:nvGraphicFramePr>
        <p:xfrm>
          <a:off x="1451202" y="2355850"/>
          <a:ext cx="1066800" cy="781050"/>
        </p:xfrm>
        <a:graphic>
          <a:graphicData uri="http://schemas.openxmlformats.org/presentationml/2006/ole">
            <mc:AlternateContent xmlns:mc="http://schemas.openxmlformats.org/markup-compatibility/2006">
              <mc:Choice xmlns:v="urn:schemas-microsoft-com:vml" Requires="v">
                <p:oleObj spid="_x0000_s318811" name="Equation" r:id="rId13" imgW="1066680" imgH="787320" progId="Equation.DSMT4">
                  <p:embed/>
                </p:oleObj>
              </mc:Choice>
              <mc:Fallback>
                <p:oleObj name="Equation" r:id="rId13" imgW="1066680" imgH="787320" progId="Equation.DSMT4">
                  <p:embed/>
                  <p:pic>
                    <p:nvPicPr>
                      <p:cNvPr id="8" name="Object 4"/>
                      <p:cNvPicPr>
                        <a:picLocks noChangeAspect="1" noChangeArrowheads="1"/>
                      </p:cNvPicPr>
                      <p:nvPr/>
                    </p:nvPicPr>
                    <p:blipFill>
                      <a:blip r:embed="rId14"/>
                      <a:srcRect/>
                      <a:stretch>
                        <a:fillRect/>
                      </a:stretch>
                    </p:blipFill>
                    <p:spPr bwMode="auto">
                      <a:xfrm>
                        <a:off x="1451202" y="2355850"/>
                        <a:ext cx="106680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4"/>
          <p:cNvGraphicFramePr>
            <a:graphicFrameLocks noChangeAspect="1"/>
          </p:cNvGraphicFramePr>
          <p:nvPr>
            <p:extLst>
              <p:ext uri="{D42A27DB-BD31-4B8C-83A1-F6EECF244321}">
                <p14:modId xmlns:p14="http://schemas.microsoft.com/office/powerpoint/2010/main" val="2802587437"/>
              </p:ext>
            </p:extLst>
          </p:nvPr>
        </p:nvGraphicFramePr>
        <p:xfrm>
          <a:off x="3683897" y="3555348"/>
          <a:ext cx="2168525" cy="581025"/>
        </p:xfrm>
        <a:graphic>
          <a:graphicData uri="http://schemas.openxmlformats.org/presentationml/2006/ole">
            <mc:AlternateContent xmlns:mc="http://schemas.openxmlformats.org/markup-compatibility/2006">
              <mc:Choice xmlns:v="urn:schemas-microsoft-com:vml" Requires="v">
                <p:oleObj spid="_x0000_s318812" name="Equation" r:id="rId15" imgW="2171520" imgH="583920" progId="Equation.DSMT4">
                  <p:embed/>
                </p:oleObj>
              </mc:Choice>
              <mc:Fallback>
                <p:oleObj name="Equation" r:id="rId15" imgW="2171520" imgH="583920" progId="Equation.DSMT4">
                  <p:embed/>
                  <p:pic>
                    <p:nvPicPr>
                      <p:cNvPr id="320517" name="Object 4"/>
                      <p:cNvPicPr>
                        <a:picLocks noChangeAspect="1" noChangeArrowheads="1"/>
                      </p:cNvPicPr>
                      <p:nvPr/>
                    </p:nvPicPr>
                    <p:blipFill>
                      <a:blip r:embed="rId16"/>
                      <a:srcRect/>
                      <a:stretch>
                        <a:fillRect/>
                      </a:stretch>
                    </p:blipFill>
                    <p:spPr bwMode="auto">
                      <a:xfrm>
                        <a:off x="3683897" y="3555348"/>
                        <a:ext cx="21685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4"/>
          <p:cNvGraphicFramePr>
            <a:graphicFrameLocks noChangeAspect="1"/>
          </p:cNvGraphicFramePr>
          <p:nvPr>
            <p:extLst>
              <p:ext uri="{D42A27DB-BD31-4B8C-83A1-F6EECF244321}">
                <p14:modId xmlns:p14="http://schemas.microsoft.com/office/powerpoint/2010/main" val="2433437384"/>
              </p:ext>
            </p:extLst>
          </p:nvPr>
        </p:nvGraphicFramePr>
        <p:xfrm>
          <a:off x="2928938" y="4772025"/>
          <a:ext cx="381000" cy="352425"/>
        </p:xfrm>
        <a:graphic>
          <a:graphicData uri="http://schemas.openxmlformats.org/presentationml/2006/ole">
            <mc:AlternateContent xmlns:mc="http://schemas.openxmlformats.org/markup-compatibility/2006">
              <mc:Choice xmlns:v="urn:schemas-microsoft-com:vml" Requires="v">
                <p:oleObj spid="_x0000_s318813" name="Equation" r:id="rId17" imgW="380880" imgH="355320" progId="Equation.DSMT4">
                  <p:embed/>
                </p:oleObj>
              </mc:Choice>
              <mc:Fallback>
                <p:oleObj name="Equation" r:id="rId17" imgW="380880" imgH="355320" progId="Equation.DSMT4">
                  <p:embed/>
                  <p:pic>
                    <p:nvPicPr>
                      <p:cNvPr id="12" name="Object 4"/>
                      <p:cNvPicPr>
                        <a:picLocks noChangeAspect="1" noChangeArrowheads="1"/>
                      </p:cNvPicPr>
                      <p:nvPr/>
                    </p:nvPicPr>
                    <p:blipFill>
                      <a:blip r:embed="rId18"/>
                      <a:srcRect/>
                      <a:stretch>
                        <a:fillRect/>
                      </a:stretch>
                    </p:blipFill>
                    <p:spPr bwMode="auto">
                      <a:xfrm>
                        <a:off x="2928938" y="4772025"/>
                        <a:ext cx="3810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4"/>
          <p:cNvGraphicFramePr>
            <a:graphicFrameLocks noChangeAspect="1"/>
          </p:cNvGraphicFramePr>
          <p:nvPr>
            <p:extLst>
              <p:ext uri="{D42A27DB-BD31-4B8C-83A1-F6EECF244321}">
                <p14:modId xmlns:p14="http://schemas.microsoft.com/office/powerpoint/2010/main" val="1889164776"/>
              </p:ext>
            </p:extLst>
          </p:nvPr>
        </p:nvGraphicFramePr>
        <p:xfrm>
          <a:off x="2891584" y="3675135"/>
          <a:ext cx="368300" cy="377825"/>
        </p:xfrm>
        <a:graphic>
          <a:graphicData uri="http://schemas.openxmlformats.org/presentationml/2006/ole">
            <mc:AlternateContent xmlns:mc="http://schemas.openxmlformats.org/markup-compatibility/2006">
              <mc:Choice xmlns:v="urn:schemas-microsoft-com:vml" Requires="v">
                <p:oleObj spid="_x0000_s318814" name="Equation" r:id="rId19" imgW="368280" imgH="380880" progId="Equation.DSMT4">
                  <p:embed/>
                </p:oleObj>
              </mc:Choice>
              <mc:Fallback>
                <p:oleObj name="Equation" r:id="rId19" imgW="368280" imgH="380880" progId="Equation.DSMT4">
                  <p:embed/>
                  <p:pic>
                    <p:nvPicPr>
                      <p:cNvPr id="28" name="Object 4"/>
                      <p:cNvPicPr>
                        <a:picLocks noChangeAspect="1" noChangeArrowheads="1"/>
                      </p:cNvPicPr>
                      <p:nvPr/>
                    </p:nvPicPr>
                    <p:blipFill>
                      <a:blip r:embed="rId20"/>
                      <a:srcRect/>
                      <a:stretch>
                        <a:fillRect/>
                      </a:stretch>
                    </p:blipFill>
                    <p:spPr bwMode="auto">
                      <a:xfrm>
                        <a:off x="2891584" y="3675135"/>
                        <a:ext cx="368300" cy="377825"/>
                      </a:xfrm>
                      <a:prstGeom prst="rect">
                        <a:avLst/>
                      </a:prstGeom>
                      <a:noFill/>
                      <a:extLst/>
                    </p:spPr>
                  </p:pic>
                </p:oleObj>
              </mc:Fallback>
            </mc:AlternateContent>
          </a:graphicData>
        </a:graphic>
      </p:graphicFrame>
      <p:graphicFrame>
        <p:nvGraphicFramePr>
          <p:cNvPr id="29" name="Object 4"/>
          <p:cNvGraphicFramePr>
            <a:graphicFrameLocks noChangeAspect="1"/>
          </p:cNvGraphicFramePr>
          <p:nvPr>
            <p:extLst>
              <p:ext uri="{D42A27DB-BD31-4B8C-83A1-F6EECF244321}">
                <p14:modId xmlns:p14="http://schemas.microsoft.com/office/powerpoint/2010/main" val="809978115"/>
              </p:ext>
            </p:extLst>
          </p:nvPr>
        </p:nvGraphicFramePr>
        <p:xfrm>
          <a:off x="3488861" y="4384690"/>
          <a:ext cx="368300" cy="377825"/>
        </p:xfrm>
        <a:graphic>
          <a:graphicData uri="http://schemas.openxmlformats.org/presentationml/2006/ole">
            <mc:AlternateContent xmlns:mc="http://schemas.openxmlformats.org/markup-compatibility/2006">
              <mc:Choice xmlns:v="urn:schemas-microsoft-com:vml" Requires="v">
                <p:oleObj spid="_x0000_s318815" name="Equation" r:id="rId21" imgW="368280" imgH="380880" progId="Equation.DSMT4">
                  <p:embed/>
                </p:oleObj>
              </mc:Choice>
              <mc:Fallback>
                <p:oleObj name="Equation" r:id="rId21" imgW="368280" imgH="380880" progId="Equation.DSMT4">
                  <p:embed/>
                  <p:pic>
                    <p:nvPicPr>
                      <p:cNvPr id="28" name="Object 4"/>
                      <p:cNvPicPr>
                        <a:picLocks noChangeAspect="1" noChangeArrowheads="1"/>
                      </p:cNvPicPr>
                      <p:nvPr/>
                    </p:nvPicPr>
                    <p:blipFill>
                      <a:blip r:embed="rId20"/>
                      <a:srcRect/>
                      <a:stretch>
                        <a:fillRect/>
                      </a:stretch>
                    </p:blipFill>
                    <p:spPr bwMode="auto">
                      <a:xfrm>
                        <a:off x="3488861" y="4384690"/>
                        <a:ext cx="368300" cy="377825"/>
                      </a:xfrm>
                      <a:prstGeom prst="rect">
                        <a:avLst/>
                      </a:prstGeom>
                      <a:noFill/>
                      <a:extLst/>
                    </p:spPr>
                  </p:pic>
                </p:oleObj>
              </mc:Fallback>
            </mc:AlternateContent>
          </a:graphicData>
        </a:graphic>
      </p:graphicFrame>
    </p:spTree>
    <p:extLst>
      <p:ext uri="{BB962C8B-B14F-4D97-AF65-F5344CB8AC3E}">
        <p14:creationId xmlns:p14="http://schemas.microsoft.com/office/powerpoint/2010/main" val="2678400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velocity in 2D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instantaneous</a:t>
            </a:r>
            <a:r>
              <a:rPr lang="en-GB" dirty="0"/>
              <a:t> velocity is defined as </a:t>
            </a:r>
          </a:p>
          <a:p>
            <a:pPr marL="0" indent="0">
              <a:lnSpc>
                <a:spcPct val="110000"/>
              </a:lnSpc>
              <a:buNone/>
              <a:tabLst>
                <a:tab pos="357188" algn="l"/>
              </a:tabLst>
            </a:pPr>
            <a:r>
              <a:rPr lang="en-GB" dirty="0"/>
              <a:t>	where                            is the </a:t>
            </a:r>
            <a:r>
              <a:rPr lang="en-GB" dirty="0">
                <a:solidFill>
                  <a:srgbClr val="FF0000"/>
                </a:solidFill>
              </a:rPr>
              <a:t>position</a:t>
            </a:r>
            <a:r>
              <a:rPr lang="en-GB" dirty="0"/>
              <a:t> vector.</a:t>
            </a:r>
          </a:p>
          <a:p>
            <a:pPr>
              <a:lnSpc>
                <a:spcPct val="110000"/>
              </a:lnSpc>
            </a:pPr>
            <a:r>
              <a:rPr lang="en-GB" dirty="0"/>
              <a:t>The instantaneous velocity </a:t>
            </a:r>
            <a:r>
              <a:rPr lang="en-GB" b="1" i="1" dirty="0"/>
              <a:t>   </a:t>
            </a:r>
            <a:r>
              <a:rPr lang="en-GB" dirty="0"/>
              <a:t> is </a:t>
            </a:r>
            <a:r>
              <a:rPr lang="en-GB" dirty="0">
                <a:solidFill>
                  <a:srgbClr val="FF0000"/>
                </a:solidFill>
              </a:rPr>
              <a:t>tangent</a:t>
            </a:r>
            <a:r>
              <a:rPr lang="en-GB" dirty="0"/>
              <a:t> to </a:t>
            </a:r>
            <a:br>
              <a:rPr lang="en-GB" dirty="0"/>
            </a:br>
            <a:r>
              <a:rPr lang="en-GB" dirty="0"/>
              <a:t>the particle's path. </a:t>
            </a:r>
          </a:p>
          <a:p>
            <a:pPr>
              <a:lnSpc>
                <a:spcPct val="110000"/>
              </a:lnSpc>
            </a:pPr>
            <a:endParaRPr lang="en-GB"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36</a:t>
            </a:fld>
            <a:endParaRPr lang="en-US" dirty="0"/>
          </a:p>
        </p:txBody>
      </p:sp>
      <p:pic>
        <p:nvPicPr>
          <p:cNvPr id="5" name="Picture 7" descr="03_04_Figure"/>
          <p:cNvPicPr>
            <a:picLocks noChangeAspect="1" noChangeArrowheads="1"/>
          </p:cNvPicPr>
          <p:nvPr/>
        </p:nvPicPr>
        <p:blipFill>
          <a:blip r:embed="rId3" cstate="print"/>
          <a:srcRect b="3217"/>
          <a:stretch>
            <a:fillRect/>
          </a:stretch>
        </p:blipFill>
        <p:spPr bwMode="auto">
          <a:xfrm>
            <a:off x="7265075" y="2606718"/>
            <a:ext cx="3947408" cy="3507601"/>
          </a:xfrm>
          <a:prstGeom prst="rect">
            <a:avLst/>
          </a:prstGeom>
          <a:noFill/>
        </p:spPr>
      </p:pic>
      <p:graphicFrame>
        <p:nvGraphicFramePr>
          <p:cNvPr id="6" name="Object 4"/>
          <p:cNvGraphicFramePr>
            <a:graphicFrameLocks noChangeAspect="1"/>
          </p:cNvGraphicFramePr>
          <p:nvPr>
            <p:extLst>
              <p:ext uri="{D42A27DB-BD31-4B8C-83A1-F6EECF244321}">
                <p14:modId xmlns:p14="http://schemas.microsoft.com/office/powerpoint/2010/main" val="3119400091"/>
              </p:ext>
            </p:extLst>
          </p:nvPr>
        </p:nvGraphicFramePr>
        <p:xfrm>
          <a:off x="6427788" y="1276350"/>
          <a:ext cx="1968500" cy="782638"/>
        </p:xfrm>
        <a:graphic>
          <a:graphicData uri="http://schemas.openxmlformats.org/presentationml/2006/ole">
            <mc:AlternateContent xmlns:mc="http://schemas.openxmlformats.org/markup-compatibility/2006">
              <mc:Choice xmlns:v="urn:schemas-microsoft-com:vml" Requires="v">
                <p:oleObj spid="_x0000_s319589" name="Equation" r:id="rId4" imgW="1968480" imgH="787320" progId="Equation.DSMT4">
                  <p:embed/>
                </p:oleObj>
              </mc:Choice>
              <mc:Fallback>
                <p:oleObj name="Equation" r:id="rId4" imgW="1968480" imgH="787320" progId="Equation.DSMT4">
                  <p:embed/>
                  <p:pic>
                    <p:nvPicPr>
                      <p:cNvPr id="8" name="Object 4"/>
                      <p:cNvPicPr>
                        <a:picLocks noChangeAspect="1" noChangeArrowheads="1"/>
                      </p:cNvPicPr>
                      <p:nvPr/>
                    </p:nvPicPr>
                    <p:blipFill>
                      <a:blip r:embed="rId5"/>
                      <a:srcRect/>
                      <a:stretch>
                        <a:fillRect/>
                      </a:stretch>
                    </p:blipFill>
                    <p:spPr bwMode="auto">
                      <a:xfrm>
                        <a:off x="6427788" y="1276350"/>
                        <a:ext cx="1968500"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3348381514"/>
              </p:ext>
            </p:extLst>
          </p:nvPr>
        </p:nvGraphicFramePr>
        <p:xfrm>
          <a:off x="2307931" y="2165393"/>
          <a:ext cx="1968500" cy="441325"/>
        </p:xfrm>
        <a:graphic>
          <a:graphicData uri="http://schemas.openxmlformats.org/presentationml/2006/ole">
            <mc:AlternateContent xmlns:mc="http://schemas.openxmlformats.org/markup-compatibility/2006">
              <mc:Choice xmlns:v="urn:schemas-microsoft-com:vml" Requires="v">
                <p:oleObj spid="_x0000_s319590" name="Equation" r:id="rId6" imgW="1968480" imgH="444240" progId="Equation.DSMT4">
                  <p:embed/>
                </p:oleObj>
              </mc:Choice>
              <mc:Fallback>
                <p:oleObj name="Equation" r:id="rId6" imgW="1968480" imgH="444240" progId="Equation.DSMT4">
                  <p:embed/>
                  <p:pic>
                    <p:nvPicPr>
                      <p:cNvPr id="7" name="Object 4"/>
                      <p:cNvPicPr>
                        <a:picLocks noChangeAspect="1" noChangeArrowheads="1"/>
                      </p:cNvPicPr>
                      <p:nvPr/>
                    </p:nvPicPr>
                    <p:blipFill>
                      <a:blip r:embed="rId7"/>
                      <a:srcRect/>
                      <a:stretch>
                        <a:fillRect/>
                      </a:stretch>
                    </p:blipFill>
                    <p:spPr bwMode="auto">
                      <a:xfrm>
                        <a:off x="2307931" y="2165393"/>
                        <a:ext cx="19685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613707061"/>
              </p:ext>
            </p:extLst>
          </p:nvPr>
        </p:nvGraphicFramePr>
        <p:xfrm>
          <a:off x="4805589" y="2879725"/>
          <a:ext cx="177800" cy="365125"/>
        </p:xfrm>
        <a:graphic>
          <a:graphicData uri="http://schemas.openxmlformats.org/presentationml/2006/ole">
            <mc:AlternateContent xmlns:mc="http://schemas.openxmlformats.org/markup-compatibility/2006">
              <mc:Choice xmlns:v="urn:schemas-microsoft-com:vml" Requires="v">
                <p:oleObj spid="_x0000_s319591" name="Equation" r:id="rId8" imgW="177480" imgH="368280" progId="Equation.DSMT4">
                  <p:embed/>
                </p:oleObj>
              </mc:Choice>
              <mc:Fallback>
                <p:oleObj name="Equation" r:id="rId8" imgW="177480" imgH="368280" progId="Equation.DSMT4">
                  <p:embed/>
                  <p:pic>
                    <p:nvPicPr>
                      <p:cNvPr id="10" name="Object 4"/>
                      <p:cNvPicPr>
                        <a:picLocks noChangeAspect="1" noChangeArrowheads="1"/>
                      </p:cNvPicPr>
                      <p:nvPr/>
                    </p:nvPicPr>
                    <p:blipFill>
                      <a:blip r:embed="rId9"/>
                      <a:srcRect/>
                      <a:stretch>
                        <a:fillRect/>
                      </a:stretch>
                    </p:blipFill>
                    <p:spPr bwMode="auto">
                      <a:xfrm>
                        <a:off x="4805589" y="2879725"/>
                        <a:ext cx="1778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14176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7</a:t>
            </a:r>
            <a:endParaRPr lang="en-SG" dirty="0"/>
          </a:p>
        </p:txBody>
      </p:sp>
      <p:sp>
        <p:nvSpPr>
          <p:cNvPr id="3" name="Content Placeholder 2"/>
          <p:cNvSpPr>
            <a:spLocks noGrp="1"/>
          </p:cNvSpPr>
          <p:nvPr>
            <p:ph idx="1"/>
          </p:nvPr>
        </p:nvSpPr>
        <p:spPr/>
        <p:txBody>
          <a:bodyPr/>
          <a:lstStyle/>
          <a:p>
            <a:pPr marL="0" indent="0">
              <a:spcBef>
                <a:spcPts val="0"/>
              </a:spcBef>
              <a:buNone/>
              <a:tabLst>
                <a:tab pos="358775" algn="l"/>
                <a:tab pos="533400" algn="l"/>
              </a:tabLst>
            </a:pPr>
            <a:r>
              <a:rPr lang="en-GB" sz="2000" dirty="0"/>
              <a:t>A robotic vehicle, or rover, is exploring the surface of Mars. The landing craft is the origin of the co-ordinates, and the surrounding Martian surface lies in the </a:t>
            </a:r>
            <a:r>
              <a:rPr lang="en-GB" sz="2000" i="1" dirty="0"/>
              <a:t>x-y</a:t>
            </a:r>
            <a:r>
              <a:rPr lang="en-GB" sz="2000" dirty="0"/>
              <a:t> plane. The rover, which we represent as a point, has </a:t>
            </a:r>
            <a:r>
              <a:rPr lang="en-GB" sz="2000" i="1" dirty="0"/>
              <a:t>x</a:t>
            </a:r>
            <a:r>
              <a:rPr lang="en-GB" sz="2000" dirty="0"/>
              <a:t>- and </a:t>
            </a:r>
            <a:r>
              <a:rPr lang="en-GB" sz="2000" i="1" dirty="0"/>
              <a:t>y</a:t>
            </a:r>
            <a:r>
              <a:rPr lang="en-GB" sz="2000" dirty="0"/>
              <a:t> co-ordinates that vary with time :</a:t>
            </a:r>
          </a:p>
          <a:p>
            <a:pPr marL="357188" indent="-357188">
              <a:spcBef>
                <a:spcPts val="0"/>
              </a:spcBef>
              <a:buNone/>
              <a:tabLst>
                <a:tab pos="357188" algn="l"/>
              </a:tabLst>
            </a:pPr>
            <a:r>
              <a:rPr lang="en-GB" sz="2000" dirty="0"/>
              <a:t>a) 	Find the rover’s co-ordinates and its distance from </a:t>
            </a:r>
            <a:br>
              <a:rPr lang="en-GB" sz="2000" dirty="0"/>
            </a:br>
            <a:r>
              <a:rPr lang="en-GB" sz="2000" dirty="0"/>
              <a:t>the lander at </a:t>
            </a:r>
            <a:r>
              <a:rPr lang="en-GB" sz="2000" i="1" dirty="0"/>
              <a:t>t</a:t>
            </a:r>
            <a:r>
              <a:rPr lang="en-GB" sz="2000" dirty="0"/>
              <a:t> = 2.0 s. </a:t>
            </a:r>
          </a:p>
          <a:p>
            <a:pPr marL="357188" indent="-357188">
              <a:spcBef>
                <a:spcPts val="0"/>
              </a:spcBef>
              <a:buNone/>
              <a:tabLst>
                <a:tab pos="357188" algn="l"/>
              </a:tabLst>
            </a:pPr>
            <a:r>
              <a:rPr lang="en-GB" sz="2000" dirty="0"/>
              <a:t>b) 	Find the rover’s displacement and average velocity </a:t>
            </a:r>
            <a:br>
              <a:rPr lang="en-GB" sz="2000" dirty="0"/>
            </a:br>
            <a:r>
              <a:rPr lang="en-GB" sz="2000" dirty="0"/>
              <a:t>vectors during the time interval from </a:t>
            </a:r>
            <a:r>
              <a:rPr lang="en-GB" sz="2000" i="1" dirty="0"/>
              <a:t>t</a:t>
            </a:r>
            <a:r>
              <a:rPr lang="en-GB" sz="2000" dirty="0"/>
              <a:t> = 0.0 s to </a:t>
            </a:r>
            <a:r>
              <a:rPr lang="en-GB" sz="2000" i="1" dirty="0"/>
              <a:t>t</a:t>
            </a:r>
            <a:r>
              <a:rPr lang="en-GB" sz="2000" dirty="0"/>
              <a:t> = 2.0 s.</a:t>
            </a:r>
          </a:p>
          <a:p>
            <a:pPr marL="357188" indent="-357188">
              <a:spcBef>
                <a:spcPts val="0"/>
              </a:spcBef>
              <a:buNone/>
              <a:tabLst>
                <a:tab pos="357188" algn="l"/>
              </a:tabLst>
            </a:pPr>
            <a:r>
              <a:rPr lang="en-GB" sz="2000" dirty="0"/>
              <a:t>c)  	Derive a general expression for the rover’s instantaneous </a:t>
            </a:r>
            <a:br>
              <a:rPr lang="en-GB" sz="2000" dirty="0"/>
            </a:br>
            <a:r>
              <a:rPr lang="en-GB" sz="2000" dirty="0"/>
              <a:t>velocity vector.</a:t>
            </a:r>
          </a:p>
          <a:p>
            <a:pPr marL="357188" indent="-357188">
              <a:spcBef>
                <a:spcPts val="0"/>
              </a:spcBef>
              <a:buNone/>
              <a:tabLst>
                <a:tab pos="357188" algn="l"/>
              </a:tabLst>
            </a:pPr>
            <a:r>
              <a:rPr lang="en-GB" sz="2000" dirty="0"/>
              <a:t>d)  Express the instantaneous velocity at </a:t>
            </a:r>
            <a:r>
              <a:rPr lang="en-GB" sz="2000" i="1" dirty="0"/>
              <a:t>t</a:t>
            </a:r>
            <a:r>
              <a:rPr lang="en-GB" sz="2000" dirty="0"/>
              <a:t> = 2.0 s in </a:t>
            </a:r>
            <a:br>
              <a:rPr lang="en-GB" sz="2000" dirty="0"/>
            </a:br>
            <a:r>
              <a:rPr lang="en-GB" sz="2000" dirty="0"/>
              <a:t>component form and also in terms of magnitude and </a:t>
            </a:r>
            <a:br>
              <a:rPr lang="en-GB" sz="2000" dirty="0"/>
            </a:br>
            <a:r>
              <a:rPr lang="en-GB" sz="2000" dirty="0"/>
              <a:t>direction.</a:t>
            </a:r>
          </a:p>
          <a:p>
            <a:pPr>
              <a:spcBef>
                <a:spcPts val="0"/>
              </a:spcBef>
            </a:pPr>
            <a:endParaRPr lang="en-SG" sz="2000"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37</a:t>
            </a:fld>
            <a:endParaRPr lang="en-US" dirty="0"/>
          </a:p>
        </p:txBody>
      </p:sp>
      <p:pic>
        <p:nvPicPr>
          <p:cNvPr id="5" name="Picture 4" descr="03_05_Figure"/>
          <p:cNvPicPr>
            <a:picLocks noChangeAspect="1" noChangeArrowheads="1"/>
          </p:cNvPicPr>
          <p:nvPr/>
        </p:nvPicPr>
        <p:blipFill>
          <a:blip r:embed="rId3" cstate="print"/>
          <a:srcRect/>
          <a:stretch>
            <a:fillRect/>
          </a:stretch>
        </p:blipFill>
        <p:spPr bwMode="auto">
          <a:xfrm>
            <a:off x="7743527" y="2886295"/>
            <a:ext cx="2991878" cy="3403597"/>
          </a:xfrm>
          <a:prstGeom prst="rect">
            <a:avLst/>
          </a:prstGeom>
          <a:noFill/>
        </p:spPr>
      </p:pic>
    </p:spTree>
    <p:extLst>
      <p:ext uri="{BB962C8B-B14F-4D97-AF65-F5344CB8AC3E}">
        <p14:creationId xmlns:p14="http://schemas.microsoft.com/office/powerpoint/2010/main" val="131381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acceleration in 2D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average</a:t>
            </a:r>
            <a:r>
              <a:rPr lang="en-GB" dirty="0"/>
              <a:t> acceleration is the </a:t>
            </a:r>
            <a:r>
              <a:rPr lang="en-GB" dirty="0">
                <a:solidFill>
                  <a:srgbClr val="FF0000"/>
                </a:solidFill>
              </a:rPr>
              <a:t>change</a:t>
            </a:r>
            <a:r>
              <a:rPr lang="en-GB" dirty="0"/>
              <a:t> in </a:t>
            </a:r>
            <a:r>
              <a:rPr lang="en-GB" dirty="0">
                <a:solidFill>
                  <a:srgbClr val="FF0000"/>
                </a:solidFill>
              </a:rPr>
              <a:t>instantaneous</a:t>
            </a:r>
            <a:r>
              <a:rPr lang="en-GB" dirty="0"/>
              <a:t> velocity divided by time </a:t>
            </a:r>
            <a:r>
              <a:rPr lang="en-GB" i="1" dirty="0"/>
              <a:t>t</a:t>
            </a:r>
            <a:r>
              <a:rPr lang="en-GB" dirty="0"/>
              <a:t>. </a:t>
            </a:r>
          </a:p>
          <a:p>
            <a:endParaRPr lang="en-GB" dirty="0"/>
          </a:p>
          <a:p>
            <a:r>
              <a:rPr lang="en-GB" dirty="0"/>
              <a:t>Its direction is the </a:t>
            </a:r>
            <a:r>
              <a:rPr lang="en-GB" dirty="0">
                <a:solidFill>
                  <a:srgbClr val="FF0000"/>
                </a:solidFill>
              </a:rPr>
              <a:t>same</a:t>
            </a:r>
            <a:r>
              <a:rPr lang="en-GB" dirty="0"/>
              <a:t> as that of      . </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38</a:t>
            </a:fld>
            <a:endParaRPr lang="en-US" dirty="0"/>
          </a:p>
        </p:txBody>
      </p:sp>
      <p:graphicFrame>
        <p:nvGraphicFramePr>
          <p:cNvPr id="5" name="Object 15"/>
          <p:cNvGraphicFramePr>
            <a:graphicFrameLocks noChangeAspect="1"/>
          </p:cNvGraphicFramePr>
          <p:nvPr>
            <p:extLst>
              <p:ext uri="{D42A27DB-BD31-4B8C-83A1-F6EECF244321}">
                <p14:modId xmlns:p14="http://schemas.microsoft.com/office/powerpoint/2010/main" val="1415212406"/>
              </p:ext>
            </p:extLst>
          </p:nvPr>
        </p:nvGraphicFramePr>
        <p:xfrm>
          <a:off x="1430200" y="2345015"/>
          <a:ext cx="2184400" cy="857250"/>
        </p:xfrm>
        <a:graphic>
          <a:graphicData uri="http://schemas.openxmlformats.org/presentationml/2006/ole">
            <mc:AlternateContent xmlns:mc="http://schemas.openxmlformats.org/markup-compatibility/2006">
              <mc:Choice xmlns:v="urn:schemas-microsoft-com:vml" Requires="v">
                <p:oleObj spid="_x0000_s320574" name="Equation" r:id="rId3" imgW="2184120" imgH="863280" progId="Equation.DSMT4">
                  <p:embed/>
                </p:oleObj>
              </mc:Choice>
              <mc:Fallback>
                <p:oleObj name="Equation" r:id="rId3" imgW="2184120" imgH="863280" progId="Equation.DSMT4">
                  <p:embed/>
                  <p:pic>
                    <p:nvPicPr>
                      <p:cNvPr id="5122" name="Object 15"/>
                      <p:cNvPicPr>
                        <a:picLocks noChangeAspect="1" noChangeArrowheads="1"/>
                      </p:cNvPicPr>
                      <p:nvPr/>
                    </p:nvPicPr>
                    <p:blipFill>
                      <a:blip r:embed="rId4"/>
                      <a:srcRect/>
                      <a:stretch>
                        <a:fillRect/>
                      </a:stretch>
                    </p:blipFill>
                    <p:spPr bwMode="auto">
                      <a:xfrm>
                        <a:off x="1430200" y="2345015"/>
                        <a:ext cx="21844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5"/>
          <p:cNvGraphicFramePr>
            <a:graphicFrameLocks noChangeAspect="1"/>
          </p:cNvGraphicFramePr>
          <p:nvPr>
            <p:extLst>
              <p:ext uri="{D42A27DB-BD31-4B8C-83A1-F6EECF244321}">
                <p14:modId xmlns:p14="http://schemas.microsoft.com/office/powerpoint/2010/main" val="718442452"/>
              </p:ext>
            </p:extLst>
          </p:nvPr>
        </p:nvGraphicFramePr>
        <p:xfrm>
          <a:off x="5604841" y="3232082"/>
          <a:ext cx="381000" cy="366712"/>
        </p:xfrm>
        <a:graphic>
          <a:graphicData uri="http://schemas.openxmlformats.org/presentationml/2006/ole">
            <mc:AlternateContent xmlns:mc="http://schemas.openxmlformats.org/markup-compatibility/2006">
              <mc:Choice xmlns:v="urn:schemas-microsoft-com:vml" Requires="v">
                <p:oleObj spid="_x0000_s320575" name="Equation" r:id="rId5" imgW="380880" imgH="368280" progId="Equation.DSMT4">
                  <p:embed/>
                </p:oleObj>
              </mc:Choice>
              <mc:Fallback>
                <p:oleObj name="Equation" r:id="rId5" imgW="380880" imgH="368280" progId="Equation.DSMT4">
                  <p:embed/>
                  <p:pic>
                    <p:nvPicPr>
                      <p:cNvPr id="7" name="Object 15"/>
                      <p:cNvPicPr>
                        <a:picLocks noChangeAspect="1" noChangeArrowheads="1"/>
                      </p:cNvPicPr>
                      <p:nvPr/>
                    </p:nvPicPr>
                    <p:blipFill>
                      <a:blip r:embed="rId6"/>
                      <a:srcRect/>
                      <a:stretch>
                        <a:fillRect/>
                      </a:stretch>
                    </p:blipFill>
                    <p:spPr bwMode="auto">
                      <a:xfrm>
                        <a:off x="5604841" y="3232082"/>
                        <a:ext cx="38100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03_Figure06-I.jpg"/>
          <p:cNvPicPr>
            <a:picLocks noChangeAspect="1"/>
          </p:cNvPicPr>
          <p:nvPr/>
        </p:nvPicPr>
        <p:blipFill>
          <a:blip r:embed="rId7" cstate="print"/>
          <a:srcRect l="34211" t="9246"/>
          <a:stretch>
            <a:fillRect/>
          </a:stretch>
        </p:blipFill>
        <p:spPr>
          <a:xfrm>
            <a:off x="1562771" y="3729026"/>
            <a:ext cx="6666830" cy="3128974"/>
          </a:xfrm>
          <a:prstGeom prst="rect">
            <a:avLst/>
          </a:prstGeom>
        </p:spPr>
      </p:pic>
    </p:spTree>
    <p:extLst>
      <p:ext uri="{BB962C8B-B14F-4D97-AF65-F5344CB8AC3E}">
        <p14:creationId xmlns:p14="http://schemas.microsoft.com/office/powerpoint/2010/main" val="1492555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acceleration in 2D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instantaneous</a:t>
            </a:r>
            <a:r>
              <a:rPr lang="en-GB" dirty="0"/>
              <a:t> acceleration is defined as</a:t>
            </a:r>
            <a:br>
              <a:rPr lang="en-GB" dirty="0"/>
            </a:br>
            <a:endParaRPr lang="en-GB" dirty="0"/>
          </a:p>
          <a:p>
            <a:pPr>
              <a:lnSpc>
                <a:spcPct val="110000"/>
              </a:lnSpc>
            </a:pPr>
            <a:endParaRPr lang="en-GB" dirty="0"/>
          </a:p>
          <a:p>
            <a:pPr>
              <a:lnSpc>
                <a:spcPct val="110000"/>
              </a:lnSpc>
            </a:pPr>
            <a:r>
              <a:rPr lang="en-GB" dirty="0"/>
              <a:t>Its </a:t>
            </a:r>
            <a:r>
              <a:rPr lang="en-GB" dirty="0">
                <a:solidFill>
                  <a:srgbClr val="FF0000"/>
                </a:solidFill>
              </a:rPr>
              <a:t>direction</a:t>
            </a:r>
            <a:r>
              <a:rPr lang="en-GB" dirty="0"/>
              <a:t> is towards the </a:t>
            </a:r>
            <a:r>
              <a:rPr lang="en-GB" dirty="0">
                <a:solidFill>
                  <a:srgbClr val="FF0000"/>
                </a:solidFill>
              </a:rPr>
              <a:t>concave</a:t>
            </a:r>
            <a:br>
              <a:rPr lang="en-GB" dirty="0"/>
            </a:br>
            <a:r>
              <a:rPr lang="en-GB" dirty="0"/>
              <a:t>side of the path. </a:t>
            </a:r>
          </a:p>
          <a:p>
            <a:pPr>
              <a:lnSpc>
                <a:spcPct val="110000"/>
              </a:lnSpc>
            </a:pPr>
            <a:r>
              <a:rPr lang="en-GB" dirty="0"/>
              <a:t>In terms of unit vectors</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39</a:t>
            </a:fld>
            <a:endParaRPr lang="en-US" dirty="0"/>
          </a:p>
        </p:txBody>
      </p:sp>
      <p:graphicFrame>
        <p:nvGraphicFramePr>
          <p:cNvPr id="5" name="Object 15"/>
          <p:cNvGraphicFramePr>
            <a:graphicFrameLocks noChangeAspect="1"/>
          </p:cNvGraphicFramePr>
          <p:nvPr>
            <p:extLst>
              <p:ext uri="{D42A27DB-BD31-4B8C-83A1-F6EECF244321}">
                <p14:modId xmlns:p14="http://schemas.microsoft.com/office/powerpoint/2010/main" val="1945245305"/>
              </p:ext>
            </p:extLst>
          </p:nvPr>
        </p:nvGraphicFramePr>
        <p:xfrm>
          <a:off x="1467815" y="1963669"/>
          <a:ext cx="2743200" cy="857250"/>
        </p:xfrm>
        <a:graphic>
          <a:graphicData uri="http://schemas.openxmlformats.org/presentationml/2006/ole">
            <mc:AlternateContent xmlns:mc="http://schemas.openxmlformats.org/markup-compatibility/2006">
              <mc:Choice xmlns:v="urn:schemas-microsoft-com:vml" Requires="v">
                <p:oleObj spid="_x0000_s324662" name="Equation" r:id="rId3" imgW="2743200" imgH="863280" progId="Equation.DSMT4">
                  <p:embed/>
                </p:oleObj>
              </mc:Choice>
              <mc:Fallback>
                <p:oleObj name="Equation" r:id="rId3" imgW="2743200" imgH="863280" progId="Equation.DSMT4">
                  <p:embed/>
                  <p:pic>
                    <p:nvPicPr>
                      <p:cNvPr id="5122" name="Object 15"/>
                      <p:cNvPicPr>
                        <a:picLocks noChangeAspect="1" noChangeArrowheads="1"/>
                      </p:cNvPicPr>
                      <p:nvPr/>
                    </p:nvPicPr>
                    <p:blipFill>
                      <a:blip r:embed="rId4"/>
                      <a:srcRect/>
                      <a:stretch>
                        <a:fillRect/>
                      </a:stretch>
                    </p:blipFill>
                    <p:spPr bwMode="auto">
                      <a:xfrm>
                        <a:off x="1467815" y="1963669"/>
                        <a:ext cx="27432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03_Figure07-I.jpg"/>
          <p:cNvPicPr>
            <a:picLocks noChangeAspect="1"/>
          </p:cNvPicPr>
          <p:nvPr/>
        </p:nvPicPr>
        <p:blipFill>
          <a:blip r:embed="rId5" cstate="print"/>
          <a:stretch>
            <a:fillRect/>
          </a:stretch>
        </p:blipFill>
        <p:spPr>
          <a:xfrm>
            <a:off x="7840525" y="1566332"/>
            <a:ext cx="3315155" cy="4858029"/>
          </a:xfrm>
          <a:prstGeom prst="rect">
            <a:avLst/>
          </a:prstGeom>
        </p:spPr>
      </p:pic>
      <p:graphicFrame>
        <p:nvGraphicFramePr>
          <p:cNvPr id="7" name="Object 2"/>
          <p:cNvGraphicFramePr>
            <a:graphicFrameLocks noChangeAspect="1"/>
          </p:cNvGraphicFramePr>
          <p:nvPr>
            <p:extLst>
              <p:ext uri="{D42A27DB-BD31-4B8C-83A1-F6EECF244321}">
                <p14:modId xmlns:p14="http://schemas.microsoft.com/office/powerpoint/2010/main" val="991511752"/>
              </p:ext>
            </p:extLst>
          </p:nvPr>
        </p:nvGraphicFramePr>
        <p:xfrm>
          <a:off x="1467815" y="4903536"/>
          <a:ext cx="3733800" cy="1520825"/>
        </p:xfrm>
        <a:graphic>
          <a:graphicData uri="http://schemas.openxmlformats.org/presentationml/2006/ole">
            <mc:AlternateContent xmlns:mc="http://schemas.openxmlformats.org/markup-compatibility/2006">
              <mc:Choice xmlns:v="urn:schemas-microsoft-com:vml" Requires="v">
                <p:oleObj spid="_x0000_s324663" name="Equation" r:id="rId6" imgW="3733560" imgH="1473120" progId="Equation.DSMT4">
                  <p:embed/>
                </p:oleObj>
              </mc:Choice>
              <mc:Fallback>
                <p:oleObj name="Equation" r:id="rId6" imgW="3733560" imgH="1473120" progId="Equation.DSMT4">
                  <p:embed/>
                  <p:pic>
                    <p:nvPicPr>
                      <p:cNvPr id="7" name="Object 2"/>
                      <p:cNvPicPr>
                        <a:picLocks noChangeAspect="1" noChangeArrowheads="1"/>
                      </p:cNvPicPr>
                      <p:nvPr/>
                    </p:nvPicPr>
                    <p:blipFill>
                      <a:blip r:embed="rId7"/>
                      <a:srcRect/>
                      <a:stretch>
                        <a:fillRect/>
                      </a:stretch>
                    </p:blipFill>
                    <p:spPr bwMode="auto">
                      <a:xfrm>
                        <a:off x="1467815" y="4903536"/>
                        <a:ext cx="3733800" cy="152082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75985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in 1D</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GB" sz="2400" dirty="0"/>
              <a:t>To </a:t>
            </a:r>
            <a:r>
              <a:rPr lang="en-GB" sz="2400" dirty="0">
                <a:solidFill>
                  <a:srgbClr val="FF0000"/>
                </a:solidFill>
              </a:rPr>
              <a:t>simplify</a:t>
            </a:r>
            <a:r>
              <a:rPr lang="en-GB" sz="2400" dirty="0"/>
              <a:t> calculations, we represent objects as </a:t>
            </a:r>
            <a:r>
              <a:rPr lang="en-GB" sz="2400" dirty="0">
                <a:solidFill>
                  <a:srgbClr val="FF0000"/>
                </a:solidFill>
              </a:rPr>
              <a:t>points</a:t>
            </a:r>
            <a:r>
              <a:rPr lang="en-GB" sz="2400" dirty="0"/>
              <a:t> so that other types of motion such as rotation and vibration can be ignored.</a:t>
            </a:r>
          </a:p>
          <a:p>
            <a:pPr marL="381000" lvl="1" indent="-381000">
              <a:lnSpc>
                <a:spcPct val="110000"/>
              </a:lnSpc>
              <a:buSzPct val="68000"/>
              <a:buFont typeface="Wingdings 3"/>
              <a:buChar char=""/>
            </a:pPr>
            <a:r>
              <a:rPr lang="en-US" sz="2400" dirty="0">
                <a:solidFill>
                  <a:schemeClr val="tx1"/>
                </a:solidFill>
              </a:rPr>
              <a:t>To describe the motion of an object in 1D, we may choose the </a:t>
            </a:r>
            <a:r>
              <a:rPr lang="en-US" sz="2400" i="1" dirty="0">
                <a:solidFill>
                  <a:srgbClr val="FF0000"/>
                </a:solidFill>
              </a:rPr>
              <a:t>x</a:t>
            </a:r>
            <a:r>
              <a:rPr lang="en-US" sz="2400" dirty="0">
                <a:solidFill>
                  <a:srgbClr val="FF0000"/>
                </a:solidFill>
              </a:rPr>
              <a:t>-axis</a:t>
            </a:r>
            <a:r>
              <a:rPr lang="en-US" sz="2400" dirty="0">
                <a:solidFill>
                  <a:schemeClr val="tx1"/>
                </a:solidFill>
              </a:rPr>
              <a:t> with an origin O.</a:t>
            </a:r>
          </a:p>
          <a:p>
            <a:pPr marL="381000" lvl="1" indent="-381000">
              <a:lnSpc>
                <a:spcPct val="110000"/>
              </a:lnSpc>
              <a:buSzPct val="68000"/>
              <a:buFont typeface="Wingdings 3"/>
              <a:buChar char=""/>
            </a:pPr>
            <a:r>
              <a:rPr lang="en-US" sz="2400" dirty="0">
                <a:solidFill>
                  <a:schemeClr val="tx1"/>
                </a:solidFill>
              </a:rPr>
              <a:t>The </a:t>
            </a:r>
            <a:r>
              <a:rPr lang="en-US" sz="2400" dirty="0">
                <a:solidFill>
                  <a:srgbClr val="FF0000"/>
                </a:solidFill>
              </a:rPr>
              <a:t>position</a:t>
            </a:r>
            <a:r>
              <a:rPr lang="en-US" sz="2400" dirty="0">
                <a:solidFill>
                  <a:schemeClr val="tx1"/>
                </a:solidFill>
              </a:rPr>
              <a:t> vector is the </a:t>
            </a:r>
            <a:r>
              <a:rPr lang="en-US" sz="2400" dirty="0">
                <a:solidFill>
                  <a:srgbClr val="FF0000"/>
                </a:solidFill>
              </a:rPr>
              <a:t>vector     </a:t>
            </a:r>
            <a:r>
              <a:rPr lang="en-US" sz="2400" dirty="0">
                <a:solidFill>
                  <a:schemeClr val="tx1"/>
                </a:solidFill>
              </a:rPr>
              <a:t>pointing from the origin O to the point </a:t>
            </a:r>
            <a:r>
              <a:rPr lang="en-US" sz="2400" i="1" dirty="0">
                <a:solidFill>
                  <a:schemeClr val="tx1"/>
                </a:solidFill>
              </a:rPr>
              <a:t>P</a:t>
            </a:r>
            <a:r>
              <a:rPr lang="en-US" sz="2400" dirty="0">
                <a:solidFill>
                  <a:schemeClr val="tx1"/>
                </a:solidFill>
              </a:rPr>
              <a:t>.</a:t>
            </a:r>
            <a:endParaRPr lang="en-GB" sz="2400"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a:t>
            </a:fld>
            <a:endParaRPr lang="en-US" dirty="0"/>
          </a:p>
        </p:txBody>
      </p:sp>
      <p:grpSp>
        <p:nvGrpSpPr>
          <p:cNvPr id="6" name="Group 5"/>
          <p:cNvGrpSpPr/>
          <p:nvPr/>
        </p:nvGrpSpPr>
        <p:grpSpPr>
          <a:xfrm>
            <a:off x="2564524" y="4916268"/>
            <a:ext cx="7362496" cy="728562"/>
            <a:chOff x="945931" y="4621204"/>
            <a:chExt cx="7362496" cy="728562"/>
          </a:xfrm>
        </p:grpSpPr>
        <p:cxnSp>
          <p:nvCxnSpPr>
            <p:cNvPr id="7" name="Straight Connector 6"/>
            <p:cNvCxnSpPr/>
            <p:nvPr/>
          </p:nvCxnSpPr>
          <p:spPr>
            <a:xfrm>
              <a:off x="945931" y="5181600"/>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387366" y="5044966"/>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08689" y="4621204"/>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0" name="TextBox 9"/>
            <p:cNvSpPr txBox="1"/>
            <p:nvPr/>
          </p:nvSpPr>
          <p:spPr>
            <a:xfrm>
              <a:off x="7400171" y="4937234"/>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1" name="Straight Arrow Connector 10"/>
            <p:cNvCxnSpPr/>
            <p:nvPr/>
          </p:nvCxnSpPr>
          <p:spPr>
            <a:xfrm>
              <a:off x="1387365" y="5181600"/>
              <a:ext cx="4212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591879" y="5139557"/>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sp>
          <p:nvSpPr>
            <p:cNvPr id="13" name="TextBox 12"/>
            <p:cNvSpPr txBox="1"/>
            <p:nvPr/>
          </p:nvSpPr>
          <p:spPr>
            <a:xfrm>
              <a:off x="5474899" y="4638618"/>
              <a:ext cx="588579"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p>
          </p:txBody>
        </p:sp>
        <p:graphicFrame>
          <p:nvGraphicFramePr>
            <p:cNvPr id="14" name="Object 2"/>
            <p:cNvGraphicFramePr>
              <a:graphicFrameLocks noChangeAspect="1"/>
            </p:cNvGraphicFramePr>
            <p:nvPr>
              <p:extLst>
                <p:ext uri="{D42A27DB-BD31-4B8C-83A1-F6EECF244321}">
                  <p14:modId xmlns:p14="http://schemas.microsoft.com/office/powerpoint/2010/main" val="1182332027"/>
                </p:ext>
              </p:extLst>
            </p:nvPr>
          </p:nvGraphicFramePr>
          <p:xfrm>
            <a:off x="3377270" y="4710324"/>
            <a:ext cx="177800" cy="317500"/>
          </p:xfrm>
          <a:graphic>
            <a:graphicData uri="http://schemas.openxmlformats.org/presentationml/2006/ole">
              <mc:AlternateContent xmlns:mc="http://schemas.openxmlformats.org/markup-compatibility/2006">
                <mc:Choice xmlns:v="urn:schemas-microsoft-com:vml" Requires="v">
                  <p:oleObj spid="_x0000_s264314" name="Equation" r:id="rId3" imgW="177480" imgH="317160" progId="Equation.DSMT4">
                    <p:embed/>
                  </p:oleObj>
                </mc:Choice>
                <mc:Fallback>
                  <p:oleObj name="Equation" r:id="rId3" imgW="177480" imgH="317160" progId="Equation.DSMT4">
                    <p:embed/>
                    <p:pic>
                      <p:nvPicPr>
                        <p:cNvPr id="16" name="Object 2"/>
                        <p:cNvPicPr>
                          <a:picLocks noChangeAspect="1" noChangeArrowheads="1"/>
                        </p:cNvPicPr>
                        <p:nvPr/>
                      </p:nvPicPr>
                      <p:blipFill>
                        <a:blip r:embed="rId4"/>
                        <a:srcRect/>
                        <a:stretch>
                          <a:fillRect/>
                        </a:stretch>
                      </p:blipFill>
                      <p:spPr bwMode="auto">
                        <a:xfrm>
                          <a:off x="3377270" y="4710324"/>
                          <a:ext cx="177800" cy="317500"/>
                        </a:xfrm>
                        <a:prstGeom prst="rect">
                          <a:avLst/>
                        </a:prstGeom>
                        <a:solidFill>
                          <a:schemeClr val="bg1"/>
                        </a:solidFill>
                      </p:spPr>
                    </p:pic>
                  </p:oleObj>
                </mc:Fallback>
              </mc:AlternateContent>
            </a:graphicData>
          </a:graphic>
        </p:graphicFrame>
      </p:grpSp>
      <p:graphicFrame>
        <p:nvGraphicFramePr>
          <p:cNvPr id="15" name="Object 2"/>
          <p:cNvGraphicFramePr>
            <a:graphicFrameLocks noChangeAspect="1"/>
          </p:cNvGraphicFramePr>
          <p:nvPr>
            <p:extLst>
              <p:ext uri="{D42A27DB-BD31-4B8C-83A1-F6EECF244321}">
                <p14:modId xmlns:p14="http://schemas.microsoft.com/office/powerpoint/2010/main" val="1972861305"/>
              </p:ext>
            </p:extLst>
          </p:nvPr>
        </p:nvGraphicFramePr>
        <p:xfrm>
          <a:off x="5484813" y="3303242"/>
          <a:ext cx="190500" cy="368300"/>
        </p:xfrm>
        <a:graphic>
          <a:graphicData uri="http://schemas.openxmlformats.org/presentationml/2006/ole">
            <mc:AlternateContent xmlns:mc="http://schemas.openxmlformats.org/markup-compatibility/2006">
              <mc:Choice xmlns:v="urn:schemas-microsoft-com:vml" Requires="v">
                <p:oleObj spid="_x0000_s264315" name="Equation" r:id="rId5" imgW="190440" imgH="368280" progId="Equation.DSMT4">
                  <p:embed/>
                </p:oleObj>
              </mc:Choice>
              <mc:Fallback>
                <p:oleObj name="Equation" r:id="rId5" imgW="190440" imgH="368280" progId="Equation.DSMT4">
                  <p:embed/>
                  <p:pic>
                    <p:nvPicPr>
                      <p:cNvPr id="15" name="Object 2"/>
                      <p:cNvPicPr>
                        <a:picLocks noChangeAspect="1" noChangeArrowheads="1"/>
                      </p:cNvPicPr>
                      <p:nvPr/>
                    </p:nvPicPr>
                    <p:blipFill>
                      <a:blip r:embed="rId6"/>
                      <a:srcRect/>
                      <a:stretch>
                        <a:fillRect/>
                      </a:stretch>
                    </p:blipFill>
                    <p:spPr bwMode="auto">
                      <a:xfrm>
                        <a:off x="5484813" y="3303242"/>
                        <a:ext cx="190500" cy="3683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749108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8</a:t>
            </a:r>
            <a:endParaRPr lang="en-SG" dirty="0"/>
          </a:p>
        </p:txBody>
      </p:sp>
      <p:sp>
        <p:nvSpPr>
          <p:cNvPr id="3" name="Content Placeholder 2"/>
          <p:cNvSpPr>
            <a:spLocks noGrp="1"/>
          </p:cNvSpPr>
          <p:nvPr>
            <p:ph idx="1"/>
          </p:nvPr>
        </p:nvSpPr>
        <p:spPr/>
        <p:txBody>
          <a:bodyPr/>
          <a:lstStyle/>
          <a:p>
            <a:pPr marL="0" indent="0">
              <a:spcBef>
                <a:spcPts val="0"/>
              </a:spcBef>
              <a:buNone/>
              <a:tabLst>
                <a:tab pos="358775" algn="l"/>
                <a:tab pos="533400" algn="l"/>
              </a:tabLst>
            </a:pPr>
            <a:r>
              <a:rPr lang="en-GB" sz="2000" dirty="0"/>
              <a:t>A robotic vehicle, or rover, is exploring the surface of Mars. The landing craft is the origin of the co-ordinates, and the surrounding Martian surface lies in the </a:t>
            </a:r>
            <a:r>
              <a:rPr lang="en-GB" sz="2000" i="1" dirty="0"/>
              <a:t>x-y</a:t>
            </a:r>
            <a:r>
              <a:rPr lang="en-GB" sz="2000" dirty="0"/>
              <a:t> plane. The rover, which we represent as a point, has x- and y co-ordinates that vary with time :</a:t>
            </a:r>
          </a:p>
          <a:p>
            <a:pPr marL="0" indent="0">
              <a:spcBef>
                <a:spcPts val="0"/>
              </a:spcBef>
              <a:buNone/>
              <a:tabLst>
                <a:tab pos="358775" algn="l"/>
                <a:tab pos="533400" algn="l"/>
              </a:tabLst>
            </a:pPr>
            <a:endParaRPr lang="en-GB" sz="2000" dirty="0"/>
          </a:p>
          <a:p>
            <a:pPr marL="0" indent="0">
              <a:spcBef>
                <a:spcPts val="0"/>
              </a:spcBef>
              <a:buNone/>
              <a:tabLst>
                <a:tab pos="358775" algn="l"/>
                <a:tab pos="533400" algn="l"/>
              </a:tabLst>
            </a:pPr>
            <a:endParaRPr lang="en-GB" sz="2000" dirty="0"/>
          </a:p>
          <a:p>
            <a:pPr marL="0" indent="0">
              <a:spcBef>
                <a:spcPts val="0"/>
              </a:spcBef>
              <a:buNone/>
              <a:tabLst>
                <a:tab pos="358775" algn="l"/>
                <a:tab pos="533400" algn="l"/>
              </a:tabLst>
            </a:pPr>
            <a:endParaRPr lang="en-GB" sz="2000" dirty="0"/>
          </a:p>
          <a:p>
            <a:pPr marL="357188" indent="-357188">
              <a:spcBef>
                <a:spcPts val="0"/>
              </a:spcBef>
              <a:buNone/>
              <a:tabLst>
                <a:tab pos="357188" algn="l"/>
                <a:tab pos="536575" algn="l"/>
              </a:tabLst>
            </a:pPr>
            <a:r>
              <a:rPr lang="en-GB" sz="2000" dirty="0"/>
              <a:t>a) 	Find the components of the average acceleration during </a:t>
            </a:r>
            <a:br>
              <a:rPr lang="en-GB" sz="2000" dirty="0"/>
            </a:br>
            <a:r>
              <a:rPr lang="en-GB" sz="2000" dirty="0"/>
              <a:t>the time interval from </a:t>
            </a:r>
            <a:r>
              <a:rPr lang="en-GB" sz="2000" i="1" dirty="0"/>
              <a:t>t</a:t>
            </a:r>
            <a:r>
              <a:rPr lang="en-GB" sz="2000" dirty="0"/>
              <a:t> = 0.0 s to </a:t>
            </a:r>
            <a:r>
              <a:rPr lang="en-GB" sz="2000" i="1" dirty="0"/>
              <a:t>t</a:t>
            </a:r>
            <a:r>
              <a:rPr lang="en-GB" sz="2000" dirty="0"/>
              <a:t> = 2.0 s.</a:t>
            </a:r>
          </a:p>
          <a:p>
            <a:pPr marL="447675" indent="-447675">
              <a:spcBef>
                <a:spcPts val="0"/>
              </a:spcBef>
              <a:buNone/>
              <a:tabLst>
                <a:tab pos="450850" algn="l"/>
              </a:tabLst>
            </a:pPr>
            <a:r>
              <a:rPr lang="en-GB" sz="2000" dirty="0"/>
              <a:t>b)  Find the instantaneous acceleration at </a:t>
            </a:r>
            <a:r>
              <a:rPr lang="en-GB" sz="2000" i="1" dirty="0"/>
              <a:t>t</a:t>
            </a:r>
            <a:r>
              <a:rPr lang="en-GB" sz="2000" dirty="0"/>
              <a:t> = 2.0 s.</a:t>
            </a:r>
          </a:p>
          <a:p>
            <a:pPr marL="0" indent="0">
              <a:buNone/>
              <a:tabLst>
                <a:tab pos="358775" algn="l"/>
                <a:tab pos="533400" algn="l"/>
              </a:tabLst>
            </a:pP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40</a:t>
            </a:fld>
            <a:endParaRPr lang="en-US" dirty="0"/>
          </a:p>
        </p:txBody>
      </p:sp>
      <p:graphicFrame>
        <p:nvGraphicFramePr>
          <p:cNvPr id="5" name="Object 15"/>
          <p:cNvGraphicFramePr>
            <a:graphicFrameLocks noChangeAspect="1"/>
          </p:cNvGraphicFramePr>
          <p:nvPr>
            <p:extLst>
              <p:ext uri="{D42A27DB-BD31-4B8C-83A1-F6EECF244321}">
                <p14:modId xmlns:p14="http://schemas.microsoft.com/office/powerpoint/2010/main" val="1905952725"/>
              </p:ext>
            </p:extLst>
          </p:nvPr>
        </p:nvGraphicFramePr>
        <p:xfrm>
          <a:off x="1372842" y="2518810"/>
          <a:ext cx="1765300" cy="831850"/>
        </p:xfrm>
        <a:graphic>
          <a:graphicData uri="http://schemas.openxmlformats.org/presentationml/2006/ole">
            <mc:AlternateContent xmlns:mc="http://schemas.openxmlformats.org/markup-compatibility/2006">
              <mc:Choice xmlns:v="urn:schemas-microsoft-com:vml" Requires="v">
                <p:oleObj spid="_x0000_s321568" name="Equation" r:id="rId4" imgW="1765080" imgH="838080" progId="Equation.DSMT4">
                  <p:embed/>
                </p:oleObj>
              </mc:Choice>
              <mc:Fallback>
                <p:oleObj name="Equation" r:id="rId4" imgW="1765080" imgH="838080" progId="Equation.DSMT4">
                  <p:embed/>
                  <p:pic>
                    <p:nvPicPr>
                      <p:cNvPr id="248834" name="Object 15"/>
                      <p:cNvPicPr>
                        <a:picLocks noChangeAspect="1" noChangeArrowheads="1"/>
                      </p:cNvPicPr>
                      <p:nvPr/>
                    </p:nvPicPr>
                    <p:blipFill>
                      <a:blip r:embed="rId5"/>
                      <a:srcRect/>
                      <a:stretch>
                        <a:fillRect/>
                      </a:stretch>
                    </p:blipFill>
                    <p:spPr bwMode="auto">
                      <a:xfrm>
                        <a:off x="1372842" y="2518810"/>
                        <a:ext cx="17653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03_09_Figure"/>
          <p:cNvPicPr>
            <a:picLocks noChangeAspect="1" noChangeArrowheads="1"/>
          </p:cNvPicPr>
          <p:nvPr/>
        </p:nvPicPr>
        <p:blipFill>
          <a:blip r:embed="rId6" cstate="print"/>
          <a:srcRect/>
          <a:stretch>
            <a:fillRect/>
          </a:stretch>
        </p:blipFill>
        <p:spPr bwMode="auto">
          <a:xfrm>
            <a:off x="7616688" y="2661098"/>
            <a:ext cx="3047999" cy="3458902"/>
          </a:xfrm>
          <a:prstGeom prst="rect">
            <a:avLst/>
          </a:prstGeom>
          <a:noFill/>
        </p:spPr>
      </p:pic>
    </p:spTree>
    <p:extLst>
      <p:ext uri="{BB962C8B-B14F-4D97-AF65-F5344CB8AC3E}">
        <p14:creationId xmlns:p14="http://schemas.microsoft.com/office/powerpoint/2010/main" val="406986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in 3D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position</a:t>
            </a:r>
            <a:r>
              <a:rPr lang="en-GB" dirty="0"/>
              <a:t> of a particle is a </a:t>
            </a:r>
            <a:r>
              <a:rPr lang="en-GB" dirty="0">
                <a:solidFill>
                  <a:srgbClr val="FF0000"/>
                </a:solidFill>
              </a:rPr>
              <a:t>vector</a:t>
            </a:r>
            <a:r>
              <a:rPr lang="en-GB" dirty="0"/>
              <a:t> from the </a:t>
            </a:r>
            <a:r>
              <a:rPr lang="en-GB" dirty="0">
                <a:solidFill>
                  <a:srgbClr val="FF0000"/>
                </a:solidFill>
              </a:rPr>
              <a:t>origin</a:t>
            </a:r>
            <a:r>
              <a:rPr lang="en-GB" dirty="0"/>
              <a:t> of a co-ordinate system to the particle’s location </a:t>
            </a:r>
            <a:r>
              <a:rPr lang="en-GB" i="1" dirty="0"/>
              <a:t>P.</a:t>
            </a:r>
          </a:p>
          <a:p>
            <a:pPr>
              <a:lnSpc>
                <a:spcPct val="110000"/>
              </a:lnSpc>
            </a:pPr>
            <a:r>
              <a:rPr lang="en-GB" dirty="0"/>
              <a:t>It is given by </a:t>
            </a:r>
          </a:p>
          <a:p>
            <a:pPr>
              <a:lnSpc>
                <a:spcPct val="110000"/>
              </a:lnSpc>
            </a:pPr>
            <a:r>
              <a:rPr lang="en-GB" dirty="0"/>
              <a:t>E.g. If a particle is at </a:t>
            </a:r>
            <a:r>
              <a:rPr lang="en-GB" i="1" dirty="0">
                <a:solidFill>
                  <a:srgbClr val="FF0000"/>
                </a:solidFill>
              </a:rPr>
              <a:t>x </a:t>
            </a:r>
            <a:r>
              <a:rPr lang="en-GB" dirty="0">
                <a:solidFill>
                  <a:srgbClr val="FF0000"/>
                </a:solidFill>
              </a:rPr>
              <a:t>= 3 m, </a:t>
            </a:r>
            <a:r>
              <a:rPr lang="en-GB" i="1" dirty="0">
                <a:solidFill>
                  <a:srgbClr val="FF0000"/>
                </a:solidFill>
              </a:rPr>
              <a:t>y</a:t>
            </a:r>
            <a:r>
              <a:rPr lang="en-GB" dirty="0">
                <a:solidFill>
                  <a:srgbClr val="FF0000"/>
                </a:solidFill>
              </a:rPr>
              <a:t> = 4 m</a:t>
            </a:r>
            <a:r>
              <a:rPr lang="en-GB" dirty="0"/>
              <a:t> </a:t>
            </a:r>
            <a:br>
              <a:rPr lang="en-GB" dirty="0"/>
            </a:br>
            <a:r>
              <a:rPr lang="en-GB" dirty="0"/>
              <a:t>and </a:t>
            </a:r>
            <a:r>
              <a:rPr lang="en-GB" i="1" dirty="0">
                <a:solidFill>
                  <a:srgbClr val="FF0000"/>
                </a:solidFill>
              </a:rPr>
              <a:t>z</a:t>
            </a:r>
            <a:r>
              <a:rPr lang="en-GB" dirty="0">
                <a:solidFill>
                  <a:srgbClr val="FF0000"/>
                </a:solidFill>
              </a:rPr>
              <a:t> = 1 m</a:t>
            </a:r>
            <a:r>
              <a:rPr lang="en-GB" dirty="0"/>
              <a:t>, its position vector is</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41</a:t>
            </a:fld>
            <a:endParaRPr lang="en-US" dirty="0"/>
          </a:p>
        </p:txBody>
      </p:sp>
      <p:pic>
        <p:nvPicPr>
          <p:cNvPr id="5" name="Picture 4" descr="03_Figure01-I.jpg"/>
          <p:cNvPicPr>
            <a:picLocks noChangeAspect="1"/>
          </p:cNvPicPr>
          <p:nvPr/>
        </p:nvPicPr>
        <p:blipFill>
          <a:blip r:embed="rId3" cstate="print"/>
          <a:srcRect l="544" t="515"/>
          <a:stretch>
            <a:fillRect/>
          </a:stretch>
        </p:blipFill>
        <p:spPr>
          <a:xfrm>
            <a:off x="6554637" y="2239905"/>
            <a:ext cx="3182586" cy="3799118"/>
          </a:xfrm>
          <a:prstGeom prst="rect">
            <a:avLst/>
          </a:prstGeom>
        </p:spPr>
      </p:pic>
      <p:graphicFrame>
        <p:nvGraphicFramePr>
          <p:cNvPr id="6" name="Object 4"/>
          <p:cNvGraphicFramePr>
            <a:graphicFrameLocks noChangeAspect="1"/>
          </p:cNvGraphicFramePr>
          <p:nvPr>
            <p:extLst>
              <p:ext uri="{D42A27DB-BD31-4B8C-83A1-F6EECF244321}">
                <p14:modId xmlns:p14="http://schemas.microsoft.com/office/powerpoint/2010/main" val="2885694455"/>
              </p:ext>
            </p:extLst>
          </p:nvPr>
        </p:nvGraphicFramePr>
        <p:xfrm>
          <a:off x="3184180" y="2555737"/>
          <a:ext cx="1930400" cy="441325"/>
        </p:xfrm>
        <a:graphic>
          <a:graphicData uri="http://schemas.openxmlformats.org/presentationml/2006/ole">
            <mc:AlternateContent xmlns:mc="http://schemas.openxmlformats.org/markup-compatibility/2006">
              <mc:Choice xmlns:v="urn:schemas-microsoft-com:vml" Requires="v">
                <p:oleObj spid="_x0000_s322620" name="Equation" r:id="rId4" imgW="1930320" imgH="444240" progId="Equation.DSMT4">
                  <p:embed/>
                </p:oleObj>
              </mc:Choice>
              <mc:Fallback>
                <p:oleObj name="Equation" r:id="rId4" imgW="1930320" imgH="444240" progId="Equation.DSMT4">
                  <p:embed/>
                  <p:pic>
                    <p:nvPicPr>
                      <p:cNvPr id="6" name="Object 4"/>
                      <p:cNvPicPr>
                        <a:picLocks noChangeAspect="1" noChangeArrowheads="1"/>
                      </p:cNvPicPr>
                      <p:nvPr/>
                    </p:nvPicPr>
                    <p:blipFill>
                      <a:blip r:embed="rId5"/>
                      <a:srcRect/>
                      <a:stretch>
                        <a:fillRect/>
                      </a:stretch>
                    </p:blipFill>
                    <p:spPr bwMode="auto">
                      <a:xfrm>
                        <a:off x="3184180" y="2555737"/>
                        <a:ext cx="19304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016361038"/>
              </p:ext>
            </p:extLst>
          </p:nvPr>
        </p:nvGraphicFramePr>
        <p:xfrm>
          <a:off x="1430131" y="4139464"/>
          <a:ext cx="2057400" cy="439738"/>
        </p:xfrm>
        <a:graphic>
          <a:graphicData uri="http://schemas.openxmlformats.org/presentationml/2006/ole">
            <mc:AlternateContent xmlns:mc="http://schemas.openxmlformats.org/markup-compatibility/2006">
              <mc:Choice xmlns:v="urn:schemas-microsoft-com:vml" Requires="v">
                <p:oleObj spid="_x0000_s322621" name="Equation" r:id="rId6" imgW="2057400" imgH="444240" progId="Equation.DSMT4">
                  <p:embed/>
                </p:oleObj>
              </mc:Choice>
              <mc:Fallback>
                <p:oleObj name="Equation" r:id="rId6" imgW="2057400" imgH="444240" progId="Equation.DSMT4">
                  <p:embed/>
                  <p:pic>
                    <p:nvPicPr>
                      <p:cNvPr id="7" name="Object 4"/>
                      <p:cNvPicPr>
                        <a:picLocks noChangeAspect="1" noChangeArrowheads="1"/>
                      </p:cNvPicPr>
                      <p:nvPr/>
                    </p:nvPicPr>
                    <p:blipFill>
                      <a:blip r:embed="rId7"/>
                      <a:srcRect/>
                      <a:stretch>
                        <a:fillRect/>
                      </a:stretch>
                    </p:blipFill>
                    <p:spPr bwMode="auto">
                      <a:xfrm>
                        <a:off x="1430131" y="4139464"/>
                        <a:ext cx="205740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731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Displacement and average velocity in 3D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displacement</a:t>
            </a:r>
            <a:r>
              <a:rPr lang="en-GB" dirty="0"/>
              <a:t> vector is defined as                     .</a:t>
            </a:r>
            <a:endParaRPr lang="en-GB" b="1" i="1" dirty="0"/>
          </a:p>
          <a:p>
            <a:pPr>
              <a:lnSpc>
                <a:spcPct val="110000"/>
              </a:lnSpc>
            </a:pPr>
            <a:r>
              <a:rPr lang="en-GB" dirty="0"/>
              <a:t>For a </a:t>
            </a:r>
            <a:r>
              <a:rPr lang="en-GB" dirty="0">
                <a:solidFill>
                  <a:srgbClr val="FF0000"/>
                </a:solidFill>
              </a:rPr>
              <a:t>curved</a:t>
            </a:r>
            <a:r>
              <a:rPr lang="en-GB" dirty="0"/>
              <a:t> path, the </a:t>
            </a:r>
            <a:r>
              <a:rPr lang="en-GB" dirty="0">
                <a:solidFill>
                  <a:srgbClr val="FF0000"/>
                </a:solidFill>
              </a:rPr>
              <a:t>size</a:t>
            </a:r>
            <a:r>
              <a:rPr lang="en-GB" dirty="0"/>
              <a:t> of the displacement vector is </a:t>
            </a:r>
            <a:r>
              <a:rPr lang="en-GB" dirty="0">
                <a:solidFill>
                  <a:srgbClr val="FF0000"/>
                </a:solidFill>
              </a:rPr>
              <a:t>less </a:t>
            </a:r>
            <a:r>
              <a:rPr lang="en-GB" dirty="0"/>
              <a:t>than the distance travelled.</a:t>
            </a:r>
          </a:p>
          <a:p>
            <a:pPr>
              <a:lnSpc>
                <a:spcPct val="110000"/>
              </a:lnSpc>
            </a:pPr>
            <a:r>
              <a:rPr lang="en-GB" dirty="0"/>
              <a:t>Displacement depends only on the </a:t>
            </a:r>
            <a:r>
              <a:rPr lang="en-GB" dirty="0">
                <a:solidFill>
                  <a:srgbClr val="FF0000"/>
                </a:solidFill>
              </a:rPr>
              <a:t>start</a:t>
            </a:r>
            <a:r>
              <a:rPr lang="en-GB" dirty="0"/>
              <a:t> and </a:t>
            </a:r>
            <a:br>
              <a:rPr lang="en-GB" dirty="0"/>
            </a:br>
            <a:r>
              <a:rPr lang="en-GB" dirty="0">
                <a:solidFill>
                  <a:srgbClr val="FF0000"/>
                </a:solidFill>
              </a:rPr>
              <a:t>end</a:t>
            </a:r>
            <a:r>
              <a:rPr lang="en-GB" dirty="0"/>
              <a:t> points.</a:t>
            </a:r>
          </a:p>
          <a:p>
            <a:pPr>
              <a:lnSpc>
                <a:spcPct val="110000"/>
              </a:lnSpc>
            </a:pPr>
            <a:r>
              <a:rPr lang="en-GB" dirty="0"/>
              <a:t>The average velocity is defined as</a:t>
            </a:r>
          </a:p>
          <a:p>
            <a:pPr>
              <a:lnSpc>
                <a:spcPct val="110000"/>
              </a:lnSpc>
            </a:pPr>
            <a:endParaRPr lang="en-GB" dirty="0"/>
          </a:p>
          <a:p>
            <a:pPr>
              <a:lnSpc>
                <a:spcPct val="110000"/>
              </a:lnSpc>
            </a:pPr>
            <a:r>
              <a:rPr lang="en-GB" dirty="0"/>
              <a:t>It is in the </a:t>
            </a:r>
            <a:r>
              <a:rPr lang="en-GB" dirty="0">
                <a:solidFill>
                  <a:srgbClr val="FF0000"/>
                </a:solidFill>
              </a:rPr>
              <a:t>same</a:t>
            </a:r>
            <a:r>
              <a:rPr lang="en-GB" dirty="0"/>
              <a:t> direction as the</a:t>
            </a:r>
            <a:br>
              <a:rPr lang="en-GB" dirty="0"/>
            </a:br>
            <a:r>
              <a:rPr lang="en-GB" dirty="0">
                <a:solidFill>
                  <a:srgbClr val="FF0000"/>
                </a:solidFill>
              </a:rPr>
              <a:t>displacement</a:t>
            </a:r>
            <a:r>
              <a:rPr lang="en-GB" dirty="0"/>
              <a:t> vector.</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42</a:t>
            </a:fld>
            <a:endParaRPr lang="en-US" dirty="0"/>
          </a:p>
        </p:txBody>
      </p:sp>
      <p:pic>
        <p:nvPicPr>
          <p:cNvPr id="5" name="Picture 4" descr="03_Figure02-I.jpg"/>
          <p:cNvPicPr>
            <a:picLocks noChangeAspect="1"/>
          </p:cNvPicPr>
          <p:nvPr/>
        </p:nvPicPr>
        <p:blipFill>
          <a:blip r:embed="rId3" cstate="print"/>
          <a:srcRect l="346" t="591"/>
          <a:stretch>
            <a:fillRect/>
          </a:stretch>
        </p:blipFill>
        <p:spPr>
          <a:xfrm>
            <a:off x="6976825" y="2997884"/>
            <a:ext cx="3846885" cy="3047346"/>
          </a:xfrm>
          <a:prstGeom prst="rect">
            <a:avLst/>
          </a:prstGeom>
        </p:spPr>
      </p:pic>
      <p:graphicFrame>
        <p:nvGraphicFramePr>
          <p:cNvPr id="6" name="Object 4"/>
          <p:cNvGraphicFramePr>
            <a:graphicFrameLocks noChangeAspect="1"/>
          </p:cNvGraphicFramePr>
          <p:nvPr>
            <p:extLst>
              <p:ext uri="{D42A27DB-BD31-4B8C-83A1-F6EECF244321}">
                <p14:modId xmlns:p14="http://schemas.microsoft.com/office/powerpoint/2010/main" val="1784677954"/>
              </p:ext>
            </p:extLst>
          </p:nvPr>
        </p:nvGraphicFramePr>
        <p:xfrm>
          <a:off x="6126480" y="1440000"/>
          <a:ext cx="1422400" cy="377825"/>
        </p:xfrm>
        <a:graphic>
          <a:graphicData uri="http://schemas.openxmlformats.org/presentationml/2006/ole">
            <mc:AlternateContent xmlns:mc="http://schemas.openxmlformats.org/markup-compatibility/2006">
              <mc:Choice xmlns:v="urn:schemas-microsoft-com:vml" Requires="v">
                <p:oleObj spid="_x0000_s323642" name="Equation" r:id="rId4" imgW="1422360" imgH="380880" progId="Equation.DSMT4">
                  <p:embed/>
                </p:oleObj>
              </mc:Choice>
              <mc:Fallback>
                <p:oleObj name="Equation" r:id="rId4" imgW="1422360" imgH="380880" progId="Equation.DSMT4">
                  <p:embed/>
                  <p:pic>
                    <p:nvPicPr>
                      <p:cNvPr id="6" name="Object 4"/>
                      <p:cNvPicPr>
                        <a:picLocks noChangeAspect="1" noChangeArrowheads="1"/>
                      </p:cNvPicPr>
                      <p:nvPr/>
                    </p:nvPicPr>
                    <p:blipFill>
                      <a:blip r:embed="rId5"/>
                      <a:srcRect/>
                      <a:stretch>
                        <a:fillRect/>
                      </a:stretch>
                    </p:blipFill>
                    <p:spPr bwMode="auto">
                      <a:xfrm>
                        <a:off x="6126480" y="1440000"/>
                        <a:ext cx="1422400" cy="377825"/>
                      </a:xfrm>
                      <a:prstGeom prst="rect">
                        <a:avLst/>
                      </a:prstGeom>
                      <a:noFill/>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3197993662"/>
              </p:ext>
            </p:extLst>
          </p:nvPr>
        </p:nvGraphicFramePr>
        <p:xfrm>
          <a:off x="1431925" y="4835525"/>
          <a:ext cx="1054100" cy="777875"/>
        </p:xfrm>
        <a:graphic>
          <a:graphicData uri="http://schemas.openxmlformats.org/presentationml/2006/ole">
            <mc:AlternateContent xmlns:mc="http://schemas.openxmlformats.org/markup-compatibility/2006">
              <mc:Choice xmlns:v="urn:schemas-microsoft-com:vml" Requires="v">
                <p:oleObj spid="_x0000_s323643" name="Equation" r:id="rId6" imgW="1054080" imgH="787320" progId="Equation.DSMT4">
                  <p:embed/>
                </p:oleObj>
              </mc:Choice>
              <mc:Fallback>
                <p:oleObj name="Equation" r:id="rId6" imgW="1054080" imgH="787320" progId="Equation.DSMT4">
                  <p:embed/>
                  <p:pic>
                    <p:nvPicPr>
                      <p:cNvPr id="7" name="Object 3"/>
                      <p:cNvPicPr>
                        <a:picLocks noChangeAspect="1" noChangeArrowheads="1"/>
                      </p:cNvPicPr>
                      <p:nvPr/>
                    </p:nvPicPr>
                    <p:blipFill>
                      <a:blip r:embed="rId7"/>
                      <a:srcRect/>
                      <a:stretch>
                        <a:fillRect/>
                      </a:stretch>
                    </p:blipFill>
                    <p:spPr bwMode="auto">
                      <a:xfrm>
                        <a:off x="1431925" y="4835525"/>
                        <a:ext cx="1054100"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11755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9</a:t>
            </a:r>
            <a:endParaRPr lang="en-SG" dirty="0"/>
          </a:p>
        </p:txBody>
      </p:sp>
      <p:sp>
        <p:nvSpPr>
          <p:cNvPr id="3" name="Content Placeholder 2"/>
          <p:cNvSpPr>
            <a:spLocks noGrp="1"/>
          </p:cNvSpPr>
          <p:nvPr>
            <p:ph idx="1"/>
          </p:nvPr>
        </p:nvSpPr>
        <p:spPr/>
        <p:txBody>
          <a:bodyPr/>
          <a:lstStyle/>
          <a:p>
            <a:pPr marL="0" indent="0">
              <a:buNone/>
            </a:pPr>
            <a:r>
              <a:rPr lang="en-GB" sz="2000" dirty="0"/>
              <a:t>A particle takes 2.0 s to move from </a:t>
            </a:r>
            <a:r>
              <a:rPr lang="en-GB" sz="2000" i="1" dirty="0"/>
              <a:t>P</a:t>
            </a:r>
            <a:r>
              <a:rPr lang="en-GB" sz="2000" baseline="-25000" dirty="0"/>
              <a:t>1</a:t>
            </a:r>
            <a:r>
              <a:rPr lang="en-GB" sz="2000" dirty="0"/>
              <a:t> (3, 4, 1) to </a:t>
            </a:r>
            <a:r>
              <a:rPr lang="en-GB" sz="2000" i="1" dirty="0"/>
              <a:t>P</a:t>
            </a:r>
            <a:r>
              <a:rPr lang="en-GB" sz="2000" baseline="-25000" dirty="0"/>
              <a:t>2</a:t>
            </a:r>
            <a:r>
              <a:rPr lang="en-GB" sz="2000" dirty="0"/>
              <a:t> (6, 6, 3). What is the displacement and average velocity?</a:t>
            </a:r>
            <a:br>
              <a:rPr lang="en-GB" sz="2000" dirty="0"/>
            </a:br>
            <a:endParaRPr lang="en-GB" sz="2000" b="1" i="1"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43</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3296177353"/>
              </p:ext>
            </p:extLst>
          </p:nvPr>
        </p:nvGraphicFramePr>
        <p:xfrm>
          <a:off x="1082056" y="2304222"/>
          <a:ext cx="3581400" cy="2709863"/>
        </p:xfrm>
        <a:graphic>
          <a:graphicData uri="http://schemas.openxmlformats.org/presentationml/2006/ole">
            <mc:AlternateContent xmlns:mc="http://schemas.openxmlformats.org/markup-compatibility/2006">
              <mc:Choice xmlns:v="urn:schemas-microsoft-com:vml" Requires="v">
                <p:oleObj spid="_x0000_s325660" name="Equation" r:id="rId3" imgW="3581280" imgH="2743200" progId="Equation.DSMT4">
                  <p:embed/>
                </p:oleObj>
              </mc:Choice>
              <mc:Fallback>
                <p:oleObj name="Equation" r:id="rId3" imgW="3581280" imgH="2743200" progId="Equation.DSMT4">
                  <p:embed/>
                  <p:pic>
                    <p:nvPicPr>
                      <p:cNvPr id="7" name="Object 3"/>
                      <p:cNvPicPr>
                        <a:picLocks noChangeAspect="1" noChangeArrowheads="1"/>
                      </p:cNvPicPr>
                      <p:nvPr/>
                    </p:nvPicPr>
                    <p:blipFill>
                      <a:blip r:embed="rId4"/>
                      <a:srcRect/>
                      <a:stretch>
                        <a:fillRect/>
                      </a:stretch>
                    </p:blipFill>
                    <p:spPr bwMode="auto">
                      <a:xfrm>
                        <a:off x="1082056" y="2304222"/>
                        <a:ext cx="3581400" cy="270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45146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velocity in 3D</a:t>
            </a:r>
            <a:endParaRPr lang="en-SG" dirty="0"/>
          </a:p>
        </p:txBody>
      </p:sp>
      <p:sp>
        <p:nvSpPr>
          <p:cNvPr id="3" name="Content Placeholder 2"/>
          <p:cNvSpPr>
            <a:spLocks noGrp="1"/>
          </p:cNvSpPr>
          <p:nvPr>
            <p:ph idx="1"/>
          </p:nvPr>
        </p:nvSpPr>
        <p:spPr/>
        <p:txBody>
          <a:bodyPr/>
          <a:lstStyle/>
          <a:p>
            <a:pPr>
              <a:lnSpc>
                <a:spcPct val="110000"/>
              </a:lnSpc>
            </a:pPr>
            <a:r>
              <a:rPr lang="en-GB" dirty="0"/>
              <a:t>The instantaneous velocity in terms of unit vectors Is </a:t>
            </a:r>
          </a:p>
          <a:p>
            <a:pPr>
              <a:lnSpc>
                <a:spcPct val="110000"/>
              </a:lnSpc>
            </a:pPr>
            <a:endParaRPr lang="en-GB" dirty="0"/>
          </a:p>
          <a:p>
            <a:pPr>
              <a:lnSpc>
                <a:spcPct val="110000"/>
              </a:lnSpc>
            </a:pPr>
            <a:endParaRPr lang="en-GB" dirty="0"/>
          </a:p>
          <a:p>
            <a:pPr>
              <a:lnSpc>
                <a:spcPct val="110000"/>
              </a:lnSpc>
            </a:pPr>
            <a:r>
              <a:rPr lang="en-GB" dirty="0"/>
              <a:t>Its direction is </a:t>
            </a:r>
            <a:r>
              <a:rPr lang="en-GB" dirty="0">
                <a:solidFill>
                  <a:srgbClr val="FF0000"/>
                </a:solidFill>
              </a:rPr>
              <a:t>tangent</a:t>
            </a:r>
            <a:r>
              <a:rPr lang="en-GB" dirty="0"/>
              <a:t> to the path of the object.</a:t>
            </a:r>
          </a:p>
          <a:p>
            <a:pPr>
              <a:lnSpc>
                <a:spcPct val="110000"/>
              </a:lnSpc>
            </a:pPr>
            <a:r>
              <a:rPr lang="en-GB" dirty="0"/>
              <a:t>The magnitude of the instantaneous velocity which is also the </a:t>
            </a:r>
            <a:r>
              <a:rPr lang="en-GB" dirty="0">
                <a:solidFill>
                  <a:srgbClr val="FF0000"/>
                </a:solidFill>
              </a:rPr>
              <a:t>speed</a:t>
            </a:r>
            <a:r>
              <a:rPr lang="en-GB" dirty="0"/>
              <a:t> of the object is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44</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988217941"/>
              </p:ext>
            </p:extLst>
          </p:nvPr>
        </p:nvGraphicFramePr>
        <p:xfrm>
          <a:off x="1471198" y="1941719"/>
          <a:ext cx="2346325" cy="1295400"/>
        </p:xfrm>
        <a:graphic>
          <a:graphicData uri="http://schemas.openxmlformats.org/presentationml/2006/ole">
            <mc:AlternateContent xmlns:mc="http://schemas.openxmlformats.org/markup-compatibility/2006">
              <mc:Choice xmlns:v="urn:schemas-microsoft-com:vml" Requires="v">
                <p:oleObj spid="_x0000_s326708" name="Equation" r:id="rId3" imgW="2349360" imgH="1295280" progId="Equation.DSMT4">
                  <p:embed/>
                </p:oleObj>
              </mc:Choice>
              <mc:Fallback>
                <p:oleObj name="Equation" r:id="rId3" imgW="2349360" imgH="1295280" progId="Equation.DSMT4">
                  <p:embed/>
                  <p:pic>
                    <p:nvPicPr>
                      <p:cNvPr id="8" name="Object 2"/>
                      <p:cNvPicPr>
                        <a:picLocks noChangeAspect="1" noChangeArrowheads="1"/>
                      </p:cNvPicPr>
                      <p:nvPr/>
                    </p:nvPicPr>
                    <p:blipFill>
                      <a:blip r:embed="rId4"/>
                      <a:srcRect/>
                      <a:stretch>
                        <a:fillRect/>
                      </a:stretch>
                    </p:blipFill>
                    <p:spPr bwMode="auto">
                      <a:xfrm>
                        <a:off x="1471198" y="1941719"/>
                        <a:ext cx="2346325" cy="12954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2954606822"/>
              </p:ext>
            </p:extLst>
          </p:nvPr>
        </p:nvGraphicFramePr>
        <p:xfrm>
          <a:off x="1441932" y="5210037"/>
          <a:ext cx="2019300" cy="603250"/>
        </p:xfrm>
        <a:graphic>
          <a:graphicData uri="http://schemas.openxmlformats.org/presentationml/2006/ole">
            <mc:AlternateContent xmlns:mc="http://schemas.openxmlformats.org/markup-compatibility/2006">
              <mc:Choice xmlns:v="urn:schemas-microsoft-com:vml" Requires="v">
                <p:oleObj spid="_x0000_s326709" name="Equation" r:id="rId5" imgW="2019240" imgH="583920" progId="Equation.DSMT4">
                  <p:embed/>
                </p:oleObj>
              </mc:Choice>
              <mc:Fallback>
                <p:oleObj name="Equation" r:id="rId5" imgW="2019240" imgH="583920" progId="Equation.DSMT4">
                  <p:embed/>
                  <p:pic>
                    <p:nvPicPr>
                      <p:cNvPr id="9" name="Object 2"/>
                      <p:cNvPicPr>
                        <a:picLocks noChangeAspect="1" noChangeArrowheads="1"/>
                      </p:cNvPicPr>
                      <p:nvPr/>
                    </p:nvPicPr>
                    <p:blipFill>
                      <a:blip r:embed="rId6"/>
                      <a:srcRect/>
                      <a:stretch>
                        <a:fillRect/>
                      </a:stretch>
                    </p:blipFill>
                    <p:spPr bwMode="auto">
                      <a:xfrm>
                        <a:off x="1441932" y="5210037"/>
                        <a:ext cx="2019300" cy="6032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336434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acceleration in 3D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average</a:t>
            </a:r>
            <a:r>
              <a:rPr lang="en-GB" dirty="0"/>
              <a:t> acceleration is the </a:t>
            </a:r>
            <a:r>
              <a:rPr lang="en-GB" dirty="0">
                <a:solidFill>
                  <a:srgbClr val="FF0000"/>
                </a:solidFill>
              </a:rPr>
              <a:t>change</a:t>
            </a:r>
            <a:r>
              <a:rPr lang="en-GB" dirty="0"/>
              <a:t> in </a:t>
            </a:r>
            <a:r>
              <a:rPr lang="en-GB" dirty="0">
                <a:solidFill>
                  <a:srgbClr val="FF0000"/>
                </a:solidFill>
              </a:rPr>
              <a:t>instantaneous</a:t>
            </a:r>
            <a:r>
              <a:rPr lang="en-GB" dirty="0"/>
              <a:t> velocity divided by time </a:t>
            </a:r>
            <a:r>
              <a:rPr lang="en-GB" i="1" dirty="0"/>
              <a:t>t</a:t>
            </a:r>
            <a:r>
              <a:rPr lang="en-GB" dirty="0"/>
              <a:t>. </a:t>
            </a:r>
          </a:p>
          <a:p>
            <a:pPr>
              <a:lnSpc>
                <a:spcPct val="110000"/>
              </a:lnSpc>
            </a:pPr>
            <a:endParaRPr lang="en-GB" dirty="0"/>
          </a:p>
          <a:p>
            <a:pPr>
              <a:lnSpc>
                <a:spcPct val="110000"/>
              </a:lnSpc>
            </a:pPr>
            <a:r>
              <a:rPr lang="en-GB" dirty="0"/>
              <a:t>Its direction is the </a:t>
            </a:r>
            <a:r>
              <a:rPr lang="en-GB" dirty="0">
                <a:solidFill>
                  <a:srgbClr val="FF0000"/>
                </a:solidFill>
              </a:rPr>
              <a:t>same</a:t>
            </a:r>
            <a:r>
              <a:rPr lang="en-GB" dirty="0"/>
              <a:t> as that of      . </a:t>
            </a:r>
          </a:p>
          <a:p>
            <a:pPr>
              <a:lnSpc>
                <a:spcPct val="110000"/>
              </a:lnSpc>
            </a:pPr>
            <a:endParaRPr lang="en-GB"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45</a:t>
            </a:fld>
            <a:endParaRPr lang="en-US" dirty="0"/>
          </a:p>
        </p:txBody>
      </p:sp>
      <p:graphicFrame>
        <p:nvGraphicFramePr>
          <p:cNvPr id="5" name="Object 15"/>
          <p:cNvGraphicFramePr>
            <a:graphicFrameLocks noChangeAspect="1"/>
          </p:cNvGraphicFramePr>
          <p:nvPr>
            <p:extLst>
              <p:ext uri="{D42A27DB-BD31-4B8C-83A1-F6EECF244321}">
                <p14:modId xmlns:p14="http://schemas.microsoft.com/office/powerpoint/2010/main" val="4075666827"/>
              </p:ext>
            </p:extLst>
          </p:nvPr>
        </p:nvGraphicFramePr>
        <p:xfrm>
          <a:off x="1414770" y="2284413"/>
          <a:ext cx="2184400" cy="857250"/>
        </p:xfrm>
        <a:graphic>
          <a:graphicData uri="http://schemas.openxmlformats.org/presentationml/2006/ole">
            <mc:AlternateContent xmlns:mc="http://schemas.openxmlformats.org/markup-compatibility/2006">
              <mc:Choice xmlns:v="urn:schemas-microsoft-com:vml" Requires="v">
                <p:oleObj spid="_x0000_s327728" name="Equation" r:id="rId3" imgW="2184120" imgH="863280" progId="Equation.DSMT4">
                  <p:embed/>
                </p:oleObj>
              </mc:Choice>
              <mc:Fallback>
                <p:oleObj name="Equation" r:id="rId3" imgW="2184120" imgH="863280" progId="Equation.DSMT4">
                  <p:embed/>
                  <p:pic>
                    <p:nvPicPr>
                      <p:cNvPr id="5122" name="Object 15"/>
                      <p:cNvPicPr>
                        <a:picLocks noChangeAspect="1" noChangeArrowheads="1"/>
                      </p:cNvPicPr>
                      <p:nvPr/>
                    </p:nvPicPr>
                    <p:blipFill>
                      <a:blip r:embed="rId4"/>
                      <a:srcRect/>
                      <a:stretch>
                        <a:fillRect/>
                      </a:stretch>
                    </p:blipFill>
                    <p:spPr bwMode="auto">
                      <a:xfrm>
                        <a:off x="1414770" y="2284413"/>
                        <a:ext cx="21844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5"/>
          <p:cNvGraphicFramePr>
            <a:graphicFrameLocks noChangeAspect="1"/>
          </p:cNvGraphicFramePr>
          <p:nvPr>
            <p:extLst>
              <p:ext uri="{D42A27DB-BD31-4B8C-83A1-F6EECF244321}">
                <p14:modId xmlns:p14="http://schemas.microsoft.com/office/powerpoint/2010/main" val="3693928430"/>
              </p:ext>
            </p:extLst>
          </p:nvPr>
        </p:nvGraphicFramePr>
        <p:xfrm>
          <a:off x="5598077" y="3260932"/>
          <a:ext cx="381000" cy="366712"/>
        </p:xfrm>
        <a:graphic>
          <a:graphicData uri="http://schemas.openxmlformats.org/presentationml/2006/ole">
            <mc:AlternateContent xmlns:mc="http://schemas.openxmlformats.org/markup-compatibility/2006">
              <mc:Choice xmlns:v="urn:schemas-microsoft-com:vml" Requires="v">
                <p:oleObj spid="_x0000_s327729" name="Equation" r:id="rId5" imgW="380880" imgH="368280" progId="Equation.DSMT4">
                  <p:embed/>
                </p:oleObj>
              </mc:Choice>
              <mc:Fallback>
                <p:oleObj name="Equation" r:id="rId5" imgW="380880" imgH="368280" progId="Equation.DSMT4">
                  <p:embed/>
                  <p:pic>
                    <p:nvPicPr>
                      <p:cNvPr id="7" name="Object 15"/>
                      <p:cNvPicPr>
                        <a:picLocks noChangeAspect="1" noChangeArrowheads="1"/>
                      </p:cNvPicPr>
                      <p:nvPr/>
                    </p:nvPicPr>
                    <p:blipFill>
                      <a:blip r:embed="rId6"/>
                      <a:srcRect/>
                      <a:stretch>
                        <a:fillRect/>
                      </a:stretch>
                    </p:blipFill>
                    <p:spPr bwMode="auto">
                      <a:xfrm>
                        <a:off x="5598077" y="3260932"/>
                        <a:ext cx="38100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6690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acceleration in 3D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instantaneous </a:t>
            </a:r>
            <a:r>
              <a:rPr lang="en-GB" dirty="0"/>
              <a:t>acceleration is defined as :</a:t>
            </a:r>
          </a:p>
          <a:p>
            <a:pPr>
              <a:lnSpc>
                <a:spcPct val="110000"/>
              </a:lnSpc>
            </a:pPr>
            <a:r>
              <a:rPr lang="en-GB" dirty="0"/>
              <a:t>Its </a:t>
            </a:r>
            <a:r>
              <a:rPr lang="en-GB" dirty="0">
                <a:solidFill>
                  <a:srgbClr val="FF0000"/>
                </a:solidFill>
              </a:rPr>
              <a:t>direction</a:t>
            </a:r>
            <a:r>
              <a:rPr lang="en-GB" dirty="0"/>
              <a:t> is towards the </a:t>
            </a:r>
            <a:r>
              <a:rPr lang="en-GB" dirty="0">
                <a:solidFill>
                  <a:srgbClr val="FF0000"/>
                </a:solidFill>
              </a:rPr>
              <a:t>concave</a:t>
            </a:r>
            <a:r>
              <a:rPr lang="en-GB" dirty="0"/>
              <a:t> side of the path.</a:t>
            </a:r>
          </a:p>
          <a:p>
            <a:pPr>
              <a:lnSpc>
                <a:spcPct val="110000"/>
              </a:lnSpc>
            </a:pPr>
            <a:r>
              <a:rPr lang="en-GB" dirty="0"/>
              <a:t>In terms of unit vectors </a:t>
            </a:r>
          </a:p>
          <a:p>
            <a:pPr>
              <a:lnSpc>
                <a:spcPct val="110000"/>
              </a:lnSpc>
            </a:pPr>
            <a:endParaRPr lang="en-GB" dirty="0"/>
          </a:p>
          <a:p>
            <a:pPr>
              <a:lnSpc>
                <a:spcPct val="110000"/>
              </a:lnSpc>
            </a:pPr>
            <a:endParaRPr lang="en-GB" dirty="0"/>
          </a:p>
          <a:p>
            <a:pPr>
              <a:lnSpc>
                <a:spcPct val="110000"/>
              </a:lnSpc>
            </a:pPr>
            <a:endParaRPr lang="en-GB" dirty="0"/>
          </a:p>
          <a:p>
            <a:pPr>
              <a:lnSpc>
                <a:spcPct val="110000"/>
              </a:lnSpc>
            </a:pPr>
            <a:r>
              <a:rPr lang="en-GB" dirty="0"/>
              <a:t>The size of     is </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507062553"/>
              </p:ext>
            </p:extLst>
          </p:nvPr>
        </p:nvGraphicFramePr>
        <p:xfrm>
          <a:off x="4437409" y="2847620"/>
          <a:ext cx="2921000" cy="2413000"/>
        </p:xfrm>
        <a:graphic>
          <a:graphicData uri="http://schemas.openxmlformats.org/presentationml/2006/ole">
            <mc:AlternateContent xmlns:mc="http://schemas.openxmlformats.org/markup-compatibility/2006">
              <mc:Choice xmlns:v="urn:schemas-microsoft-com:vml" Requires="v">
                <p:oleObj spid="_x0000_s328798" name="Equation" r:id="rId3" imgW="2920680" imgH="2336760" progId="Equation.DSMT4">
                  <p:embed/>
                </p:oleObj>
              </mc:Choice>
              <mc:Fallback>
                <p:oleObj name="Equation" r:id="rId3" imgW="2920680" imgH="2336760" progId="Equation.DSMT4">
                  <p:embed/>
                  <p:pic>
                    <p:nvPicPr>
                      <p:cNvPr id="10" name="Object 2"/>
                      <p:cNvPicPr>
                        <a:picLocks noChangeAspect="1" noChangeArrowheads="1"/>
                      </p:cNvPicPr>
                      <p:nvPr/>
                    </p:nvPicPr>
                    <p:blipFill>
                      <a:blip r:embed="rId4"/>
                      <a:srcRect/>
                      <a:stretch>
                        <a:fillRect/>
                      </a:stretch>
                    </p:blipFill>
                    <p:spPr bwMode="auto">
                      <a:xfrm>
                        <a:off x="4437409" y="2847620"/>
                        <a:ext cx="2921000" cy="24130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4266421461"/>
              </p:ext>
            </p:extLst>
          </p:nvPr>
        </p:nvGraphicFramePr>
        <p:xfrm>
          <a:off x="3462477" y="5593778"/>
          <a:ext cx="2159000" cy="603250"/>
        </p:xfrm>
        <a:graphic>
          <a:graphicData uri="http://schemas.openxmlformats.org/presentationml/2006/ole">
            <mc:AlternateContent xmlns:mc="http://schemas.openxmlformats.org/markup-compatibility/2006">
              <mc:Choice xmlns:v="urn:schemas-microsoft-com:vml" Requires="v">
                <p:oleObj spid="_x0000_s328799" name="Equation" r:id="rId5" imgW="2158920" imgH="583920" progId="Equation.DSMT4">
                  <p:embed/>
                </p:oleObj>
              </mc:Choice>
              <mc:Fallback>
                <p:oleObj name="Equation" r:id="rId5" imgW="2158920" imgH="583920" progId="Equation.DSMT4">
                  <p:embed/>
                  <p:pic>
                    <p:nvPicPr>
                      <p:cNvPr id="8" name="Object 2"/>
                      <p:cNvPicPr>
                        <a:picLocks noChangeAspect="1" noChangeArrowheads="1"/>
                      </p:cNvPicPr>
                      <p:nvPr/>
                    </p:nvPicPr>
                    <p:blipFill>
                      <a:blip r:embed="rId6"/>
                      <a:srcRect/>
                      <a:stretch>
                        <a:fillRect/>
                      </a:stretch>
                    </p:blipFill>
                    <p:spPr bwMode="auto">
                      <a:xfrm>
                        <a:off x="3462477" y="5593778"/>
                        <a:ext cx="2159000" cy="603250"/>
                      </a:xfrm>
                      <a:prstGeom prst="rect">
                        <a:avLst/>
                      </a:prstGeom>
                      <a:solidFill>
                        <a:schemeClr val="bg1"/>
                      </a:solidFill>
                    </p:spPr>
                  </p:pic>
                </p:oleObj>
              </mc:Fallback>
            </mc:AlternateContent>
          </a:graphicData>
        </a:graphic>
      </p:graphicFrame>
      <p:graphicFrame>
        <p:nvGraphicFramePr>
          <p:cNvPr id="7" name="Object 15"/>
          <p:cNvGraphicFramePr>
            <a:graphicFrameLocks noChangeAspect="1"/>
          </p:cNvGraphicFramePr>
          <p:nvPr>
            <p:extLst>
              <p:ext uri="{D42A27DB-BD31-4B8C-83A1-F6EECF244321}">
                <p14:modId xmlns:p14="http://schemas.microsoft.com/office/powerpoint/2010/main" val="4181928802"/>
              </p:ext>
            </p:extLst>
          </p:nvPr>
        </p:nvGraphicFramePr>
        <p:xfrm>
          <a:off x="7070725" y="1266825"/>
          <a:ext cx="1981200" cy="781050"/>
        </p:xfrm>
        <a:graphic>
          <a:graphicData uri="http://schemas.openxmlformats.org/presentationml/2006/ole">
            <mc:AlternateContent xmlns:mc="http://schemas.openxmlformats.org/markup-compatibility/2006">
              <mc:Choice xmlns:v="urn:schemas-microsoft-com:vml" Requires="v">
                <p:oleObj spid="_x0000_s328800" name="Equation" r:id="rId7" imgW="1981080" imgH="787320" progId="Equation.DSMT4">
                  <p:embed/>
                </p:oleObj>
              </mc:Choice>
              <mc:Fallback>
                <p:oleObj name="Equation" r:id="rId7" imgW="1981080" imgH="787320" progId="Equation.DSMT4">
                  <p:embed/>
                  <p:pic>
                    <p:nvPicPr>
                      <p:cNvPr id="9" name="Object 15"/>
                      <p:cNvPicPr>
                        <a:picLocks noChangeAspect="1" noChangeArrowheads="1"/>
                      </p:cNvPicPr>
                      <p:nvPr/>
                    </p:nvPicPr>
                    <p:blipFill>
                      <a:blip r:embed="rId8"/>
                      <a:srcRect/>
                      <a:stretch>
                        <a:fillRect/>
                      </a:stretch>
                    </p:blipFill>
                    <p:spPr bwMode="auto">
                      <a:xfrm>
                        <a:off x="7070725" y="1266825"/>
                        <a:ext cx="198120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5"/>
          <p:cNvGraphicFramePr>
            <a:graphicFrameLocks noChangeAspect="1"/>
          </p:cNvGraphicFramePr>
          <p:nvPr>
            <p:extLst>
              <p:ext uri="{D42A27DB-BD31-4B8C-83A1-F6EECF244321}">
                <p14:modId xmlns:p14="http://schemas.microsoft.com/office/powerpoint/2010/main" val="4087347942"/>
              </p:ext>
            </p:extLst>
          </p:nvPr>
        </p:nvGraphicFramePr>
        <p:xfrm>
          <a:off x="2855977" y="5692963"/>
          <a:ext cx="203200" cy="365125"/>
        </p:xfrm>
        <a:graphic>
          <a:graphicData uri="http://schemas.openxmlformats.org/presentationml/2006/ole">
            <mc:AlternateContent xmlns:mc="http://schemas.openxmlformats.org/markup-compatibility/2006">
              <mc:Choice xmlns:v="urn:schemas-microsoft-com:vml" Requires="v">
                <p:oleObj spid="_x0000_s328801" name="Equation" r:id="rId9" imgW="203040" imgH="368280" progId="Equation.DSMT4">
                  <p:embed/>
                </p:oleObj>
              </mc:Choice>
              <mc:Fallback>
                <p:oleObj name="Equation" r:id="rId9" imgW="203040" imgH="368280" progId="Equation.DSMT4">
                  <p:embed/>
                  <p:pic>
                    <p:nvPicPr>
                      <p:cNvPr id="7" name="Object 15"/>
                      <p:cNvPicPr>
                        <a:picLocks noChangeAspect="1" noChangeArrowheads="1"/>
                      </p:cNvPicPr>
                      <p:nvPr/>
                    </p:nvPicPr>
                    <p:blipFill>
                      <a:blip r:embed="rId10"/>
                      <a:srcRect/>
                      <a:stretch>
                        <a:fillRect/>
                      </a:stretch>
                    </p:blipFill>
                    <p:spPr bwMode="auto">
                      <a:xfrm>
                        <a:off x="2855977" y="5692963"/>
                        <a:ext cx="2032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40821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Projectile motion</a:t>
            </a:r>
            <a:endParaRPr lang="en-SG" dirty="0"/>
          </a:p>
        </p:txBody>
      </p:sp>
      <p:sp>
        <p:nvSpPr>
          <p:cNvPr id="3" name="Content Placeholder 2"/>
          <p:cNvSpPr>
            <a:spLocks noGrp="1"/>
          </p:cNvSpPr>
          <p:nvPr>
            <p:ph idx="1"/>
          </p:nvPr>
        </p:nvSpPr>
        <p:spPr/>
        <p:txBody>
          <a:bodyPr/>
          <a:lstStyle/>
          <a:p>
            <a:pPr>
              <a:lnSpc>
                <a:spcPct val="110000"/>
              </a:lnSpc>
            </a:pPr>
            <a:r>
              <a:rPr lang="en-GB" dirty="0"/>
              <a:t>A </a:t>
            </a:r>
            <a:r>
              <a:rPr lang="en-GB" dirty="0">
                <a:solidFill>
                  <a:srgbClr val="FF0000"/>
                </a:solidFill>
              </a:rPr>
              <a:t>projectile</a:t>
            </a:r>
            <a:r>
              <a:rPr lang="en-GB" dirty="0"/>
              <a:t> is any body that is given an initial velocity and then follows a path determined entirely by the effects of </a:t>
            </a:r>
            <a:r>
              <a:rPr lang="en-GB" dirty="0">
                <a:solidFill>
                  <a:srgbClr val="FF0000"/>
                </a:solidFill>
              </a:rPr>
              <a:t>gravity</a:t>
            </a:r>
            <a:r>
              <a:rPr lang="en-GB" dirty="0"/>
              <a:t> and </a:t>
            </a:r>
            <a:r>
              <a:rPr lang="en-GB" dirty="0">
                <a:solidFill>
                  <a:srgbClr val="FF0000"/>
                </a:solidFill>
              </a:rPr>
              <a:t>air resistance</a:t>
            </a:r>
            <a:r>
              <a:rPr lang="en-GB" dirty="0"/>
              <a:t>.</a:t>
            </a:r>
          </a:p>
          <a:p>
            <a:pPr>
              <a:lnSpc>
                <a:spcPct val="110000"/>
              </a:lnSpc>
            </a:pPr>
            <a:r>
              <a:rPr lang="en-GB" dirty="0"/>
              <a:t>We will set up equations for a projectile </a:t>
            </a:r>
            <a:br>
              <a:rPr lang="en-GB" dirty="0"/>
            </a:br>
            <a:r>
              <a:rPr lang="en-GB" dirty="0"/>
              <a:t>motion assuming </a:t>
            </a:r>
            <a:r>
              <a:rPr lang="en-GB" dirty="0">
                <a:solidFill>
                  <a:srgbClr val="FF0000"/>
                </a:solidFill>
              </a:rPr>
              <a:t>no </a:t>
            </a:r>
            <a:r>
              <a:rPr lang="en-GB" dirty="0"/>
              <a:t>air resistance. </a:t>
            </a:r>
          </a:p>
          <a:p>
            <a:pPr>
              <a:lnSpc>
                <a:spcPct val="110000"/>
              </a:lnSpc>
            </a:pPr>
            <a:r>
              <a:rPr lang="en-US" dirty="0">
                <a:solidFill>
                  <a:schemeClr val="tx1"/>
                </a:solidFill>
              </a:rPr>
              <a:t>The </a:t>
            </a:r>
            <a:r>
              <a:rPr lang="en-US" dirty="0">
                <a:solidFill>
                  <a:srgbClr val="FF0000"/>
                </a:solidFill>
              </a:rPr>
              <a:t>initial</a:t>
            </a:r>
            <a:r>
              <a:rPr lang="en-US" dirty="0">
                <a:solidFill>
                  <a:schemeClr val="tx1"/>
                </a:solidFill>
              </a:rPr>
              <a:t> velocity </a:t>
            </a:r>
            <a:r>
              <a:rPr lang="en-US" i="1" dirty="0">
                <a:solidFill>
                  <a:schemeClr val="tx1"/>
                </a:solidFill>
              </a:rPr>
              <a:t>v</a:t>
            </a:r>
            <a:r>
              <a:rPr lang="en-US" baseline="-25000" dirty="0">
                <a:solidFill>
                  <a:schemeClr val="tx1"/>
                </a:solidFill>
              </a:rPr>
              <a:t>0</a:t>
            </a:r>
            <a:r>
              <a:rPr lang="en-US" dirty="0">
                <a:solidFill>
                  <a:schemeClr val="tx1"/>
                </a:solidFill>
              </a:rPr>
              <a:t> can be resolved</a:t>
            </a:r>
            <a:br>
              <a:rPr lang="en-US" dirty="0">
                <a:solidFill>
                  <a:schemeClr val="tx1"/>
                </a:solidFill>
              </a:rPr>
            </a:br>
            <a:r>
              <a:rPr lang="en-US" dirty="0">
                <a:solidFill>
                  <a:schemeClr val="tx1"/>
                </a:solidFill>
              </a:rPr>
              <a:t>into the </a:t>
            </a:r>
            <a:r>
              <a:rPr lang="en-US" i="1" dirty="0">
                <a:solidFill>
                  <a:schemeClr val="tx1"/>
                </a:solidFill>
              </a:rPr>
              <a:t>x</a:t>
            </a:r>
            <a:r>
              <a:rPr lang="en-US" dirty="0">
                <a:solidFill>
                  <a:schemeClr val="tx1"/>
                </a:solidFill>
              </a:rPr>
              <a:t> and </a:t>
            </a:r>
            <a:r>
              <a:rPr lang="en-US" i="1" dirty="0">
                <a:solidFill>
                  <a:schemeClr val="tx1"/>
                </a:solidFill>
              </a:rPr>
              <a:t>y</a:t>
            </a:r>
            <a:r>
              <a:rPr lang="en-US" dirty="0">
                <a:solidFill>
                  <a:schemeClr val="tx1"/>
                </a:solidFill>
              </a:rPr>
              <a:t> components in terms </a:t>
            </a:r>
            <a:br>
              <a:rPr lang="en-US" dirty="0">
                <a:solidFill>
                  <a:schemeClr val="tx1"/>
                </a:solidFill>
              </a:rPr>
            </a:br>
            <a:r>
              <a:rPr lang="en-US" dirty="0">
                <a:solidFill>
                  <a:schemeClr val="tx1"/>
                </a:solidFill>
              </a:rPr>
              <a:t>of the angle </a:t>
            </a:r>
            <a:r>
              <a:rPr lang="el-GR" dirty="0">
                <a:solidFill>
                  <a:schemeClr val="tx1"/>
                </a:solidFill>
              </a:rPr>
              <a:t>α</a:t>
            </a:r>
            <a:r>
              <a:rPr lang="en-GB" baseline="-25000" dirty="0">
                <a:solidFill>
                  <a:schemeClr val="tx1"/>
                </a:solidFill>
              </a:rPr>
              <a:t>0</a:t>
            </a:r>
            <a:r>
              <a:rPr lang="en-GB" dirty="0">
                <a:solidFill>
                  <a:schemeClr val="tx1"/>
                </a:solidFill>
              </a:rPr>
              <a:t>, i.e.</a:t>
            </a:r>
            <a:endParaRPr lang="en-US" dirty="0">
              <a:solidFill>
                <a:schemeClr val="tx1"/>
              </a:solidFill>
            </a:endParaRPr>
          </a:p>
          <a:p>
            <a:pPr>
              <a:lnSpc>
                <a:spcPct val="110000"/>
              </a:lnSpc>
            </a:pPr>
            <a:endParaRPr lang="en-GB"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47</a:t>
            </a:fld>
            <a:endParaRPr 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3430453704"/>
              </p:ext>
            </p:extLst>
          </p:nvPr>
        </p:nvGraphicFramePr>
        <p:xfrm>
          <a:off x="1431925" y="5012292"/>
          <a:ext cx="1763713" cy="889000"/>
        </p:xfrm>
        <a:graphic>
          <a:graphicData uri="http://schemas.openxmlformats.org/presentationml/2006/ole">
            <mc:AlternateContent xmlns:mc="http://schemas.openxmlformats.org/markup-compatibility/2006">
              <mc:Choice xmlns:v="urn:schemas-microsoft-com:vml" Requires="v">
                <p:oleObj spid="_x0000_s333850" name="Equation" r:id="rId3" imgW="1765080" imgH="888840" progId="Equation.DSMT4">
                  <p:embed/>
                </p:oleObj>
              </mc:Choice>
              <mc:Fallback>
                <p:oleObj name="Equation" r:id="rId3" imgW="1765080" imgH="888840" progId="Equation.DSMT4">
                  <p:embed/>
                  <p:pic>
                    <p:nvPicPr>
                      <p:cNvPr id="6" name="Object 4"/>
                      <p:cNvPicPr>
                        <a:picLocks noChangeAspect="1" noChangeArrowheads="1"/>
                      </p:cNvPicPr>
                      <p:nvPr/>
                    </p:nvPicPr>
                    <p:blipFill>
                      <a:blip r:embed="rId4"/>
                      <a:srcRect/>
                      <a:stretch>
                        <a:fillRect/>
                      </a:stretch>
                    </p:blipFill>
                    <p:spPr bwMode="auto">
                      <a:xfrm>
                        <a:off x="1431925" y="5012292"/>
                        <a:ext cx="1763713" cy="889000"/>
                      </a:xfrm>
                      <a:prstGeom prst="rect">
                        <a:avLst/>
                      </a:prstGeom>
                      <a:solidFill>
                        <a:schemeClr val="bg1"/>
                      </a:solidFill>
                    </p:spPr>
                  </p:pic>
                </p:oleObj>
              </mc:Fallback>
            </mc:AlternateContent>
          </a:graphicData>
        </a:graphic>
      </p:graphicFrame>
      <p:grpSp>
        <p:nvGrpSpPr>
          <p:cNvPr id="9" name="Group 8"/>
          <p:cNvGrpSpPr/>
          <p:nvPr/>
        </p:nvGrpSpPr>
        <p:grpSpPr>
          <a:xfrm>
            <a:off x="6722123" y="3030480"/>
            <a:ext cx="4433557" cy="3089520"/>
            <a:chOff x="6722123" y="3030480"/>
            <a:chExt cx="4433557" cy="3089520"/>
          </a:xfrm>
        </p:grpSpPr>
        <p:pic>
          <p:nvPicPr>
            <p:cNvPr id="5" name="Picture 5" descr="03_Figure15-I"/>
            <p:cNvPicPr>
              <a:picLocks noChangeAspect="1" noChangeArrowheads="1"/>
            </p:cNvPicPr>
            <p:nvPr/>
          </p:nvPicPr>
          <p:blipFill>
            <a:blip r:embed="rId5" cstate="print"/>
            <a:srcRect b="2698"/>
            <a:stretch>
              <a:fillRect/>
            </a:stretch>
          </p:blipFill>
          <p:spPr bwMode="auto">
            <a:xfrm>
              <a:off x="6722123" y="3030480"/>
              <a:ext cx="4433557" cy="3089520"/>
            </a:xfrm>
            <a:prstGeom prst="rect">
              <a:avLst/>
            </a:prstGeom>
            <a:noFill/>
          </p:spPr>
        </p:pic>
        <p:sp>
          <p:nvSpPr>
            <p:cNvPr id="7" name="Arc 6"/>
            <p:cNvSpPr/>
            <p:nvPr/>
          </p:nvSpPr>
          <p:spPr>
            <a:xfrm rot="1546519">
              <a:off x="6937511" y="5436313"/>
              <a:ext cx="467139" cy="46713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aphicFrame>
          <p:nvGraphicFramePr>
            <p:cNvPr id="8" name="Object 4"/>
            <p:cNvGraphicFramePr>
              <a:graphicFrameLocks noChangeAspect="1"/>
            </p:cNvGraphicFramePr>
            <p:nvPr>
              <p:extLst>
                <p:ext uri="{D42A27DB-BD31-4B8C-83A1-F6EECF244321}">
                  <p14:modId xmlns:p14="http://schemas.microsoft.com/office/powerpoint/2010/main" val="352752656"/>
                </p:ext>
              </p:extLst>
            </p:nvPr>
          </p:nvGraphicFramePr>
          <p:xfrm>
            <a:off x="7515225" y="5383213"/>
            <a:ext cx="355600" cy="330200"/>
          </p:xfrm>
          <a:graphic>
            <a:graphicData uri="http://schemas.openxmlformats.org/presentationml/2006/ole">
              <mc:AlternateContent xmlns:mc="http://schemas.openxmlformats.org/markup-compatibility/2006">
                <mc:Choice xmlns:v="urn:schemas-microsoft-com:vml" Requires="v">
                  <p:oleObj spid="_x0000_s333851" name="Equation" r:id="rId6" imgW="355320" imgH="330120" progId="Equation.DSMT4">
                    <p:embed/>
                  </p:oleObj>
                </mc:Choice>
                <mc:Fallback>
                  <p:oleObj name="Equation" r:id="rId6" imgW="355320" imgH="330120" progId="Equation.DSMT4">
                    <p:embed/>
                    <p:pic>
                      <p:nvPicPr>
                        <p:cNvPr id="6" name="Object 4"/>
                        <p:cNvPicPr>
                          <a:picLocks noChangeAspect="1" noChangeArrowheads="1"/>
                        </p:cNvPicPr>
                        <p:nvPr/>
                      </p:nvPicPr>
                      <p:blipFill>
                        <a:blip r:embed="rId7"/>
                        <a:srcRect/>
                        <a:stretch>
                          <a:fillRect/>
                        </a:stretch>
                      </p:blipFill>
                      <p:spPr bwMode="auto">
                        <a:xfrm>
                          <a:off x="7515225" y="5383213"/>
                          <a:ext cx="355600" cy="3302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973801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r>
              <a:rPr lang="en-SG" dirty="0"/>
              <a:t>If there is </a:t>
            </a:r>
            <a:r>
              <a:rPr lang="en-SG" dirty="0">
                <a:solidFill>
                  <a:srgbClr val="FF0000"/>
                </a:solidFill>
              </a:rPr>
              <a:t>no</a:t>
            </a:r>
            <a:r>
              <a:rPr lang="en-SG" dirty="0"/>
              <a:t> air resistance, the horizontal velocity                </a:t>
            </a:r>
            <a:r>
              <a:rPr lang="en-SG" dirty="0">
                <a:solidFill>
                  <a:srgbClr val="FF0000"/>
                </a:solidFill>
              </a:rPr>
              <a:t>is constant</a:t>
            </a:r>
            <a:r>
              <a:rPr lang="en-SG" dirty="0"/>
              <a:t>.</a:t>
            </a:r>
          </a:p>
          <a:p>
            <a:r>
              <a:rPr lang="en-SG" dirty="0"/>
              <a:t>The </a:t>
            </a:r>
            <a:r>
              <a:rPr lang="en-SG" dirty="0">
                <a:solidFill>
                  <a:srgbClr val="FF0000"/>
                </a:solidFill>
              </a:rPr>
              <a:t>horizontal</a:t>
            </a:r>
            <a:r>
              <a:rPr lang="en-SG" dirty="0"/>
              <a:t> distance travelled in time </a:t>
            </a:r>
            <a:r>
              <a:rPr lang="en-SG" i="1" dirty="0"/>
              <a:t>t</a:t>
            </a:r>
            <a:r>
              <a:rPr lang="en-SG" dirty="0"/>
              <a:t> is                          . </a:t>
            </a:r>
          </a:p>
          <a:p>
            <a:r>
              <a:rPr lang="en-SG" dirty="0"/>
              <a:t>Because of </a:t>
            </a:r>
            <a:r>
              <a:rPr lang="en-SG" dirty="0">
                <a:solidFill>
                  <a:srgbClr val="FF0000"/>
                </a:solidFill>
              </a:rPr>
              <a:t>gravity</a:t>
            </a:r>
            <a:r>
              <a:rPr lang="en-SG" dirty="0"/>
              <a:t>, the vertical velocity varies as </a:t>
            </a:r>
          </a:p>
          <a:p>
            <a:r>
              <a:rPr lang="en-SG" dirty="0"/>
              <a:t>The vertical distance travelled is in time </a:t>
            </a:r>
            <a:r>
              <a:rPr lang="en-SG" i="1" dirty="0"/>
              <a:t>t</a:t>
            </a:r>
            <a:r>
              <a:rPr lang="en-SG" dirty="0"/>
              <a:t> is</a:t>
            </a:r>
          </a:p>
          <a:p>
            <a:r>
              <a:rPr lang="en-SG" dirty="0"/>
              <a:t>Eliminating </a:t>
            </a:r>
            <a:r>
              <a:rPr lang="en-SG" i="1" dirty="0"/>
              <a:t>t</a:t>
            </a:r>
            <a:r>
              <a:rPr lang="en-SG" dirty="0"/>
              <a:t> from the equation for </a:t>
            </a:r>
            <a:r>
              <a:rPr lang="en-SG" i="1" dirty="0"/>
              <a:t>x</a:t>
            </a:r>
            <a:r>
              <a:rPr lang="en-SG" dirty="0"/>
              <a:t> and </a:t>
            </a:r>
            <a:r>
              <a:rPr lang="en-SG" i="1" dirty="0"/>
              <a:t>y</a:t>
            </a:r>
            <a:r>
              <a:rPr lang="en-SG" dirty="0"/>
              <a:t>, we have,</a:t>
            </a:r>
          </a:p>
          <a:p>
            <a:pPr marL="0" indent="0">
              <a:buNone/>
            </a:pPr>
            <a:r>
              <a:rPr lang="en-SG" dirty="0"/>
              <a:t> </a:t>
            </a:r>
          </a:p>
          <a:p>
            <a:r>
              <a:rPr lang="en-SG" dirty="0"/>
              <a:t>This shows that the object moves in a parabolic path.</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48</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748124197"/>
              </p:ext>
            </p:extLst>
          </p:nvPr>
        </p:nvGraphicFramePr>
        <p:xfrm>
          <a:off x="6816585" y="3353729"/>
          <a:ext cx="2730500" cy="660400"/>
        </p:xfrm>
        <a:graphic>
          <a:graphicData uri="http://schemas.openxmlformats.org/presentationml/2006/ole">
            <mc:AlternateContent xmlns:mc="http://schemas.openxmlformats.org/markup-compatibility/2006">
              <mc:Choice xmlns:v="urn:schemas-microsoft-com:vml" Requires="v">
                <p:oleObj spid="_x0000_s334908" name="Equation" r:id="rId3" imgW="2730240" imgH="660240" progId="Equation.DSMT4">
                  <p:embed/>
                </p:oleObj>
              </mc:Choice>
              <mc:Fallback>
                <p:oleObj name="Equation" r:id="rId3" imgW="2730240" imgH="660240" progId="Equation.DSMT4">
                  <p:embed/>
                  <p:pic>
                    <p:nvPicPr>
                      <p:cNvPr id="5" name="Object 4"/>
                      <p:cNvPicPr>
                        <a:picLocks noChangeAspect="1" noChangeArrowheads="1"/>
                      </p:cNvPicPr>
                      <p:nvPr/>
                    </p:nvPicPr>
                    <p:blipFill>
                      <a:blip r:embed="rId4"/>
                      <a:srcRect/>
                      <a:stretch>
                        <a:fillRect/>
                      </a:stretch>
                    </p:blipFill>
                    <p:spPr bwMode="auto">
                      <a:xfrm>
                        <a:off x="6816585" y="3353729"/>
                        <a:ext cx="2730500" cy="660400"/>
                      </a:xfrm>
                      <a:prstGeom prst="rect">
                        <a:avLst/>
                      </a:prstGeom>
                      <a:solidFill>
                        <a:schemeClr val="bg1"/>
                      </a:solidFill>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2138486350"/>
              </p:ext>
            </p:extLst>
          </p:nvPr>
        </p:nvGraphicFramePr>
        <p:xfrm>
          <a:off x="1415498" y="4606095"/>
          <a:ext cx="3746500" cy="850900"/>
        </p:xfrm>
        <a:graphic>
          <a:graphicData uri="http://schemas.openxmlformats.org/presentationml/2006/ole">
            <mc:AlternateContent xmlns:mc="http://schemas.openxmlformats.org/markup-compatibility/2006">
              <mc:Choice xmlns:v="urn:schemas-microsoft-com:vml" Requires="v">
                <p:oleObj spid="_x0000_s334909" name="Equation" r:id="rId5" imgW="3746160" imgH="850680" progId="Equation.DSMT4">
                  <p:embed/>
                </p:oleObj>
              </mc:Choice>
              <mc:Fallback>
                <p:oleObj name="Equation" r:id="rId5" imgW="3746160" imgH="850680" progId="Equation.DSMT4">
                  <p:embed/>
                  <p:pic>
                    <p:nvPicPr>
                      <p:cNvPr id="6" name="Object 6"/>
                      <p:cNvPicPr>
                        <a:picLocks noChangeAspect="1" noChangeArrowheads="1"/>
                      </p:cNvPicPr>
                      <p:nvPr/>
                    </p:nvPicPr>
                    <p:blipFill>
                      <a:blip r:embed="rId6"/>
                      <a:srcRect/>
                      <a:stretch>
                        <a:fillRect/>
                      </a:stretch>
                    </p:blipFill>
                    <p:spPr bwMode="auto">
                      <a:xfrm>
                        <a:off x="1415498" y="4606095"/>
                        <a:ext cx="3746500" cy="850900"/>
                      </a:xfrm>
                      <a:prstGeom prst="rect">
                        <a:avLst/>
                      </a:prstGeom>
                      <a:solidFill>
                        <a:schemeClr val="bg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09463033"/>
              </p:ext>
            </p:extLst>
          </p:nvPr>
        </p:nvGraphicFramePr>
        <p:xfrm>
          <a:off x="7605369" y="1500696"/>
          <a:ext cx="1054100" cy="381000"/>
        </p:xfrm>
        <a:graphic>
          <a:graphicData uri="http://schemas.openxmlformats.org/presentationml/2006/ole">
            <mc:AlternateContent xmlns:mc="http://schemas.openxmlformats.org/markup-compatibility/2006">
              <mc:Choice xmlns:v="urn:schemas-microsoft-com:vml" Requires="v">
                <p:oleObj spid="_x0000_s334910" name="Equation" r:id="rId7" imgW="1054080" imgH="380880" progId="Equation.DSMT4">
                  <p:embed/>
                </p:oleObj>
              </mc:Choice>
              <mc:Fallback>
                <p:oleObj name="Equation" r:id="rId7" imgW="1054080" imgH="380880" progId="Equation.DSMT4">
                  <p:embed/>
                  <p:pic>
                    <p:nvPicPr>
                      <p:cNvPr id="10" name="Object 9"/>
                      <p:cNvPicPr>
                        <a:picLocks noChangeAspect="1" noChangeArrowheads="1"/>
                      </p:cNvPicPr>
                      <p:nvPr/>
                    </p:nvPicPr>
                    <p:blipFill>
                      <a:blip r:embed="rId8"/>
                      <a:srcRect/>
                      <a:stretch>
                        <a:fillRect/>
                      </a:stretch>
                    </p:blipFill>
                    <p:spPr bwMode="auto">
                      <a:xfrm>
                        <a:off x="7605369" y="1500696"/>
                        <a:ext cx="1054100" cy="381000"/>
                      </a:xfrm>
                      <a:prstGeom prst="rect">
                        <a:avLst/>
                      </a:prstGeom>
                      <a:solidFill>
                        <a:schemeClr val="bg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74945392"/>
              </p:ext>
            </p:extLst>
          </p:nvPr>
        </p:nvGraphicFramePr>
        <p:xfrm>
          <a:off x="6867120" y="2187659"/>
          <a:ext cx="1917700" cy="381000"/>
        </p:xfrm>
        <a:graphic>
          <a:graphicData uri="http://schemas.openxmlformats.org/presentationml/2006/ole">
            <mc:AlternateContent xmlns:mc="http://schemas.openxmlformats.org/markup-compatibility/2006">
              <mc:Choice xmlns:v="urn:schemas-microsoft-com:vml" Requires="v">
                <p:oleObj spid="_x0000_s334911" name="Equation" r:id="rId9" imgW="1917360" imgH="380880" progId="Equation.DSMT4">
                  <p:embed/>
                </p:oleObj>
              </mc:Choice>
              <mc:Fallback>
                <p:oleObj name="Equation" r:id="rId9" imgW="1917360" imgH="380880" progId="Equation.DSMT4">
                  <p:embed/>
                  <p:pic>
                    <p:nvPicPr>
                      <p:cNvPr id="7" name="Object 6"/>
                      <p:cNvPicPr>
                        <a:picLocks noChangeAspect="1" noChangeArrowheads="1"/>
                      </p:cNvPicPr>
                      <p:nvPr/>
                    </p:nvPicPr>
                    <p:blipFill>
                      <a:blip r:embed="rId10"/>
                      <a:srcRect/>
                      <a:stretch>
                        <a:fillRect/>
                      </a:stretch>
                    </p:blipFill>
                    <p:spPr bwMode="auto">
                      <a:xfrm>
                        <a:off x="6867120" y="2187659"/>
                        <a:ext cx="1917700" cy="381000"/>
                      </a:xfrm>
                      <a:prstGeom prst="rect">
                        <a:avLst/>
                      </a:prstGeom>
                      <a:solidFill>
                        <a:schemeClr val="bg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941634298"/>
              </p:ext>
            </p:extLst>
          </p:nvPr>
        </p:nvGraphicFramePr>
        <p:xfrm>
          <a:off x="7521170" y="2854024"/>
          <a:ext cx="2527300" cy="419100"/>
        </p:xfrm>
        <a:graphic>
          <a:graphicData uri="http://schemas.openxmlformats.org/presentationml/2006/ole">
            <mc:AlternateContent xmlns:mc="http://schemas.openxmlformats.org/markup-compatibility/2006">
              <mc:Choice xmlns:v="urn:schemas-microsoft-com:vml" Requires="v">
                <p:oleObj spid="_x0000_s334912" name="Equation" r:id="rId11" imgW="2527200" imgH="419040" progId="Equation.DSMT4">
                  <p:embed/>
                </p:oleObj>
              </mc:Choice>
              <mc:Fallback>
                <p:oleObj name="Equation" r:id="rId11" imgW="2527200" imgH="419040" progId="Equation.DSMT4">
                  <p:embed/>
                  <p:pic>
                    <p:nvPicPr>
                      <p:cNvPr id="8" name="Object 7"/>
                      <p:cNvPicPr>
                        <a:picLocks noChangeAspect="1" noChangeArrowheads="1"/>
                      </p:cNvPicPr>
                      <p:nvPr/>
                    </p:nvPicPr>
                    <p:blipFill>
                      <a:blip r:embed="rId12"/>
                      <a:srcRect/>
                      <a:stretch>
                        <a:fillRect/>
                      </a:stretch>
                    </p:blipFill>
                    <p:spPr bwMode="auto">
                      <a:xfrm>
                        <a:off x="7521170" y="2854024"/>
                        <a:ext cx="2527300" cy="4191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724495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10</a:t>
            </a:r>
            <a:endParaRPr lang="en-SG" dirty="0"/>
          </a:p>
        </p:txBody>
      </p:sp>
      <p:sp>
        <p:nvSpPr>
          <p:cNvPr id="3" name="Content Placeholder 2"/>
          <p:cNvSpPr>
            <a:spLocks noGrp="1"/>
          </p:cNvSpPr>
          <p:nvPr>
            <p:ph idx="1"/>
          </p:nvPr>
        </p:nvSpPr>
        <p:spPr/>
        <p:txBody>
          <a:bodyPr/>
          <a:lstStyle/>
          <a:p>
            <a:pPr marL="0" indent="0">
              <a:spcBef>
                <a:spcPts val="0"/>
              </a:spcBef>
              <a:buNone/>
              <a:tabLst>
                <a:tab pos="358775" algn="l"/>
                <a:tab pos="533400" algn="l"/>
              </a:tabLst>
            </a:pPr>
            <a:r>
              <a:rPr lang="en-GB" sz="2000" dirty="0"/>
              <a:t>A batter hits a baseball so that it leaves the bat at speed </a:t>
            </a:r>
            <a:r>
              <a:rPr lang="en-GB" sz="2000" i="1" dirty="0"/>
              <a:t>v</a:t>
            </a:r>
            <a:r>
              <a:rPr lang="en-GB" sz="2000" baseline="-25000" dirty="0"/>
              <a:t>0 </a:t>
            </a:r>
            <a:r>
              <a:rPr lang="en-GB" sz="2000" dirty="0"/>
              <a:t>= 37.0 m/s at an angle </a:t>
            </a:r>
            <a:r>
              <a:rPr lang="el-GR" sz="2000" dirty="0"/>
              <a:t>α</a:t>
            </a:r>
            <a:r>
              <a:rPr lang="en-GB" sz="2000" baseline="-25000" dirty="0"/>
              <a:t>0 </a:t>
            </a:r>
            <a:r>
              <a:rPr lang="en-GB" sz="2000" dirty="0"/>
              <a:t>= 53.1</a:t>
            </a:r>
            <a:r>
              <a:rPr lang="en-GB" sz="2000" baseline="30000" dirty="0"/>
              <a:t>o</a:t>
            </a:r>
            <a:r>
              <a:rPr lang="en-GB" sz="2000" dirty="0"/>
              <a:t>.</a:t>
            </a:r>
            <a:endParaRPr lang="en-GB" sz="2000" baseline="30000" dirty="0"/>
          </a:p>
          <a:p>
            <a:pPr marL="357188" indent="-357188">
              <a:spcBef>
                <a:spcPts val="0"/>
              </a:spcBef>
              <a:buNone/>
              <a:tabLst>
                <a:tab pos="357188" algn="l"/>
              </a:tabLst>
            </a:pPr>
            <a:r>
              <a:rPr lang="en-GB" sz="2000" dirty="0"/>
              <a:t>a) 	Find the position of the ball and its velocity at </a:t>
            </a:r>
            <a:r>
              <a:rPr lang="en-GB" sz="2000" i="1" dirty="0"/>
              <a:t>t</a:t>
            </a:r>
            <a:r>
              <a:rPr lang="en-GB" sz="2000" dirty="0"/>
              <a:t> = 2.00 s.</a:t>
            </a:r>
          </a:p>
          <a:p>
            <a:pPr marL="357188" indent="-357188">
              <a:spcBef>
                <a:spcPts val="0"/>
              </a:spcBef>
              <a:buNone/>
              <a:tabLst>
                <a:tab pos="357188" algn="l"/>
              </a:tabLst>
            </a:pPr>
            <a:r>
              <a:rPr lang="en-GB" sz="2000" dirty="0"/>
              <a:t>b) 	Find the time when the ball reaches the highest point of its flight and its height </a:t>
            </a:r>
            <a:r>
              <a:rPr lang="en-GB" sz="2000" i="1" dirty="0"/>
              <a:t>h</a:t>
            </a:r>
            <a:r>
              <a:rPr lang="en-GB" sz="2000" dirty="0"/>
              <a:t>, at this time.</a:t>
            </a:r>
          </a:p>
          <a:p>
            <a:pPr marL="357188" indent="-357188">
              <a:spcBef>
                <a:spcPts val="0"/>
              </a:spcBef>
              <a:buNone/>
              <a:tabLst>
                <a:tab pos="357188" algn="l"/>
              </a:tabLst>
            </a:pPr>
            <a:r>
              <a:rPr lang="en-GB" sz="2000" dirty="0"/>
              <a:t>c) 	Find the horizontal range </a:t>
            </a:r>
            <a:r>
              <a:rPr lang="en-GB" sz="2000" i="1" dirty="0"/>
              <a:t>R</a:t>
            </a:r>
            <a:r>
              <a:rPr lang="en-GB" sz="2000" dirty="0"/>
              <a:t> which is the maximum horizontal distance travelled by the ball.</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49</a:t>
            </a:fld>
            <a:endParaRPr lang="en-US" dirty="0"/>
          </a:p>
        </p:txBody>
      </p:sp>
      <p:pic>
        <p:nvPicPr>
          <p:cNvPr id="5" name="Picture 4" descr="03_23_Figure"/>
          <p:cNvPicPr>
            <a:picLocks noChangeAspect="1" noChangeArrowheads="1"/>
          </p:cNvPicPr>
          <p:nvPr/>
        </p:nvPicPr>
        <p:blipFill>
          <a:blip r:embed="rId3" cstate="print"/>
          <a:srcRect/>
          <a:stretch>
            <a:fillRect/>
          </a:stretch>
        </p:blipFill>
        <p:spPr bwMode="auto">
          <a:xfrm>
            <a:off x="1253250" y="3247819"/>
            <a:ext cx="5079176" cy="2759873"/>
          </a:xfrm>
          <a:prstGeom prst="rect">
            <a:avLst/>
          </a:prstGeom>
          <a:noFill/>
        </p:spPr>
      </p:pic>
    </p:spTree>
    <p:extLst>
      <p:ext uri="{BB962C8B-B14F-4D97-AF65-F5344CB8AC3E}">
        <p14:creationId xmlns:p14="http://schemas.microsoft.com/office/powerpoint/2010/main" val="115172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displacement in 1D</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rPr>
              <a:t>Suppose the object moves </a:t>
            </a:r>
            <a:r>
              <a:rPr lang="en-US" sz="2400" dirty="0">
                <a:solidFill>
                  <a:srgbClr val="FF0000"/>
                </a:solidFill>
              </a:rPr>
              <a:t>from </a:t>
            </a:r>
            <a:r>
              <a:rPr lang="en-US" sz="2400" i="1" dirty="0">
                <a:solidFill>
                  <a:schemeClr val="tx1"/>
                </a:solidFill>
                <a:sym typeface="Symbol" pitchFamily="84" charset="2"/>
              </a:rPr>
              <a:t>P</a:t>
            </a:r>
            <a:r>
              <a:rPr lang="en-US" sz="2400" baseline="-25000" dirty="0">
                <a:solidFill>
                  <a:schemeClr val="tx1"/>
                </a:solidFill>
                <a:sym typeface="Symbol" pitchFamily="84" charset="2"/>
              </a:rPr>
              <a:t>1</a:t>
            </a:r>
            <a:r>
              <a:rPr lang="en-US" sz="2400" dirty="0">
                <a:solidFill>
                  <a:schemeClr val="tx1"/>
                </a:solidFill>
                <a:sym typeface="Symbol" pitchFamily="84" charset="2"/>
              </a:rPr>
              <a:t> </a:t>
            </a:r>
            <a:r>
              <a:rPr lang="en-US" sz="2400" dirty="0">
                <a:solidFill>
                  <a:srgbClr val="FF0000"/>
                </a:solidFill>
                <a:sym typeface="Symbol" pitchFamily="84" charset="2"/>
              </a:rPr>
              <a:t>to</a:t>
            </a:r>
            <a:r>
              <a:rPr lang="en-US" sz="2400" dirty="0">
                <a:solidFill>
                  <a:schemeClr val="tx1"/>
                </a:solidFill>
                <a:sym typeface="Symbol" pitchFamily="84" charset="2"/>
              </a:rPr>
              <a:t> </a:t>
            </a:r>
            <a:r>
              <a:rPr lang="en-US" sz="2400" i="1" dirty="0">
                <a:solidFill>
                  <a:schemeClr val="tx1"/>
                </a:solidFill>
                <a:sym typeface="Symbol" pitchFamily="84" charset="2"/>
              </a:rPr>
              <a:t>P</a:t>
            </a:r>
            <a:r>
              <a:rPr lang="en-US" sz="2400" baseline="-25000" dirty="0">
                <a:solidFill>
                  <a:schemeClr val="tx1"/>
                </a:solidFill>
                <a:sym typeface="Symbol" pitchFamily="84" charset="2"/>
              </a:rPr>
              <a:t>2</a:t>
            </a:r>
            <a:r>
              <a:rPr lang="en-US" sz="2400" dirty="0">
                <a:solidFill>
                  <a:schemeClr val="tx1"/>
                </a:solidFill>
                <a:sym typeface="Symbol" pitchFamily="84" charset="2"/>
              </a:rPr>
              <a:t>, where </a:t>
            </a:r>
            <a:r>
              <a:rPr lang="en-US" sz="2400" i="1" dirty="0">
                <a:solidFill>
                  <a:schemeClr val="tx1"/>
                </a:solidFill>
                <a:sym typeface="Symbol" pitchFamily="84" charset="2"/>
              </a:rPr>
              <a:t>P</a:t>
            </a:r>
            <a:r>
              <a:rPr lang="en-US" sz="2400" baseline="-25000" dirty="0">
                <a:solidFill>
                  <a:schemeClr val="tx1"/>
                </a:solidFill>
                <a:sym typeface="Symbol" pitchFamily="84" charset="2"/>
              </a:rPr>
              <a:t>1</a:t>
            </a:r>
            <a:r>
              <a:rPr lang="en-US" sz="2400" dirty="0">
                <a:solidFill>
                  <a:schemeClr val="tx1"/>
                </a:solidFill>
                <a:sym typeface="Symbol" pitchFamily="84" charset="2"/>
              </a:rPr>
              <a:t> is nearer to O than </a:t>
            </a:r>
            <a:r>
              <a:rPr lang="en-US" sz="2400" i="1" dirty="0">
                <a:solidFill>
                  <a:schemeClr val="tx1"/>
                </a:solidFill>
                <a:sym typeface="Symbol" pitchFamily="84" charset="2"/>
              </a:rPr>
              <a:t>P</a:t>
            </a:r>
            <a:r>
              <a:rPr lang="en-US" sz="2400" baseline="-25000" dirty="0">
                <a:solidFill>
                  <a:schemeClr val="tx1"/>
                </a:solidFill>
                <a:sym typeface="Symbol" pitchFamily="84" charset="2"/>
              </a:rPr>
              <a:t>2</a:t>
            </a:r>
            <a:r>
              <a:rPr lang="en-US" sz="2400" dirty="0">
                <a:solidFill>
                  <a:schemeClr val="tx1"/>
                </a:solidFill>
                <a:sym typeface="Symbol" pitchFamily="84" charset="2"/>
              </a:rPr>
              <a:t>.</a:t>
            </a:r>
          </a:p>
          <a:p>
            <a:pPr marL="381000" lvl="1" indent="-381000">
              <a:lnSpc>
                <a:spcPct val="110000"/>
              </a:lnSpc>
              <a:buSzPct val="68000"/>
              <a:buFont typeface="Wingdings 3"/>
              <a:buChar char=""/>
            </a:pPr>
            <a:r>
              <a:rPr lang="en-US" sz="2400" dirty="0">
                <a:solidFill>
                  <a:schemeClr val="tx1"/>
                </a:solidFill>
                <a:sym typeface="Symbol" pitchFamily="84" charset="2"/>
              </a:rPr>
              <a:t>The</a:t>
            </a:r>
            <a:r>
              <a:rPr lang="en-US" sz="2400" b="1" dirty="0">
                <a:solidFill>
                  <a:schemeClr val="tx1"/>
                </a:solidFill>
                <a:sym typeface="Symbol" pitchFamily="84" charset="2"/>
              </a:rPr>
              <a:t> </a:t>
            </a:r>
            <a:r>
              <a:rPr lang="en-US" sz="2400" dirty="0">
                <a:solidFill>
                  <a:srgbClr val="FF0000"/>
                </a:solidFill>
                <a:sym typeface="Symbol" pitchFamily="84" charset="2"/>
              </a:rPr>
              <a:t>displacement</a:t>
            </a:r>
            <a:r>
              <a:rPr lang="en-US" sz="2400" dirty="0">
                <a:solidFill>
                  <a:schemeClr val="tx1"/>
                </a:solidFill>
                <a:sym typeface="Symbol" pitchFamily="84" charset="2"/>
              </a:rPr>
              <a:t> vector        is the </a:t>
            </a:r>
            <a:r>
              <a:rPr lang="en-US" sz="2400" dirty="0">
                <a:solidFill>
                  <a:srgbClr val="FF0000"/>
                </a:solidFill>
                <a:sym typeface="Symbol" pitchFamily="84" charset="2"/>
              </a:rPr>
              <a:t>change</a:t>
            </a:r>
            <a:r>
              <a:rPr lang="en-US" sz="2400" dirty="0">
                <a:solidFill>
                  <a:schemeClr val="tx1"/>
                </a:solidFill>
                <a:sym typeface="Symbol" pitchFamily="84" charset="2"/>
              </a:rPr>
              <a:t> in position vector.</a:t>
            </a:r>
          </a:p>
          <a:p>
            <a:pPr marL="381000" lvl="1" indent="-381000">
              <a:lnSpc>
                <a:spcPct val="110000"/>
              </a:lnSpc>
              <a:buSzPct val="68000"/>
              <a:buFont typeface="Wingdings 3"/>
              <a:buChar char=""/>
            </a:pPr>
            <a:r>
              <a:rPr lang="en-US" sz="2400" dirty="0">
                <a:solidFill>
                  <a:schemeClr val="tx1"/>
                </a:solidFill>
                <a:sym typeface="Symbol" pitchFamily="84" charset="2"/>
              </a:rPr>
              <a:t>Hence                      is a </a:t>
            </a:r>
            <a:r>
              <a:rPr lang="en-US" sz="2400" dirty="0">
                <a:solidFill>
                  <a:srgbClr val="FF0000"/>
                </a:solidFill>
                <a:sym typeface="Symbol" pitchFamily="84" charset="2"/>
              </a:rPr>
              <a:t>vector</a:t>
            </a:r>
            <a:r>
              <a:rPr lang="en-US" sz="2400" dirty="0">
                <a:solidFill>
                  <a:schemeClr val="tx1"/>
                </a:solidFill>
                <a:sym typeface="Symbol" pitchFamily="84" charset="2"/>
              </a:rPr>
              <a:t> pointing from </a:t>
            </a:r>
            <a:r>
              <a:rPr lang="en-US" sz="2400" i="1" dirty="0">
                <a:solidFill>
                  <a:schemeClr val="tx1"/>
                </a:solidFill>
                <a:sym typeface="Symbol" pitchFamily="84" charset="2"/>
              </a:rPr>
              <a:t>P</a:t>
            </a:r>
            <a:r>
              <a:rPr lang="en-US" sz="2400" baseline="-25000" dirty="0">
                <a:solidFill>
                  <a:schemeClr val="tx1"/>
                </a:solidFill>
                <a:sym typeface="Symbol" pitchFamily="84" charset="2"/>
              </a:rPr>
              <a:t>1 </a:t>
            </a:r>
            <a:r>
              <a:rPr lang="en-US" sz="2400" dirty="0">
                <a:solidFill>
                  <a:schemeClr val="tx1"/>
                </a:solidFill>
                <a:sym typeface="Symbol" pitchFamily="84" charset="2"/>
              </a:rPr>
              <a:t>to </a:t>
            </a:r>
            <a:r>
              <a:rPr lang="en-US" sz="2400" i="1" dirty="0">
                <a:solidFill>
                  <a:schemeClr val="tx1"/>
                </a:solidFill>
                <a:sym typeface="Symbol" pitchFamily="84" charset="2"/>
              </a:rPr>
              <a:t>P</a:t>
            </a:r>
            <a:r>
              <a:rPr lang="en-US" sz="2400" baseline="-25000" dirty="0">
                <a:solidFill>
                  <a:schemeClr val="tx1"/>
                </a:solidFill>
                <a:sym typeface="Symbol" pitchFamily="84" charset="2"/>
              </a:rPr>
              <a:t>2 </a:t>
            </a:r>
            <a:r>
              <a:rPr lang="en-US" sz="2400" dirty="0">
                <a:solidFill>
                  <a:schemeClr val="tx1"/>
                </a:solidFill>
                <a:sym typeface="Symbol" pitchFamily="84" charset="2"/>
              </a:rPr>
              <a:t>. </a:t>
            </a:r>
          </a:p>
          <a:p>
            <a:pPr marL="381000" lvl="1" indent="-381000">
              <a:lnSpc>
                <a:spcPct val="110000"/>
              </a:lnSpc>
              <a:buSzPct val="68000"/>
              <a:buFont typeface="Wingdings 3"/>
              <a:buChar char=""/>
            </a:pPr>
            <a:r>
              <a:rPr lang="en-US" sz="2400" dirty="0">
                <a:solidFill>
                  <a:schemeClr val="tx1"/>
                </a:solidFill>
                <a:sym typeface="Symbol" pitchFamily="84" charset="2"/>
              </a:rPr>
              <a:t>The magnitude or </a:t>
            </a:r>
            <a:r>
              <a:rPr lang="en-US" sz="2400" dirty="0">
                <a:solidFill>
                  <a:srgbClr val="FF0000"/>
                </a:solidFill>
                <a:sym typeface="Symbol" pitchFamily="84" charset="2"/>
              </a:rPr>
              <a:t>size</a:t>
            </a:r>
            <a:r>
              <a:rPr lang="en-US" sz="2400" dirty="0">
                <a:solidFill>
                  <a:schemeClr val="tx1"/>
                </a:solidFill>
                <a:sym typeface="Symbol" pitchFamily="84" charset="2"/>
              </a:rPr>
              <a:t> of the displacement vector is the distance </a:t>
            </a:r>
            <a:r>
              <a:rPr lang="en-US" sz="2400" i="1" dirty="0">
                <a:solidFill>
                  <a:schemeClr val="tx1"/>
                </a:solidFill>
                <a:sym typeface="Symbol" pitchFamily="84" charset="2"/>
              </a:rPr>
              <a:t>x</a:t>
            </a:r>
            <a:r>
              <a:rPr lang="en-US" sz="2400" baseline="-25000" dirty="0">
                <a:solidFill>
                  <a:schemeClr val="tx1"/>
                </a:solidFill>
                <a:sym typeface="Symbol" pitchFamily="84" charset="2"/>
              </a:rPr>
              <a:t>2</a:t>
            </a:r>
            <a:r>
              <a:rPr lang="en-US" sz="2400" dirty="0">
                <a:solidFill>
                  <a:schemeClr val="tx1"/>
                </a:solidFill>
                <a:sym typeface="Symbol" pitchFamily="84" charset="2"/>
              </a:rPr>
              <a:t>  </a:t>
            </a:r>
            <a:r>
              <a:rPr lang="en-US" sz="2400" i="1" dirty="0">
                <a:solidFill>
                  <a:schemeClr val="tx1"/>
                </a:solidFill>
                <a:sym typeface="Symbol" pitchFamily="84" charset="2"/>
              </a:rPr>
              <a:t>x</a:t>
            </a:r>
            <a:r>
              <a:rPr lang="en-US" sz="2400" baseline="-25000" dirty="0">
                <a:solidFill>
                  <a:schemeClr val="tx1"/>
                </a:solidFill>
                <a:sym typeface="Symbol" pitchFamily="84" charset="2"/>
              </a:rPr>
              <a:t>1</a:t>
            </a:r>
            <a:r>
              <a:rPr lang="en-US" sz="2400" dirty="0">
                <a:solidFill>
                  <a:schemeClr val="tx1"/>
                </a:solidFill>
                <a:sym typeface="Symbol" pitchFamily="84" charset="2"/>
              </a:rPr>
              <a:t>.</a:t>
            </a:r>
            <a:r>
              <a:rPr lang="en-US" sz="2400" baseline="-25000" dirty="0">
                <a:solidFill>
                  <a:schemeClr val="tx1"/>
                </a:solidFill>
                <a:sym typeface="Symbol" pitchFamily="84" charset="2"/>
              </a:rPr>
              <a:t>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5</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212328814"/>
              </p:ext>
            </p:extLst>
          </p:nvPr>
        </p:nvGraphicFramePr>
        <p:xfrm>
          <a:off x="2329554" y="2472497"/>
          <a:ext cx="1485900" cy="381000"/>
        </p:xfrm>
        <a:graphic>
          <a:graphicData uri="http://schemas.openxmlformats.org/presentationml/2006/ole">
            <mc:AlternateContent xmlns:mc="http://schemas.openxmlformats.org/markup-compatibility/2006">
              <mc:Choice xmlns:v="urn:schemas-microsoft-com:vml" Requires="v">
                <p:oleObj spid="_x0000_s265518" name="Equation" r:id="rId3" imgW="1485720" imgH="380880" progId="Equation.DSMT4">
                  <p:embed/>
                </p:oleObj>
              </mc:Choice>
              <mc:Fallback>
                <p:oleObj name="Equation" r:id="rId3" imgW="1485720" imgH="380880" progId="Equation.DSMT4">
                  <p:embed/>
                  <p:pic>
                    <p:nvPicPr>
                      <p:cNvPr id="23" name="Object 2"/>
                      <p:cNvPicPr>
                        <a:picLocks noChangeAspect="1" noChangeArrowheads="1"/>
                      </p:cNvPicPr>
                      <p:nvPr/>
                    </p:nvPicPr>
                    <p:blipFill>
                      <a:blip r:embed="rId4"/>
                      <a:srcRect/>
                      <a:stretch>
                        <a:fillRect/>
                      </a:stretch>
                    </p:blipFill>
                    <p:spPr bwMode="auto">
                      <a:xfrm>
                        <a:off x="2329554" y="2472497"/>
                        <a:ext cx="1485900" cy="3810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3536840985"/>
              </p:ext>
            </p:extLst>
          </p:nvPr>
        </p:nvGraphicFramePr>
        <p:xfrm>
          <a:off x="4586288" y="1963738"/>
          <a:ext cx="393700" cy="368300"/>
        </p:xfrm>
        <a:graphic>
          <a:graphicData uri="http://schemas.openxmlformats.org/presentationml/2006/ole">
            <mc:AlternateContent xmlns:mc="http://schemas.openxmlformats.org/markup-compatibility/2006">
              <mc:Choice xmlns:v="urn:schemas-microsoft-com:vml" Requires="v">
                <p:oleObj spid="_x0000_s265519" name="Equation" r:id="rId5" imgW="393480" imgH="368280" progId="Equation.DSMT4">
                  <p:embed/>
                </p:oleObj>
              </mc:Choice>
              <mc:Fallback>
                <p:oleObj name="Equation" r:id="rId5" imgW="393480" imgH="368280" progId="Equation.DSMT4">
                  <p:embed/>
                  <p:pic>
                    <p:nvPicPr>
                      <p:cNvPr id="24" name="Object 2"/>
                      <p:cNvPicPr>
                        <a:picLocks noChangeAspect="1" noChangeArrowheads="1"/>
                      </p:cNvPicPr>
                      <p:nvPr/>
                    </p:nvPicPr>
                    <p:blipFill>
                      <a:blip r:embed="rId6"/>
                      <a:srcRect/>
                      <a:stretch>
                        <a:fillRect/>
                      </a:stretch>
                    </p:blipFill>
                    <p:spPr bwMode="auto">
                      <a:xfrm>
                        <a:off x="4586288" y="1963738"/>
                        <a:ext cx="393700" cy="368300"/>
                      </a:xfrm>
                      <a:prstGeom prst="rect">
                        <a:avLst/>
                      </a:prstGeom>
                      <a:solidFill>
                        <a:schemeClr val="bg1"/>
                      </a:solidFill>
                    </p:spPr>
                  </p:pic>
                </p:oleObj>
              </mc:Fallback>
            </mc:AlternateContent>
          </a:graphicData>
        </a:graphic>
      </p:graphicFrame>
      <p:grpSp>
        <p:nvGrpSpPr>
          <p:cNvPr id="7" name="Group 6"/>
          <p:cNvGrpSpPr/>
          <p:nvPr/>
        </p:nvGrpSpPr>
        <p:grpSpPr>
          <a:xfrm>
            <a:off x="2488981" y="4288656"/>
            <a:ext cx="7362496" cy="1575380"/>
            <a:chOff x="945931" y="4552151"/>
            <a:chExt cx="7362496" cy="1575380"/>
          </a:xfrm>
        </p:grpSpPr>
        <p:sp>
          <p:nvSpPr>
            <p:cNvPr id="8" name="Oval 7"/>
            <p:cNvSpPr/>
            <p:nvPr/>
          </p:nvSpPr>
          <p:spPr>
            <a:xfrm>
              <a:off x="5591879" y="5139557"/>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grpSp>
          <p:nvGrpSpPr>
            <p:cNvPr id="9" name="Group 8"/>
            <p:cNvGrpSpPr/>
            <p:nvPr/>
          </p:nvGrpSpPr>
          <p:grpSpPr>
            <a:xfrm>
              <a:off x="945931" y="4552151"/>
              <a:ext cx="7362496" cy="1575380"/>
              <a:chOff x="945931" y="4552151"/>
              <a:chExt cx="7362496" cy="1575380"/>
            </a:xfrm>
          </p:grpSpPr>
          <p:cxnSp>
            <p:nvCxnSpPr>
              <p:cNvPr id="13" name="Straight Connector 12"/>
              <p:cNvCxnSpPr/>
              <p:nvPr/>
            </p:nvCxnSpPr>
            <p:spPr>
              <a:xfrm>
                <a:off x="945931" y="5181600"/>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87366" y="5044966"/>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08689" y="4675634"/>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6" name="TextBox 15"/>
              <p:cNvSpPr txBox="1"/>
              <p:nvPr/>
            </p:nvSpPr>
            <p:spPr>
              <a:xfrm>
                <a:off x="7400171" y="4926348"/>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7" name="Straight Arrow Connector 16"/>
              <p:cNvCxnSpPr/>
              <p:nvPr/>
            </p:nvCxnSpPr>
            <p:spPr>
              <a:xfrm>
                <a:off x="2367084" y="5181600"/>
                <a:ext cx="3240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37490" y="4552151"/>
                <a:ext cx="559850"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a:t>
                </a:r>
                <a:r>
                  <a:rPr lang="en-SG" sz="2000" dirty="0">
                    <a:latin typeface="Times New Roman" panose="02020603050405020304" pitchFamily="18" charset="0"/>
                    <a:cs typeface="Times New Roman" panose="02020603050405020304" pitchFamily="18" charset="0"/>
                  </a:rPr>
                  <a:t> </a:t>
                </a:r>
                <a:endParaRPr lang="en-SG" sz="2000" baseline="-25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402087" y="4585285"/>
                <a:ext cx="1309658"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 </a:t>
                </a:r>
              </a:p>
            </p:txBody>
          </p:sp>
          <p:sp>
            <p:nvSpPr>
              <p:cNvPr id="20" name="Oval 19"/>
              <p:cNvSpPr/>
              <p:nvPr/>
            </p:nvSpPr>
            <p:spPr>
              <a:xfrm>
                <a:off x="2304397" y="5139556"/>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1387366" y="5707118"/>
                <a:ext cx="1044000" cy="0"/>
              </a:xfrm>
              <a:prstGeom prst="straightConnector1">
                <a:avLst/>
              </a:prstGeom>
              <a:ln w="285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387366" y="6127531"/>
                <a:ext cx="4248000" cy="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10" name="Object 2"/>
            <p:cNvGraphicFramePr>
              <a:graphicFrameLocks noChangeAspect="1"/>
            </p:cNvGraphicFramePr>
            <p:nvPr>
              <p:extLst>
                <p:ext uri="{D42A27DB-BD31-4B8C-83A1-F6EECF244321}">
                  <p14:modId xmlns:p14="http://schemas.microsoft.com/office/powerpoint/2010/main" val="2858482388"/>
                </p:ext>
              </p:extLst>
            </p:nvPr>
          </p:nvGraphicFramePr>
          <p:xfrm>
            <a:off x="3878263" y="4771995"/>
            <a:ext cx="342900" cy="317500"/>
          </p:xfrm>
          <a:graphic>
            <a:graphicData uri="http://schemas.openxmlformats.org/presentationml/2006/ole">
              <mc:AlternateContent xmlns:mc="http://schemas.openxmlformats.org/markup-compatibility/2006">
                <mc:Choice xmlns:v="urn:schemas-microsoft-com:vml" Requires="v">
                  <p:oleObj spid="_x0000_s265520" name="Equation" r:id="rId7" imgW="342720" imgH="317160" progId="Equation.DSMT4">
                    <p:embed/>
                  </p:oleObj>
                </mc:Choice>
                <mc:Fallback>
                  <p:oleObj name="Equation" r:id="rId7" imgW="342720" imgH="317160" progId="Equation.DSMT4">
                    <p:embed/>
                    <p:pic>
                      <p:nvPicPr>
                        <p:cNvPr id="26" name="Object 2"/>
                        <p:cNvPicPr>
                          <a:picLocks noChangeAspect="1" noChangeArrowheads="1"/>
                        </p:cNvPicPr>
                        <p:nvPr/>
                      </p:nvPicPr>
                      <p:blipFill>
                        <a:blip r:embed="rId8"/>
                        <a:srcRect/>
                        <a:stretch>
                          <a:fillRect/>
                        </a:stretch>
                      </p:blipFill>
                      <p:spPr bwMode="auto">
                        <a:xfrm>
                          <a:off x="3878263" y="4771995"/>
                          <a:ext cx="342900" cy="317500"/>
                        </a:xfrm>
                        <a:prstGeom prst="rect">
                          <a:avLst/>
                        </a:prstGeom>
                        <a:solidFill>
                          <a:schemeClr val="bg1"/>
                        </a:solidFill>
                      </p:spPr>
                    </p:pic>
                  </p:oleObj>
                </mc:Fallback>
              </mc:AlternateContent>
            </a:graphicData>
          </a:graphic>
        </p:graphicFrame>
        <p:graphicFrame>
          <p:nvGraphicFramePr>
            <p:cNvPr id="11" name="Object 2"/>
            <p:cNvGraphicFramePr>
              <a:graphicFrameLocks noChangeAspect="1"/>
            </p:cNvGraphicFramePr>
            <p:nvPr>
              <p:extLst>
                <p:ext uri="{D42A27DB-BD31-4B8C-83A1-F6EECF244321}">
                  <p14:modId xmlns:p14="http://schemas.microsoft.com/office/powerpoint/2010/main" val="3964599774"/>
                </p:ext>
              </p:extLst>
            </p:nvPr>
          </p:nvGraphicFramePr>
          <p:xfrm>
            <a:off x="1774825" y="5275233"/>
            <a:ext cx="228600" cy="330200"/>
          </p:xfrm>
          <a:graphic>
            <a:graphicData uri="http://schemas.openxmlformats.org/presentationml/2006/ole">
              <mc:AlternateContent xmlns:mc="http://schemas.openxmlformats.org/markup-compatibility/2006">
                <mc:Choice xmlns:v="urn:schemas-microsoft-com:vml" Requires="v">
                  <p:oleObj spid="_x0000_s265521" name="Equation" r:id="rId9" imgW="228600" imgH="330120" progId="Equation.DSMT4">
                    <p:embed/>
                  </p:oleObj>
                </mc:Choice>
                <mc:Fallback>
                  <p:oleObj name="Equation" r:id="rId9" imgW="228600" imgH="330120" progId="Equation.DSMT4">
                    <p:embed/>
                    <p:pic>
                      <p:nvPicPr>
                        <p:cNvPr id="28" name="Object 2"/>
                        <p:cNvPicPr>
                          <a:picLocks noChangeAspect="1" noChangeArrowheads="1"/>
                        </p:cNvPicPr>
                        <p:nvPr/>
                      </p:nvPicPr>
                      <p:blipFill>
                        <a:blip r:embed="rId10"/>
                        <a:srcRect/>
                        <a:stretch>
                          <a:fillRect/>
                        </a:stretch>
                      </p:blipFill>
                      <p:spPr bwMode="auto">
                        <a:xfrm>
                          <a:off x="1774825" y="5275233"/>
                          <a:ext cx="228600" cy="330200"/>
                        </a:xfrm>
                        <a:prstGeom prst="rect">
                          <a:avLst/>
                        </a:prstGeom>
                        <a:solidFill>
                          <a:schemeClr val="bg1"/>
                        </a:solidFill>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136773499"/>
                </p:ext>
              </p:extLst>
            </p:nvPr>
          </p:nvGraphicFramePr>
          <p:xfrm>
            <a:off x="3182938" y="5659408"/>
            <a:ext cx="254000" cy="330200"/>
          </p:xfrm>
          <a:graphic>
            <a:graphicData uri="http://schemas.openxmlformats.org/presentationml/2006/ole">
              <mc:AlternateContent xmlns:mc="http://schemas.openxmlformats.org/markup-compatibility/2006">
                <mc:Choice xmlns:v="urn:schemas-microsoft-com:vml" Requires="v">
                  <p:oleObj spid="_x0000_s265522" name="Equation" r:id="rId11" imgW="253800" imgH="330120" progId="Equation.DSMT4">
                    <p:embed/>
                  </p:oleObj>
                </mc:Choice>
                <mc:Fallback>
                  <p:oleObj name="Equation" r:id="rId11" imgW="253800" imgH="330120" progId="Equation.DSMT4">
                    <p:embed/>
                    <p:pic>
                      <p:nvPicPr>
                        <p:cNvPr id="29" name="Object 2"/>
                        <p:cNvPicPr>
                          <a:picLocks noChangeAspect="1" noChangeArrowheads="1"/>
                        </p:cNvPicPr>
                        <p:nvPr/>
                      </p:nvPicPr>
                      <p:blipFill>
                        <a:blip r:embed="rId12"/>
                        <a:srcRect/>
                        <a:stretch>
                          <a:fillRect/>
                        </a:stretch>
                      </p:blipFill>
                      <p:spPr bwMode="auto">
                        <a:xfrm>
                          <a:off x="3182938" y="5659408"/>
                          <a:ext cx="254000" cy="3302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28563882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11</a:t>
            </a:r>
            <a:endParaRPr lang="en-SG" dirty="0"/>
          </a:p>
        </p:txBody>
      </p:sp>
      <p:sp>
        <p:nvSpPr>
          <p:cNvPr id="3" name="Content Placeholder 2"/>
          <p:cNvSpPr>
            <a:spLocks noGrp="1"/>
          </p:cNvSpPr>
          <p:nvPr>
            <p:ph idx="1"/>
          </p:nvPr>
        </p:nvSpPr>
        <p:spPr/>
        <p:txBody>
          <a:bodyPr/>
          <a:lstStyle/>
          <a:p>
            <a:pPr marL="0" indent="0">
              <a:buNone/>
            </a:pPr>
            <a:r>
              <a:rPr lang="en-GB" sz="2000" dirty="0"/>
              <a:t>A  motorcycle stunt rider rides off the edge of a cliff. Just at the edge his velocity is horizontal, with magnitude 9.0 m/s.  Find the motorcycle’s (a) position (b) distance from the edge of the cliff and (c) velocity 0.5 s after it leaves the edge of the cliff.</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50</a:t>
            </a:fld>
            <a:endParaRPr lang="en-US" dirty="0"/>
          </a:p>
        </p:txBody>
      </p:sp>
      <p:pic>
        <p:nvPicPr>
          <p:cNvPr id="5" name="Picture 4" descr="03_22_Figure"/>
          <p:cNvPicPr>
            <a:picLocks noChangeAspect="1" noChangeArrowheads="1"/>
          </p:cNvPicPr>
          <p:nvPr/>
        </p:nvPicPr>
        <p:blipFill>
          <a:blip r:embed="rId3" cstate="print"/>
          <a:srcRect/>
          <a:stretch>
            <a:fillRect/>
          </a:stretch>
        </p:blipFill>
        <p:spPr bwMode="auto">
          <a:xfrm>
            <a:off x="1097280" y="2744135"/>
            <a:ext cx="4198536" cy="2296671"/>
          </a:xfrm>
          <a:prstGeom prst="rect">
            <a:avLst/>
          </a:prstGeom>
          <a:noFill/>
        </p:spPr>
      </p:pic>
    </p:spTree>
    <p:extLst>
      <p:ext uri="{BB962C8B-B14F-4D97-AF65-F5344CB8AC3E}">
        <p14:creationId xmlns:p14="http://schemas.microsoft.com/office/powerpoint/2010/main" val="1342063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12</a:t>
            </a:r>
            <a:endParaRPr lang="en-SG" dirty="0"/>
          </a:p>
        </p:txBody>
      </p:sp>
      <p:sp>
        <p:nvSpPr>
          <p:cNvPr id="3" name="Content Placeholder 2"/>
          <p:cNvSpPr>
            <a:spLocks noGrp="1"/>
          </p:cNvSpPr>
          <p:nvPr>
            <p:ph idx="1"/>
          </p:nvPr>
        </p:nvSpPr>
        <p:spPr/>
        <p:txBody>
          <a:bodyPr/>
          <a:lstStyle/>
          <a:p>
            <a:pPr marL="0" indent="0">
              <a:spcBef>
                <a:spcPts val="0"/>
              </a:spcBef>
              <a:buNone/>
              <a:tabLst>
                <a:tab pos="533400" algn="l"/>
              </a:tabLst>
            </a:pPr>
            <a:r>
              <a:rPr lang="en-GB" sz="2000" dirty="0"/>
              <a:t>Find the maximum height h and horizontal range </a:t>
            </a:r>
            <a:r>
              <a:rPr lang="en-GB" sz="2000" i="1" dirty="0"/>
              <a:t>R</a:t>
            </a:r>
            <a:r>
              <a:rPr lang="en-GB" sz="2000" dirty="0"/>
              <a:t> of a projectile launched with speed </a:t>
            </a:r>
            <a:r>
              <a:rPr lang="en-GB" sz="2000" i="1" dirty="0"/>
              <a:t>v</a:t>
            </a:r>
            <a:r>
              <a:rPr lang="en-GB" sz="2000" baseline="-25000" dirty="0"/>
              <a:t>0</a:t>
            </a:r>
            <a:r>
              <a:rPr lang="en-GB" sz="2000" dirty="0"/>
              <a:t> at and initial angle </a:t>
            </a:r>
            <a:r>
              <a:rPr lang="el-GR" sz="2000" dirty="0"/>
              <a:t>α</a:t>
            </a:r>
            <a:r>
              <a:rPr lang="en-GB" sz="2000" baseline="-25000" dirty="0"/>
              <a:t>0</a:t>
            </a:r>
            <a:r>
              <a:rPr lang="en-GB" sz="2000" dirty="0"/>
              <a:t> between 0</a:t>
            </a:r>
            <a:r>
              <a:rPr lang="en-GB" sz="2000" baseline="30000" dirty="0"/>
              <a:t>o</a:t>
            </a:r>
            <a:r>
              <a:rPr lang="en-GB" sz="2000" dirty="0"/>
              <a:t> and 90</a:t>
            </a:r>
            <a:r>
              <a:rPr lang="en-GB" sz="2000" baseline="30000" dirty="0"/>
              <a:t>o </a:t>
            </a:r>
            <a:r>
              <a:rPr lang="en-GB" sz="2000" dirty="0"/>
              <a:t>.</a:t>
            </a:r>
          </a:p>
          <a:p>
            <a:pPr marL="0" indent="0">
              <a:spcBef>
                <a:spcPts val="0"/>
              </a:spcBef>
              <a:buNone/>
              <a:tabLst>
                <a:tab pos="358775" algn="l"/>
                <a:tab pos="533400" algn="l"/>
              </a:tabLst>
            </a:pPr>
            <a:r>
              <a:rPr lang="en-GB" sz="2000" dirty="0"/>
              <a:t>b) 	For a given </a:t>
            </a:r>
            <a:r>
              <a:rPr lang="en-GB" sz="2000" i="1" dirty="0"/>
              <a:t>v</a:t>
            </a:r>
            <a:r>
              <a:rPr lang="en-GB" sz="2000" baseline="-25000" dirty="0"/>
              <a:t>0, </a:t>
            </a:r>
            <a:r>
              <a:rPr lang="en-GB" sz="2000" dirty="0"/>
              <a:t>what value of </a:t>
            </a:r>
            <a:r>
              <a:rPr lang="el-GR" sz="2000" dirty="0"/>
              <a:t>α</a:t>
            </a:r>
            <a:r>
              <a:rPr lang="en-GB" sz="2000" baseline="-25000" dirty="0"/>
              <a:t>0</a:t>
            </a:r>
            <a:r>
              <a:rPr lang="en-GB" sz="2000" dirty="0"/>
              <a:t> gives maximum height?</a:t>
            </a:r>
          </a:p>
          <a:p>
            <a:pPr marL="0" indent="0">
              <a:spcBef>
                <a:spcPts val="0"/>
              </a:spcBef>
              <a:buNone/>
              <a:tabLst>
                <a:tab pos="358775" algn="l"/>
                <a:tab pos="533400" algn="l"/>
              </a:tabLst>
            </a:pPr>
            <a:r>
              <a:rPr lang="en-GB" sz="2000" dirty="0"/>
              <a:t>c) 	What value of </a:t>
            </a:r>
            <a:r>
              <a:rPr lang="el-GR" sz="2000" dirty="0"/>
              <a:t>α</a:t>
            </a:r>
            <a:r>
              <a:rPr lang="en-GB" sz="2000" baseline="-25000" dirty="0"/>
              <a:t>0</a:t>
            </a:r>
            <a:r>
              <a:rPr lang="en-GB" sz="2000" dirty="0"/>
              <a:t> gives maximum horizontal range?</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51</a:t>
            </a:fld>
            <a:endParaRPr lang="en-US" dirty="0"/>
          </a:p>
        </p:txBody>
      </p:sp>
      <p:pic>
        <p:nvPicPr>
          <p:cNvPr id="5" name="Picture 4" descr="03_24_Figure"/>
          <p:cNvPicPr>
            <a:picLocks noChangeAspect="1" noChangeArrowheads="1"/>
          </p:cNvPicPr>
          <p:nvPr/>
        </p:nvPicPr>
        <p:blipFill>
          <a:blip r:embed="rId3" cstate="print"/>
          <a:srcRect/>
          <a:stretch>
            <a:fillRect/>
          </a:stretch>
        </p:blipFill>
        <p:spPr bwMode="auto">
          <a:xfrm>
            <a:off x="1097280" y="3218018"/>
            <a:ext cx="3480677" cy="2278866"/>
          </a:xfrm>
          <a:prstGeom prst="rect">
            <a:avLst/>
          </a:prstGeom>
          <a:noFill/>
        </p:spPr>
      </p:pic>
    </p:spTree>
    <p:extLst>
      <p:ext uri="{BB962C8B-B14F-4D97-AF65-F5344CB8AC3E}">
        <p14:creationId xmlns:p14="http://schemas.microsoft.com/office/powerpoint/2010/main" val="332569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13</a:t>
            </a:r>
            <a:endParaRPr lang="en-SG" dirty="0"/>
          </a:p>
        </p:txBody>
      </p:sp>
      <p:sp>
        <p:nvSpPr>
          <p:cNvPr id="3" name="Content Placeholder 2"/>
          <p:cNvSpPr>
            <a:spLocks noGrp="1"/>
          </p:cNvSpPr>
          <p:nvPr>
            <p:ph idx="1"/>
          </p:nvPr>
        </p:nvSpPr>
        <p:spPr/>
        <p:txBody>
          <a:bodyPr/>
          <a:lstStyle/>
          <a:p>
            <a:pPr marL="0" indent="0">
              <a:buNone/>
            </a:pPr>
            <a:r>
              <a:rPr lang="en-GB" sz="2000" dirty="0"/>
              <a:t>A monkey escapes from the zoo  and climbs a tree. After failing to entice the monkey down, the zookeeper fires a tranquilizer dart directly at the monkey (see below figure). The monkey lets go at the instant the dart leaves the gun. Show that the dart will always hit the monkey, provided that the dart reaches the monkey  before the monkey hits the ground and runs away.</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52</a:t>
            </a:fld>
            <a:endParaRPr lang="en-US" dirty="0"/>
          </a:p>
        </p:txBody>
      </p:sp>
      <p:pic>
        <p:nvPicPr>
          <p:cNvPr id="5" name="Picture 5" descr="03_Figure26-I"/>
          <p:cNvPicPr>
            <a:picLocks noChangeAspect="1" noChangeArrowheads="1"/>
          </p:cNvPicPr>
          <p:nvPr/>
        </p:nvPicPr>
        <p:blipFill>
          <a:blip r:embed="rId2" cstate="print"/>
          <a:srcRect b="2809"/>
          <a:stretch>
            <a:fillRect/>
          </a:stretch>
        </p:blipFill>
        <p:spPr bwMode="auto">
          <a:xfrm>
            <a:off x="840396" y="2833574"/>
            <a:ext cx="5928152" cy="3810257"/>
          </a:xfrm>
          <a:prstGeom prst="rect">
            <a:avLst/>
          </a:prstGeom>
          <a:noFill/>
        </p:spPr>
      </p:pic>
    </p:spTree>
    <p:extLst>
      <p:ext uri="{BB962C8B-B14F-4D97-AF65-F5344CB8AC3E}">
        <p14:creationId xmlns:p14="http://schemas.microsoft.com/office/powerpoint/2010/main" val="20853445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Motion with a non-uniform acceleration</a:t>
            </a:r>
            <a:endParaRPr lang="en-SG" dirty="0"/>
          </a:p>
        </p:txBody>
      </p:sp>
      <p:sp>
        <p:nvSpPr>
          <p:cNvPr id="3" name="Content Placeholder 2"/>
          <p:cNvSpPr>
            <a:spLocks noGrp="1"/>
          </p:cNvSpPr>
          <p:nvPr>
            <p:ph idx="1"/>
          </p:nvPr>
        </p:nvSpPr>
        <p:spPr/>
        <p:txBody>
          <a:bodyPr/>
          <a:lstStyle/>
          <a:p>
            <a:pPr marL="381000" indent="-381000">
              <a:lnSpc>
                <a:spcPct val="110000"/>
              </a:lnSpc>
            </a:pPr>
            <a:r>
              <a:rPr lang="en-GB" dirty="0"/>
              <a:t>The following equations are useful in the case of </a:t>
            </a:r>
            <a:r>
              <a:rPr lang="en-GB" dirty="0">
                <a:solidFill>
                  <a:srgbClr val="FF0000"/>
                </a:solidFill>
              </a:rPr>
              <a:t>non-uniform </a:t>
            </a:r>
            <a:r>
              <a:rPr lang="en-GB" dirty="0"/>
              <a:t>acceleration. </a:t>
            </a:r>
          </a:p>
          <a:p>
            <a:pPr marL="381000" indent="-381000">
              <a:lnSpc>
                <a:spcPct val="110000"/>
              </a:lnSpc>
            </a:pPr>
            <a:endParaRPr lang="en-GB" dirty="0"/>
          </a:p>
          <a:p>
            <a:pPr marL="381000" indent="-381000">
              <a:lnSpc>
                <a:spcPct val="110000"/>
              </a:lnSpc>
              <a:buNone/>
            </a:pPr>
            <a:endParaRPr lang="en-GB"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53</a:t>
            </a:fld>
            <a:endParaRPr lang="en-US" dirty="0"/>
          </a:p>
        </p:txBody>
      </p:sp>
      <p:graphicFrame>
        <p:nvGraphicFramePr>
          <p:cNvPr id="5" name="Object 8"/>
          <p:cNvGraphicFramePr>
            <a:graphicFrameLocks noChangeAspect="1"/>
          </p:cNvGraphicFramePr>
          <p:nvPr>
            <p:extLst>
              <p:ext uri="{D42A27DB-BD31-4B8C-83A1-F6EECF244321}">
                <p14:modId xmlns:p14="http://schemas.microsoft.com/office/powerpoint/2010/main" val="1395934378"/>
              </p:ext>
            </p:extLst>
          </p:nvPr>
        </p:nvGraphicFramePr>
        <p:xfrm>
          <a:off x="1484313" y="2006600"/>
          <a:ext cx="4248150" cy="2706688"/>
        </p:xfrm>
        <a:graphic>
          <a:graphicData uri="http://schemas.openxmlformats.org/presentationml/2006/ole">
            <mc:AlternateContent xmlns:mc="http://schemas.openxmlformats.org/markup-compatibility/2006">
              <mc:Choice xmlns:v="urn:schemas-microsoft-com:vml" Requires="v">
                <p:oleObj spid="_x0000_s332817" name="Equation" r:id="rId3" imgW="4305240" imgH="2743200" progId="Equation.DSMT4">
                  <p:embed/>
                </p:oleObj>
              </mc:Choice>
              <mc:Fallback>
                <p:oleObj name="Equation" r:id="rId3" imgW="4305240" imgH="2743200" progId="Equation.DSMT4">
                  <p:embed/>
                  <p:pic>
                    <p:nvPicPr>
                      <p:cNvPr id="317446" name="Object 8"/>
                      <p:cNvPicPr preferRelativeResize="0">
                        <a:picLocks noChangeAspect="1" noChangeArrowheads="1"/>
                      </p:cNvPicPr>
                      <p:nvPr/>
                    </p:nvPicPr>
                    <p:blipFill>
                      <a:blip r:embed="rId4"/>
                      <a:srcRect/>
                      <a:stretch>
                        <a:fillRect/>
                      </a:stretch>
                    </p:blipFill>
                    <p:spPr bwMode="auto">
                      <a:xfrm>
                        <a:off x="1484313" y="2006600"/>
                        <a:ext cx="4248150" cy="27066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575637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14</a:t>
            </a:r>
            <a:endParaRPr lang="en-SG" dirty="0"/>
          </a:p>
        </p:txBody>
      </p:sp>
      <p:sp>
        <p:nvSpPr>
          <p:cNvPr id="3" name="Content Placeholder 2"/>
          <p:cNvSpPr>
            <a:spLocks noGrp="1"/>
          </p:cNvSpPr>
          <p:nvPr>
            <p:ph idx="1"/>
          </p:nvPr>
        </p:nvSpPr>
        <p:spPr/>
        <p:txBody>
          <a:bodyPr/>
          <a:lstStyle/>
          <a:p>
            <a:pPr marL="0" indent="0">
              <a:spcBef>
                <a:spcPts val="0"/>
              </a:spcBef>
              <a:buNone/>
              <a:tabLst>
                <a:tab pos="628650" algn="l"/>
              </a:tabLst>
            </a:pPr>
            <a:r>
              <a:rPr lang="en-GB" sz="2000" dirty="0"/>
              <a:t>Sally is driving along a straight highway. At </a:t>
            </a:r>
            <a:r>
              <a:rPr lang="en-GB" sz="2000" i="1" dirty="0"/>
              <a:t>t</a:t>
            </a:r>
            <a:r>
              <a:rPr lang="en-GB" sz="2000" dirty="0"/>
              <a:t> = 0, when she is moving at 10 m/s in the positive </a:t>
            </a:r>
            <a:r>
              <a:rPr lang="en-GB" sz="2000" i="1" dirty="0"/>
              <a:t>x</a:t>
            </a:r>
            <a:r>
              <a:rPr lang="en-GB" sz="2000" dirty="0"/>
              <a:t>-direction, she passes a sign-post at </a:t>
            </a:r>
            <a:r>
              <a:rPr lang="en-GB" sz="2000" i="1" dirty="0"/>
              <a:t>x</a:t>
            </a:r>
            <a:r>
              <a:rPr lang="en-GB" sz="2000" dirty="0"/>
              <a:t> = 50 m. Her </a:t>
            </a:r>
            <a:r>
              <a:rPr lang="en-GB" sz="2000" i="1" dirty="0"/>
              <a:t>x</a:t>
            </a:r>
            <a:r>
              <a:rPr lang="en-GB" sz="2000" dirty="0"/>
              <a:t>-acceleration as a function of time is </a:t>
            </a:r>
            <a:br>
              <a:rPr lang="en-GB" sz="2000" dirty="0"/>
            </a:br>
            <a:r>
              <a:rPr lang="en-GB" sz="2000" i="1" dirty="0" err="1"/>
              <a:t>a</a:t>
            </a:r>
            <a:r>
              <a:rPr lang="en-GB" sz="2000" baseline="-25000" dirty="0" err="1"/>
              <a:t>x</a:t>
            </a:r>
            <a:r>
              <a:rPr lang="en-GB" sz="2000" dirty="0"/>
              <a:t> = 2.0 - 0.10</a:t>
            </a:r>
            <a:r>
              <a:rPr lang="en-GB" sz="2000" i="1" dirty="0"/>
              <a:t>t </a:t>
            </a:r>
            <a:r>
              <a:rPr lang="en-GB" sz="2000" dirty="0"/>
              <a:t>m/s</a:t>
            </a:r>
            <a:r>
              <a:rPr lang="en-GB" sz="2000" baseline="30000" dirty="0"/>
              <a:t>2</a:t>
            </a:r>
            <a:endParaRPr lang="en-GB" sz="2000" i="1" dirty="0"/>
          </a:p>
          <a:p>
            <a:pPr marL="0" indent="0">
              <a:spcBef>
                <a:spcPts val="0"/>
              </a:spcBef>
              <a:buNone/>
              <a:tabLst>
                <a:tab pos="361950" algn="l"/>
              </a:tabLst>
            </a:pPr>
            <a:r>
              <a:rPr lang="en-GB" sz="2000" dirty="0"/>
              <a:t>a) 	Find her </a:t>
            </a:r>
            <a:r>
              <a:rPr lang="en-GB" sz="2000" i="1" dirty="0"/>
              <a:t>x</a:t>
            </a:r>
            <a:r>
              <a:rPr lang="en-GB" sz="2000" dirty="0"/>
              <a:t>-velocity </a:t>
            </a:r>
            <a:r>
              <a:rPr lang="en-GB" sz="2000" i="1" dirty="0" err="1"/>
              <a:t>v</a:t>
            </a:r>
            <a:r>
              <a:rPr lang="en-GB" sz="2000" baseline="-25000" dirty="0" err="1"/>
              <a:t>x</a:t>
            </a:r>
            <a:r>
              <a:rPr lang="en-GB" sz="2000" dirty="0"/>
              <a:t>  and position </a:t>
            </a:r>
            <a:r>
              <a:rPr lang="en-GB" sz="2000" i="1" dirty="0"/>
              <a:t>x</a:t>
            </a:r>
            <a:r>
              <a:rPr lang="en-GB" sz="2000" dirty="0"/>
              <a:t> as functions of time.</a:t>
            </a:r>
            <a:br>
              <a:rPr lang="en-GB" sz="2000" dirty="0"/>
            </a:br>
            <a:r>
              <a:rPr lang="en-GB" sz="2000" dirty="0"/>
              <a:t>b) 	When is her </a:t>
            </a:r>
            <a:r>
              <a:rPr lang="en-GB" sz="2000" i="1" dirty="0"/>
              <a:t>x</a:t>
            </a:r>
            <a:r>
              <a:rPr lang="en-GB" sz="2000" dirty="0"/>
              <a:t>-velocity maximum?</a:t>
            </a:r>
          </a:p>
          <a:p>
            <a:pPr marL="0" indent="0">
              <a:spcBef>
                <a:spcPts val="0"/>
              </a:spcBef>
              <a:buNone/>
              <a:tabLst>
                <a:tab pos="361950" algn="l"/>
              </a:tabLst>
            </a:pPr>
            <a:r>
              <a:rPr lang="en-GB" sz="2000" dirty="0"/>
              <a:t>c) 	What is that maximum </a:t>
            </a:r>
            <a:r>
              <a:rPr lang="en-GB" sz="2000" i="1" dirty="0"/>
              <a:t>x</a:t>
            </a:r>
            <a:r>
              <a:rPr lang="en-GB" sz="2000" dirty="0"/>
              <a:t>-velocity?</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54</a:t>
            </a:fld>
            <a:endParaRPr lang="en-US" dirty="0"/>
          </a:p>
        </p:txBody>
      </p:sp>
      <p:pic>
        <p:nvPicPr>
          <p:cNvPr id="5" name="Picture 4" descr="02_29_Figure"/>
          <p:cNvPicPr>
            <a:picLocks noChangeAspect="1" noChangeArrowheads="1"/>
          </p:cNvPicPr>
          <p:nvPr/>
        </p:nvPicPr>
        <p:blipFill>
          <a:blip r:embed="rId3" cstate="print"/>
          <a:srcRect/>
          <a:stretch>
            <a:fillRect/>
          </a:stretch>
        </p:blipFill>
        <p:spPr bwMode="auto">
          <a:xfrm>
            <a:off x="1097280" y="3633585"/>
            <a:ext cx="8548687" cy="2005013"/>
          </a:xfrm>
          <a:prstGeom prst="rect">
            <a:avLst/>
          </a:prstGeom>
          <a:noFill/>
        </p:spPr>
      </p:pic>
    </p:spTree>
    <p:extLst>
      <p:ext uri="{BB962C8B-B14F-4D97-AF65-F5344CB8AC3E}">
        <p14:creationId xmlns:p14="http://schemas.microsoft.com/office/powerpoint/2010/main" val="369264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981200" y="277813"/>
            <a:ext cx="8229600" cy="900112"/>
          </a:xfrm>
        </p:spPr>
        <p:txBody>
          <a:bodyPr/>
          <a:lstStyle/>
          <a:p>
            <a:endParaRPr lang="en-US">
              <a:latin typeface="Arial" charset="0"/>
            </a:endParaRPr>
          </a:p>
        </p:txBody>
      </p:sp>
      <p:sp>
        <p:nvSpPr>
          <p:cNvPr id="55299" name="Content Placeholder 2"/>
          <p:cNvSpPr>
            <a:spLocks noGrp="1"/>
          </p:cNvSpPr>
          <p:nvPr>
            <p:ph idx="1"/>
          </p:nvPr>
        </p:nvSpPr>
        <p:spPr>
          <a:xfrm>
            <a:off x="1981200" y="1295401"/>
            <a:ext cx="8229600" cy="4530725"/>
          </a:xfrm>
        </p:spPr>
        <p:txBody>
          <a:bodyPr/>
          <a:lstStyle/>
          <a:p>
            <a:endParaRPr lang="en-US"/>
          </a:p>
        </p:txBody>
      </p:sp>
      <p:sp>
        <p:nvSpPr>
          <p:cNvPr id="55300" name="TextBox 3"/>
          <p:cNvSpPr txBox="1">
            <a:spLocks noChangeArrowheads="1"/>
          </p:cNvSpPr>
          <p:nvPr/>
        </p:nvSpPr>
        <p:spPr bwMode="auto">
          <a:xfrm>
            <a:off x="2678113" y="3146425"/>
            <a:ext cx="6889750" cy="1016000"/>
          </a:xfrm>
          <a:prstGeom prst="rect">
            <a:avLst/>
          </a:prstGeom>
          <a:noFill/>
          <a:ln w="9525">
            <a:noFill/>
            <a:miter lim="800000"/>
            <a:headEnd/>
            <a:tailEnd/>
          </a:ln>
        </p:spPr>
        <p:txBody>
          <a:bodyPr>
            <a:spAutoFit/>
          </a:bodyPr>
          <a:lstStyle/>
          <a:p>
            <a:pPr algn="ctr"/>
            <a:r>
              <a:rPr lang="en-GB" sz="6000" dirty="0">
                <a:latin typeface="Times New Roman" panose="02020603050405020304" pitchFamily="18" charset="0"/>
                <a:cs typeface="Times New Roman" panose="02020603050405020304" pitchFamily="18" charset="0"/>
              </a:rPr>
              <a:t>End of chapter</a:t>
            </a:r>
            <a:endParaRPr lang="en-US" sz="6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r>
              <a:rPr lang="en-US"/>
              <a:t> Page </a:t>
            </a:r>
            <a:fld id="{D57F1E4F-1CFF-5643-939E-217C01CDF565}" type="slidenum">
              <a:rPr lang="en-US" smtClean="0"/>
              <a:pPr/>
              <a:t>55</a:t>
            </a:fld>
            <a:endParaRPr lang="en-US" dirty="0"/>
          </a:p>
        </p:txBody>
      </p:sp>
    </p:spTree>
    <p:extLst>
      <p:ext uri="{BB962C8B-B14F-4D97-AF65-F5344CB8AC3E}">
        <p14:creationId xmlns:p14="http://schemas.microsoft.com/office/powerpoint/2010/main" val="150220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displacement in 1D</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rPr>
              <a:t>Suppose the object returns to its original</a:t>
            </a:r>
            <a:r>
              <a:rPr lang="en-US" sz="2400" dirty="0">
                <a:solidFill>
                  <a:srgbClr val="FF0000"/>
                </a:solidFill>
              </a:rPr>
              <a:t> </a:t>
            </a:r>
            <a:r>
              <a:rPr lang="en-US" sz="2400" dirty="0">
                <a:solidFill>
                  <a:schemeClr val="tx1"/>
                </a:solidFill>
              </a:rPr>
              <a:t>position</a:t>
            </a:r>
            <a:r>
              <a:rPr lang="en-US" sz="2400" dirty="0">
                <a:solidFill>
                  <a:schemeClr val="tx1"/>
                </a:solidFill>
                <a:sym typeface="Symbol" pitchFamily="84" charset="2"/>
              </a:rPr>
              <a:t>, where </a:t>
            </a:r>
            <a:r>
              <a:rPr lang="en-US" sz="2400" i="1" dirty="0">
                <a:solidFill>
                  <a:schemeClr val="tx1"/>
                </a:solidFill>
                <a:sym typeface="Symbol" pitchFamily="84" charset="2"/>
              </a:rPr>
              <a:t>P</a:t>
            </a:r>
            <a:r>
              <a:rPr lang="en-US" sz="2400" baseline="-25000" dirty="0">
                <a:solidFill>
                  <a:schemeClr val="tx1"/>
                </a:solidFill>
                <a:sym typeface="Symbol" pitchFamily="84" charset="2"/>
              </a:rPr>
              <a:t>1</a:t>
            </a:r>
            <a:r>
              <a:rPr lang="en-US" sz="2400" dirty="0">
                <a:solidFill>
                  <a:schemeClr val="tx1"/>
                </a:solidFill>
                <a:sym typeface="Symbol" pitchFamily="84" charset="2"/>
              </a:rPr>
              <a:t> is farther from O than </a:t>
            </a:r>
            <a:r>
              <a:rPr lang="en-US" sz="2400" i="1" dirty="0">
                <a:solidFill>
                  <a:schemeClr val="tx1"/>
                </a:solidFill>
                <a:sym typeface="Symbol" pitchFamily="84" charset="2"/>
              </a:rPr>
              <a:t>P</a:t>
            </a:r>
            <a:r>
              <a:rPr lang="en-US" sz="2400" baseline="-25000" dirty="0">
                <a:solidFill>
                  <a:schemeClr val="tx1"/>
                </a:solidFill>
                <a:sym typeface="Symbol" pitchFamily="84" charset="2"/>
              </a:rPr>
              <a:t>2</a:t>
            </a:r>
            <a:r>
              <a:rPr lang="en-US" sz="2400" dirty="0">
                <a:solidFill>
                  <a:schemeClr val="tx1"/>
                </a:solidFill>
                <a:sym typeface="Symbol" pitchFamily="84" charset="2"/>
              </a:rPr>
              <a:t>.</a:t>
            </a:r>
          </a:p>
          <a:p>
            <a:pPr marL="381000" lvl="1" indent="-381000">
              <a:lnSpc>
                <a:spcPct val="110000"/>
              </a:lnSpc>
              <a:buSzPct val="68000"/>
              <a:buFont typeface="Wingdings 3"/>
              <a:buChar char=""/>
            </a:pPr>
            <a:r>
              <a:rPr lang="en-US" sz="2400" dirty="0">
                <a:solidFill>
                  <a:schemeClr val="tx1"/>
                </a:solidFill>
                <a:sym typeface="Symbol" pitchFamily="84" charset="2"/>
              </a:rPr>
              <a:t>The</a:t>
            </a:r>
            <a:r>
              <a:rPr lang="en-US" sz="2400" b="1" dirty="0">
                <a:solidFill>
                  <a:schemeClr val="tx1"/>
                </a:solidFill>
                <a:sym typeface="Symbol" pitchFamily="84" charset="2"/>
              </a:rPr>
              <a:t> </a:t>
            </a:r>
            <a:r>
              <a:rPr lang="en-US" sz="2400" dirty="0">
                <a:solidFill>
                  <a:srgbClr val="FF0000"/>
                </a:solidFill>
                <a:sym typeface="Symbol" pitchFamily="84" charset="2"/>
              </a:rPr>
              <a:t>displacement</a:t>
            </a:r>
            <a:r>
              <a:rPr lang="en-US" sz="2400" b="1" dirty="0">
                <a:solidFill>
                  <a:schemeClr val="tx1"/>
                </a:solidFill>
                <a:sym typeface="Symbol" pitchFamily="84" charset="2"/>
              </a:rPr>
              <a:t> </a:t>
            </a:r>
            <a:r>
              <a:rPr lang="en-US" sz="2400" dirty="0">
                <a:solidFill>
                  <a:schemeClr val="tx1"/>
                </a:solidFill>
                <a:sym typeface="Symbol" pitchFamily="84" charset="2"/>
              </a:rPr>
              <a:t>vector,                      is a </a:t>
            </a:r>
            <a:r>
              <a:rPr lang="en-US" sz="2400" dirty="0">
                <a:solidFill>
                  <a:srgbClr val="FF0000"/>
                </a:solidFill>
                <a:sym typeface="Symbol" pitchFamily="84" charset="2"/>
              </a:rPr>
              <a:t>vector</a:t>
            </a:r>
            <a:r>
              <a:rPr lang="en-US" sz="2400" dirty="0">
                <a:solidFill>
                  <a:schemeClr val="tx1"/>
                </a:solidFill>
                <a:sym typeface="Symbol" pitchFamily="84" charset="2"/>
              </a:rPr>
              <a:t> pointing from </a:t>
            </a:r>
            <a:r>
              <a:rPr lang="en-US" sz="2400" i="1" dirty="0">
                <a:solidFill>
                  <a:schemeClr val="tx1"/>
                </a:solidFill>
                <a:sym typeface="Symbol" pitchFamily="84" charset="2"/>
              </a:rPr>
              <a:t>P</a:t>
            </a:r>
            <a:r>
              <a:rPr lang="en-US" sz="2400" baseline="-25000" dirty="0">
                <a:solidFill>
                  <a:schemeClr val="tx1"/>
                </a:solidFill>
                <a:sym typeface="Symbol" pitchFamily="84" charset="2"/>
              </a:rPr>
              <a:t>1 </a:t>
            </a:r>
            <a:r>
              <a:rPr lang="en-US" sz="2400" dirty="0">
                <a:solidFill>
                  <a:schemeClr val="tx1"/>
                </a:solidFill>
                <a:sym typeface="Symbol" pitchFamily="84" charset="2"/>
              </a:rPr>
              <a:t>to </a:t>
            </a:r>
            <a:r>
              <a:rPr lang="en-US" sz="2400" i="1" dirty="0">
                <a:solidFill>
                  <a:schemeClr val="tx1"/>
                </a:solidFill>
                <a:sym typeface="Symbol" pitchFamily="84" charset="2"/>
              </a:rPr>
              <a:t>P</a:t>
            </a:r>
            <a:r>
              <a:rPr lang="en-US" sz="2400" baseline="-25000" dirty="0">
                <a:solidFill>
                  <a:schemeClr val="tx1"/>
                </a:solidFill>
                <a:sym typeface="Symbol" pitchFamily="84" charset="2"/>
              </a:rPr>
              <a:t>2 </a:t>
            </a:r>
            <a:r>
              <a:rPr lang="en-US" sz="2400" dirty="0">
                <a:solidFill>
                  <a:schemeClr val="tx1"/>
                </a:solidFill>
                <a:sym typeface="Symbol" pitchFamily="84" charset="2"/>
              </a:rPr>
              <a:t>. </a:t>
            </a:r>
          </a:p>
          <a:p>
            <a:pPr marL="381000" lvl="1" indent="-381000">
              <a:lnSpc>
                <a:spcPct val="110000"/>
              </a:lnSpc>
              <a:buSzPct val="68000"/>
              <a:buFont typeface="Wingdings 3"/>
              <a:buChar char=""/>
            </a:pPr>
            <a:r>
              <a:rPr lang="en-US" sz="2400" dirty="0">
                <a:solidFill>
                  <a:schemeClr val="tx1"/>
                </a:solidFill>
                <a:sym typeface="Symbol" pitchFamily="84" charset="2"/>
              </a:rPr>
              <a:t>The </a:t>
            </a:r>
            <a:r>
              <a:rPr lang="en-US" sz="2400" dirty="0">
                <a:solidFill>
                  <a:srgbClr val="FF0000"/>
                </a:solidFill>
                <a:sym typeface="Symbol" pitchFamily="84" charset="2"/>
              </a:rPr>
              <a:t>size</a:t>
            </a:r>
            <a:r>
              <a:rPr lang="en-US" sz="2400" dirty="0">
                <a:solidFill>
                  <a:schemeClr val="tx1"/>
                </a:solidFill>
                <a:sym typeface="Symbol" pitchFamily="84" charset="2"/>
              </a:rPr>
              <a:t> of        is the distance |</a:t>
            </a:r>
            <a:r>
              <a:rPr lang="en-US" sz="2400" i="1" dirty="0">
                <a:solidFill>
                  <a:schemeClr val="tx1"/>
                </a:solidFill>
                <a:sym typeface="Symbol" pitchFamily="84" charset="2"/>
              </a:rPr>
              <a:t>x</a:t>
            </a:r>
            <a:r>
              <a:rPr lang="en-US" sz="2400" baseline="-25000" dirty="0">
                <a:solidFill>
                  <a:schemeClr val="tx1"/>
                </a:solidFill>
                <a:sym typeface="Symbol" pitchFamily="84" charset="2"/>
              </a:rPr>
              <a:t>2</a:t>
            </a:r>
            <a:r>
              <a:rPr lang="en-US" sz="2400" dirty="0">
                <a:solidFill>
                  <a:schemeClr val="tx1"/>
                </a:solidFill>
                <a:sym typeface="Symbol" pitchFamily="84" charset="2"/>
              </a:rPr>
              <a:t>  </a:t>
            </a:r>
            <a:r>
              <a:rPr lang="en-US" sz="2400" i="1" dirty="0">
                <a:solidFill>
                  <a:schemeClr val="tx1"/>
                </a:solidFill>
                <a:sym typeface="Symbol" pitchFamily="84" charset="2"/>
              </a:rPr>
              <a:t>x</a:t>
            </a:r>
            <a:r>
              <a:rPr lang="en-US" sz="2400" baseline="-25000" dirty="0">
                <a:solidFill>
                  <a:schemeClr val="tx1"/>
                </a:solidFill>
                <a:sym typeface="Symbol" pitchFamily="84" charset="2"/>
              </a:rPr>
              <a:t>1</a:t>
            </a:r>
            <a:r>
              <a:rPr lang="en-US" sz="2400" dirty="0">
                <a:solidFill>
                  <a:schemeClr val="tx1"/>
                </a:solidFill>
                <a:sym typeface="Symbol" pitchFamily="84" charset="2"/>
              </a:rPr>
              <a:t>|.</a:t>
            </a:r>
            <a:r>
              <a:rPr lang="en-US" sz="2400" baseline="-25000" dirty="0">
                <a:solidFill>
                  <a:schemeClr val="tx1"/>
                </a:solidFill>
                <a:sym typeface="Symbol" pitchFamily="84" charset="2"/>
              </a:rPr>
              <a:t> </a:t>
            </a:r>
          </a:p>
          <a:p>
            <a:pPr marL="381000" lvl="1" indent="-381000">
              <a:lnSpc>
                <a:spcPct val="110000"/>
              </a:lnSpc>
              <a:buSzPct val="68000"/>
              <a:buFont typeface="Wingdings 3"/>
              <a:buChar char=""/>
            </a:pPr>
            <a:r>
              <a:rPr lang="en-US" sz="2400" dirty="0">
                <a:solidFill>
                  <a:schemeClr val="tx1"/>
                </a:solidFill>
                <a:sym typeface="Symbol" pitchFamily="84" charset="2"/>
              </a:rPr>
              <a:t>The </a:t>
            </a:r>
            <a:r>
              <a:rPr lang="en-US" sz="2400" dirty="0">
                <a:solidFill>
                  <a:srgbClr val="FF0000"/>
                </a:solidFill>
                <a:sym typeface="Symbol" pitchFamily="84" charset="2"/>
              </a:rPr>
              <a:t>absolute</a:t>
            </a:r>
            <a:r>
              <a:rPr lang="en-US" sz="2400" dirty="0">
                <a:solidFill>
                  <a:schemeClr val="tx1"/>
                </a:solidFill>
                <a:sym typeface="Symbol" pitchFamily="84" charset="2"/>
              </a:rPr>
              <a:t> sign is used because magnitude or size is a </a:t>
            </a:r>
            <a:r>
              <a:rPr lang="en-US" sz="2400" dirty="0">
                <a:solidFill>
                  <a:srgbClr val="FF0000"/>
                </a:solidFill>
                <a:sym typeface="Symbol" pitchFamily="84" charset="2"/>
              </a:rPr>
              <a:t>positive</a:t>
            </a:r>
            <a:r>
              <a:rPr lang="en-US" sz="2400" dirty="0">
                <a:solidFill>
                  <a:schemeClr val="tx1"/>
                </a:solidFill>
                <a:sym typeface="Symbol" pitchFamily="84" charset="2"/>
              </a:rPr>
              <a:t> quantity and </a:t>
            </a:r>
            <a:r>
              <a:rPr lang="en-US" sz="2400" i="1" dirty="0">
                <a:solidFill>
                  <a:schemeClr val="tx1"/>
                </a:solidFill>
                <a:sym typeface="Symbol" pitchFamily="84" charset="2"/>
              </a:rPr>
              <a:t>x</a:t>
            </a:r>
            <a:r>
              <a:rPr lang="en-US" sz="2400" baseline="-25000" dirty="0">
                <a:solidFill>
                  <a:schemeClr val="tx1"/>
                </a:solidFill>
                <a:sym typeface="Symbol" pitchFamily="84" charset="2"/>
              </a:rPr>
              <a:t>2</a:t>
            </a:r>
            <a:r>
              <a:rPr lang="en-US" sz="2400" dirty="0">
                <a:solidFill>
                  <a:schemeClr val="tx1"/>
                </a:solidFill>
                <a:sym typeface="Symbol" pitchFamily="84" charset="2"/>
              </a:rPr>
              <a:t> is less than </a:t>
            </a:r>
            <a:r>
              <a:rPr lang="en-US" sz="2400" i="1" dirty="0">
                <a:solidFill>
                  <a:schemeClr val="tx1"/>
                </a:solidFill>
                <a:sym typeface="Symbol" pitchFamily="84" charset="2"/>
              </a:rPr>
              <a:t>x</a:t>
            </a:r>
            <a:r>
              <a:rPr lang="en-US" sz="2400" baseline="-25000" dirty="0">
                <a:solidFill>
                  <a:schemeClr val="tx1"/>
                </a:solidFill>
                <a:sym typeface="Symbol" pitchFamily="84" charset="2"/>
              </a:rPr>
              <a:t>1</a:t>
            </a:r>
            <a:r>
              <a:rPr lang="en-US" sz="2400" dirty="0">
                <a:solidFill>
                  <a:schemeClr val="tx1"/>
                </a:solidFill>
                <a:sym typeface="Symbol" pitchFamily="84" charset="2"/>
              </a:rPr>
              <a:t>.</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084179274"/>
              </p:ext>
            </p:extLst>
          </p:nvPr>
        </p:nvGraphicFramePr>
        <p:xfrm>
          <a:off x="4608030" y="2379663"/>
          <a:ext cx="1485900" cy="381000"/>
        </p:xfrm>
        <a:graphic>
          <a:graphicData uri="http://schemas.openxmlformats.org/presentationml/2006/ole">
            <mc:AlternateContent xmlns:mc="http://schemas.openxmlformats.org/markup-compatibility/2006">
              <mc:Choice xmlns:v="urn:schemas-microsoft-com:vml" Requires="v">
                <p:oleObj spid="_x0000_s266547" name="Equation" r:id="rId3" imgW="1485720" imgH="380880" progId="Equation.DSMT4">
                  <p:embed/>
                </p:oleObj>
              </mc:Choice>
              <mc:Fallback>
                <p:oleObj name="Equation" r:id="rId3" imgW="1485720" imgH="380880" progId="Equation.DSMT4">
                  <p:embed/>
                  <p:pic>
                    <p:nvPicPr>
                      <p:cNvPr id="20" name="Object 2"/>
                      <p:cNvPicPr>
                        <a:picLocks noChangeAspect="1" noChangeArrowheads="1"/>
                      </p:cNvPicPr>
                      <p:nvPr/>
                    </p:nvPicPr>
                    <p:blipFill>
                      <a:blip r:embed="rId4"/>
                      <a:srcRect/>
                      <a:stretch>
                        <a:fillRect/>
                      </a:stretch>
                    </p:blipFill>
                    <p:spPr bwMode="auto">
                      <a:xfrm>
                        <a:off x="4608030" y="2379663"/>
                        <a:ext cx="1485900" cy="3810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48548519"/>
              </p:ext>
            </p:extLst>
          </p:nvPr>
        </p:nvGraphicFramePr>
        <p:xfrm>
          <a:off x="2927568" y="2888151"/>
          <a:ext cx="393700" cy="368300"/>
        </p:xfrm>
        <a:graphic>
          <a:graphicData uri="http://schemas.openxmlformats.org/presentationml/2006/ole">
            <mc:AlternateContent xmlns:mc="http://schemas.openxmlformats.org/markup-compatibility/2006">
              <mc:Choice xmlns:v="urn:schemas-microsoft-com:vml" Requires="v">
                <p:oleObj spid="_x0000_s266548" name="Equation" r:id="rId5" imgW="393480" imgH="368280" progId="Equation.DSMT4">
                  <p:embed/>
                </p:oleObj>
              </mc:Choice>
              <mc:Fallback>
                <p:oleObj name="Equation" r:id="rId5" imgW="393480" imgH="368280" progId="Equation.DSMT4">
                  <p:embed/>
                  <p:pic>
                    <p:nvPicPr>
                      <p:cNvPr id="25" name="Object 2"/>
                      <p:cNvPicPr>
                        <a:picLocks noChangeAspect="1" noChangeArrowheads="1"/>
                      </p:cNvPicPr>
                      <p:nvPr/>
                    </p:nvPicPr>
                    <p:blipFill>
                      <a:blip r:embed="rId6"/>
                      <a:srcRect/>
                      <a:stretch>
                        <a:fillRect/>
                      </a:stretch>
                    </p:blipFill>
                    <p:spPr bwMode="auto">
                      <a:xfrm>
                        <a:off x="2927568" y="2888151"/>
                        <a:ext cx="393700" cy="368300"/>
                      </a:xfrm>
                      <a:prstGeom prst="rect">
                        <a:avLst/>
                      </a:prstGeom>
                      <a:solidFill>
                        <a:schemeClr val="bg1"/>
                      </a:solidFill>
                    </p:spPr>
                  </p:pic>
                </p:oleObj>
              </mc:Fallback>
            </mc:AlternateContent>
          </a:graphicData>
        </a:graphic>
      </p:graphicFrame>
      <p:grpSp>
        <p:nvGrpSpPr>
          <p:cNvPr id="7" name="Group 6"/>
          <p:cNvGrpSpPr/>
          <p:nvPr/>
        </p:nvGrpSpPr>
        <p:grpSpPr>
          <a:xfrm>
            <a:off x="2469931" y="4482647"/>
            <a:ext cx="7362496" cy="1575390"/>
            <a:chOff x="945931" y="4362967"/>
            <a:chExt cx="7362496" cy="1575390"/>
          </a:xfrm>
        </p:grpSpPr>
        <p:cxnSp>
          <p:nvCxnSpPr>
            <p:cNvPr id="8" name="Straight Connector 7"/>
            <p:cNvCxnSpPr/>
            <p:nvPr/>
          </p:nvCxnSpPr>
          <p:spPr>
            <a:xfrm>
              <a:off x="945931" y="4992416"/>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87366" y="4855782"/>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08689" y="4486450"/>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1" name="TextBox 10"/>
            <p:cNvSpPr txBox="1"/>
            <p:nvPr/>
          </p:nvSpPr>
          <p:spPr>
            <a:xfrm>
              <a:off x="7400171" y="4737164"/>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2" name="Straight Arrow Connector 11"/>
            <p:cNvCxnSpPr/>
            <p:nvPr/>
          </p:nvCxnSpPr>
          <p:spPr>
            <a:xfrm flipH="1">
              <a:off x="2367084" y="4992416"/>
              <a:ext cx="3240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591879" y="4950373"/>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sp>
          <p:nvSpPr>
            <p:cNvPr id="14" name="TextBox 13"/>
            <p:cNvSpPr txBox="1"/>
            <p:nvPr/>
          </p:nvSpPr>
          <p:spPr>
            <a:xfrm>
              <a:off x="2137489" y="4362967"/>
              <a:ext cx="1197153"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a:t>
              </a:r>
            </a:p>
          </p:txBody>
        </p:sp>
        <p:sp>
          <p:nvSpPr>
            <p:cNvPr id="15" name="TextBox 14"/>
            <p:cNvSpPr txBox="1"/>
            <p:nvPr/>
          </p:nvSpPr>
          <p:spPr>
            <a:xfrm>
              <a:off x="5402087" y="4396101"/>
              <a:ext cx="108279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a:t>
              </a:r>
              <a:endParaRPr lang="en-SG" sz="2000" i="1" dirty="0">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a:off x="1387366" y="5517944"/>
              <a:ext cx="1044000" cy="0"/>
            </a:xfrm>
            <a:prstGeom prst="straightConnector1">
              <a:avLst/>
            </a:prstGeom>
            <a:ln w="285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387366" y="5938357"/>
              <a:ext cx="4248000" cy="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8" name="Object 2"/>
            <p:cNvGraphicFramePr>
              <a:graphicFrameLocks noChangeAspect="1"/>
            </p:cNvGraphicFramePr>
            <p:nvPr>
              <p:extLst>
                <p:ext uri="{D42A27DB-BD31-4B8C-83A1-F6EECF244321}">
                  <p14:modId xmlns:p14="http://schemas.microsoft.com/office/powerpoint/2010/main" val="3758692489"/>
                </p:ext>
              </p:extLst>
            </p:nvPr>
          </p:nvGraphicFramePr>
          <p:xfrm>
            <a:off x="3808413" y="4592504"/>
            <a:ext cx="482600" cy="317500"/>
          </p:xfrm>
          <a:graphic>
            <a:graphicData uri="http://schemas.openxmlformats.org/presentationml/2006/ole">
              <mc:AlternateContent xmlns:mc="http://schemas.openxmlformats.org/markup-compatibility/2006">
                <mc:Choice xmlns:v="urn:schemas-microsoft-com:vml" Requires="v">
                  <p:oleObj spid="_x0000_s266549" name="Equation" r:id="rId7" imgW="482400" imgH="317160" progId="Equation.DSMT4">
                    <p:embed/>
                  </p:oleObj>
                </mc:Choice>
                <mc:Fallback>
                  <p:oleObj name="Equation" r:id="rId7" imgW="482400" imgH="317160" progId="Equation.DSMT4">
                    <p:embed/>
                    <p:pic>
                      <p:nvPicPr>
                        <p:cNvPr id="26" name="Object 2"/>
                        <p:cNvPicPr>
                          <a:picLocks noChangeAspect="1" noChangeArrowheads="1"/>
                        </p:cNvPicPr>
                        <p:nvPr/>
                      </p:nvPicPr>
                      <p:blipFill>
                        <a:blip r:embed="rId8"/>
                        <a:srcRect/>
                        <a:stretch>
                          <a:fillRect/>
                        </a:stretch>
                      </p:blipFill>
                      <p:spPr bwMode="auto">
                        <a:xfrm>
                          <a:off x="3808413" y="4592504"/>
                          <a:ext cx="482600" cy="317500"/>
                        </a:xfrm>
                        <a:prstGeom prst="rect">
                          <a:avLst/>
                        </a:prstGeom>
                        <a:solidFill>
                          <a:schemeClr val="bg1"/>
                        </a:solidFill>
                      </p:spPr>
                    </p:pic>
                  </p:oleObj>
                </mc:Fallback>
              </mc:AlternateContent>
            </a:graphicData>
          </a:graphic>
        </p:graphicFrame>
        <p:graphicFrame>
          <p:nvGraphicFramePr>
            <p:cNvPr id="19" name="Object 2"/>
            <p:cNvGraphicFramePr>
              <a:graphicFrameLocks noChangeAspect="1"/>
            </p:cNvGraphicFramePr>
            <p:nvPr>
              <p:extLst>
                <p:ext uri="{D42A27DB-BD31-4B8C-83A1-F6EECF244321}">
                  <p14:modId xmlns:p14="http://schemas.microsoft.com/office/powerpoint/2010/main" val="55290140"/>
                </p:ext>
              </p:extLst>
            </p:nvPr>
          </p:nvGraphicFramePr>
          <p:xfrm>
            <a:off x="1762125" y="5097329"/>
            <a:ext cx="254000" cy="330200"/>
          </p:xfrm>
          <a:graphic>
            <a:graphicData uri="http://schemas.openxmlformats.org/presentationml/2006/ole">
              <mc:AlternateContent xmlns:mc="http://schemas.openxmlformats.org/markup-compatibility/2006">
                <mc:Choice xmlns:v="urn:schemas-microsoft-com:vml" Requires="v">
                  <p:oleObj spid="_x0000_s266550" name="Equation" r:id="rId9" imgW="253800" imgH="330120" progId="Equation.DSMT4">
                    <p:embed/>
                  </p:oleObj>
                </mc:Choice>
                <mc:Fallback>
                  <p:oleObj name="Equation" r:id="rId9" imgW="253800" imgH="330120" progId="Equation.DSMT4">
                    <p:embed/>
                    <p:pic>
                      <p:nvPicPr>
                        <p:cNvPr id="27" name="Object 2"/>
                        <p:cNvPicPr>
                          <a:picLocks noChangeAspect="1" noChangeArrowheads="1"/>
                        </p:cNvPicPr>
                        <p:nvPr/>
                      </p:nvPicPr>
                      <p:blipFill>
                        <a:blip r:embed="rId10"/>
                        <a:srcRect/>
                        <a:stretch>
                          <a:fillRect/>
                        </a:stretch>
                      </p:blipFill>
                      <p:spPr bwMode="auto">
                        <a:xfrm>
                          <a:off x="1762125" y="5097329"/>
                          <a:ext cx="254000" cy="330200"/>
                        </a:xfrm>
                        <a:prstGeom prst="rect">
                          <a:avLst/>
                        </a:prstGeom>
                        <a:solidFill>
                          <a:schemeClr val="bg1"/>
                        </a:solidFill>
                      </p:spPr>
                    </p:pic>
                  </p:oleObj>
                </mc:Fallback>
              </mc:AlternateContent>
            </a:graphicData>
          </a:graphic>
        </p:graphicFrame>
        <p:graphicFrame>
          <p:nvGraphicFramePr>
            <p:cNvPr id="20" name="Object 2"/>
            <p:cNvGraphicFramePr>
              <a:graphicFrameLocks noChangeAspect="1"/>
            </p:cNvGraphicFramePr>
            <p:nvPr>
              <p:extLst>
                <p:ext uri="{D42A27DB-BD31-4B8C-83A1-F6EECF244321}">
                  <p14:modId xmlns:p14="http://schemas.microsoft.com/office/powerpoint/2010/main" val="2027739126"/>
                </p:ext>
              </p:extLst>
            </p:nvPr>
          </p:nvGraphicFramePr>
          <p:xfrm>
            <a:off x="3195638" y="5481504"/>
            <a:ext cx="228600" cy="330200"/>
          </p:xfrm>
          <a:graphic>
            <a:graphicData uri="http://schemas.openxmlformats.org/presentationml/2006/ole">
              <mc:AlternateContent xmlns:mc="http://schemas.openxmlformats.org/markup-compatibility/2006">
                <mc:Choice xmlns:v="urn:schemas-microsoft-com:vml" Requires="v">
                  <p:oleObj spid="_x0000_s266551" name="Equation" r:id="rId11" imgW="228600" imgH="330120" progId="Equation.DSMT4">
                    <p:embed/>
                  </p:oleObj>
                </mc:Choice>
                <mc:Fallback>
                  <p:oleObj name="Equation" r:id="rId11" imgW="228600" imgH="330120" progId="Equation.DSMT4">
                    <p:embed/>
                    <p:pic>
                      <p:nvPicPr>
                        <p:cNvPr id="28" name="Object 2"/>
                        <p:cNvPicPr>
                          <a:picLocks noChangeAspect="1" noChangeArrowheads="1"/>
                        </p:cNvPicPr>
                        <p:nvPr/>
                      </p:nvPicPr>
                      <p:blipFill>
                        <a:blip r:embed="rId12"/>
                        <a:srcRect/>
                        <a:stretch>
                          <a:fillRect/>
                        </a:stretch>
                      </p:blipFill>
                      <p:spPr bwMode="auto">
                        <a:xfrm>
                          <a:off x="3195638" y="5481504"/>
                          <a:ext cx="228600" cy="330200"/>
                        </a:xfrm>
                        <a:prstGeom prst="rect">
                          <a:avLst/>
                        </a:prstGeom>
                        <a:solidFill>
                          <a:schemeClr val="bg1"/>
                        </a:solidFill>
                      </p:spPr>
                    </p:pic>
                  </p:oleObj>
                </mc:Fallback>
              </mc:AlternateContent>
            </a:graphicData>
          </a:graphic>
        </p:graphicFrame>
        <p:sp>
          <p:nvSpPr>
            <p:cNvPr id="21" name="Oval 20"/>
            <p:cNvSpPr/>
            <p:nvPr/>
          </p:nvSpPr>
          <p:spPr>
            <a:xfrm>
              <a:off x="2304397" y="4960886"/>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3063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vs displacement</a:t>
            </a:r>
            <a:endParaRPr lang="en-SG" dirty="0"/>
          </a:p>
        </p:txBody>
      </p:sp>
      <p:sp>
        <p:nvSpPr>
          <p:cNvPr id="3" name="Content Placeholder 2"/>
          <p:cNvSpPr>
            <a:spLocks noGrp="1"/>
          </p:cNvSpPr>
          <p:nvPr>
            <p:ph idx="1"/>
          </p:nvPr>
        </p:nvSpPr>
        <p:spPr/>
        <p:txBody>
          <a:bodyPr/>
          <a:lstStyle/>
          <a:p>
            <a:pPr marL="381000" indent="-381000">
              <a:lnSpc>
                <a:spcPct val="110000"/>
              </a:lnSpc>
            </a:pPr>
            <a:r>
              <a:rPr lang="en-GB" dirty="0"/>
              <a:t>Distance is the </a:t>
            </a:r>
            <a:r>
              <a:rPr lang="en-GB" dirty="0">
                <a:solidFill>
                  <a:srgbClr val="FF0000"/>
                </a:solidFill>
              </a:rPr>
              <a:t>total</a:t>
            </a:r>
            <a:r>
              <a:rPr lang="en-GB" dirty="0"/>
              <a:t> length of </a:t>
            </a:r>
            <a:r>
              <a:rPr lang="en-GB" sz="2800" dirty="0"/>
              <a:t>the</a:t>
            </a:r>
            <a:r>
              <a:rPr lang="en-GB" dirty="0"/>
              <a:t> path travelled by an object. It is a </a:t>
            </a:r>
            <a:r>
              <a:rPr lang="en-GB" dirty="0">
                <a:solidFill>
                  <a:srgbClr val="FF0000"/>
                </a:solidFill>
              </a:rPr>
              <a:t>scalar</a:t>
            </a:r>
            <a:r>
              <a:rPr lang="en-GB" dirty="0"/>
              <a:t>.</a:t>
            </a:r>
          </a:p>
          <a:p>
            <a:pPr marL="381000" indent="-381000"/>
            <a:r>
              <a:rPr lang="en-GB" dirty="0"/>
              <a:t>In the diagram below, if the object moves from </a:t>
            </a:r>
            <a:r>
              <a:rPr lang="en-GB" i="1" dirty="0"/>
              <a:t>P</a:t>
            </a:r>
            <a:r>
              <a:rPr lang="en-GB" baseline="-25000" dirty="0"/>
              <a:t>1</a:t>
            </a:r>
            <a:r>
              <a:rPr lang="en-GB" dirty="0"/>
              <a:t> (origin) to </a:t>
            </a:r>
            <a:r>
              <a:rPr lang="en-GB" i="1" dirty="0"/>
              <a:t>P</a:t>
            </a:r>
            <a:r>
              <a:rPr lang="en-GB" baseline="-25000" dirty="0"/>
              <a:t>2</a:t>
            </a:r>
            <a:r>
              <a:rPr lang="en-GB" dirty="0"/>
              <a:t> (10.0 m) and back to </a:t>
            </a:r>
            <a:r>
              <a:rPr lang="en-GB" i="1" dirty="0"/>
              <a:t>P</a:t>
            </a:r>
            <a:r>
              <a:rPr lang="en-GB" baseline="-25000" dirty="0"/>
              <a:t>1</a:t>
            </a:r>
            <a:r>
              <a:rPr lang="en-GB" dirty="0"/>
              <a:t> again, the </a:t>
            </a:r>
            <a:r>
              <a:rPr lang="en-GB" dirty="0">
                <a:solidFill>
                  <a:srgbClr val="FF0000"/>
                </a:solidFill>
              </a:rPr>
              <a:t>distance</a:t>
            </a:r>
            <a:r>
              <a:rPr lang="en-GB" dirty="0"/>
              <a:t> is 20.0 m</a:t>
            </a:r>
          </a:p>
          <a:p>
            <a:pPr marL="381000" indent="-381000"/>
            <a:r>
              <a:rPr lang="en-GB" dirty="0"/>
              <a:t>The first displacement vector is 10.0 m to the right and the second displacement vector is 10.0 m to the left.</a:t>
            </a:r>
          </a:p>
          <a:p>
            <a:pPr marL="381000" indent="-381000"/>
            <a:r>
              <a:rPr lang="en-GB" dirty="0"/>
              <a:t>The </a:t>
            </a:r>
            <a:r>
              <a:rPr lang="en-GB" dirty="0">
                <a:solidFill>
                  <a:srgbClr val="FF0000"/>
                </a:solidFill>
              </a:rPr>
              <a:t>final</a:t>
            </a:r>
            <a:r>
              <a:rPr lang="en-GB" dirty="0"/>
              <a:t> displacement vector with respect to the origin is 0 m.</a:t>
            </a:r>
            <a:br>
              <a:rPr lang="en-GB" dirty="0"/>
            </a:b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7</a:t>
            </a:fld>
            <a:endParaRPr lang="en-US" dirty="0"/>
          </a:p>
        </p:txBody>
      </p:sp>
      <p:grpSp>
        <p:nvGrpSpPr>
          <p:cNvPr id="5" name="Group 4"/>
          <p:cNvGrpSpPr/>
          <p:nvPr/>
        </p:nvGrpSpPr>
        <p:grpSpPr>
          <a:xfrm>
            <a:off x="2141939" y="5006499"/>
            <a:ext cx="7362496" cy="1289526"/>
            <a:chOff x="945931" y="4908622"/>
            <a:chExt cx="7362496" cy="1289526"/>
          </a:xfrm>
        </p:grpSpPr>
        <p:cxnSp>
          <p:nvCxnSpPr>
            <p:cNvPr id="6" name="Straight Connector 5"/>
            <p:cNvCxnSpPr/>
            <p:nvPr/>
          </p:nvCxnSpPr>
          <p:spPr>
            <a:xfrm>
              <a:off x="945931" y="5517921"/>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87366" y="5381287"/>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08689" y="5011955"/>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9" name="TextBox 8"/>
            <p:cNvSpPr txBox="1"/>
            <p:nvPr/>
          </p:nvSpPr>
          <p:spPr>
            <a:xfrm>
              <a:off x="7400171" y="5262669"/>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0" name="Straight Arrow Connector 9"/>
            <p:cNvCxnSpPr/>
            <p:nvPr/>
          </p:nvCxnSpPr>
          <p:spPr>
            <a:xfrm>
              <a:off x="1400137" y="5517921"/>
              <a:ext cx="4176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8432" y="4908622"/>
              <a:ext cx="1214768"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 </a:t>
              </a:r>
              <a:r>
                <a:rPr lang="en-SG" sz="2000" dirty="0">
                  <a:latin typeface="Times New Roman" panose="02020603050405020304" pitchFamily="18" charset="0"/>
                  <a:cs typeface="Times New Roman" panose="02020603050405020304" pitchFamily="18" charset="0"/>
                </a:rPr>
                <a:t>(0 m) </a:t>
              </a:r>
              <a:endParaRPr lang="en-SG" sz="2000" i="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013217" y="4921606"/>
              <a:ext cx="2312506" cy="605294"/>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 (10.0 m) </a:t>
              </a:r>
              <a:endParaRPr lang="en-SG" sz="2000" i="1" baseline="-25000" dirty="0">
                <a:latin typeface="Times New Roman" panose="02020603050405020304" pitchFamily="18" charset="0"/>
                <a:cs typeface="Times New Roman" panose="02020603050405020304" pitchFamily="18" charset="0"/>
              </a:endParaRPr>
            </a:p>
            <a:p>
              <a:endParaRPr lang="en-SG" sz="2000" baseline="-25000" dirty="0">
                <a:latin typeface="Times New Roman" panose="02020603050405020304" pitchFamily="18" charset="0"/>
                <a:cs typeface="Times New Roman" panose="02020603050405020304" pitchFamily="18" charset="0"/>
              </a:endParaRPr>
            </a:p>
          </p:txBody>
        </p:sp>
        <p:sp>
          <p:nvSpPr>
            <p:cNvPr id="13" name="Oval 12"/>
            <p:cNvSpPr/>
            <p:nvPr/>
          </p:nvSpPr>
          <p:spPr>
            <a:xfrm>
              <a:off x="1347962" y="5475877"/>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sp>
          <p:nvSpPr>
            <p:cNvPr id="14" name="Oval 13"/>
            <p:cNvSpPr/>
            <p:nvPr/>
          </p:nvSpPr>
          <p:spPr>
            <a:xfrm>
              <a:off x="5607084" y="5475873"/>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flipH="1">
              <a:off x="1387366" y="5766374"/>
              <a:ext cx="4176000" cy="0"/>
            </a:xfrm>
            <a:prstGeom prst="straightConnector1">
              <a:avLst/>
            </a:prstGeom>
            <a:ln w="28575">
              <a:tailEnd type="triangle" w="lg" len="lg"/>
            </a:ln>
          </p:spPr>
          <p:style>
            <a:lnRef idx="1">
              <a:schemeClr val="accent2"/>
            </a:lnRef>
            <a:fillRef idx="0">
              <a:schemeClr val="accent2"/>
            </a:fillRef>
            <a:effectRef idx="0">
              <a:schemeClr val="accent2"/>
            </a:effectRef>
            <a:fontRef idx="minor">
              <a:schemeClr val="tx1"/>
            </a:fontRef>
          </p:style>
        </p:cxnSp>
        <p:graphicFrame>
          <p:nvGraphicFramePr>
            <p:cNvPr id="16" name="Object 2"/>
            <p:cNvGraphicFramePr>
              <a:graphicFrameLocks noChangeAspect="1"/>
            </p:cNvGraphicFramePr>
            <p:nvPr>
              <p:extLst>
                <p:ext uri="{D42A27DB-BD31-4B8C-83A1-F6EECF244321}">
                  <p14:modId xmlns:p14="http://schemas.microsoft.com/office/powerpoint/2010/main" val="1147310751"/>
                </p:ext>
              </p:extLst>
            </p:nvPr>
          </p:nvGraphicFramePr>
          <p:xfrm>
            <a:off x="3426792" y="5066261"/>
            <a:ext cx="342900" cy="317500"/>
          </p:xfrm>
          <a:graphic>
            <a:graphicData uri="http://schemas.openxmlformats.org/presentationml/2006/ole">
              <mc:AlternateContent xmlns:mc="http://schemas.openxmlformats.org/markup-compatibility/2006">
                <mc:Choice xmlns:v="urn:schemas-microsoft-com:vml" Requires="v">
                  <p:oleObj spid="_x0000_s302200" name="Equation" r:id="rId3" imgW="342720" imgH="317160" progId="Equation.DSMT4">
                    <p:embed/>
                  </p:oleObj>
                </mc:Choice>
                <mc:Fallback>
                  <p:oleObj name="Equation" r:id="rId3" imgW="342720" imgH="317160" progId="Equation.DSMT4">
                    <p:embed/>
                    <p:pic>
                      <p:nvPicPr>
                        <p:cNvPr id="20" name="Object 2"/>
                        <p:cNvPicPr>
                          <a:picLocks noChangeAspect="1" noChangeArrowheads="1"/>
                        </p:cNvPicPr>
                        <p:nvPr/>
                      </p:nvPicPr>
                      <p:blipFill>
                        <a:blip r:embed="rId4"/>
                        <a:srcRect/>
                        <a:stretch>
                          <a:fillRect/>
                        </a:stretch>
                      </p:blipFill>
                      <p:spPr bwMode="auto">
                        <a:xfrm>
                          <a:off x="3426792" y="5066261"/>
                          <a:ext cx="342900" cy="317500"/>
                        </a:xfrm>
                        <a:prstGeom prst="rect">
                          <a:avLst/>
                        </a:prstGeom>
                        <a:solidFill>
                          <a:schemeClr val="bg1"/>
                        </a:solidFill>
                      </p:spPr>
                    </p:pic>
                  </p:oleObj>
                </mc:Fallback>
              </mc:AlternateContent>
            </a:graphicData>
          </a:graphic>
        </p:graphicFrame>
        <p:graphicFrame>
          <p:nvGraphicFramePr>
            <p:cNvPr id="17" name="Object 2"/>
            <p:cNvGraphicFramePr>
              <a:graphicFrameLocks noChangeAspect="1"/>
            </p:cNvGraphicFramePr>
            <p:nvPr>
              <p:extLst>
                <p:ext uri="{D42A27DB-BD31-4B8C-83A1-F6EECF244321}">
                  <p14:modId xmlns:p14="http://schemas.microsoft.com/office/powerpoint/2010/main" val="2721899298"/>
                </p:ext>
              </p:extLst>
            </p:nvPr>
          </p:nvGraphicFramePr>
          <p:xfrm>
            <a:off x="3288680" y="5880648"/>
            <a:ext cx="482600" cy="317500"/>
          </p:xfrm>
          <a:graphic>
            <a:graphicData uri="http://schemas.openxmlformats.org/presentationml/2006/ole">
              <mc:AlternateContent xmlns:mc="http://schemas.openxmlformats.org/markup-compatibility/2006">
                <mc:Choice xmlns:v="urn:schemas-microsoft-com:vml" Requires="v">
                  <p:oleObj spid="_x0000_s302201" name="Equation" r:id="rId5" imgW="482400" imgH="317160" progId="Equation.DSMT4">
                    <p:embed/>
                  </p:oleObj>
                </mc:Choice>
                <mc:Fallback>
                  <p:oleObj name="Equation" r:id="rId5" imgW="482400" imgH="317160" progId="Equation.DSMT4">
                    <p:embed/>
                    <p:pic>
                      <p:nvPicPr>
                        <p:cNvPr id="21" name="Object 2"/>
                        <p:cNvPicPr>
                          <a:picLocks noChangeAspect="1" noChangeArrowheads="1"/>
                        </p:cNvPicPr>
                        <p:nvPr/>
                      </p:nvPicPr>
                      <p:blipFill>
                        <a:blip r:embed="rId6"/>
                        <a:srcRect/>
                        <a:stretch>
                          <a:fillRect/>
                        </a:stretch>
                      </p:blipFill>
                      <p:spPr bwMode="auto">
                        <a:xfrm>
                          <a:off x="3288680" y="5880648"/>
                          <a:ext cx="482600" cy="3175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143765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velocity in 1D</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sym typeface="Symbol" pitchFamily="84" charset="2"/>
              </a:rPr>
              <a:t>Velocity is defined as the </a:t>
            </a:r>
            <a:r>
              <a:rPr lang="en-US" sz="2400" dirty="0">
                <a:solidFill>
                  <a:srgbClr val="FF0000"/>
                </a:solidFill>
                <a:sym typeface="Symbol" pitchFamily="84" charset="2"/>
              </a:rPr>
              <a:t>rate</a:t>
            </a:r>
            <a:r>
              <a:rPr lang="en-US" sz="2400" dirty="0">
                <a:solidFill>
                  <a:schemeClr val="tx1"/>
                </a:solidFill>
                <a:sym typeface="Symbol" pitchFamily="84" charset="2"/>
              </a:rPr>
              <a:t> of change of displacement.</a:t>
            </a:r>
          </a:p>
          <a:p>
            <a:pPr marL="381000" lvl="1" indent="-381000">
              <a:lnSpc>
                <a:spcPct val="110000"/>
              </a:lnSpc>
              <a:buSzPct val="68000"/>
              <a:buFont typeface="Wingdings 3"/>
              <a:buChar char=""/>
            </a:pPr>
            <a:r>
              <a:rPr lang="en-US" sz="2400" dirty="0">
                <a:solidFill>
                  <a:schemeClr val="tx1"/>
                </a:solidFill>
                <a:sym typeface="Symbol" pitchFamily="84" charset="2"/>
              </a:rPr>
              <a:t>If the rate of change of displacement is not constant, we calculate the average velocity.</a:t>
            </a:r>
          </a:p>
          <a:p>
            <a:pPr marL="381000" lvl="1" indent="-381000">
              <a:lnSpc>
                <a:spcPct val="110000"/>
              </a:lnSpc>
              <a:buSzPct val="68000"/>
              <a:buFont typeface="Wingdings 3"/>
              <a:buChar char=""/>
            </a:pPr>
            <a:r>
              <a:rPr lang="en-US" sz="2400" dirty="0">
                <a:solidFill>
                  <a:schemeClr val="tx1"/>
                </a:solidFill>
                <a:sym typeface="Symbol" pitchFamily="84" charset="2"/>
              </a:rPr>
              <a:t>Hence </a:t>
            </a:r>
            <a:r>
              <a:rPr lang="en-US" sz="2400" dirty="0">
                <a:solidFill>
                  <a:srgbClr val="FF0000"/>
                </a:solidFill>
                <a:sym typeface="Symbol" pitchFamily="84" charset="2"/>
              </a:rPr>
              <a:t>average</a:t>
            </a:r>
            <a:r>
              <a:rPr lang="en-US" sz="2400" dirty="0">
                <a:solidFill>
                  <a:schemeClr val="tx1"/>
                </a:solidFill>
                <a:sym typeface="Symbol" pitchFamily="84" charset="2"/>
              </a:rPr>
              <a:t> velocity is</a:t>
            </a:r>
            <a:r>
              <a:rPr lang="en-US" sz="2400" baseline="-25000" dirty="0">
                <a:solidFill>
                  <a:schemeClr val="tx1"/>
                </a:solidFill>
                <a:sym typeface="Symbol" pitchFamily="84" charset="2"/>
              </a:rPr>
              <a:t> </a:t>
            </a:r>
          </a:p>
          <a:p>
            <a:pPr marL="381000" lvl="1" indent="-381000">
              <a:lnSpc>
                <a:spcPct val="110000"/>
              </a:lnSpc>
              <a:buSzPct val="68000"/>
              <a:buFont typeface="Wingdings 3"/>
              <a:buChar char=""/>
            </a:pPr>
            <a:endParaRPr lang="en-US" sz="2400" dirty="0">
              <a:solidFill>
                <a:schemeClr val="tx1"/>
              </a:solidFill>
            </a:endParaRPr>
          </a:p>
          <a:p>
            <a:pPr marL="381000" lvl="1" indent="-381000">
              <a:lnSpc>
                <a:spcPct val="110000"/>
              </a:lnSpc>
              <a:buSzPct val="68000"/>
              <a:buFont typeface="Wingdings 3"/>
              <a:buChar char=""/>
            </a:pPr>
            <a:r>
              <a:rPr lang="en-US" sz="2400" dirty="0">
                <a:solidFill>
                  <a:schemeClr val="tx1"/>
                </a:solidFill>
              </a:rPr>
              <a:t>        points in the direction of       </a:t>
            </a:r>
            <a:r>
              <a:rPr lang="en-SG" sz="2400" dirty="0">
                <a:solidFill>
                  <a:schemeClr val="tx1"/>
                </a:solidFill>
              </a:rPr>
              <a:t>. </a:t>
            </a:r>
            <a:r>
              <a:rPr lang="en-US" sz="2400" dirty="0">
                <a:solidFill>
                  <a:schemeClr val="tx1"/>
                </a:solidFill>
              </a:rPr>
              <a:t> </a:t>
            </a:r>
          </a:p>
          <a:p>
            <a:pPr marL="0" indent="0">
              <a:lnSpc>
                <a:spcPct val="110000"/>
              </a:lnSpc>
              <a:buNone/>
            </a:pPr>
            <a:endParaRPr lang="en-GB" dirty="0"/>
          </a:p>
          <a:p>
            <a:pPr marL="381000" indent="-381000">
              <a:lnSpc>
                <a:spcPct val="110000"/>
              </a:lnSpc>
              <a:buNone/>
            </a:pPr>
            <a:endParaRPr lang="en-GB"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8</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301886749"/>
              </p:ext>
            </p:extLst>
          </p:nvPr>
        </p:nvGraphicFramePr>
        <p:xfrm>
          <a:off x="4728141" y="2711514"/>
          <a:ext cx="2435225" cy="863600"/>
        </p:xfrm>
        <a:graphic>
          <a:graphicData uri="http://schemas.openxmlformats.org/presentationml/2006/ole">
            <mc:AlternateContent xmlns:mc="http://schemas.openxmlformats.org/markup-compatibility/2006">
              <mc:Choice xmlns:v="urn:schemas-microsoft-com:vml" Requires="v">
                <p:oleObj spid="_x0000_s303406" name="Equation" r:id="rId3" imgW="2438280" imgH="863280" progId="Equation.DSMT4">
                  <p:embed/>
                </p:oleObj>
              </mc:Choice>
              <mc:Fallback>
                <p:oleObj name="Equation" r:id="rId3" imgW="2438280" imgH="863280" progId="Equation.DSMT4">
                  <p:embed/>
                  <p:pic>
                    <p:nvPicPr>
                      <p:cNvPr id="6" name="Object 2"/>
                      <p:cNvPicPr>
                        <a:picLocks noChangeAspect="1" noChangeArrowheads="1"/>
                      </p:cNvPicPr>
                      <p:nvPr/>
                    </p:nvPicPr>
                    <p:blipFill>
                      <a:blip r:embed="rId4"/>
                      <a:srcRect/>
                      <a:stretch>
                        <a:fillRect/>
                      </a:stretch>
                    </p:blipFill>
                    <p:spPr bwMode="auto">
                      <a:xfrm>
                        <a:off x="4728141" y="2711514"/>
                        <a:ext cx="2435225" cy="8636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2910137182"/>
              </p:ext>
            </p:extLst>
          </p:nvPr>
        </p:nvGraphicFramePr>
        <p:xfrm>
          <a:off x="5170113" y="3920376"/>
          <a:ext cx="393700" cy="368300"/>
        </p:xfrm>
        <a:graphic>
          <a:graphicData uri="http://schemas.openxmlformats.org/presentationml/2006/ole">
            <mc:AlternateContent xmlns:mc="http://schemas.openxmlformats.org/markup-compatibility/2006">
              <mc:Choice xmlns:v="urn:schemas-microsoft-com:vml" Requires="v">
                <p:oleObj spid="_x0000_s303407" name="Equation" r:id="rId5" imgW="393480" imgH="368280" progId="Equation.DSMT4">
                  <p:embed/>
                </p:oleObj>
              </mc:Choice>
              <mc:Fallback>
                <p:oleObj name="Equation" r:id="rId5" imgW="393480" imgH="368280" progId="Equation.DSMT4">
                  <p:embed/>
                  <p:pic>
                    <p:nvPicPr>
                      <p:cNvPr id="23" name="Object 2"/>
                      <p:cNvPicPr>
                        <a:picLocks noChangeAspect="1" noChangeArrowheads="1"/>
                      </p:cNvPicPr>
                      <p:nvPr/>
                    </p:nvPicPr>
                    <p:blipFill>
                      <a:blip r:embed="rId6"/>
                      <a:srcRect/>
                      <a:stretch>
                        <a:fillRect/>
                      </a:stretch>
                    </p:blipFill>
                    <p:spPr bwMode="auto">
                      <a:xfrm>
                        <a:off x="5170113" y="3920376"/>
                        <a:ext cx="393700" cy="368300"/>
                      </a:xfrm>
                      <a:prstGeom prst="rect">
                        <a:avLst/>
                      </a:prstGeom>
                      <a:solidFill>
                        <a:schemeClr val="bg1"/>
                      </a:solidFill>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255716513"/>
              </p:ext>
            </p:extLst>
          </p:nvPr>
        </p:nvGraphicFramePr>
        <p:xfrm>
          <a:off x="1489755" y="3924153"/>
          <a:ext cx="506412" cy="381000"/>
        </p:xfrm>
        <a:graphic>
          <a:graphicData uri="http://schemas.openxmlformats.org/presentationml/2006/ole">
            <mc:AlternateContent xmlns:mc="http://schemas.openxmlformats.org/markup-compatibility/2006">
              <mc:Choice xmlns:v="urn:schemas-microsoft-com:vml" Requires="v">
                <p:oleObj spid="_x0000_s303408" name="Equation" r:id="rId7" imgW="507960" imgH="380880" progId="Equation.DSMT4">
                  <p:embed/>
                </p:oleObj>
              </mc:Choice>
              <mc:Fallback>
                <p:oleObj name="Equation" r:id="rId7" imgW="507960" imgH="380880" progId="Equation.DSMT4">
                  <p:embed/>
                  <p:pic>
                    <p:nvPicPr>
                      <p:cNvPr id="24" name="Object 2"/>
                      <p:cNvPicPr>
                        <a:picLocks noChangeAspect="1" noChangeArrowheads="1"/>
                      </p:cNvPicPr>
                      <p:nvPr/>
                    </p:nvPicPr>
                    <p:blipFill>
                      <a:blip r:embed="rId8"/>
                      <a:srcRect/>
                      <a:stretch>
                        <a:fillRect/>
                      </a:stretch>
                    </p:blipFill>
                    <p:spPr bwMode="auto">
                      <a:xfrm>
                        <a:off x="1489755" y="3924153"/>
                        <a:ext cx="506412" cy="381000"/>
                      </a:xfrm>
                      <a:prstGeom prst="rect">
                        <a:avLst/>
                      </a:prstGeom>
                      <a:solidFill>
                        <a:schemeClr val="bg1"/>
                      </a:solidFill>
                    </p:spPr>
                  </p:pic>
                </p:oleObj>
              </mc:Fallback>
            </mc:AlternateContent>
          </a:graphicData>
        </a:graphic>
      </p:graphicFrame>
      <p:grpSp>
        <p:nvGrpSpPr>
          <p:cNvPr id="8" name="Group 7"/>
          <p:cNvGrpSpPr/>
          <p:nvPr/>
        </p:nvGrpSpPr>
        <p:grpSpPr>
          <a:xfrm>
            <a:off x="2414752" y="4783138"/>
            <a:ext cx="7362496" cy="1398587"/>
            <a:chOff x="890752" y="3363913"/>
            <a:chExt cx="7362496" cy="1398587"/>
          </a:xfrm>
        </p:grpSpPr>
        <p:sp>
          <p:nvSpPr>
            <p:cNvPr id="9" name="Oval 8"/>
            <p:cNvSpPr/>
            <p:nvPr/>
          </p:nvSpPr>
          <p:spPr>
            <a:xfrm>
              <a:off x="5619097" y="4074399"/>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9"/>
            <a:stretch>
              <a:fillRect/>
            </a:stretch>
          </p:blipFill>
          <p:spPr>
            <a:xfrm flipH="1">
              <a:off x="3465882" y="3705402"/>
              <a:ext cx="819478" cy="406791"/>
            </a:xfrm>
            <a:prstGeom prst="rect">
              <a:avLst/>
            </a:prstGeom>
          </p:spPr>
        </p:pic>
        <p:cxnSp>
          <p:nvCxnSpPr>
            <p:cNvPr id="11" name="Straight Connector 10"/>
            <p:cNvCxnSpPr/>
            <p:nvPr/>
          </p:nvCxnSpPr>
          <p:spPr>
            <a:xfrm>
              <a:off x="890752" y="4123326"/>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32187" y="3986692"/>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53510" y="3617360"/>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4" name="TextBox 13"/>
            <p:cNvSpPr txBox="1"/>
            <p:nvPr/>
          </p:nvSpPr>
          <p:spPr>
            <a:xfrm>
              <a:off x="7344992" y="3868074"/>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5" name="Straight Arrow Connector 14"/>
            <p:cNvCxnSpPr/>
            <p:nvPr/>
          </p:nvCxnSpPr>
          <p:spPr>
            <a:xfrm>
              <a:off x="2311905" y="4351926"/>
              <a:ext cx="3240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82310" y="3493877"/>
              <a:ext cx="1075416" cy="707886"/>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 </a:t>
              </a:r>
              <a:r>
                <a:rPr lang="en-SG" sz="2000" dirty="0">
                  <a:latin typeface="Times New Roman" panose="02020603050405020304" pitchFamily="18" charset="0"/>
                  <a:cs typeface="Times New Roman" panose="02020603050405020304" pitchFamily="18" charset="0"/>
                </a:rPr>
                <a:t>(</a:t>
              </a:r>
              <a:r>
                <a:rPr lang="en-SG" sz="2000" i="1" dirty="0">
                  <a:latin typeface="Times New Roman" panose="02020603050405020304" pitchFamily="18" charset="0"/>
                  <a:cs typeface="Times New Roman" panose="02020603050405020304" pitchFamily="18" charset="0"/>
                </a:rPr>
                <a:t>x</a:t>
              </a:r>
              <a:r>
                <a:rPr lang="en-SG" sz="2000" baseline="-25000" dirty="0">
                  <a:latin typeface="Times New Roman" panose="02020603050405020304" pitchFamily="18" charset="0"/>
                  <a:cs typeface="Times New Roman" panose="02020603050405020304" pitchFamily="18" charset="0"/>
                </a:rPr>
                <a:t>1</a:t>
              </a:r>
              <a:r>
                <a:rPr lang="en-SG" sz="2000" dirty="0">
                  <a:latin typeface="Times New Roman" panose="02020603050405020304" pitchFamily="18" charset="0"/>
                  <a:cs typeface="Times New Roman" panose="02020603050405020304" pitchFamily="18" charset="0"/>
                </a:rPr>
                <a:t>)</a:t>
              </a:r>
              <a:endParaRPr lang="en-SG" sz="2000" i="1" baseline="-25000" dirty="0">
                <a:latin typeface="Times New Roman" panose="02020603050405020304" pitchFamily="18" charset="0"/>
                <a:cs typeface="Times New Roman" panose="02020603050405020304" pitchFamily="18" charset="0"/>
              </a:endParaRPr>
            </a:p>
            <a:p>
              <a:endParaRPr lang="en-SG" sz="2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5346908" y="3461095"/>
              <a:ext cx="998603" cy="605294"/>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 (</a:t>
              </a:r>
              <a:r>
                <a:rPr lang="en-SG" sz="2000" i="1" dirty="0">
                  <a:latin typeface="Times New Roman" panose="02020603050405020304" pitchFamily="18" charset="0"/>
                  <a:cs typeface="Times New Roman" panose="02020603050405020304" pitchFamily="18" charset="0"/>
                </a:rPr>
                <a:t>x</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a:t>
              </a:r>
              <a:endParaRPr lang="en-SG" sz="2000" i="1" baseline="-25000" dirty="0">
                <a:latin typeface="Times New Roman" panose="02020603050405020304" pitchFamily="18" charset="0"/>
                <a:cs typeface="Times New Roman" panose="02020603050405020304" pitchFamily="18" charset="0"/>
              </a:endParaRPr>
            </a:p>
            <a:p>
              <a:r>
                <a:rPr lang="en-SG" sz="2000" baseline="-25000" dirty="0">
                  <a:latin typeface="Times New Roman" panose="02020603050405020304" pitchFamily="18" charset="0"/>
                  <a:cs typeface="Times New Roman" panose="02020603050405020304" pitchFamily="18" charset="0"/>
                </a:rPr>
                <a:t> </a:t>
              </a:r>
            </a:p>
          </p:txBody>
        </p:sp>
        <p:sp>
          <p:nvSpPr>
            <p:cNvPr id="18" name="Oval 17"/>
            <p:cNvSpPr/>
            <p:nvPr/>
          </p:nvSpPr>
          <p:spPr>
            <a:xfrm>
              <a:off x="2249218" y="4081282"/>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a:off x="4413974" y="3868074"/>
              <a:ext cx="576000" cy="0"/>
            </a:xfrm>
            <a:prstGeom prst="straightConnector1">
              <a:avLst/>
            </a:prstGeom>
            <a:ln w="1905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20" name="Object 2"/>
            <p:cNvGraphicFramePr>
              <a:graphicFrameLocks noChangeAspect="1"/>
            </p:cNvGraphicFramePr>
            <p:nvPr>
              <p:extLst>
                <p:ext uri="{D42A27DB-BD31-4B8C-83A1-F6EECF244321}">
                  <p14:modId xmlns:p14="http://schemas.microsoft.com/office/powerpoint/2010/main" val="2117314027"/>
                </p:ext>
              </p:extLst>
            </p:nvPr>
          </p:nvGraphicFramePr>
          <p:xfrm>
            <a:off x="3806825" y="4445000"/>
            <a:ext cx="342900" cy="317500"/>
          </p:xfrm>
          <a:graphic>
            <a:graphicData uri="http://schemas.openxmlformats.org/presentationml/2006/ole">
              <mc:AlternateContent xmlns:mc="http://schemas.openxmlformats.org/markup-compatibility/2006">
                <mc:Choice xmlns:v="urn:schemas-microsoft-com:vml" Requires="v">
                  <p:oleObj spid="_x0000_s303409" name="Equation" r:id="rId10" imgW="342720" imgH="317160" progId="Equation.DSMT4">
                    <p:embed/>
                  </p:oleObj>
                </mc:Choice>
                <mc:Fallback>
                  <p:oleObj name="Equation" r:id="rId10" imgW="342720" imgH="317160" progId="Equation.DSMT4">
                    <p:embed/>
                    <p:pic>
                      <p:nvPicPr>
                        <p:cNvPr id="25" name="Object 2"/>
                        <p:cNvPicPr>
                          <a:picLocks noChangeAspect="1" noChangeArrowheads="1"/>
                        </p:cNvPicPr>
                        <p:nvPr/>
                      </p:nvPicPr>
                      <p:blipFill>
                        <a:blip r:embed="rId11"/>
                        <a:srcRect/>
                        <a:stretch>
                          <a:fillRect/>
                        </a:stretch>
                      </p:blipFill>
                      <p:spPr bwMode="auto">
                        <a:xfrm>
                          <a:off x="3806825" y="4445000"/>
                          <a:ext cx="342900" cy="317500"/>
                        </a:xfrm>
                        <a:prstGeom prst="rect">
                          <a:avLst/>
                        </a:prstGeom>
                        <a:solidFill>
                          <a:schemeClr val="bg1"/>
                        </a:solidFill>
                      </p:spPr>
                    </p:pic>
                  </p:oleObj>
                </mc:Fallback>
              </mc:AlternateContent>
            </a:graphicData>
          </a:graphic>
        </p:graphicFrame>
        <p:graphicFrame>
          <p:nvGraphicFramePr>
            <p:cNvPr id="21" name="Object 2"/>
            <p:cNvGraphicFramePr>
              <a:graphicFrameLocks noChangeAspect="1"/>
            </p:cNvGraphicFramePr>
            <p:nvPr>
              <p:extLst>
                <p:ext uri="{D42A27DB-BD31-4B8C-83A1-F6EECF244321}">
                  <p14:modId xmlns:p14="http://schemas.microsoft.com/office/powerpoint/2010/main" val="1830783007"/>
                </p:ext>
              </p:extLst>
            </p:nvPr>
          </p:nvGraphicFramePr>
          <p:xfrm>
            <a:off x="4513263" y="3363913"/>
            <a:ext cx="430212" cy="330200"/>
          </p:xfrm>
          <a:graphic>
            <a:graphicData uri="http://schemas.openxmlformats.org/presentationml/2006/ole">
              <mc:AlternateContent xmlns:mc="http://schemas.openxmlformats.org/markup-compatibility/2006">
                <mc:Choice xmlns:v="urn:schemas-microsoft-com:vml" Requires="v">
                  <p:oleObj spid="_x0000_s303410" name="Equation" r:id="rId12" imgW="431640" imgH="330120" progId="Equation.DSMT4">
                    <p:embed/>
                  </p:oleObj>
                </mc:Choice>
                <mc:Fallback>
                  <p:oleObj name="Equation" r:id="rId12" imgW="431640" imgH="330120" progId="Equation.DSMT4">
                    <p:embed/>
                    <p:pic>
                      <p:nvPicPr>
                        <p:cNvPr id="28" name="Object 2"/>
                        <p:cNvPicPr>
                          <a:picLocks noChangeAspect="1" noChangeArrowheads="1"/>
                        </p:cNvPicPr>
                        <p:nvPr/>
                      </p:nvPicPr>
                      <p:blipFill>
                        <a:blip r:embed="rId13"/>
                        <a:srcRect/>
                        <a:stretch>
                          <a:fillRect/>
                        </a:stretch>
                      </p:blipFill>
                      <p:spPr bwMode="auto">
                        <a:xfrm>
                          <a:off x="4513263" y="3363913"/>
                          <a:ext cx="430212" cy="3302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365752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average velocity in 1D</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rPr>
              <a:t>In the diagram below, </a:t>
            </a:r>
            <a:r>
              <a:rPr lang="en-US" sz="2400" i="1" dirty="0">
                <a:solidFill>
                  <a:schemeClr val="tx1"/>
                </a:solidFill>
              </a:rPr>
              <a:t>P</a:t>
            </a:r>
            <a:r>
              <a:rPr lang="en-US" sz="2400" baseline="-25000" dirty="0">
                <a:solidFill>
                  <a:schemeClr val="tx1"/>
                </a:solidFill>
              </a:rPr>
              <a:t>1</a:t>
            </a:r>
            <a:r>
              <a:rPr lang="en-US" sz="2400" dirty="0">
                <a:solidFill>
                  <a:schemeClr val="tx1"/>
                </a:solidFill>
              </a:rPr>
              <a:t> is further than </a:t>
            </a:r>
            <a:r>
              <a:rPr lang="en-US" sz="2400" i="1" dirty="0">
                <a:solidFill>
                  <a:schemeClr val="tx1"/>
                </a:solidFill>
              </a:rPr>
              <a:t>P</a:t>
            </a:r>
            <a:r>
              <a:rPr lang="en-US" sz="2400" baseline="-25000" dirty="0">
                <a:solidFill>
                  <a:schemeClr val="tx1"/>
                </a:solidFill>
              </a:rPr>
              <a:t>2</a:t>
            </a:r>
            <a:r>
              <a:rPr lang="en-US" sz="2400" dirty="0">
                <a:solidFill>
                  <a:schemeClr val="tx1"/>
                </a:solidFill>
              </a:rPr>
              <a:t>. Hence </a:t>
            </a:r>
            <a:r>
              <a:rPr lang="en-US" sz="2400" i="1" dirty="0">
                <a:solidFill>
                  <a:schemeClr val="tx1"/>
                </a:solidFill>
              </a:rPr>
              <a:t>x</a:t>
            </a:r>
            <a:r>
              <a:rPr lang="en-US" sz="2400" baseline="-25000" dirty="0">
                <a:solidFill>
                  <a:schemeClr val="tx1"/>
                </a:solidFill>
              </a:rPr>
              <a:t>2</a:t>
            </a:r>
            <a:r>
              <a:rPr lang="en-US" sz="2400" dirty="0">
                <a:solidFill>
                  <a:schemeClr val="tx1"/>
                </a:solidFill>
              </a:rPr>
              <a:t> is less than </a:t>
            </a:r>
            <a:r>
              <a:rPr lang="en-US" sz="2400" i="1" dirty="0">
                <a:solidFill>
                  <a:schemeClr val="tx1"/>
                </a:solidFill>
              </a:rPr>
              <a:t>x</a:t>
            </a:r>
            <a:r>
              <a:rPr lang="en-US" sz="2400" baseline="-25000" dirty="0">
                <a:solidFill>
                  <a:schemeClr val="tx1"/>
                </a:solidFill>
              </a:rPr>
              <a:t>1</a:t>
            </a:r>
            <a:r>
              <a:rPr lang="en-US" sz="2400" dirty="0">
                <a:solidFill>
                  <a:schemeClr val="tx1"/>
                </a:solidFill>
              </a:rPr>
              <a:t>.</a:t>
            </a:r>
          </a:p>
          <a:p>
            <a:pPr marL="381000" lvl="1" indent="-381000">
              <a:lnSpc>
                <a:spcPct val="110000"/>
              </a:lnSpc>
              <a:buSzPct val="68000"/>
              <a:buFont typeface="Wingdings 3"/>
              <a:buChar char=""/>
            </a:pPr>
            <a:r>
              <a:rPr lang="en-US" sz="2400" dirty="0">
                <a:solidFill>
                  <a:schemeClr val="tx1"/>
                </a:solidFill>
              </a:rPr>
              <a:t>The displacement is </a:t>
            </a:r>
            <a:r>
              <a:rPr lang="en-US" sz="2400" dirty="0">
                <a:solidFill>
                  <a:srgbClr val="FF0000"/>
                </a:solidFill>
              </a:rPr>
              <a:t>negative</a:t>
            </a:r>
            <a:r>
              <a:rPr lang="en-US" sz="2400" dirty="0">
                <a:solidFill>
                  <a:schemeClr val="tx1"/>
                </a:solidFill>
              </a:rPr>
              <a:t>, and hence the velocity is also </a:t>
            </a:r>
            <a:r>
              <a:rPr lang="en-US" sz="2400" dirty="0">
                <a:solidFill>
                  <a:srgbClr val="FF0000"/>
                </a:solidFill>
              </a:rPr>
              <a:t>negative</a:t>
            </a:r>
            <a:r>
              <a:rPr lang="en-US" sz="2400" dirty="0">
                <a:solidFill>
                  <a:schemeClr val="tx1"/>
                </a:solidFill>
              </a:rPr>
              <a:t>.</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9</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686830482"/>
              </p:ext>
            </p:extLst>
          </p:nvPr>
        </p:nvGraphicFramePr>
        <p:xfrm>
          <a:off x="1526267" y="2550884"/>
          <a:ext cx="2698750" cy="863600"/>
        </p:xfrm>
        <a:graphic>
          <a:graphicData uri="http://schemas.openxmlformats.org/presentationml/2006/ole">
            <mc:AlternateContent xmlns:mc="http://schemas.openxmlformats.org/markup-compatibility/2006">
              <mc:Choice xmlns:v="urn:schemas-microsoft-com:vml" Requires="v">
                <p:oleObj spid="_x0000_s304310" name="Equation" r:id="rId3" imgW="2705040" imgH="863280" progId="Equation.DSMT4">
                  <p:embed/>
                </p:oleObj>
              </mc:Choice>
              <mc:Fallback>
                <p:oleObj name="Equation" r:id="rId3" imgW="2705040" imgH="863280" progId="Equation.DSMT4">
                  <p:embed/>
                  <p:pic>
                    <p:nvPicPr>
                      <p:cNvPr id="23" name="Object 2"/>
                      <p:cNvPicPr>
                        <a:picLocks noChangeAspect="1" noChangeArrowheads="1"/>
                      </p:cNvPicPr>
                      <p:nvPr/>
                    </p:nvPicPr>
                    <p:blipFill>
                      <a:blip r:embed="rId4"/>
                      <a:srcRect/>
                      <a:stretch>
                        <a:fillRect/>
                      </a:stretch>
                    </p:blipFill>
                    <p:spPr bwMode="auto">
                      <a:xfrm>
                        <a:off x="1526267" y="2550884"/>
                        <a:ext cx="2698750" cy="863600"/>
                      </a:xfrm>
                      <a:prstGeom prst="rect">
                        <a:avLst/>
                      </a:prstGeom>
                      <a:solidFill>
                        <a:schemeClr val="bg1"/>
                      </a:solidFill>
                    </p:spPr>
                  </p:pic>
                </p:oleObj>
              </mc:Fallback>
            </mc:AlternateContent>
          </a:graphicData>
        </a:graphic>
      </p:graphicFrame>
      <p:grpSp>
        <p:nvGrpSpPr>
          <p:cNvPr id="6" name="Group 5"/>
          <p:cNvGrpSpPr/>
          <p:nvPr/>
        </p:nvGrpSpPr>
        <p:grpSpPr>
          <a:xfrm>
            <a:off x="2349952" y="3919309"/>
            <a:ext cx="7362496" cy="1412875"/>
            <a:chOff x="971550" y="4970551"/>
            <a:chExt cx="7362496" cy="1412875"/>
          </a:xfrm>
        </p:grpSpPr>
        <p:sp>
          <p:nvSpPr>
            <p:cNvPr id="7" name="Oval 6"/>
            <p:cNvSpPr/>
            <p:nvPr/>
          </p:nvSpPr>
          <p:spPr>
            <a:xfrm>
              <a:off x="5606397" y="5650514"/>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5"/>
            <a:stretch>
              <a:fillRect/>
            </a:stretch>
          </p:blipFill>
          <p:spPr>
            <a:xfrm>
              <a:off x="4203905" y="5230490"/>
              <a:ext cx="819478" cy="406791"/>
            </a:xfrm>
            <a:prstGeom prst="rect">
              <a:avLst/>
            </a:prstGeom>
          </p:spPr>
        </p:pic>
        <p:cxnSp>
          <p:nvCxnSpPr>
            <p:cNvPr id="9" name="Straight Connector 8"/>
            <p:cNvCxnSpPr/>
            <p:nvPr/>
          </p:nvCxnSpPr>
          <p:spPr>
            <a:xfrm>
              <a:off x="971550" y="5686514"/>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12985" y="551178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34308" y="5142448"/>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2" name="TextBox 11"/>
            <p:cNvSpPr txBox="1"/>
            <p:nvPr/>
          </p:nvSpPr>
          <p:spPr>
            <a:xfrm>
              <a:off x="7425790" y="5393162"/>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3" name="Straight Arrow Connector 12"/>
            <p:cNvCxnSpPr/>
            <p:nvPr/>
          </p:nvCxnSpPr>
          <p:spPr>
            <a:xfrm flipH="1">
              <a:off x="2392703" y="5924639"/>
              <a:ext cx="3240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33256" y="5013172"/>
              <a:ext cx="938921"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 </a:t>
              </a:r>
              <a:r>
                <a:rPr lang="en-SG" sz="2000" dirty="0">
                  <a:latin typeface="Times New Roman" panose="02020603050405020304" pitchFamily="18" charset="0"/>
                  <a:cs typeface="Times New Roman" panose="02020603050405020304" pitchFamily="18" charset="0"/>
                </a:rPr>
                <a:t>(</a:t>
              </a:r>
              <a:r>
                <a:rPr lang="en-SG" sz="2000" i="1" dirty="0">
                  <a:latin typeface="Times New Roman" panose="02020603050405020304" pitchFamily="18" charset="0"/>
                  <a:cs typeface="Times New Roman" panose="02020603050405020304" pitchFamily="18" charset="0"/>
                </a:rPr>
                <a:t>x</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a:t>
              </a:r>
              <a:endParaRPr lang="en-SG" sz="2000" i="1" baseline="-25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5427706" y="5052099"/>
              <a:ext cx="915752"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 </a:t>
              </a:r>
              <a:r>
                <a:rPr lang="en-SG" sz="2000" dirty="0">
                  <a:latin typeface="Times New Roman" panose="02020603050405020304" pitchFamily="18" charset="0"/>
                  <a:cs typeface="Times New Roman" panose="02020603050405020304" pitchFamily="18" charset="0"/>
                </a:rPr>
                <a:t>(</a:t>
              </a:r>
              <a:r>
                <a:rPr lang="en-SG" sz="2000" i="1" dirty="0">
                  <a:latin typeface="Times New Roman" panose="02020603050405020304" pitchFamily="18" charset="0"/>
                  <a:cs typeface="Times New Roman" panose="02020603050405020304" pitchFamily="18" charset="0"/>
                </a:rPr>
                <a:t>x</a:t>
              </a:r>
              <a:r>
                <a:rPr lang="en-SG" sz="2000" baseline="-25000" dirty="0">
                  <a:latin typeface="Times New Roman" panose="02020603050405020304" pitchFamily="18" charset="0"/>
                  <a:cs typeface="Times New Roman" panose="02020603050405020304" pitchFamily="18" charset="0"/>
                </a:rPr>
                <a:t>1</a:t>
              </a:r>
              <a:r>
                <a:rPr lang="en-SG" sz="2000" dirty="0">
                  <a:latin typeface="Times New Roman" panose="02020603050405020304" pitchFamily="18" charset="0"/>
                  <a:cs typeface="Times New Roman" panose="02020603050405020304" pitchFamily="18" charset="0"/>
                </a:rPr>
                <a:t>)</a:t>
              </a:r>
              <a:r>
                <a:rPr lang="en-SG" sz="2000" baseline="-25000" dirty="0">
                  <a:latin typeface="Times New Roman" panose="02020603050405020304" pitchFamily="18" charset="0"/>
                  <a:cs typeface="Times New Roman" panose="02020603050405020304" pitchFamily="18" charset="0"/>
                </a:rPr>
                <a:t> </a:t>
              </a:r>
              <a:r>
                <a:rPr lang="en-SG" sz="2000" dirty="0">
                  <a:latin typeface="Times New Roman" panose="02020603050405020304" pitchFamily="18" charset="0"/>
                  <a:cs typeface="Times New Roman" panose="02020603050405020304" pitchFamily="18" charset="0"/>
                </a:rPr>
                <a:t> </a:t>
              </a:r>
              <a:endParaRPr lang="en-SG" sz="2000" baseline="-25000" dirty="0">
                <a:latin typeface="Times New Roman" panose="02020603050405020304" pitchFamily="18" charset="0"/>
                <a:cs typeface="Times New Roman" panose="02020603050405020304" pitchFamily="18" charset="0"/>
              </a:endParaRPr>
            </a:p>
          </p:txBody>
        </p:sp>
        <p:sp>
          <p:nvSpPr>
            <p:cNvPr id="16" name="Oval 15"/>
            <p:cNvSpPr/>
            <p:nvPr/>
          </p:nvSpPr>
          <p:spPr>
            <a:xfrm>
              <a:off x="2330016" y="5634945"/>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cxnSp>
          <p:nvCxnSpPr>
            <p:cNvPr id="17" name="Straight Arrow Connector 16"/>
            <p:cNvCxnSpPr/>
            <p:nvPr/>
          </p:nvCxnSpPr>
          <p:spPr>
            <a:xfrm flipH="1">
              <a:off x="3480853" y="5403672"/>
              <a:ext cx="576000" cy="0"/>
            </a:xfrm>
            <a:prstGeom prst="straightConnector1">
              <a:avLst/>
            </a:prstGeom>
            <a:ln w="95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8" name="Object 2"/>
            <p:cNvGraphicFramePr>
              <a:graphicFrameLocks noChangeAspect="1"/>
            </p:cNvGraphicFramePr>
            <p:nvPr>
              <p:extLst>
                <p:ext uri="{D42A27DB-BD31-4B8C-83A1-F6EECF244321}">
                  <p14:modId xmlns:p14="http://schemas.microsoft.com/office/powerpoint/2010/main" val="3080919072"/>
                </p:ext>
              </p:extLst>
            </p:nvPr>
          </p:nvGraphicFramePr>
          <p:xfrm>
            <a:off x="3758748" y="6065926"/>
            <a:ext cx="482600" cy="317500"/>
          </p:xfrm>
          <a:graphic>
            <a:graphicData uri="http://schemas.openxmlformats.org/presentationml/2006/ole">
              <mc:AlternateContent xmlns:mc="http://schemas.openxmlformats.org/markup-compatibility/2006">
                <mc:Choice xmlns:v="urn:schemas-microsoft-com:vml" Requires="v">
                  <p:oleObj spid="_x0000_s304311" name="Equation" r:id="rId6" imgW="482400" imgH="317160" progId="Equation.DSMT4">
                    <p:embed/>
                  </p:oleObj>
                </mc:Choice>
                <mc:Fallback>
                  <p:oleObj name="Equation" r:id="rId6" imgW="482400" imgH="317160" progId="Equation.DSMT4">
                    <p:embed/>
                    <p:pic>
                      <p:nvPicPr>
                        <p:cNvPr id="24" name="Object 2"/>
                        <p:cNvPicPr>
                          <a:picLocks noChangeAspect="1" noChangeArrowheads="1"/>
                        </p:cNvPicPr>
                        <p:nvPr/>
                      </p:nvPicPr>
                      <p:blipFill>
                        <a:blip r:embed="rId7"/>
                        <a:srcRect/>
                        <a:stretch>
                          <a:fillRect/>
                        </a:stretch>
                      </p:blipFill>
                      <p:spPr bwMode="auto">
                        <a:xfrm>
                          <a:off x="3758748" y="6065926"/>
                          <a:ext cx="482600" cy="317500"/>
                        </a:xfrm>
                        <a:prstGeom prst="rect">
                          <a:avLst/>
                        </a:prstGeom>
                        <a:solidFill>
                          <a:schemeClr val="bg1"/>
                        </a:solidFill>
                      </p:spPr>
                    </p:pic>
                  </p:oleObj>
                </mc:Fallback>
              </mc:AlternateContent>
            </a:graphicData>
          </a:graphic>
        </p:graphicFrame>
        <p:graphicFrame>
          <p:nvGraphicFramePr>
            <p:cNvPr id="19" name="Object 2"/>
            <p:cNvGraphicFramePr>
              <a:graphicFrameLocks noChangeAspect="1"/>
            </p:cNvGraphicFramePr>
            <p:nvPr>
              <p:extLst>
                <p:ext uri="{D42A27DB-BD31-4B8C-83A1-F6EECF244321}">
                  <p14:modId xmlns:p14="http://schemas.microsoft.com/office/powerpoint/2010/main" val="906767869"/>
                </p:ext>
              </p:extLst>
            </p:nvPr>
          </p:nvGraphicFramePr>
          <p:xfrm>
            <a:off x="3479348" y="4970551"/>
            <a:ext cx="581025" cy="330200"/>
          </p:xfrm>
          <a:graphic>
            <a:graphicData uri="http://schemas.openxmlformats.org/presentationml/2006/ole">
              <mc:AlternateContent xmlns:mc="http://schemas.openxmlformats.org/markup-compatibility/2006">
                <mc:Choice xmlns:v="urn:schemas-microsoft-com:vml" Requires="v">
                  <p:oleObj spid="_x0000_s304312" name="Equation" r:id="rId8" imgW="583920" imgH="330120" progId="Equation.DSMT4">
                    <p:embed/>
                  </p:oleObj>
                </mc:Choice>
                <mc:Fallback>
                  <p:oleObj name="Equation" r:id="rId8" imgW="583920" imgH="330120" progId="Equation.DSMT4">
                    <p:embed/>
                    <p:pic>
                      <p:nvPicPr>
                        <p:cNvPr id="25" name="Object 2"/>
                        <p:cNvPicPr>
                          <a:picLocks noChangeAspect="1" noChangeArrowheads="1"/>
                        </p:cNvPicPr>
                        <p:nvPr/>
                      </p:nvPicPr>
                      <p:blipFill>
                        <a:blip r:embed="rId9"/>
                        <a:srcRect/>
                        <a:stretch>
                          <a:fillRect/>
                        </a:stretch>
                      </p:blipFill>
                      <p:spPr bwMode="auto">
                        <a:xfrm>
                          <a:off x="3479348" y="4970551"/>
                          <a:ext cx="581025" cy="3302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2777214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1910</TotalTime>
  <Words>2827</Words>
  <Application>Microsoft Office PowerPoint</Application>
  <PresentationFormat>Widescreen</PresentationFormat>
  <Paragraphs>409</Paragraphs>
  <Slides>55</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2" baseType="lpstr">
      <vt:lpstr>Arial</vt:lpstr>
      <vt:lpstr>Calibri</vt:lpstr>
      <vt:lpstr>Symbol</vt:lpstr>
      <vt:lpstr>Times New Roman</vt:lpstr>
      <vt:lpstr>Wingdings 3</vt:lpstr>
      <vt:lpstr>Retrospect</vt:lpstr>
      <vt:lpstr>Equation</vt:lpstr>
      <vt:lpstr>Kinematics</vt:lpstr>
      <vt:lpstr>Kinematics</vt:lpstr>
      <vt:lpstr>Motion diagram</vt:lpstr>
      <vt:lpstr>Position in 1D</vt:lpstr>
      <vt:lpstr>Positive displacement in 1D</vt:lpstr>
      <vt:lpstr>Negative displacement in 1D</vt:lpstr>
      <vt:lpstr>Distance vs displacement</vt:lpstr>
      <vt:lpstr>Average velocity in 1D</vt:lpstr>
      <vt:lpstr>Negative average velocity in 1D</vt:lpstr>
      <vt:lpstr>Illustrations of average velocity in 1D</vt:lpstr>
      <vt:lpstr>Average velocity from x-t graph</vt:lpstr>
      <vt:lpstr>Instantaneous velocity from x-t graph</vt:lpstr>
      <vt:lpstr>Instantaneous velocity from x-t graph</vt:lpstr>
      <vt:lpstr>Average velocity vs instantaneous velocity</vt:lpstr>
      <vt:lpstr>Example 1</vt:lpstr>
      <vt:lpstr>Acceleration</vt:lpstr>
      <vt:lpstr>Equation of motion (constant acceleration)</vt:lpstr>
      <vt:lpstr>Equation of motion (constant acceleration)</vt:lpstr>
      <vt:lpstr>Equation of motion (constant acceleration)</vt:lpstr>
      <vt:lpstr>Graphs of uniform velocity</vt:lpstr>
      <vt:lpstr>Graphs of uniform acceleration</vt:lpstr>
      <vt:lpstr>Example 2</vt:lpstr>
      <vt:lpstr>Example 3 Done</vt:lpstr>
      <vt:lpstr>Free fall motion with constant acceleration</vt:lpstr>
      <vt:lpstr>Example 4</vt:lpstr>
      <vt:lpstr>Example 4 - cont</vt:lpstr>
      <vt:lpstr>Example 5</vt:lpstr>
      <vt:lpstr>Instantaneous acceleration</vt:lpstr>
      <vt:lpstr>Instantaneous acceleration from x-t graph</vt:lpstr>
      <vt:lpstr>Instantaneous acceleration from vx-t graph</vt:lpstr>
      <vt:lpstr>Rules for the sign of acceleration</vt:lpstr>
      <vt:lpstr>Example 6</vt:lpstr>
      <vt:lpstr>Position in 2D</vt:lpstr>
      <vt:lpstr>Displacement in 2D</vt:lpstr>
      <vt:lpstr>Average velocity in 2D</vt:lpstr>
      <vt:lpstr>Instantaneous velocity in 2D</vt:lpstr>
      <vt:lpstr>Example 7</vt:lpstr>
      <vt:lpstr>Average acceleration in 2D</vt:lpstr>
      <vt:lpstr>Instantaneous acceleration in 2D</vt:lpstr>
      <vt:lpstr>Example 8</vt:lpstr>
      <vt:lpstr>Position in 3D</vt:lpstr>
      <vt:lpstr>Displacement and average velocity in 3D</vt:lpstr>
      <vt:lpstr>Example 9</vt:lpstr>
      <vt:lpstr>Instantaneous velocity in 3D</vt:lpstr>
      <vt:lpstr>Average acceleration in 3D</vt:lpstr>
      <vt:lpstr>Instantaneous acceleration in 3D</vt:lpstr>
      <vt:lpstr>Projectile motion</vt:lpstr>
      <vt:lpstr>PowerPoint Presentation</vt:lpstr>
      <vt:lpstr>Example 10</vt:lpstr>
      <vt:lpstr>Example 11</vt:lpstr>
      <vt:lpstr>Example 12</vt:lpstr>
      <vt:lpstr>Example 13</vt:lpstr>
      <vt:lpstr>Motion with a non-uniform acceleration</vt:lpstr>
      <vt:lpstr>Example 14</vt:lpstr>
      <vt:lpstr>PowerPoint Presentation</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electricity</dc:title>
  <dc:creator>Tan Teow Chye</dc:creator>
  <cp:lastModifiedBy> -</cp:lastModifiedBy>
  <cp:revision>335</cp:revision>
  <dcterms:created xsi:type="dcterms:W3CDTF">2018-09-30T12:15:30Z</dcterms:created>
  <dcterms:modified xsi:type="dcterms:W3CDTF">2018-10-22T13:46:20Z</dcterms:modified>
</cp:coreProperties>
</file>