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wmf" ContentType="image/x-wmf"/>
  <Default Extension="rels" ContentType="application/vnd.openxmlformats-package.relationships+xml"/>
  <Default Extension="xml" ContentType="application/xml"/>
  <Default Extension="vml" ContentType="application/vnd.openxmlformats-officedocument.vmlDrawing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5" r:id="rId1"/>
  </p:sldMasterIdLst>
  <p:notesMasterIdLst>
    <p:notesMasterId r:id="rId35"/>
  </p:notesMasterIdLst>
  <p:sldIdLst>
    <p:sldId id="256" r:id="rId2"/>
    <p:sldId id="422" r:id="rId3"/>
    <p:sldId id="454" r:id="rId4"/>
    <p:sldId id="455" r:id="rId5"/>
    <p:sldId id="456" r:id="rId6"/>
    <p:sldId id="457" r:id="rId7"/>
    <p:sldId id="458" r:id="rId8"/>
    <p:sldId id="459" r:id="rId9"/>
    <p:sldId id="460" r:id="rId10"/>
    <p:sldId id="461" r:id="rId11"/>
    <p:sldId id="462" r:id="rId12"/>
    <p:sldId id="463" r:id="rId13"/>
    <p:sldId id="464" r:id="rId14"/>
    <p:sldId id="465" r:id="rId15"/>
    <p:sldId id="466" r:id="rId16"/>
    <p:sldId id="467" r:id="rId17"/>
    <p:sldId id="470" r:id="rId18"/>
    <p:sldId id="468" r:id="rId19"/>
    <p:sldId id="469" r:id="rId20"/>
    <p:sldId id="471" r:id="rId21"/>
    <p:sldId id="472" r:id="rId22"/>
    <p:sldId id="474" r:id="rId23"/>
    <p:sldId id="475" r:id="rId24"/>
    <p:sldId id="473" r:id="rId25"/>
    <p:sldId id="476" r:id="rId26"/>
    <p:sldId id="477" r:id="rId27"/>
    <p:sldId id="478" r:id="rId28"/>
    <p:sldId id="479" r:id="rId29"/>
    <p:sldId id="480" r:id="rId30"/>
    <p:sldId id="481" r:id="rId31"/>
    <p:sldId id="482" r:id="rId32"/>
    <p:sldId id="483" r:id="rId33"/>
    <p:sldId id="339" r:id="rId3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2205" autoAdjust="0"/>
    <p:restoredTop sz="92015" autoAdjust="0"/>
  </p:normalViewPr>
  <p:slideViewPr>
    <p:cSldViewPr snapToGrid="0">
      <p:cViewPr varScale="1">
        <p:scale>
          <a:sx n="79" d="100"/>
          <a:sy n="79" d="100"/>
        </p:scale>
        <p:origin x="126" y="1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wmf"/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12.wmf"/><Relationship Id="rId1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4530E-66E8-4EEF-8660-8A53FF529BDE}" type="datetimeFigureOut">
              <a:rPr lang="en-SG" smtClean="0"/>
              <a:t>29/10/2018</a:t>
            </a:fld>
            <a:endParaRPr lang="en-SG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SG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S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E195AC-A795-4C37-B905-E546E142DAE9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429401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1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329031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3E195AC-A795-4C37-B905-E546E142DAE9}" type="slidenum">
              <a:rPr lang="en-SG" smtClean="0"/>
              <a:t>2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4463777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000" spc="-50" baseline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C4BACD-157C-49D0-94EF-AA1F6A6AD876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/>
          <a:lstStyle>
            <a:lvl1pPr>
              <a:defRPr sz="20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Page </a:t>
            </a:r>
            <a:fld id="{8171E6F6-E6A4-4115-9778-B0A1DA8DDBE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76633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1A6BC-11B1-4E16-919A-AFB5EDCD674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98068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6B57A0-298C-4132-B714-B2E4F7F5DAD3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32089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900000"/>
          </a:xfrm>
        </p:spPr>
        <p:txBody>
          <a:bodyPr anchor="ctr">
            <a:normAutofit/>
          </a:bodyPr>
          <a:lstStyle>
            <a:lvl1pPr marL="0"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>
            <a:lvl1pPr marL="342900" indent="-342900">
              <a:lnSpc>
                <a:spcPct val="100000"/>
              </a:lnSpc>
              <a:spcBef>
                <a:spcPts val="1800"/>
              </a:spcBef>
              <a:spcAft>
                <a:spcPts val="600"/>
              </a:spcAft>
              <a:buFont typeface="Arial" panose="020B0604020202020204" pitchFamily="34" charset="0"/>
              <a:buChar char="•"/>
              <a:defRPr sz="2400"/>
            </a:lvl1pPr>
            <a:lvl2pPr marL="627063" indent="-268288">
              <a:lnSpc>
                <a:spcPct val="100000"/>
              </a:lnSpc>
              <a:spcBef>
                <a:spcPts val="600"/>
              </a:spcBef>
              <a:spcAft>
                <a:spcPts val="300"/>
              </a:spcAft>
              <a:defRPr sz="2000"/>
            </a:lvl2pPr>
            <a:lvl3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3pPr>
            <a:lvl4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4pPr>
            <a:lvl5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defRPr/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773E5-5F31-491B-89B9-F93C36036A5D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80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 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0233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5400" b="0">
                <a:solidFill>
                  <a:schemeClr val="tx1">
                    <a:lumMod val="85000"/>
                    <a:lumOff val="1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800" cap="all" spc="200" baseline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800E3F-A486-4059-9240-A559DDCADE81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81132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AAD29-F102-4008-BC34-B05BB0FD2B67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25006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3354DC-EF94-4EEC-9481-FB469B037A91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08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254362-7AEE-43C5-AEE4-AC33DABFA22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941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99A4A-02E7-4A08-B2C5-E4EBFFB64A8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Page </a:t>
            </a:r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3233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9203F7C-D20A-49F8-B888-2E46A7855A5C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2832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8DD5FD-15BD-4496-BE9E-D1DBB8EB5739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6060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80000" cy="900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440000"/>
            <a:ext cx="10080000" cy="468000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D3E5F9C-F2B8-4D4B-8FB9-614589F410D4}" type="datetime1">
              <a:rPr lang="en-US" smtClean="0"/>
              <a:t>10/29/2018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084672" y="1226198"/>
            <a:ext cx="10080000" cy="0"/>
          </a:xfrm>
          <a:prstGeom prst="line">
            <a:avLst/>
          </a:prstGeom>
          <a:ln w="254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8053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  <p:sldLayoutId id="2147483670" r:id="rId5"/>
    <p:sldLayoutId id="2147483671" r:id="rId6"/>
    <p:sldLayoutId id="2147483672" r:id="rId7"/>
    <p:sldLayoutId id="2147483673" r:id="rId8"/>
    <p:sldLayoutId id="2147483674" r:id="rId9"/>
    <p:sldLayoutId id="2147483675" r:id="rId10"/>
    <p:sldLayoutId id="2147483676" r:id="rId11"/>
  </p:sldLayoutIdLst>
  <p:hf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000" kern="1200" spc="-50" baseline="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j-ea"/>
          <a:cs typeface="Times New Roman" panose="02020603050405020304" pitchFamily="18" charset="0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2400" kern="1200">
          <a:solidFill>
            <a:schemeClr val="tx1">
              <a:lumMod val="75000"/>
              <a:lumOff val="25000"/>
            </a:schemeClr>
          </a:solidFill>
          <a:latin typeface="Times New Roman" panose="02020603050405020304" pitchFamily="18" charset="0"/>
          <a:ea typeface="+mn-ea"/>
          <a:cs typeface="Times New Roman" panose="02020603050405020304" pitchFamily="18" charset="0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4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8.w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w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7.bin"/><Relationship Id="rId4" Type="http://schemas.openxmlformats.org/officeDocument/2006/relationships/image" Target="../media/image9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12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1.wm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MS864M</a:t>
            </a:r>
            <a:endParaRPr lang="en-GB" dirty="0"/>
          </a:p>
          <a:p>
            <a:endParaRPr lang="en-SG" dirty="0"/>
          </a:p>
        </p:txBody>
      </p:sp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SG" dirty="0"/>
              <a:t>Physical quantities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Page </a:t>
            </a:r>
            <a:fld id="{8171E6F6-E6A4-4115-9778-B0A1DA8DDBEB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93343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Derived quantities and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Derived quantities are products or quotients of base quantities,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Area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multiply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Speed (distance/time) is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time</a:t>
            </a:r>
            <a:r>
              <a:rPr lang="en-GB" sz="2400" dirty="0"/>
              <a:t>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sz="2400" dirty="0"/>
              <a:t>Density (mass/volume) is </a:t>
            </a:r>
            <a:r>
              <a:rPr lang="en-GB" sz="2400" dirty="0">
                <a:solidFill>
                  <a:srgbClr val="FF0000"/>
                </a:solidFill>
              </a:rPr>
              <a:t>mass</a:t>
            </a:r>
            <a:r>
              <a:rPr lang="en-GB" sz="2400" dirty="0"/>
              <a:t> divide with </a:t>
            </a:r>
            <a:r>
              <a:rPr lang="en-GB" sz="2400" dirty="0">
                <a:solidFill>
                  <a:srgbClr val="FF0000"/>
                </a:solidFill>
              </a:rPr>
              <a:t>length</a:t>
            </a:r>
            <a:r>
              <a:rPr lang="en-GB" sz="2400" baseline="30000" dirty="0">
                <a:solidFill>
                  <a:srgbClr val="FF0000"/>
                </a:solidFill>
              </a:rPr>
              <a:t>3</a:t>
            </a:r>
            <a:r>
              <a:rPr lang="en-GB" sz="2400" dirty="0"/>
              <a:t>. 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</a:t>
            </a:r>
            <a:r>
              <a:rPr lang="en-GB" dirty="0">
                <a:solidFill>
                  <a:srgbClr val="FF0000"/>
                </a:solidFill>
              </a:rPr>
              <a:t>derived </a:t>
            </a:r>
            <a:r>
              <a:rPr lang="en-GB" dirty="0"/>
              <a:t>quantity has a </a:t>
            </a:r>
            <a:r>
              <a:rPr lang="en-GB" dirty="0">
                <a:solidFill>
                  <a:srgbClr val="FF0000"/>
                </a:solidFill>
              </a:rPr>
              <a:t>derived</a:t>
            </a:r>
            <a:r>
              <a:rPr lang="en-GB" dirty="0"/>
              <a:t> unit which is the product or quotient of base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of derived units are m</a:t>
            </a:r>
            <a:r>
              <a:rPr lang="en-GB" baseline="30000" dirty="0"/>
              <a:t>2</a:t>
            </a:r>
            <a:r>
              <a:rPr lang="en-GB" dirty="0"/>
              <a:t>, m/s, kg/m</a:t>
            </a:r>
            <a:r>
              <a:rPr lang="en-GB" baseline="30000" dirty="0"/>
              <a:t>3</a:t>
            </a:r>
            <a:r>
              <a:rPr lang="en-GB" dirty="0"/>
              <a:t>, etc.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78636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names of derived units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Some derived units have </a:t>
            </a:r>
            <a:r>
              <a:rPr lang="en-GB" dirty="0">
                <a:solidFill>
                  <a:srgbClr val="FF0000"/>
                </a:solidFill>
              </a:rPr>
              <a:t>special</a:t>
            </a:r>
            <a:r>
              <a:rPr lang="en-GB" dirty="0"/>
              <a:t> names.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Special names are in </a:t>
            </a:r>
            <a:r>
              <a:rPr lang="en-GB" dirty="0">
                <a:solidFill>
                  <a:srgbClr val="FF0000"/>
                </a:solidFill>
              </a:rPr>
              <a:t>small</a:t>
            </a:r>
            <a:r>
              <a:rPr lang="en-GB" dirty="0"/>
              <a:t> letters.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Symbols for units are single capital letter or start with capital letter.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11</a:t>
            </a:fld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3554181"/>
              </p:ext>
            </p:extLst>
          </p:nvPr>
        </p:nvGraphicFramePr>
        <p:xfrm>
          <a:off x="1517060" y="3290480"/>
          <a:ext cx="7956114" cy="24826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52038">
                  <a:extLst>
                    <a:ext uri="{9D8B030D-6E8A-4147-A177-3AD203B41FA5}">
                      <a16:colId xmlns:a16="http://schemas.microsoft.com/office/drawing/2014/main" val="4294755539"/>
                    </a:ext>
                  </a:extLst>
                </a:gridCol>
                <a:gridCol w="1868629">
                  <a:extLst>
                    <a:ext uri="{9D8B030D-6E8A-4147-A177-3AD203B41FA5}">
                      <a16:colId xmlns:a16="http://schemas.microsoft.com/office/drawing/2014/main" val="300262149"/>
                    </a:ext>
                  </a:extLst>
                </a:gridCol>
                <a:gridCol w="2109428">
                  <a:extLst>
                    <a:ext uri="{9D8B030D-6E8A-4147-A177-3AD203B41FA5}">
                      <a16:colId xmlns:a16="http://schemas.microsoft.com/office/drawing/2014/main" val="4110786727"/>
                    </a:ext>
                  </a:extLst>
                </a:gridCol>
                <a:gridCol w="1326019">
                  <a:extLst>
                    <a:ext uri="{9D8B030D-6E8A-4147-A177-3AD203B41FA5}">
                      <a16:colId xmlns:a16="http://schemas.microsoft.com/office/drawing/2014/main" val="2695271569"/>
                    </a:ext>
                  </a:extLst>
                </a:gridCol>
              </a:tblGrid>
              <a:tr h="566553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Quantity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SI unit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Special name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Symbol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444816698"/>
                  </a:ext>
                </a:extLst>
              </a:tr>
              <a:tr h="48399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newton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45826577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joule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958941040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Pressure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N/m</a:t>
                      </a:r>
                      <a:r>
                        <a:rPr lang="en-GB" sz="2000" baseline="30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lang="en-SG" sz="200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pascal 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Pa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1609973563"/>
                  </a:ext>
                </a:extLst>
              </a:tr>
              <a:tr h="477367"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Power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J/s</a:t>
                      </a: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watt</a:t>
                      </a:r>
                      <a:endParaRPr lang="en-SG" sz="2000" dirty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19341" marR="119341" marT="59671" marB="59671"/>
                </a:tc>
                <a:tc>
                  <a:txBody>
                    <a:bodyPr/>
                    <a:lstStyle/>
                    <a:p>
                      <a:r>
                        <a:rPr lang="en-SG" sz="20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</a:t>
                      </a:r>
                    </a:p>
                  </a:txBody>
                  <a:tcPr marL="119341" marR="119341" marT="59671" marB="59671"/>
                </a:tc>
                <a:extLst>
                  <a:ext uri="{0D108BD9-81ED-4DB2-BD59-A6C34878D82A}">
                    <a16:rowId xmlns:a16="http://schemas.microsoft.com/office/drawing/2014/main" val="23367343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787373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base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Each base quantity has an </a:t>
            </a:r>
            <a:r>
              <a:rPr lang="en-GB" dirty="0">
                <a:solidFill>
                  <a:srgbClr val="FF0000"/>
                </a:solidFill>
              </a:rPr>
              <a:t>associated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Dimensions does not depend on the units used.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the dimension of </a:t>
            </a:r>
            <a:r>
              <a:rPr lang="en-GB" dirty="0">
                <a:solidFill>
                  <a:srgbClr val="FF0000"/>
                </a:solidFill>
              </a:rPr>
              <a:t>length</a:t>
            </a:r>
            <a:r>
              <a:rPr lang="en-GB" dirty="0"/>
              <a:t> is [L], whether it is measured in inches or metres.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12</a:t>
            </a:fld>
            <a:endParaRPr lang="en-US" dirty="0"/>
          </a:p>
        </p:txBody>
      </p:sp>
      <p:graphicFrame>
        <p:nvGraphicFramePr>
          <p:cNvPr id="5" name="Group 1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6283743"/>
              </p:ext>
            </p:extLst>
          </p:nvPr>
        </p:nvGraphicFramePr>
        <p:xfrm>
          <a:off x="1451372" y="3363813"/>
          <a:ext cx="7430704" cy="3169920"/>
        </p:xfrm>
        <a:graphic>
          <a:graphicData uri="http://schemas.openxmlformats.org/drawingml/2006/table">
            <a:tbl>
              <a:tblPr/>
              <a:tblGrid>
                <a:gridCol w="34141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527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637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[I]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[N]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3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[J]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534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of derived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Each derived quantity has a dimension which is the </a:t>
            </a:r>
            <a:r>
              <a:rPr lang="en-GB" dirty="0">
                <a:solidFill>
                  <a:srgbClr val="FF0000"/>
                </a:solidFill>
              </a:rPr>
              <a:t>product or quotient </a:t>
            </a:r>
            <a:r>
              <a:rPr lang="en-GB" dirty="0"/>
              <a:t>of base quantities dimensions.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13</a:t>
            </a:fld>
            <a:endParaRPr lang="en-US" dirty="0"/>
          </a:p>
        </p:txBody>
      </p:sp>
      <p:graphicFrame>
        <p:nvGraphicFramePr>
          <p:cNvPr id="5" name="Group 1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1203789"/>
              </p:ext>
            </p:extLst>
          </p:nvPr>
        </p:nvGraphicFramePr>
        <p:xfrm>
          <a:off x="1439506" y="2583943"/>
          <a:ext cx="7943032" cy="3031704"/>
        </p:xfrm>
        <a:graphic>
          <a:graphicData uri="http://schemas.openxmlformats.org/drawingml/2006/table">
            <a:tbl>
              <a:tblPr/>
              <a:tblGrid>
                <a:gridCol w="3248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578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371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70078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SI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Derived Dimension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volume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3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velocity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m/s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[L]/[T]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703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work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 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[M][L]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277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specific heat capacity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/s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[L]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/[T]</a:t>
                      </a:r>
                      <a:r>
                        <a:rPr kumimoji="0" lang="en-GB" sz="2000" b="0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kumimoji="0" lang="en-GB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kumimoji="0" lang="el-GR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θ</a:t>
                      </a:r>
                      <a:r>
                        <a:rPr kumimoji="0" lang="en-SG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</a:t>
                      </a:r>
                      <a:endParaRPr kumimoji="0" lang="en-GB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00998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Dimensionless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Dimensionless quantities are ratios of quantities with the same dimensions.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Examples are: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density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atomic mass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efficiency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angle in radians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relative humidity  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940119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Uses of dimension analysis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 analysis is used to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check if a relationship or equation is incorrect.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determine the unit of a physical quantity.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predict relationships between physical quantities.  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41235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32483" y="1483194"/>
            <a:ext cx="10080000" cy="4680000"/>
          </a:xfrm>
        </p:spPr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If </a:t>
            </a:r>
            <a:r>
              <a:rPr lang="en-GB" sz="2000" i="1" dirty="0"/>
              <a:t>k</a:t>
            </a:r>
            <a:r>
              <a:rPr lang="en-GB" sz="2000" dirty="0"/>
              <a:t> is dimensionless, </a:t>
            </a:r>
            <a:r>
              <a:rPr lang="en-GB" sz="2000" i="1" dirty="0"/>
              <a:t>m</a:t>
            </a:r>
            <a:r>
              <a:rPr lang="en-GB" sz="2000" dirty="0"/>
              <a:t> is mass, </a:t>
            </a:r>
            <a:r>
              <a:rPr lang="en-GB" sz="2000" i="1" dirty="0"/>
              <a:t>l</a:t>
            </a:r>
            <a:r>
              <a:rPr lang="en-GB" sz="2000" dirty="0"/>
              <a:t> is length and </a:t>
            </a:r>
            <a:r>
              <a:rPr lang="en-GB" sz="2000" i="1" dirty="0"/>
              <a:t>T</a:t>
            </a:r>
            <a:r>
              <a:rPr lang="en-GB" sz="2000" dirty="0"/>
              <a:t> is period, is the equation                    correct?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period </a:t>
            </a:r>
            <a:r>
              <a:rPr lang="en-GB" sz="2000" i="1" dirty="0"/>
              <a:t>T</a:t>
            </a:r>
            <a:r>
              <a:rPr lang="en-GB" sz="2000" dirty="0"/>
              <a:t> is [T].  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             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Hence the equation is not homogeneous or dimensionally inconsistent.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16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69491740"/>
              </p:ext>
            </p:extLst>
          </p:nvPr>
        </p:nvGraphicFramePr>
        <p:xfrm>
          <a:off x="8680796" y="1288222"/>
          <a:ext cx="10795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06" name="Equation" r:id="rId3" imgW="1079280" imgH="736560" progId="Equation.DSMT4">
                  <p:embed/>
                </p:oleObj>
              </mc:Choice>
              <mc:Fallback>
                <p:oleObj name="Equation" r:id="rId3" imgW="1079280" imgH="73656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80796" y="1288222"/>
                        <a:ext cx="10795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60706079"/>
              </p:ext>
            </p:extLst>
          </p:nvPr>
        </p:nvGraphicFramePr>
        <p:xfrm>
          <a:off x="2996786" y="2817054"/>
          <a:ext cx="660400" cy="736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07" name="Equation" r:id="rId5" imgW="660240" imgH="736560" progId="Equation.DSMT4">
                  <p:embed/>
                </p:oleObj>
              </mc:Choice>
              <mc:Fallback>
                <p:oleObj name="Equation" r:id="rId5" imgW="660240" imgH="736560" progId="Equation.DSMT4">
                  <p:embed/>
                  <p:pic>
                    <p:nvPicPr>
                      <p:cNvPr id="6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96786" y="2817054"/>
                        <a:ext cx="660400" cy="7366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9664589"/>
              </p:ext>
            </p:extLst>
          </p:nvPr>
        </p:nvGraphicFramePr>
        <p:xfrm>
          <a:off x="4045641" y="2797590"/>
          <a:ext cx="21971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008" name="Equation" r:id="rId7" imgW="2197080" imgH="774360" progId="Equation.DSMT4">
                  <p:embed/>
                </p:oleObj>
              </mc:Choice>
              <mc:Fallback>
                <p:oleObj name="Equation" r:id="rId7" imgW="2197080" imgH="774360" progId="Equation.DSMT4">
                  <p:embed/>
                  <p:pic>
                    <p:nvPicPr>
                      <p:cNvPr id="9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45641" y="2797590"/>
                        <a:ext cx="21971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36441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Homogeneity vs physically correct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homogeneous equation is </a:t>
            </a:r>
            <a:r>
              <a:rPr lang="en-GB" dirty="0">
                <a:solidFill>
                  <a:srgbClr val="FF0000"/>
                </a:solidFill>
              </a:rPr>
              <a:t>dimensionally correct.</a:t>
            </a:r>
            <a:r>
              <a:rPr lang="en-GB" dirty="0"/>
              <a:t>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When an equation is homogeneous, the </a:t>
            </a:r>
            <a:r>
              <a:rPr lang="en-GB" dirty="0">
                <a:solidFill>
                  <a:srgbClr val="FF0000"/>
                </a:solidFill>
              </a:rPr>
              <a:t>left</a:t>
            </a:r>
            <a:r>
              <a:rPr lang="en-GB" dirty="0"/>
              <a:t> hand side and </a:t>
            </a:r>
            <a:r>
              <a:rPr lang="en-GB" dirty="0">
                <a:solidFill>
                  <a:srgbClr val="FF0000"/>
                </a:solidFill>
              </a:rPr>
              <a:t>right</a:t>
            </a:r>
            <a:r>
              <a:rPr lang="en-GB" dirty="0"/>
              <a:t> hand side of the equation have the </a:t>
            </a:r>
            <a:r>
              <a:rPr lang="en-GB" dirty="0">
                <a:solidFill>
                  <a:srgbClr val="FF0000"/>
                </a:solidFill>
              </a:rPr>
              <a:t>same</a:t>
            </a:r>
            <a:r>
              <a:rPr lang="en-GB" dirty="0"/>
              <a:t> dimension.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dimensionally</a:t>
            </a:r>
            <a:r>
              <a:rPr lang="en-GB" dirty="0">
                <a:solidFill>
                  <a:srgbClr val="FF0000"/>
                </a:solidFill>
              </a:rPr>
              <a:t> correct (or consistent) </a:t>
            </a:r>
            <a:r>
              <a:rPr lang="en-GB" dirty="0"/>
              <a:t>equation may not be physically</a:t>
            </a:r>
            <a:r>
              <a:rPr lang="en-GB" dirty="0">
                <a:solidFill>
                  <a:srgbClr val="FF0000"/>
                </a:solidFill>
              </a:rPr>
              <a:t> correct</a:t>
            </a:r>
            <a:r>
              <a:rPr lang="en-GB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For example, </a:t>
            </a:r>
            <a:r>
              <a:rPr lang="en-GB" i="1" dirty="0"/>
              <a:t>v</a:t>
            </a:r>
            <a:r>
              <a:rPr lang="en-GB" dirty="0"/>
              <a:t> = </a:t>
            </a:r>
            <a:r>
              <a:rPr lang="en-GB" i="1" dirty="0"/>
              <a:t>at + s/t</a:t>
            </a:r>
            <a:r>
              <a:rPr lang="en-GB" dirty="0"/>
              <a:t> is dimensionally correct on both sides of the equal sign but physically wrong when an object is uniformly accelerating.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888736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Prove whether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= 2</a:t>
            </a:r>
            <a:r>
              <a:rPr lang="en-GB" sz="2000" i="1" dirty="0"/>
              <a:t>as</a:t>
            </a:r>
            <a:r>
              <a:rPr lang="en-GB" sz="2000" dirty="0"/>
              <a:t> is homogeneous, where </a:t>
            </a:r>
            <a:r>
              <a:rPr lang="en-GB" sz="2000" i="1" dirty="0"/>
              <a:t>u</a:t>
            </a:r>
            <a:r>
              <a:rPr lang="en-GB" sz="2000" dirty="0"/>
              <a:t> and </a:t>
            </a:r>
            <a:r>
              <a:rPr lang="en-GB" sz="2000" i="1" dirty="0"/>
              <a:t>v</a:t>
            </a:r>
            <a:r>
              <a:rPr lang="en-GB" sz="2000" dirty="0"/>
              <a:t> are velocities, </a:t>
            </a:r>
            <a:r>
              <a:rPr lang="en-GB" sz="2000" i="1" dirty="0"/>
              <a:t>a</a:t>
            </a:r>
            <a:r>
              <a:rPr lang="en-GB" sz="2000" dirty="0"/>
              <a:t> is acceleration and </a:t>
            </a:r>
            <a:r>
              <a:rPr lang="en-GB" sz="2000" i="1" dirty="0"/>
              <a:t>s</a:t>
            </a:r>
            <a:r>
              <a:rPr lang="en-GB" sz="2000" dirty="0"/>
              <a:t> is displacement.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b="1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</a:t>
            </a:r>
            <a:r>
              <a:rPr lang="en-GB" sz="2000" i="1" dirty="0"/>
              <a:t>v</a:t>
            </a:r>
            <a:r>
              <a:rPr lang="en-GB" sz="2000" baseline="30000" dirty="0"/>
              <a:t>2</a:t>
            </a:r>
            <a:r>
              <a:rPr lang="en-GB" sz="2000" dirty="0"/>
              <a:t> - </a:t>
            </a:r>
            <a:r>
              <a:rPr lang="en-GB" sz="2000" i="1" dirty="0"/>
              <a:t>u</a:t>
            </a:r>
            <a:r>
              <a:rPr lang="en-GB" sz="2000" baseline="30000" dirty="0"/>
              <a:t>2</a:t>
            </a:r>
            <a:r>
              <a:rPr lang="en-GB" sz="2000" dirty="0"/>
              <a:t> is</a:t>
            </a:r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82550" indent="-8255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The dimension of 2</a:t>
            </a:r>
            <a:r>
              <a:rPr lang="en-GB" sz="2000" i="1" dirty="0"/>
              <a:t>as </a:t>
            </a:r>
            <a:r>
              <a:rPr lang="en-GB" sz="2000" dirty="0"/>
              <a:t>is</a:t>
            </a:r>
          </a:p>
          <a:p>
            <a:pPr marL="0" indent="0">
              <a:spcBef>
                <a:spcPts val="0"/>
              </a:spcBef>
              <a:buNone/>
            </a:pPr>
            <a:endParaRPr lang="en-GB" sz="2000" dirty="0"/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Both sides have the same dimensions and the equation is homogeneous.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GB" sz="2000" dirty="0"/>
              <a:t>Note that the number 2 does not contribute any dimension to the term 2</a:t>
            </a:r>
            <a:r>
              <a:rPr lang="en-GB" sz="2000" i="1" dirty="0"/>
              <a:t>as.</a:t>
            </a:r>
            <a:endParaRPr lang="en-GB" sz="2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18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32980930"/>
              </p:ext>
            </p:extLst>
          </p:nvPr>
        </p:nvGraphicFramePr>
        <p:xfrm>
          <a:off x="3946597" y="2369724"/>
          <a:ext cx="1854200" cy="774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2" name="Equation" r:id="rId3" imgW="1854000" imgH="774360" progId="Equation.DSMT4">
                  <p:embed/>
                </p:oleObj>
              </mc:Choice>
              <mc:Fallback>
                <p:oleObj name="Equation" r:id="rId3" imgW="1854000" imgH="774360" progId="Equation.DSMT4">
                  <p:embed/>
                  <p:pic>
                    <p:nvPicPr>
                      <p:cNvPr id="205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46597" y="2369724"/>
                        <a:ext cx="1854200" cy="7747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556537843"/>
              </p:ext>
            </p:extLst>
          </p:nvPr>
        </p:nvGraphicFramePr>
        <p:xfrm>
          <a:off x="3682310" y="3472542"/>
          <a:ext cx="1690688" cy="773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7993" name="Equation" r:id="rId5" imgW="1688760" imgH="774360" progId="Equation.DSMT4">
                  <p:embed/>
                </p:oleObj>
              </mc:Choice>
              <mc:Fallback>
                <p:oleObj name="Equation" r:id="rId5" imgW="1688760" imgH="774360" progId="Equation.DSMT4">
                  <p:embed/>
                  <p:pic>
                    <p:nvPicPr>
                      <p:cNvPr id="410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82310" y="3472542"/>
                        <a:ext cx="1690688" cy="7731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115494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3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sz="2000" dirty="0"/>
              <a:t>Show that k is dimensionless in the equation                     where </a:t>
            </a:r>
            <a:r>
              <a:rPr lang="en-GB" sz="2000" i="1" dirty="0"/>
              <a:t>F</a:t>
            </a:r>
            <a:r>
              <a:rPr lang="en-GB" sz="2000" dirty="0"/>
              <a:t> is force, </a:t>
            </a:r>
            <a:r>
              <a:rPr lang="en-GB" sz="2000" i="1" dirty="0"/>
              <a:t>v</a:t>
            </a:r>
            <a:r>
              <a:rPr lang="en-GB" sz="2000" dirty="0"/>
              <a:t> is velocity, </a:t>
            </a:r>
            <a:r>
              <a:rPr lang="en-GB" sz="2000" i="1" dirty="0"/>
              <a:t>r</a:t>
            </a:r>
            <a:r>
              <a:rPr lang="en-GB" sz="2000" dirty="0"/>
              <a:t> is radius and </a:t>
            </a:r>
            <a:r>
              <a:rPr lang="el-GR" sz="2000" i="1" dirty="0"/>
              <a:t>ρ</a:t>
            </a:r>
            <a:r>
              <a:rPr lang="en-GB" sz="2000" dirty="0"/>
              <a:t> is density.</a:t>
            </a:r>
            <a:endParaRPr lang="en-GB" sz="2000" i="1" baseline="30000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19</a:t>
            </a:fld>
            <a:endParaRPr lang="en-US" dirty="0"/>
          </a:p>
        </p:txBody>
      </p:sp>
      <p:graphicFrame>
        <p:nvGraphicFramePr>
          <p:cNvPr id="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723257215"/>
              </p:ext>
            </p:extLst>
          </p:nvPr>
        </p:nvGraphicFramePr>
        <p:xfrm>
          <a:off x="5688841" y="1420813"/>
          <a:ext cx="1158875" cy="4000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6" name="Equation" r:id="rId3" imgW="1155600" imgH="393480" progId="Equation.DSMT4">
                  <p:embed/>
                </p:oleObj>
              </mc:Choice>
              <mc:Fallback>
                <p:oleObj name="Equation" r:id="rId3" imgW="1155600" imgH="393480" progId="Equation.DSMT4">
                  <p:embed/>
                  <p:pic>
                    <p:nvPicPr>
                      <p:cNvPr id="47105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88841" y="1420813"/>
                        <a:ext cx="1158875" cy="4000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82604838"/>
              </p:ext>
            </p:extLst>
          </p:nvPr>
        </p:nvGraphicFramePr>
        <p:xfrm>
          <a:off x="1097280" y="2271900"/>
          <a:ext cx="5397500" cy="3848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9017" name="Equation" r:id="rId5" imgW="5397480" imgH="3848040" progId="Equation.DSMT4">
                  <p:embed/>
                </p:oleObj>
              </mc:Choice>
              <mc:Fallback>
                <p:oleObj name="Equation" r:id="rId5" imgW="5397480" imgH="3848040" progId="Equation.DSMT4">
                  <p:embed/>
                  <p:pic>
                    <p:nvPicPr>
                      <p:cNvPr id="47106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97280" y="2271900"/>
                        <a:ext cx="5397500" cy="3848100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ex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09158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Physics is the most fundamental physical science.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600" dirty="0"/>
              <a:t>It is the foundation of engineering and technology.</a:t>
            </a:r>
            <a:endParaRPr lang="en-US" sz="3600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600" dirty="0"/>
              <a:t>It is </a:t>
            </a:r>
            <a:r>
              <a:rPr lang="en-US" sz="3600" dirty="0"/>
              <a:t>based on </a:t>
            </a:r>
            <a:r>
              <a:rPr lang="en-US" sz="3600" dirty="0">
                <a:solidFill>
                  <a:srgbClr val="FF0000"/>
                </a:solidFill>
              </a:rPr>
              <a:t>experimental observations </a:t>
            </a:r>
            <a:r>
              <a:rPr lang="en-US" sz="3600" dirty="0"/>
              <a:t>and </a:t>
            </a:r>
            <a:r>
              <a:rPr lang="en-US" sz="3600" dirty="0">
                <a:solidFill>
                  <a:srgbClr val="FF0000"/>
                </a:solidFill>
              </a:rPr>
              <a:t>measurements</a:t>
            </a:r>
            <a:r>
              <a:rPr lang="en-US" sz="36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Physical quantities are measurable quantities.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600" dirty="0"/>
              <a:t>Examples are the weight and height of a person.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78008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Special notes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Quantities of different dimensions cannot be added/subtracted.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it is meaningless to add time and length because these two physical quantities have </a:t>
            </a:r>
            <a:r>
              <a:rPr lang="en-GB" dirty="0">
                <a:solidFill>
                  <a:srgbClr val="FF0000"/>
                </a:solidFill>
              </a:rPr>
              <a:t>different </a:t>
            </a:r>
            <a:r>
              <a:rPr lang="en-GB" dirty="0"/>
              <a:t>dimensions. 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Dimensional analysis </a:t>
            </a:r>
            <a:r>
              <a:rPr lang="en-GB" dirty="0">
                <a:solidFill>
                  <a:srgbClr val="FF0000"/>
                </a:solidFill>
              </a:rPr>
              <a:t>cannot</a:t>
            </a:r>
            <a:r>
              <a:rPr lang="en-GB" dirty="0"/>
              <a:t> be used to find missing or unknown dimensionless factors/constants.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on </a:t>
            </a:r>
            <a:r>
              <a:rPr lang="en-GB" i="1" dirty="0"/>
              <a:t>v</a:t>
            </a:r>
            <a:r>
              <a:rPr lang="en-GB" baseline="30000" dirty="0"/>
              <a:t>2</a:t>
            </a:r>
            <a:r>
              <a:rPr lang="en-GB" dirty="0"/>
              <a:t> – </a:t>
            </a:r>
            <a:r>
              <a:rPr lang="en-GB" i="1" dirty="0"/>
              <a:t>u</a:t>
            </a:r>
            <a:r>
              <a:rPr lang="en-GB" baseline="30000" dirty="0"/>
              <a:t>2</a:t>
            </a:r>
            <a:r>
              <a:rPr lang="en-GB" dirty="0"/>
              <a:t> = 2</a:t>
            </a:r>
            <a:r>
              <a:rPr lang="en-GB" i="1" dirty="0"/>
              <a:t>as, </a:t>
            </a:r>
            <a:r>
              <a:rPr lang="en-GB" dirty="0"/>
              <a:t>the number 2 in front of the term “</a:t>
            </a:r>
            <a:r>
              <a:rPr lang="en-GB" i="1" dirty="0"/>
              <a:t>as</a:t>
            </a:r>
            <a:r>
              <a:rPr lang="en-GB" dirty="0"/>
              <a:t>” is obtained using mathematics on kinematics. 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2383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 is a process where a physical quantity is compared with a calibration scale.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Measurements always have uncertainties because of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limitations of the person taking the measurement.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instruments used.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methods used.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39177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Accuracy and precision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Precision of an instrument refers to the limit of its sensitivity.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E.g.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meter rule : precision is up to 0.1 cm</a:t>
            </a:r>
          </a:p>
          <a:p>
            <a:pPr lvl="1">
              <a:lnSpc>
                <a:spcPct val="110000"/>
              </a:lnSpc>
            </a:pPr>
            <a:r>
              <a:rPr lang="en-US" dirty="0"/>
              <a:t>micrometer screw-gauge : precision is up to 0.001 cm.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dirty="0"/>
              <a:t>Accuracy refers to how close the measured quantity is to the “true” value.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57273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Uncertainty in measurements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Absolute uncertainty of </a:t>
            </a:r>
            <a:r>
              <a:rPr lang="en-GB" i="1" dirty="0"/>
              <a:t>R</a:t>
            </a:r>
            <a:r>
              <a:rPr lang="en-GB" dirty="0"/>
              <a:t> is </a:t>
            </a:r>
            <a:r>
              <a:rPr lang="en-GB" dirty="0">
                <a:sym typeface="Symbol" pitchFamily="18" charset="2"/>
              </a:rPr>
              <a:t></a:t>
            </a:r>
            <a:r>
              <a:rPr lang="en-GB" dirty="0"/>
              <a:t>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, where </a:t>
            </a:r>
            <a:r>
              <a:rPr lang="en-GB" dirty="0">
                <a:sym typeface="Symbol" pitchFamily="18" charset="2"/>
              </a:rPr>
              <a:t></a:t>
            </a:r>
            <a:r>
              <a:rPr lang="en-GB" i="1" dirty="0"/>
              <a:t>R</a:t>
            </a:r>
            <a:r>
              <a:rPr lang="en-GB" dirty="0"/>
              <a:t> is usually half of the smallest scale division.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Fractional uncertainty of R is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Percentage uncertainty of R is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We should always measure small quantities with high precision. </a:t>
            </a:r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5639631"/>
              </p:ext>
            </p:extLst>
          </p:nvPr>
        </p:nvGraphicFramePr>
        <p:xfrm>
          <a:off x="5089299" y="2847069"/>
          <a:ext cx="647700" cy="7191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30" name="Equation" r:id="rId3" imgW="647640" imgH="723600" progId="Equation.DSMT4">
                  <p:embed/>
                </p:oleObj>
              </mc:Choice>
              <mc:Fallback>
                <p:oleObj name="Equation" r:id="rId3" imgW="647640" imgH="723600" progId="Equation.DSMT4">
                  <p:embed/>
                  <p:pic>
                    <p:nvPicPr>
                      <p:cNvPr id="102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89299" y="2847069"/>
                        <a:ext cx="647700" cy="7191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46937205"/>
              </p:ext>
            </p:extLst>
          </p:nvPr>
        </p:nvGraphicFramePr>
        <p:xfrm>
          <a:off x="5199063" y="3974647"/>
          <a:ext cx="1612900" cy="720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0031" name="Equation" r:id="rId5" imgW="1612800" imgH="723600" progId="Equation.DSMT4">
                  <p:embed/>
                </p:oleObj>
              </mc:Choice>
              <mc:Fallback>
                <p:oleObj name="Equation" r:id="rId5" imgW="1612800" imgH="723600" progId="Equation.DSMT4">
                  <p:embed/>
                  <p:pic>
                    <p:nvPicPr>
                      <p:cNvPr id="1027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99063" y="3974647"/>
                        <a:ext cx="1612900" cy="7207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1095967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Scale reading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A scale reading is a measurement read </a:t>
            </a:r>
            <a:r>
              <a:rPr lang="en-GB" dirty="0">
                <a:solidFill>
                  <a:srgbClr val="FF0000"/>
                </a:solidFill>
              </a:rPr>
              <a:t>directly</a:t>
            </a:r>
            <a:r>
              <a:rPr lang="en-GB" dirty="0"/>
              <a:t> from the scale markings of an instrument.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you quote in measurement indicates the precision of the measurement.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the example below, the digit 5 is uncertain because the actual answer could be anything between 24 cm and 25</a:t>
            </a:r>
            <a:r>
              <a:rPr lang="en-GB" dirty="0">
                <a:sym typeface="Symbol" pitchFamily="18" charset="2"/>
              </a:rPr>
              <a:t> cm.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53" name="Group 52"/>
          <p:cNvGrpSpPr/>
          <p:nvPr/>
        </p:nvGrpSpPr>
        <p:grpSpPr>
          <a:xfrm>
            <a:off x="2246511" y="4570061"/>
            <a:ext cx="6923727" cy="1816802"/>
            <a:chOff x="2246511" y="4570061"/>
            <a:chExt cx="6923727" cy="1816802"/>
          </a:xfrm>
        </p:grpSpPr>
        <p:sp>
          <p:nvSpPr>
            <p:cNvPr id="6" name="Rectangle 3"/>
            <p:cNvSpPr>
              <a:spLocks noChangeArrowheads="1"/>
            </p:cNvSpPr>
            <p:nvPr/>
          </p:nvSpPr>
          <p:spPr bwMode="auto">
            <a:xfrm>
              <a:off x="2246511" y="5831221"/>
              <a:ext cx="6923727" cy="542176"/>
            </a:xfrm>
            <a:prstGeom prst="rect">
              <a:avLst/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grpSp>
          <p:nvGrpSpPr>
            <p:cNvPr id="7" name="Group 48"/>
            <p:cNvGrpSpPr>
              <a:grpSpLocks/>
            </p:cNvGrpSpPr>
            <p:nvPr/>
          </p:nvGrpSpPr>
          <p:grpSpPr bwMode="auto">
            <a:xfrm>
              <a:off x="2446251" y="5831222"/>
              <a:ext cx="6139292" cy="237872"/>
              <a:chOff x="1981193" y="4996534"/>
              <a:chExt cx="5366770" cy="239487"/>
            </a:xfrm>
          </p:grpSpPr>
          <p:cxnSp>
            <p:nvCxnSpPr>
              <p:cNvPr id="17" name="Straight Connector 5"/>
              <p:cNvCxnSpPr>
                <a:cxnSpLocks noChangeShapeType="1"/>
              </p:cNvCxnSpPr>
              <p:nvPr/>
            </p:nvCxnSpPr>
            <p:spPr bwMode="auto">
              <a:xfrm rot="5400000">
                <a:off x="1861450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8" name="Straight Connector 7"/>
              <p:cNvCxnSpPr>
                <a:cxnSpLocks noChangeShapeType="1"/>
              </p:cNvCxnSpPr>
              <p:nvPr/>
            </p:nvCxnSpPr>
            <p:spPr bwMode="auto">
              <a:xfrm rot="16200000" flipH="1">
                <a:off x="2075747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19" name="Straight Connector 10"/>
              <p:cNvCxnSpPr>
                <a:cxnSpLocks noChangeShapeType="1"/>
              </p:cNvCxnSpPr>
              <p:nvPr/>
            </p:nvCxnSpPr>
            <p:spPr bwMode="auto">
              <a:xfrm rot="16200000" flipH="1">
                <a:off x="2213843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0" name="Straight Connector 11"/>
              <p:cNvCxnSpPr>
                <a:cxnSpLocks noChangeShapeType="1"/>
              </p:cNvCxnSpPr>
              <p:nvPr/>
            </p:nvCxnSpPr>
            <p:spPr bwMode="auto">
              <a:xfrm rot="16200000" flipH="1">
                <a:off x="2351939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1" name="Straight Connector 12"/>
              <p:cNvCxnSpPr>
                <a:cxnSpLocks noChangeShapeType="1"/>
              </p:cNvCxnSpPr>
              <p:nvPr/>
            </p:nvCxnSpPr>
            <p:spPr bwMode="auto">
              <a:xfrm rot="16200000" flipH="1">
                <a:off x="2490035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2" name="Straight Connector 13"/>
              <p:cNvCxnSpPr>
                <a:cxnSpLocks noChangeShapeType="1"/>
              </p:cNvCxnSpPr>
              <p:nvPr/>
            </p:nvCxnSpPr>
            <p:spPr bwMode="auto">
              <a:xfrm rot="5400000">
                <a:off x="2628131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3" name="Straight Connector 15"/>
              <p:cNvCxnSpPr>
                <a:cxnSpLocks noChangeShapeType="1"/>
              </p:cNvCxnSpPr>
              <p:nvPr/>
            </p:nvCxnSpPr>
            <p:spPr bwMode="auto">
              <a:xfrm rot="16200000" flipH="1">
                <a:off x="2842428" y="5078177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4" name="Straight Connector 16"/>
              <p:cNvCxnSpPr>
                <a:cxnSpLocks noChangeShapeType="1"/>
              </p:cNvCxnSpPr>
              <p:nvPr/>
            </p:nvCxnSpPr>
            <p:spPr bwMode="auto">
              <a:xfrm rot="16200000" flipH="1">
                <a:off x="298052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5" name="Straight Connector 17"/>
              <p:cNvCxnSpPr>
                <a:cxnSpLocks noChangeShapeType="1"/>
              </p:cNvCxnSpPr>
              <p:nvPr/>
            </p:nvCxnSpPr>
            <p:spPr bwMode="auto">
              <a:xfrm rot="16200000" flipH="1">
                <a:off x="311862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6" name="Straight Connector 18"/>
              <p:cNvCxnSpPr>
                <a:cxnSpLocks noChangeShapeType="1"/>
              </p:cNvCxnSpPr>
              <p:nvPr/>
            </p:nvCxnSpPr>
            <p:spPr bwMode="auto">
              <a:xfrm rot="16200000" flipH="1">
                <a:off x="325671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7" name="Straight Connector 19"/>
              <p:cNvCxnSpPr>
                <a:cxnSpLocks noChangeShapeType="1"/>
              </p:cNvCxnSpPr>
              <p:nvPr/>
            </p:nvCxnSpPr>
            <p:spPr bwMode="auto">
              <a:xfrm rot="5400000">
                <a:off x="3394812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8" name="Straight Connector 21"/>
              <p:cNvCxnSpPr>
                <a:cxnSpLocks noChangeShapeType="1"/>
              </p:cNvCxnSpPr>
              <p:nvPr/>
            </p:nvCxnSpPr>
            <p:spPr bwMode="auto">
              <a:xfrm rot="16200000" flipH="1">
                <a:off x="360910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29" name="Straight Connector 22"/>
              <p:cNvCxnSpPr>
                <a:cxnSpLocks noChangeShapeType="1"/>
              </p:cNvCxnSpPr>
              <p:nvPr/>
            </p:nvCxnSpPr>
            <p:spPr bwMode="auto">
              <a:xfrm rot="16200000" flipH="1">
                <a:off x="374720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0" name="Straight Connector 23"/>
              <p:cNvCxnSpPr>
                <a:cxnSpLocks noChangeShapeType="1"/>
              </p:cNvCxnSpPr>
              <p:nvPr/>
            </p:nvCxnSpPr>
            <p:spPr bwMode="auto">
              <a:xfrm rot="16200000" flipH="1">
                <a:off x="388530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1" name="Straight Connector 24"/>
              <p:cNvCxnSpPr>
                <a:cxnSpLocks noChangeShapeType="1"/>
              </p:cNvCxnSpPr>
              <p:nvPr/>
            </p:nvCxnSpPr>
            <p:spPr bwMode="auto">
              <a:xfrm rot="16200000" flipH="1">
                <a:off x="402339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2" name="Straight Connector 25"/>
              <p:cNvCxnSpPr>
                <a:cxnSpLocks noChangeShapeType="1"/>
              </p:cNvCxnSpPr>
              <p:nvPr/>
            </p:nvCxnSpPr>
            <p:spPr bwMode="auto">
              <a:xfrm rot="5400000">
                <a:off x="4161493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3" name="Straight Connector 26"/>
              <p:cNvCxnSpPr>
                <a:cxnSpLocks noChangeShapeType="1"/>
              </p:cNvCxnSpPr>
              <p:nvPr/>
            </p:nvCxnSpPr>
            <p:spPr bwMode="auto">
              <a:xfrm rot="16200000" flipH="1">
                <a:off x="437579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4" name="Straight Connector 27"/>
              <p:cNvCxnSpPr>
                <a:cxnSpLocks noChangeShapeType="1"/>
              </p:cNvCxnSpPr>
              <p:nvPr/>
            </p:nvCxnSpPr>
            <p:spPr bwMode="auto">
              <a:xfrm rot="16200000" flipH="1">
                <a:off x="4513886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5" name="Straight Connector 28"/>
              <p:cNvCxnSpPr>
                <a:cxnSpLocks noChangeShapeType="1"/>
              </p:cNvCxnSpPr>
              <p:nvPr/>
            </p:nvCxnSpPr>
            <p:spPr bwMode="auto">
              <a:xfrm rot="16200000" flipH="1">
                <a:off x="465198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6" name="Straight Connector 29"/>
              <p:cNvCxnSpPr>
                <a:cxnSpLocks noChangeShapeType="1"/>
              </p:cNvCxnSpPr>
              <p:nvPr/>
            </p:nvCxnSpPr>
            <p:spPr bwMode="auto">
              <a:xfrm rot="16200000" flipH="1">
                <a:off x="479007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7" name="Straight Connector 30"/>
              <p:cNvCxnSpPr>
                <a:cxnSpLocks noChangeShapeType="1"/>
              </p:cNvCxnSpPr>
              <p:nvPr/>
            </p:nvCxnSpPr>
            <p:spPr bwMode="auto">
              <a:xfrm rot="5400000">
                <a:off x="4928174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8" name="Straight Connector 31"/>
              <p:cNvCxnSpPr>
                <a:cxnSpLocks noChangeShapeType="1"/>
              </p:cNvCxnSpPr>
              <p:nvPr/>
            </p:nvCxnSpPr>
            <p:spPr bwMode="auto">
              <a:xfrm rot="16200000" flipH="1">
                <a:off x="514247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39" name="Straight Connector 32"/>
              <p:cNvCxnSpPr>
                <a:cxnSpLocks noChangeShapeType="1"/>
              </p:cNvCxnSpPr>
              <p:nvPr/>
            </p:nvCxnSpPr>
            <p:spPr bwMode="auto">
              <a:xfrm rot="16200000" flipH="1">
                <a:off x="5280567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0" name="Straight Connector 33"/>
              <p:cNvCxnSpPr>
                <a:cxnSpLocks noChangeShapeType="1"/>
              </p:cNvCxnSpPr>
              <p:nvPr/>
            </p:nvCxnSpPr>
            <p:spPr bwMode="auto">
              <a:xfrm rot="16200000" flipH="1">
                <a:off x="541866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1" name="Straight Connector 34"/>
              <p:cNvCxnSpPr>
                <a:cxnSpLocks noChangeShapeType="1"/>
              </p:cNvCxnSpPr>
              <p:nvPr/>
            </p:nvCxnSpPr>
            <p:spPr bwMode="auto">
              <a:xfrm rot="16200000" flipH="1">
                <a:off x="555675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2" name="Straight Connector 35"/>
              <p:cNvCxnSpPr>
                <a:cxnSpLocks noChangeShapeType="1"/>
              </p:cNvCxnSpPr>
              <p:nvPr/>
            </p:nvCxnSpPr>
            <p:spPr bwMode="auto">
              <a:xfrm rot="5400000">
                <a:off x="5694855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3" name="Straight Connector 36"/>
              <p:cNvCxnSpPr>
                <a:cxnSpLocks noChangeShapeType="1"/>
              </p:cNvCxnSpPr>
              <p:nvPr/>
            </p:nvCxnSpPr>
            <p:spPr bwMode="auto">
              <a:xfrm rot="16200000" flipH="1">
                <a:off x="5909152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4" name="Straight Connector 37"/>
              <p:cNvCxnSpPr>
                <a:cxnSpLocks noChangeShapeType="1"/>
              </p:cNvCxnSpPr>
              <p:nvPr/>
            </p:nvCxnSpPr>
            <p:spPr bwMode="auto">
              <a:xfrm rot="16200000" flipH="1">
                <a:off x="6047248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5" name="Straight Connector 38"/>
              <p:cNvCxnSpPr>
                <a:cxnSpLocks noChangeShapeType="1"/>
              </p:cNvCxnSpPr>
              <p:nvPr/>
            </p:nvCxnSpPr>
            <p:spPr bwMode="auto">
              <a:xfrm rot="16200000" flipH="1">
                <a:off x="6185344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6" name="Straight Connector 39"/>
              <p:cNvCxnSpPr>
                <a:cxnSpLocks noChangeShapeType="1"/>
              </p:cNvCxnSpPr>
              <p:nvPr/>
            </p:nvCxnSpPr>
            <p:spPr bwMode="auto">
              <a:xfrm rot="16200000" flipH="1">
                <a:off x="6323440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7" name="Straight Connector 40"/>
              <p:cNvCxnSpPr>
                <a:cxnSpLocks noChangeShapeType="1"/>
              </p:cNvCxnSpPr>
              <p:nvPr/>
            </p:nvCxnSpPr>
            <p:spPr bwMode="auto">
              <a:xfrm rot="5400000">
                <a:off x="6461536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8" name="Straight Connector 41"/>
              <p:cNvCxnSpPr>
                <a:cxnSpLocks noChangeShapeType="1"/>
              </p:cNvCxnSpPr>
              <p:nvPr/>
            </p:nvCxnSpPr>
            <p:spPr bwMode="auto">
              <a:xfrm rot="16200000" flipH="1">
                <a:off x="6675833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49" name="Straight Connector 42"/>
              <p:cNvCxnSpPr>
                <a:cxnSpLocks noChangeShapeType="1"/>
              </p:cNvCxnSpPr>
              <p:nvPr/>
            </p:nvCxnSpPr>
            <p:spPr bwMode="auto">
              <a:xfrm rot="16200000" flipH="1">
                <a:off x="6813929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0" name="Straight Connector 43"/>
              <p:cNvCxnSpPr>
                <a:cxnSpLocks noChangeShapeType="1"/>
              </p:cNvCxnSpPr>
              <p:nvPr/>
            </p:nvCxnSpPr>
            <p:spPr bwMode="auto">
              <a:xfrm rot="16200000" flipH="1">
                <a:off x="6952025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1" name="Straight Connector 44"/>
              <p:cNvCxnSpPr>
                <a:cxnSpLocks noChangeShapeType="1"/>
              </p:cNvCxnSpPr>
              <p:nvPr/>
            </p:nvCxnSpPr>
            <p:spPr bwMode="auto">
              <a:xfrm rot="16200000" flipH="1">
                <a:off x="7090121" y="5078178"/>
                <a:ext cx="163286" cy="0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  <p:cxnSp>
            <p:nvCxnSpPr>
              <p:cNvPr id="52" name="Straight Connector 45"/>
              <p:cNvCxnSpPr>
                <a:cxnSpLocks noChangeShapeType="1"/>
              </p:cNvCxnSpPr>
              <p:nvPr/>
            </p:nvCxnSpPr>
            <p:spPr bwMode="auto">
              <a:xfrm rot="5400000">
                <a:off x="7228219" y="5116277"/>
                <a:ext cx="239487" cy="1"/>
              </a:xfrm>
              <a:prstGeom prst="line">
                <a:avLst/>
              </a:prstGeom>
              <a:noFill/>
              <a:ln w="9525" algn="ctr">
                <a:solidFill>
                  <a:schemeClr val="accent1"/>
                </a:solidFill>
                <a:round/>
                <a:headEnd/>
                <a:tailEnd/>
              </a:ln>
            </p:spPr>
          </p:cxnSp>
        </p:grpSp>
        <p:sp>
          <p:nvSpPr>
            <p:cNvPr id="8" name="Rectangle 7"/>
            <p:cNvSpPr/>
            <p:nvPr/>
          </p:nvSpPr>
          <p:spPr bwMode="auto">
            <a:xfrm>
              <a:off x="2446251" y="5419030"/>
              <a:ext cx="4296233" cy="369332"/>
            </a:xfrm>
            <a:prstGeom prst="rect">
              <a:avLst/>
            </a:prstGeom>
            <a:gradFill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0"/>
            </a:gradFill>
            <a:ln w="9525" cap="flat" cmpd="sng" algn="ctr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>
              <a:spAutoFit/>
            </a:bodyPr>
            <a:lstStyle/>
            <a:p>
              <a:pPr>
                <a:defRPr/>
              </a:pPr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9" name="TextBox 47"/>
            <p:cNvSpPr txBox="1">
              <a:spLocks noChangeArrowheads="1"/>
            </p:cNvSpPr>
            <p:nvPr/>
          </p:nvSpPr>
          <p:spPr bwMode="auto">
            <a:xfrm>
              <a:off x="2310065" y="6043672"/>
              <a:ext cx="348638" cy="34319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Box 49"/>
            <p:cNvSpPr txBox="1">
              <a:spLocks noChangeArrowheads="1"/>
            </p:cNvSpPr>
            <p:nvPr/>
          </p:nvSpPr>
          <p:spPr bwMode="auto">
            <a:xfrm>
              <a:off x="4027832" y="6043672"/>
              <a:ext cx="49753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10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1" name="TextBox 50"/>
            <p:cNvSpPr txBox="1">
              <a:spLocks noChangeArrowheads="1"/>
            </p:cNvSpPr>
            <p:nvPr/>
          </p:nvSpPr>
          <p:spPr bwMode="auto">
            <a:xfrm>
              <a:off x="5774652" y="6043672"/>
              <a:ext cx="448507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20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2" name="TextBox 51"/>
            <p:cNvSpPr txBox="1">
              <a:spLocks noChangeArrowheads="1"/>
            </p:cNvSpPr>
            <p:nvPr/>
          </p:nvSpPr>
          <p:spPr bwMode="auto">
            <a:xfrm>
              <a:off x="7532367" y="6043672"/>
              <a:ext cx="510245" cy="329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noAutofit/>
            </a:bodyPr>
            <a:lstStyle/>
            <a:p>
              <a:r>
                <a:rPr lang="en-GB">
                  <a:latin typeface="Times New Roman" panose="02020603050405020304" pitchFamily="18" charset="0"/>
                  <a:cs typeface="Times New Roman" panose="02020603050405020304" pitchFamily="18" charset="0"/>
                </a:rPr>
                <a:t>30</a:t>
              </a:r>
              <a:endParaRPr lang="en-US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3" name="Straight Connector 53"/>
            <p:cNvCxnSpPr>
              <a:cxnSpLocks noChangeShapeType="1"/>
            </p:cNvCxnSpPr>
            <p:nvPr/>
          </p:nvCxnSpPr>
          <p:spPr bwMode="auto">
            <a:xfrm rot="5400000">
              <a:off x="2236524" y="5645100"/>
              <a:ext cx="421271" cy="181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cxnSp>
          <p:nvCxnSpPr>
            <p:cNvPr id="14" name="Straight Connector 56"/>
            <p:cNvCxnSpPr>
              <a:cxnSpLocks noChangeShapeType="1"/>
            </p:cNvCxnSpPr>
            <p:nvPr/>
          </p:nvCxnSpPr>
          <p:spPr bwMode="auto">
            <a:xfrm>
              <a:off x="6742484" y="5442636"/>
              <a:ext cx="1816" cy="388586"/>
            </a:xfrm>
            <a:prstGeom prst="line">
              <a:avLst/>
            </a:prstGeom>
            <a:noFill/>
            <a:ln w="9525" algn="ctr">
              <a:solidFill>
                <a:schemeClr val="accent1"/>
              </a:solidFill>
              <a:prstDash val="dash"/>
              <a:round/>
              <a:headEnd/>
              <a:tailEnd/>
            </a:ln>
          </p:spPr>
        </p:cxnSp>
        <p:sp>
          <p:nvSpPr>
            <p:cNvPr id="15" name="Right Brace 48"/>
            <p:cNvSpPr>
              <a:spLocks/>
            </p:cNvSpPr>
            <p:nvPr/>
          </p:nvSpPr>
          <p:spPr bwMode="auto">
            <a:xfrm rot="16200000">
              <a:off x="4449941" y="3008456"/>
              <a:ext cx="288859" cy="4296232"/>
            </a:xfrm>
            <a:prstGeom prst="rightBrace">
              <a:avLst>
                <a:gd name="adj1" fmla="val 24917"/>
                <a:gd name="adj2" fmla="val 48226"/>
              </a:avLst>
            </a:prstGeom>
            <a:noFill/>
            <a:ln w="9525" algn="ctr">
              <a:solidFill>
                <a:schemeClr val="accent1"/>
              </a:solidFill>
              <a:round/>
              <a:headEnd/>
              <a:tailEnd/>
            </a:ln>
          </p:spPr>
          <p:txBody>
            <a:bodyPr wrap="square">
              <a:noAutofit/>
            </a:bodyPr>
            <a:lstStyle/>
            <a:p>
              <a:endParaRPr lang="en-US">
                <a:latin typeface="Calibri" pitchFamily="34" charset="0"/>
                <a:cs typeface="Calibri" pitchFamily="34" charset="0"/>
              </a:endParaRPr>
            </a:p>
          </p:txBody>
        </p:sp>
        <p:sp>
          <p:nvSpPr>
            <p:cNvPr id="16" name="TextBox 49"/>
            <p:cNvSpPr txBox="1">
              <a:spLocks noChangeArrowheads="1"/>
            </p:cNvSpPr>
            <p:nvPr/>
          </p:nvSpPr>
          <p:spPr bwMode="auto">
            <a:xfrm>
              <a:off x="2884714" y="4570061"/>
              <a:ext cx="3649831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Scale reading = 24.5 cm (3 </a:t>
              </a:r>
              <a:r>
                <a:rPr lang="en-GB" sz="2000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s.f</a:t>
              </a:r>
              <a:r>
                <a:rPr lang="en-GB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.) </a:t>
              </a:r>
              <a:endParaRPr lang="en-US" sz="20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8833356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(</a:t>
            </a:r>
            <a:r>
              <a:rPr lang="en-US" dirty="0" err="1"/>
              <a:t>s.f.</a:t>
            </a:r>
            <a:r>
              <a:rPr lang="en-US" dirty="0"/>
              <a:t>)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uncertainty of a measurement is indicated by its number of </a:t>
            </a:r>
            <a:r>
              <a:rPr lang="en-GB" dirty="0">
                <a:solidFill>
                  <a:srgbClr val="FF0000"/>
                </a:solidFill>
              </a:rPr>
              <a:t>significant figures</a:t>
            </a:r>
            <a:r>
              <a:rPr lang="en-GB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if the thickness of a book is </a:t>
            </a:r>
            <a:r>
              <a:rPr lang="en-GB" dirty="0">
                <a:solidFill>
                  <a:srgbClr val="FF0000"/>
                </a:solidFill>
              </a:rPr>
              <a:t>2.91</a:t>
            </a:r>
            <a:r>
              <a:rPr lang="en-GB" dirty="0"/>
              <a:t> mm, it is precise to three significant figures.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first two digits are </a:t>
            </a:r>
            <a:r>
              <a:rPr lang="en-GB" dirty="0">
                <a:solidFill>
                  <a:srgbClr val="FF0000"/>
                </a:solidFill>
              </a:rPr>
              <a:t>correct</a:t>
            </a:r>
            <a:r>
              <a:rPr lang="en-GB" dirty="0"/>
              <a:t> while the third digit has an </a:t>
            </a:r>
            <a:r>
              <a:rPr lang="en-GB" dirty="0">
                <a:solidFill>
                  <a:srgbClr val="FF0000"/>
                </a:solidFill>
              </a:rPr>
              <a:t>uncertainty </a:t>
            </a:r>
            <a:r>
              <a:rPr lang="en-GB" dirty="0"/>
              <a:t>of about 0.01 mm.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result of calculations must be written with an </a:t>
            </a:r>
            <a:r>
              <a:rPr lang="en-GB" dirty="0">
                <a:solidFill>
                  <a:srgbClr val="FF0000"/>
                </a:solidFill>
              </a:rPr>
              <a:t>appropriate</a:t>
            </a:r>
            <a:r>
              <a:rPr lang="en-GB" dirty="0"/>
              <a:t> number of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E.g. 2.0 × 11.0 = 22 (2 </a:t>
            </a:r>
            <a:r>
              <a:rPr lang="en-GB" dirty="0" err="1"/>
              <a:t>s.f.</a:t>
            </a:r>
            <a:r>
              <a:rPr lang="en-GB" dirty="0"/>
              <a:t>) and not 22.0 (3 </a:t>
            </a:r>
            <a:r>
              <a:rPr lang="en-GB" dirty="0" err="1"/>
              <a:t>s.f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427867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</a:t>
            </a:r>
            <a:r>
              <a:rPr lang="en-GB" dirty="0">
                <a:solidFill>
                  <a:srgbClr val="FF3300"/>
                </a:solidFill>
              </a:rPr>
              <a:t>whole</a:t>
            </a:r>
            <a:r>
              <a:rPr lang="en-GB" dirty="0"/>
              <a:t> numbers with trailing zeroes, the zeroes may or may not be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The number 500 may have 1, 2 or 3 significant figures depending on the context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In such cases, use the scientific notations.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 × 10</a:t>
            </a:r>
            <a:r>
              <a:rPr lang="en-GB" baseline="30000" dirty="0"/>
              <a:t>2</a:t>
            </a:r>
            <a:r>
              <a:rPr lang="en-GB" dirty="0"/>
              <a:t>      implies 1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 × 10</a:t>
            </a:r>
            <a:r>
              <a:rPr lang="en-GB" baseline="30000" dirty="0"/>
              <a:t>2</a:t>
            </a:r>
            <a:r>
              <a:rPr lang="en-GB" dirty="0"/>
              <a:t>   implies 2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500 written as 5.00 × 10</a:t>
            </a:r>
            <a:r>
              <a:rPr lang="en-GB" baseline="30000" dirty="0"/>
              <a:t>2</a:t>
            </a:r>
            <a:r>
              <a:rPr lang="en-GB" dirty="0"/>
              <a:t> implies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5416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significant figures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before</a:t>
            </a:r>
            <a:r>
              <a:rPr lang="en-GB" dirty="0"/>
              <a:t> first non zero digit are </a:t>
            </a:r>
            <a:r>
              <a:rPr lang="en-GB" dirty="0">
                <a:solidFill>
                  <a:srgbClr val="FF3300"/>
                </a:solidFill>
              </a:rPr>
              <a:t>not</a:t>
            </a:r>
            <a:r>
              <a:rPr lang="en-GB" dirty="0"/>
              <a:t>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0.0023 has 2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within</a:t>
            </a:r>
            <a:r>
              <a:rPr lang="en-GB" dirty="0"/>
              <a:t> numbers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0.0203 has 3 </a:t>
            </a:r>
            <a:r>
              <a:rPr lang="en-GB" dirty="0" err="1"/>
              <a:t>s.f.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Zeroes </a:t>
            </a:r>
            <a:r>
              <a:rPr lang="en-GB" dirty="0">
                <a:solidFill>
                  <a:srgbClr val="FF0000"/>
                </a:solidFill>
              </a:rPr>
              <a:t>after</a:t>
            </a:r>
            <a:r>
              <a:rPr lang="en-GB" dirty="0"/>
              <a:t> the decimal point are significant.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2705.40 has  6 </a:t>
            </a:r>
            <a:r>
              <a:rPr lang="en-GB" dirty="0" err="1"/>
              <a:t>s.f.</a:t>
            </a:r>
            <a:endParaRPr lang="en-GB" dirty="0"/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1.00 has 3 </a:t>
            </a:r>
            <a:r>
              <a:rPr lang="en-GB" dirty="0" err="1"/>
              <a:t>s.f.</a:t>
            </a:r>
            <a:endParaRPr lang="en-GB" dirty="0"/>
          </a:p>
          <a:p>
            <a:pPr marL="0" indent="0">
              <a:buNone/>
            </a:pP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07247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Significant figures in answers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obtained from mathematical </a:t>
            </a:r>
            <a:r>
              <a:rPr lang="en-GB" dirty="0">
                <a:solidFill>
                  <a:srgbClr val="FF0000"/>
                </a:solidFill>
              </a:rPr>
              <a:t>operations</a:t>
            </a:r>
            <a:r>
              <a:rPr lang="en-GB" dirty="0"/>
              <a:t> on numbers cannot be </a:t>
            </a:r>
            <a:r>
              <a:rPr lang="en-GB" dirty="0">
                <a:solidFill>
                  <a:srgbClr val="FF0000"/>
                </a:solidFill>
              </a:rPr>
              <a:t>more</a:t>
            </a:r>
            <a:r>
              <a:rPr lang="en-GB" dirty="0"/>
              <a:t> precise than the numbers used in the operation.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There are rules on the number of </a:t>
            </a:r>
            <a:r>
              <a:rPr lang="en-GB" dirty="0" err="1"/>
              <a:t>s.f.</a:t>
            </a:r>
            <a:r>
              <a:rPr lang="en-GB" dirty="0"/>
              <a:t> in the answer arising from 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multiplication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division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addition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subtraction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479262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multiplication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347788" algn="l"/>
                <a:tab pos="2243138" algn="l"/>
              </a:tabLst>
            </a:pPr>
            <a:r>
              <a:rPr lang="en-GB" dirty="0"/>
              <a:t>E.g.	2.4	2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× 	3.65	3 </a:t>
            </a:r>
            <a:r>
              <a:rPr lang="en-GB" dirty="0" err="1"/>
              <a:t>s.f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077913" algn="l"/>
                <a:tab pos="1347788" algn="l"/>
                <a:tab pos="2243138" algn="l"/>
              </a:tabLst>
            </a:pPr>
            <a:r>
              <a:rPr lang="en-GB" dirty="0"/>
              <a:t>	   8.76 rounded to 8.82    2s.f.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29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269405" y="3504080"/>
            <a:ext cx="756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1517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440000"/>
            <a:ext cx="12192000" cy="538491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When we measure a physical quantity we are </a:t>
            </a:r>
            <a:r>
              <a:rPr lang="en-US" sz="3200" dirty="0">
                <a:solidFill>
                  <a:srgbClr val="FF0000"/>
                </a:solidFill>
              </a:rPr>
              <a:t>comparing</a:t>
            </a:r>
            <a:r>
              <a:rPr lang="en-US" sz="3200" dirty="0"/>
              <a:t> it with a </a:t>
            </a:r>
            <a:r>
              <a:rPr lang="en-US" sz="3200" dirty="0">
                <a:solidFill>
                  <a:srgbClr val="FF0000"/>
                </a:solidFill>
              </a:rPr>
              <a:t>standard</a:t>
            </a:r>
            <a:r>
              <a:rPr lang="en-US" sz="3200" dirty="0"/>
              <a:t>. 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For example, if the length of a stick is 2.98 m, we mean it is 2.98 times the standard length defined as 1 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Physical quantities must be </a:t>
            </a:r>
            <a:r>
              <a:rPr lang="en-US" sz="3200" dirty="0"/>
              <a:t>quoted with values and units.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US" sz="3200" dirty="0"/>
              <a:t>E.g. the mass of a stone is </a:t>
            </a:r>
            <a:r>
              <a:rPr lang="en-US" sz="3200" dirty="0">
                <a:solidFill>
                  <a:srgbClr val="FF0000"/>
                </a:solidFill>
              </a:rPr>
              <a:t>50.0 kg</a:t>
            </a:r>
            <a:r>
              <a:rPr lang="en-US" sz="3200" dirty="0"/>
              <a:t>, the distance is </a:t>
            </a:r>
            <a:r>
              <a:rPr lang="en-US" sz="3200" dirty="0">
                <a:solidFill>
                  <a:srgbClr val="FF0000"/>
                </a:solidFill>
              </a:rPr>
              <a:t>100 m</a:t>
            </a:r>
            <a:r>
              <a:rPr lang="en-US" sz="3200" dirty="0"/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The System International (in French) or </a:t>
            </a:r>
            <a:r>
              <a:rPr lang="en-GB" sz="3200" dirty="0">
                <a:solidFill>
                  <a:srgbClr val="FF0000"/>
                </a:solidFill>
              </a:rPr>
              <a:t>SI</a:t>
            </a:r>
            <a:r>
              <a:rPr lang="en-GB" sz="3200" b="1" dirty="0"/>
              <a:t> </a:t>
            </a:r>
            <a:r>
              <a:rPr lang="en-GB" sz="3200" dirty="0"/>
              <a:t>units is used globally by scientists and engineers.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32660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division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number of significant figures in the answer follows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significant figures.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433513" algn="l"/>
                <a:tab pos="2695575" algn="l"/>
              </a:tabLst>
            </a:pPr>
            <a:r>
              <a:rPr lang="en-GB" dirty="0"/>
              <a:t>E.g.	725.0	4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433513" algn="l"/>
                <a:tab pos="2695575" algn="l"/>
              </a:tabLst>
            </a:pPr>
            <a:r>
              <a:rPr lang="en-GB" dirty="0"/>
              <a:t>	0.125	3 </a:t>
            </a:r>
            <a:r>
              <a:rPr lang="en-GB" dirty="0" err="1"/>
              <a:t>s.f.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 5800 </a:t>
            </a:r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2243138" algn="l"/>
              </a:tabLst>
            </a:pPr>
            <a:r>
              <a:rPr lang="en-GB" dirty="0"/>
              <a:t>	= 5.80 × 10</a:t>
            </a:r>
            <a:r>
              <a:rPr lang="en-GB" baseline="30000" dirty="0"/>
              <a:t>3</a:t>
            </a:r>
            <a:r>
              <a:rPr lang="en-GB" dirty="0"/>
              <a:t>  to 3 </a:t>
            </a:r>
            <a:r>
              <a:rPr lang="en-GB" dirty="0" err="1"/>
              <a:t>s.f.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30</a:t>
            </a:fld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62624" y="3484819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16690800"/>
              </p:ext>
            </p:extLst>
          </p:nvPr>
        </p:nvGraphicFramePr>
        <p:xfrm>
          <a:off x="2241604" y="3109595"/>
          <a:ext cx="203200" cy="2016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1014" name="Equation" r:id="rId3" imgW="203040" imgH="203040" progId="Equation.DSMT4">
                  <p:embed/>
                </p:oleObj>
              </mc:Choice>
              <mc:Fallback>
                <p:oleObj name="Equation" r:id="rId3" imgW="203040" imgH="203040" progId="Equation.DSMT4">
                  <p:embed/>
                  <p:pic>
                    <p:nvPicPr>
                      <p:cNvPr id="5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41604" y="3109595"/>
                        <a:ext cx="203200" cy="20161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198605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addition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answer has the same number of </a:t>
            </a:r>
            <a:r>
              <a:rPr lang="en-GB" dirty="0">
                <a:solidFill>
                  <a:srgbClr val="FF0000"/>
                </a:solidFill>
              </a:rPr>
              <a:t>decimal</a:t>
            </a:r>
            <a:r>
              <a:rPr lang="en-GB" dirty="0"/>
              <a:t> places as the quantity with the </a:t>
            </a:r>
            <a:r>
              <a:rPr lang="en-GB" dirty="0">
                <a:solidFill>
                  <a:srgbClr val="FF0000"/>
                </a:solidFill>
              </a:rPr>
              <a:t>least</a:t>
            </a:r>
            <a:r>
              <a:rPr lang="en-GB" dirty="0"/>
              <a:t>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433513" algn="l"/>
                <a:tab pos="2425700" algn="l"/>
              </a:tabLst>
            </a:pPr>
            <a:r>
              <a:rPr lang="en-GB" dirty="0"/>
              <a:t>	E.g.		23.1 	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dirty="0"/>
              <a:t>		+	0.546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pPr marL="393192" lvl="1" indent="0">
              <a:lnSpc>
                <a:spcPct val="110000"/>
              </a:lnSpc>
              <a:spcAft>
                <a:spcPct val="0"/>
              </a:spcAft>
              <a:buNone/>
              <a:tabLst>
                <a:tab pos="1165225" algn="l"/>
                <a:tab pos="1433513" algn="l"/>
                <a:tab pos="2425700" algn="l"/>
              </a:tabLst>
            </a:pPr>
            <a:r>
              <a:rPr lang="en-GB" sz="2400" dirty="0"/>
              <a:t>	+	1.45 	</a:t>
            </a:r>
            <a:r>
              <a:rPr lang="en-GB" sz="2400" dirty="0">
                <a:solidFill>
                  <a:srgbClr val="FF0000"/>
                </a:solidFill>
              </a:rPr>
              <a:t>2</a:t>
            </a:r>
            <a:r>
              <a:rPr lang="en-GB" sz="2400" dirty="0"/>
              <a:t> </a:t>
            </a:r>
            <a:r>
              <a:rPr lang="en-GB" sz="2400" dirty="0" err="1"/>
              <a:t>d.p.</a:t>
            </a:r>
            <a:endParaRPr lang="en-GB" sz="2400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		 25.096</a:t>
            </a:r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2425700" algn="l"/>
              </a:tabLst>
            </a:pPr>
            <a:r>
              <a:rPr lang="en-GB" dirty="0"/>
              <a:t> 		= 25.1 	</a:t>
            </a:r>
            <a:r>
              <a:rPr lang="en-GB" dirty="0">
                <a:solidFill>
                  <a:srgbClr val="FF0000"/>
                </a:solidFill>
              </a:rPr>
              <a:t>1</a:t>
            </a:r>
            <a:r>
              <a:rPr lang="en-GB" dirty="0"/>
              <a:t> </a:t>
            </a:r>
            <a:r>
              <a:rPr lang="en-GB" dirty="0" err="1"/>
              <a:t>d.p.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31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74704" y="4011329"/>
            <a:ext cx="1044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218681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on subtraction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final result has the same number of decimal places as the quantity with the least number of decimal places.</a:t>
            </a:r>
          </a:p>
          <a:p>
            <a:pPr>
              <a:lnSpc>
                <a:spcPct val="110000"/>
              </a:lnSpc>
              <a:spcBef>
                <a:spcPts val="600"/>
              </a:spcBef>
              <a:tabLst>
                <a:tab pos="1250950" algn="l"/>
                <a:tab pos="2243138" algn="l"/>
              </a:tabLst>
            </a:pPr>
            <a:r>
              <a:rPr lang="en-GB" dirty="0"/>
              <a:t>E.g. 	1.002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 marL="109728" indent="0"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– 	0.998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pPr>
              <a:lnSpc>
                <a:spcPct val="110000"/>
              </a:lnSpc>
              <a:spcBef>
                <a:spcPts val="600"/>
              </a:spcBef>
              <a:buNone/>
              <a:tabLst>
                <a:tab pos="981075" algn="l"/>
                <a:tab pos="1250950" algn="l"/>
                <a:tab pos="2243138" algn="l"/>
              </a:tabLst>
            </a:pPr>
            <a:r>
              <a:rPr lang="en-GB" dirty="0"/>
              <a:t>		= 	0.004 	</a:t>
            </a:r>
            <a:r>
              <a:rPr lang="en-GB" dirty="0">
                <a:solidFill>
                  <a:srgbClr val="FF0000"/>
                </a:solidFill>
              </a:rPr>
              <a:t>3</a:t>
            </a:r>
            <a:r>
              <a:rPr lang="en-GB" dirty="0"/>
              <a:t> </a:t>
            </a:r>
            <a:r>
              <a:rPr lang="en-GB" dirty="0" err="1"/>
              <a:t>d.p</a:t>
            </a:r>
            <a:endParaRPr lang="en-GB" dirty="0"/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32</a:t>
            </a:fld>
            <a:endParaRPr lang="en-US" dirty="0"/>
          </a:p>
        </p:txBody>
      </p:sp>
      <p:cxnSp>
        <p:nvCxnSpPr>
          <p:cNvPr id="5" name="Straight Connector 4"/>
          <p:cNvCxnSpPr/>
          <p:nvPr/>
        </p:nvCxnSpPr>
        <p:spPr>
          <a:xfrm flipV="1">
            <a:off x="2055455" y="3456432"/>
            <a:ext cx="100800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5389436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00" name="TextBox 3"/>
          <p:cNvSpPr txBox="1">
            <a:spLocks noChangeArrowheads="1"/>
          </p:cNvSpPr>
          <p:nvPr/>
        </p:nvSpPr>
        <p:spPr bwMode="auto">
          <a:xfrm>
            <a:off x="2678113" y="3146425"/>
            <a:ext cx="6889750" cy="101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GB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End of chapter</a:t>
            </a:r>
            <a:endParaRPr lang="en-US" sz="6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33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22022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 of the SI system 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Prefixes can be used with any unit,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nanosecond (ns) = 10</a:t>
            </a:r>
            <a:r>
              <a:rPr lang="en-GB" baseline="30000" dirty="0"/>
              <a:t>-9</a:t>
            </a:r>
            <a:r>
              <a:rPr lang="en-GB" dirty="0"/>
              <a:t> s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millimetre (mm) = 10</a:t>
            </a:r>
            <a:r>
              <a:rPr lang="en-GB" baseline="30000" dirty="0"/>
              <a:t>-3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1 kilometre (km) =  10</a:t>
            </a:r>
            <a:r>
              <a:rPr lang="en-GB" baseline="30000" dirty="0"/>
              <a:t>3</a:t>
            </a:r>
            <a:r>
              <a:rPr lang="en-GB" dirty="0"/>
              <a:t> m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Very large or very small numbers can be expressed in scientific notations, e.g.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Earth = 6.4 × 10</a:t>
            </a:r>
            <a:r>
              <a:rPr lang="en-GB" baseline="30000" dirty="0"/>
              <a:t>6</a:t>
            </a:r>
            <a:r>
              <a:rPr lang="en-GB" dirty="0"/>
              <a:t> m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Radius of hydrogen atom = 1.3 × 10</a:t>
            </a:r>
            <a:r>
              <a:rPr lang="en-GB" baseline="30000" dirty="0"/>
              <a:t>-15</a:t>
            </a:r>
            <a:r>
              <a:rPr lang="en-GB" dirty="0"/>
              <a:t> 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28750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Measurement standards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criteria for measurement standards are :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readily accessible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can be measured reliably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yield the same results no matter who or where it is measured</a:t>
            </a:r>
          </a:p>
          <a:p>
            <a:pPr lvl="1">
              <a:lnSpc>
                <a:spcPct val="110000"/>
              </a:lnSpc>
              <a:spcAft>
                <a:spcPct val="0"/>
              </a:spcAft>
            </a:pPr>
            <a:r>
              <a:rPr lang="en-GB" dirty="0"/>
              <a:t>must not change with time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Obviously, the length of someone’s foot is not a suitable standard of length! 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56065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time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time is the second.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9,192,631,770 times the period of vibration of the radiation from the cesium-133 atom.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one day is 8.6 × 10</a:t>
            </a:r>
            <a:r>
              <a:rPr lang="en-GB" baseline="30000" dirty="0"/>
              <a:t>4</a:t>
            </a:r>
            <a:r>
              <a:rPr lang="en-GB" dirty="0"/>
              <a:t> s.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5" name="Picture 2" descr="https://encrypted-tbn1.gstatic.com/images?q=tbn:ANd9GcQsx83QXki8J5lVifVwnw34oprsy1HLAqA7OxxecBvMNCsHiW9V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93858" y="3790489"/>
            <a:ext cx="4694348" cy="18025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9841676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length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440000"/>
            <a:ext cx="10080000" cy="5384910"/>
          </a:xfrm>
        </p:spPr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The SI unit of length is the meter (m).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This is defined as the distance travelled by light in </a:t>
            </a:r>
            <a:r>
              <a:rPr lang="en-GB" sz="3200" dirty="0">
                <a:solidFill>
                  <a:srgbClr val="FF0000"/>
                </a:solidFill>
              </a:rPr>
              <a:t>vacuum</a:t>
            </a:r>
            <a:r>
              <a:rPr lang="en-GB" sz="3200" dirty="0"/>
              <a:t> in 1/299,792,458 s.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This standard was chosen because the speed of light in vacuum is the same everywhere and every time.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sz="3200" dirty="0"/>
              <a:t>Based on this standard, the distance from our Sun to the nearest star, </a:t>
            </a:r>
            <a:r>
              <a:rPr lang="en-GB" sz="3200" dirty="0" err="1"/>
              <a:t>Proxima</a:t>
            </a:r>
            <a:r>
              <a:rPr lang="en-GB" sz="3200" dirty="0"/>
              <a:t> Centauri, is 4 x 10</a:t>
            </a:r>
            <a:r>
              <a:rPr lang="en-GB" sz="3200" baseline="30000" dirty="0"/>
              <a:t>16</a:t>
            </a:r>
            <a:r>
              <a:rPr lang="en-GB" sz="3200" dirty="0"/>
              <a:t> m or 4.4 light-years (</a:t>
            </a:r>
            <a:r>
              <a:rPr lang="en-GB" sz="3200" dirty="0" err="1"/>
              <a:t>ly</a:t>
            </a:r>
            <a:r>
              <a:rPr lang="en-GB" sz="3200" dirty="0"/>
              <a:t>).</a:t>
            </a:r>
          </a:p>
          <a:p>
            <a:endParaRPr lang="en-SG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4151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Standard of mass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The SI unit of mass is the kilogram (kg).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This is defined as the mass of a specific platinum-iridium alloy cylinder kept at the international Bureau of Weights and Measures at Sevres, France.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lang="en-GB" dirty="0"/>
              <a:t>Based on this standard, the mass of an electron is 9.11 x 10</a:t>
            </a:r>
            <a:r>
              <a:rPr lang="en-GB" baseline="30000" dirty="0"/>
              <a:t>-31</a:t>
            </a:r>
            <a:r>
              <a:rPr lang="en-GB" dirty="0"/>
              <a:t> kg.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8</a:t>
            </a:fld>
            <a:endParaRPr lang="en-US" dirty="0"/>
          </a:p>
        </p:txBody>
      </p:sp>
      <p:pic>
        <p:nvPicPr>
          <p:cNvPr id="5" name="Picture 3" descr="Standard Kilogram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13146" y="3780000"/>
            <a:ext cx="3055938" cy="2239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363893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physical quantities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Scientists have decided on seven SI physical </a:t>
            </a:r>
            <a:r>
              <a:rPr lang="en-GB" dirty="0">
                <a:solidFill>
                  <a:srgbClr val="FF0000"/>
                </a:solidFill>
              </a:rPr>
              <a:t>base quantities</a:t>
            </a:r>
            <a:r>
              <a:rPr lang="en-GB" dirty="0"/>
              <a:t>, each with a symbol and base unit.</a:t>
            </a:r>
          </a:p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 Page </a:t>
            </a:r>
            <a:fld id="{D57F1E4F-1CFF-5643-939E-217C01CDF565}" type="slidenum">
              <a:rPr lang="en-US" smtClean="0"/>
              <a:pPr/>
              <a:t>9</a:t>
            </a:fld>
            <a:endParaRPr lang="en-US" dirty="0"/>
          </a:p>
        </p:txBody>
      </p:sp>
      <p:graphicFrame>
        <p:nvGraphicFramePr>
          <p:cNvPr id="5" name="Group 1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055565"/>
              </p:ext>
            </p:extLst>
          </p:nvPr>
        </p:nvGraphicFramePr>
        <p:xfrm>
          <a:off x="1896614" y="2550381"/>
          <a:ext cx="7378339" cy="3647976"/>
        </p:xfrm>
        <a:graphic>
          <a:graphicData uri="http://schemas.openxmlformats.org/drawingml/2006/table">
            <a:tbl>
              <a:tblPr/>
              <a:tblGrid>
                <a:gridCol w="279249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7924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0660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quantity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Base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Name of unit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mass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kg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kilogram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length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metre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time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second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current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ampere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temperature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Kelvin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854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amount of substance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5420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luminous intensity 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cd</a:t>
                      </a:r>
                      <a:endParaRPr kumimoji="0" lang="en-GB" sz="2000" b="0" i="0" u="none" strike="noStrike" cap="none" spc="0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GB" sz="2000" b="0" i="0" u="none" strike="noStrike" cap="none" spc="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candela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4866138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2131</TotalTime>
  <Words>1855</Words>
  <Application>Microsoft Office PowerPoint</Application>
  <PresentationFormat>Widescreen</PresentationFormat>
  <Paragraphs>306</Paragraphs>
  <Slides>33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9" baseType="lpstr">
      <vt:lpstr>Arial</vt:lpstr>
      <vt:lpstr>Calibri</vt:lpstr>
      <vt:lpstr>Symbol</vt:lpstr>
      <vt:lpstr>Times New Roman</vt:lpstr>
      <vt:lpstr>Retrospect</vt:lpstr>
      <vt:lpstr>Equation</vt:lpstr>
      <vt:lpstr>Physical quantities</vt:lpstr>
      <vt:lpstr>Physical quantities</vt:lpstr>
      <vt:lpstr>Physical quantities</vt:lpstr>
      <vt:lpstr>Advantage of the SI system </vt:lpstr>
      <vt:lpstr>Measurement standards</vt:lpstr>
      <vt:lpstr>Standard of time</vt:lpstr>
      <vt:lpstr>Standard of length</vt:lpstr>
      <vt:lpstr>Standard of mass</vt:lpstr>
      <vt:lpstr>Base physical quantities</vt:lpstr>
      <vt:lpstr>Derived quantities and units</vt:lpstr>
      <vt:lpstr>Special names of derived units</vt:lpstr>
      <vt:lpstr>Dimensions of base quantities</vt:lpstr>
      <vt:lpstr>Dimensions of derived quantities</vt:lpstr>
      <vt:lpstr>Dimensionless quantities</vt:lpstr>
      <vt:lpstr>Uses of dimension analysis</vt:lpstr>
      <vt:lpstr>Example 1</vt:lpstr>
      <vt:lpstr>Homogeneity vs physically correct</vt:lpstr>
      <vt:lpstr>Example 2</vt:lpstr>
      <vt:lpstr>Example 3</vt:lpstr>
      <vt:lpstr>Special notes</vt:lpstr>
      <vt:lpstr>Measurements</vt:lpstr>
      <vt:lpstr>Accuracy and precision</vt:lpstr>
      <vt:lpstr>Uncertainty in measurements</vt:lpstr>
      <vt:lpstr>Scale reading</vt:lpstr>
      <vt:lpstr>Significant figures (s.f.)</vt:lpstr>
      <vt:lpstr>Identifying significant figures</vt:lpstr>
      <vt:lpstr>Identifying significant figures</vt:lpstr>
      <vt:lpstr>Significant figures in answers</vt:lpstr>
      <vt:lpstr>Rules on multiplication</vt:lpstr>
      <vt:lpstr>Rules on division</vt:lpstr>
      <vt:lpstr>Rules on addition</vt:lpstr>
      <vt:lpstr>Rules on subtraction</vt:lpstr>
      <vt:lpstr>PowerPoint Presentation</vt:lpstr>
    </vt:vector>
  </TitlesOfParts>
  <Company>Singapore Polytechnic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Static electricity</dc:title>
  <dc:creator>Tan Teow Chye</dc:creator>
  <cp:lastModifiedBy> -</cp:lastModifiedBy>
  <cp:revision>338</cp:revision>
  <dcterms:created xsi:type="dcterms:W3CDTF">2018-09-30T12:15:30Z</dcterms:created>
  <dcterms:modified xsi:type="dcterms:W3CDTF">2018-10-29T08:29:52Z</dcterms:modified>
</cp:coreProperties>
</file>