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50"/>
  </p:notesMasterIdLst>
  <p:sldIdLst>
    <p:sldId id="256" r:id="rId2"/>
    <p:sldId id="422" r:id="rId3"/>
    <p:sldId id="423" r:id="rId4"/>
    <p:sldId id="424" r:id="rId5"/>
    <p:sldId id="425" r:id="rId6"/>
    <p:sldId id="426" r:id="rId7"/>
    <p:sldId id="427" r:id="rId8"/>
    <p:sldId id="428" r:id="rId9"/>
    <p:sldId id="429" r:id="rId10"/>
    <p:sldId id="430" r:id="rId11"/>
    <p:sldId id="431" r:id="rId12"/>
    <p:sldId id="432" r:id="rId13"/>
    <p:sldId id="433" r:id="rId14"/>
    <p:sldId id="434" r:id="rId15"/>
    <p:sldId id="468" r:id="rId16"/>
    <p:sldId id="437" r:id="rId17"/>
    <p:sldId id="445" r:id="rId18"/>
    <p:sldId id="435" r:id="rId19"/>
    <p:sldId id="436" r:id="rId20"/>
    <p:sldId id="441" r:id="rId21"/>
    <p:sldId id="442" r:id="rId22"/>
    <p:sldId id="438" r:id="rId23"/>
    <p:sldId id="439" r:id="rId24"/>
    <p:sldId id="444" r:id="rId25"/>
    <p:sldId id="440" r:id="rId26"/>
    <p:sldId id="443" r:id="rId27"/>
    <p:sldId id="446" r:id="rId28"/>
    <p:sldId id="447" r:id="rId29"/>
    <p:sldId id="448" r:id="rId30"/>
    <p:sldId id="449" r:id="rId31"/>
    <p:sldId id="450" r:id="rId32"/>
    <p:sldId id="451" r:id="rId33"/>
    <p:sldId id="452" r:id="rId34"/>
    <p:sldId id="453" r:id="rId35"/>
    <p:sldId id="454" r:id="rId36"/>
    <p:sldId id="455" r:id="rId37"/>
    <p:sldId id="456" r:id="rId38"/>
    <p:sldId id="457" r:id="rId39"/>
    <p:sldId id="458" r:id="rId40"/>
    <p:sldId id="459" r:id="rId41"/>
    <p:sldId id="465" r:id="rId42"/>
    <p:sldId id="467" r:id="rId43"/>
    <p:sldId id="414" r:id="rId44"/>
    <p:sldId id="461" r:id="rId45"/>
    <p:sldId id="463" r:id="rId46"/>
    <p:sldId id="464" r:id="rId47"/>
    <p:sldId id="462" r:id="rId48"/>
    <p:sldId id="33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2015" autoAdjust="0"/>
  </p:normalViewPr>
  <p:slideViewPr>
    <p:cSldViewPr snapToGrid="0">
      <p:cViewPr varScale="1">
        <p:scale>
          <a:sx n="70" d="100"/>
          <a:sy n="70" d="100"/>
        </p:scale>
        <p:origin x="82"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5/10/2018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F = -1.8N. The negative sign indicates that the direction of the force is opposite</a:t>
            </a:r>
            <a:r>
              <a:rPr lang="en-GB" baseline="0" dirty="0" smtClean="0"/>
              <a:t> to the motion. </a:t>
            </a:r>
            <a:endParaRPr lang="en-US"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19</a:t>
            </a:fld>
            <a:endParaRPr lang="en-SG"/>
          </a:p>
        </p:txBody>
      </p:sp>
    </p:spTree>
    <p:extLst>
      <p:ext uri="{BB962C8B-B14F-4D97-AF65-F5344CB8AC3E}">
        <p14:creationId xmlns:p14="http://schemas.microsoft.com/office/powerpoint/2010/main" val="360421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Top: </a:t>
            </a:r>
            <a:r>
              <a:rPr lang="en-GB" dirty="0" err="1" smtClean="0"/>
              <a:t>N</a:t>
            </a:r>
            <a:r>
              <a:rPr lang="en-GB" baseline="-25000" dirty="0" err="1" smtClean="0"/>
              <a:t>top</a:t>
            </a:r>
            <a:r>
              <a:rPr lang="en-GB" baseline="-25000" dirty="0" smtClean="0"/>
              <a:t> </a:t>
            </a:r>
            <a:r>
              <a:rPr lang="en-GB" baseline="0" dirty="0" smtClean="0"/>
              <a:t>=  mg (1 – v</a:t>
            </a:r>
            <a:r>
              <a:rPr lang="en-GB" baseline="30000" dirty="0" smtClean="0"/>
              <a:t>2</a:t>
            </a:r>
            <a:r>
              <a:rPr lang="en-GB" baseline="0" dirty="0" smtClean="0"/>
              <a:t>/</a:t>
            </a:r>
            <a:r>
              <a:rPr lang="en-GB" baseline="0" dirty="0" err="1" smtClean="0"/>
              <a:t>gR</a:t>
            </a:r>
            <a:r>
              <a:rPr lang="en-GB" baseline="0" dirty="0" smtClean="0"/>
              <a:t>), </a:t>
            </a:r>
            <a:r>
              <a:rPr lang="en-GB" dirty="0" smtClean="0"/>
              <a:t>Bottom: </a:t>
            </a:r>
            <a:r>
              <a:rPr lang="en-GB" dirty="0" err="1" smtClean="0"/>
              <a:t>N</a:t>
            </a:r>
            <a:r>
              <a:rPr lang="en-GB" baseline="-25000" dirty="0" err="1" smtClean="0"/>
              <a:t>bottom</a:t>
            </a:r>
            <a:r>
              <a:rPr lang="en-GB" baseline="0" dirty="0" smtClean="0"/>
              <a:t>=  mg (1 + v</a:t>
            </a:r>
            <a:r>
              <a:rPr lang="en-GB" baseline="30000" dirty="0" smtClean="0"/>
              <a:t>2</a:t>
            </a:r>
            <a:r>
              <a:rPr lang="en-GB" baseline="0" dirty="0" smtClean="0"/>
              <a:t>/</a:t>
            </a:r>
            <a:r>
              <a:rPr lang="en-GB" baseline="0" dirty="0" err="1" smtClean="0"/>
              <a:t>gR</a:t>
            </a:r>
            <a:r>
              <a:rPr lang="en-GB" baseline="0" dirty="0" smtClean="0"/>
              <a:t>)</a:t>
            </a:r>
            <a:endParaRPr lang="en-US" baseline="30000"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40</a:t>
            </a:fld>
            <a:endParaRPr lang="en-SG"/>
          </a:p>
        </p:txBody>
      </p:sp>
    </p:spTree>
    <p:extLst>
      <p:ext uri="{BB962C8B-B14F-4D97-AF65-F5344CB8AC3E}">
        <p14:creationId xmlns:p14="http://schemas.microsoft.com/office/powerpoint/2010/main" val="9388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a:t>
            </a:r>
            <a:r>
              <a:rPr lang="en-GB" dirty="0" err="1" smtClean="0"/>
              <a:t>i</a:t>
            </a:r>
            <a:r>
              <a:rPr lang="en-GB" dirty="0" smtClean="0"/>
              <a:t>)</a:t>
            </a:r>
            <a:r>
              <a:rPr lang="en-GB" baseline="0" dirty="0" smtClean="0"/>
              <a:t> </a:t>
            </a:r>
            <a:r>
              <a:rPr lang="en-GB" dirty="0" smtClean="0"/>
              <a:t>W</a:t>
            </a:r>
            <a:r>
              <a:rPr lang="en-GB" baseline="-25000" dirty="0" smtClean="0"/>
              <a:t>G</a:t>
            </a:r>
            <a:r>
              <a:rPr lang="en-GB" baseline="0" dirty="0" smtClean="0"/>
              <a:t> = 490 N (ii) T</a:t>
            </a:r>
            <a:r>
              <a:rPr lang="en-GB" baseline="-25000" dirty="0" smtClean="0"/>
              <a:t>R on G</a:t>
            </a:r>
            <a:r>
              <a:rPr lang="en-GB" baseline="0" dirty="0" smtClean="0"/>
              <a:t>  = 490 N  (iii) T = 490 N</a:t>
            </a:r>
          </a:p>
          <a:p>
            <a:r>
              <a:rPr lang="en-GB" baseline="0" dirty="0" smtClean="0"/>
              <a:t>(b) T = 610 N</a:t>
            </a:r>
            <a:endParaRPr lang="en-US" baseline="-25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22</a:t>
            </a:fld>
            <a:endParaRPr lang="en-SG"/>
          </a:p>
        </p:txBody>
      </p:sp>
    </p:spTree>
    <p:extLst>
      <p:ext uri="{BB962C8B-B14F-4D97-AF65-F5344CB8AC3E}">
        <p14:creationId xmlns:p14="http://schemas.microsoft.com/office/powerpoint/2010/main" val="337004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T</a:t>
            </a:r>
            <a:r>
              <a:rPr lang="en-GB" baseline="-25000" dirty="0" smtClean="0"/>
              <a:t>1</a:t>
            </a:r>
            <a:r>
              <a:rPr lang="en-GB" baseline="0" dirty="0" smtClean="0"/>
              <a:t> = w, </a:t>
            </a:r>
            <a:r>
              <a:rPr lang="en-GB" dirty="0" smtClean="0"/>
              <a:t>T</a:t>
            </a:r>
            <a:r>
              <a:rPr lang="en-GB" baseline="-25000" dirty="0" smtClean="0"/>
              <a:t>2</a:t>
            </a:r>
            <a:r>
              <a:rPr lang="en-GB" baseline="0" dirty="0" smtClean="0"/>
              <a:t> = 0.58 w,</a:t>
            </a:r>
            <a:r>
              <a:rPr lang="en-GB" dirty="0" smtClean="0"/>
              <a:t> T</a:t>
            </a:r>
            <a:r>
              <a:rPr lang="en-GB" baseline="-25000" dirty="0" smtClean="0"/>
              <a:t>3</a:t>
            </a:r>
            <a:r>
              <a:rPr lang="en-GB" baseline="0" dirty="0" smtClean="0"/>
              <a:t> = 1.2 w</a:t>
            </a:r>
            <a:endParaRPr lang="en-US" baseline="-25000"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23</a:t>
            </a:fld>
            <a:endParaRPr lang="en-SG"/>
          </a:p>
        </p:txBody>
      </p:sp>
    </p:spTree>
    <p:extLst>
      <p:ext uri="{BB962C8B-B14F-4D97-AF65-F5344CB8AC3E}">
        <p14:creationId xmlns:p14="http://schemas.microsoft.com/office/powerpoint/2010/main" val="376103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Acceleration of the glider and the object is </a:t>
            </a:r>
            <a:r>
              <a:rPr lang="en-US" sz="1200" dirty="0" smtClean="0"/>
              <a:t>m</a:t>
            </a:r>
            <a:r>
              <a:rPr lang="en-US" sz="1200" baseline="-25000" dirty="0" smtClean="0"/>
              <a:t>2</a:t>
            </a:r>
            <a:r>
              <a:rPr lang="en-GB" sz="1200" dirty="0" smtClean="0"/>
              <a:t>g/(</a:t>
            </a:r>
            <a:r>
              <a:rPr lang="en-US" sz="1200" dirty="0" smtClean="0"/>
              <a:t>m</a:t>
            </a:r>
            <a:r>
              <a:rPr lang="en-US" sz="1200" baseline="-25000" dirty="0" smtClean="0"/>
              <a:t>1</a:t>
            </a:r>
            <a:r>
              <a:rPr lang="en-US" sz="1200" kern="1200" baseline="0" dirty="0" smtClean="0">
                <a:solidFill>
                  <a:schemeClr val="tx1"/>
                </a:solidFill>
                <a:latin typeface="+mn-lt"/>
                <a:ea typeface="+mn-ea"/>
                <a:cs typeface="+mn-cs"/>
              </a:rPr>
              <a:t>+</a:t>
            </a:r>
            <a:r>
              <a:rPr lang="en-US" sz="1200" dirty="0" smtClean="0"/>
              <a:t>m</a:t>
            </a:r>
            <a:r>
              <a:rPr lang="en-US" sz="1200" baseline="-25000" dirty="0" smtClean="0"/>
              <a:t>2</a:t>
            </a:r>
            <a:r>
              <a:rPr kumimoji="0" lang="en-GB" sz="2000" kern="1200" spc="0" baseline="0" dirty="0" smtClean="0">
                <a:solidFill>
                  <a:schemeClr val="tx1"/>
                </a:solidFill>
                <a:latin typeface="Calibri" pitchFamily="34" charset="0"/>
                <a:ea typeface="+mn-ea"/>
                <a:cs typeface="Calibri" pitchFamily="34" charset="0"/>
              </a:rPr>
              <a:t>)  and Tension is (</a:t>
            </a:r>
            <a:r>
              <a:rPr lang="en-US" sz="1200" dirty="0" smtClean="0"/>
              <a:t>m</a:t>
            </a:r>
            <a:r>
              <a:rPr lang="en-US" sz="1200" baseline="-25000" dirty="0" smtClean="0"/>
              <a:t>1</a:t>
            </a:r>
            <a:r>
              <a:rPr lang="en-US" sz="1200" dirty="0" smtClean="0"/>
              <a:t>m</a:t>
            </a:r>
            <a:r>
              <a:rPr lang="en-US" sz="1200" baseline="-25000" dirty="0" smtClean="0"/>
              <a:t>2</a:t>
            </a:r>
            <a:r>
              <a:rPr lang="en-GB" sz="1200" dirty="0" smtClean="0"/>
              <a:t>g)/(</a:t>
            </a:r>
            <a:r>
              <a:rPr lang="en-US" sz="1200" dirty="0" smtClean="0"/>
              <a:t>m</a:t>
            </a:r>
            <a:r>
              <a:rPr lang="en-US" sz="1200" baseline="-25000" dirty="0" smtClean="0"/>
              <a:t>1</a:t>
            </a:r>
            <a:r>
              <a:rPr lang="en-US" sz="1200" kern="1200" baseline="0" dirty="0" smtClean="0">
                <a:solidFill>
                  <a:schemeClr val="tx1"/>
                </a:solidFill>
                <a:latin typeface="+mn-lt"/>
                <a:ea typeface="+mn-ea"/>
                <a:cs typeface="+mn-cs"/>
              </a:rPr>
              <a:t>+</a:t>
            </a:r>
            <a:r>
              <a:rPr lang="en-US" sz="1200" dirty="0" smtClean="0"/>
              <a:t>m</a:t>
            </a:r>
            <a:r>
              <a:rPr lang="en-US" sz="1200" baseline="-25000" dirty="0" smtClean="0"/>
              <a:t>2</a:t>
            </a:r>
            <a:r>
              <a:rPr kumimoji="0" lang="en-GB" sz="2000" kern="1200" spc="0" baseline="0" dirty="0" smtClean="0">
                <a:solidFill>
                  <a:schemeClr val="tx1"/>
                </a:solidFill>
                <a:latin typeface="Calibri" pitchFamily="34" charset="0"/>
                <a:ea typeface="+mn-ea"/>
                <a:cs typeface="Calibri" pitchFamily="34" charset="0"/>
              </a:rPr>
              <a:t>).</a:t>
            </a:r>
            <a:endParaRPr kumimoji="0" lang="en-US" sz="2000" kern="1200" spc="0" baseline="30000" dirty="0" smtClean="0">
              <a:solidFill>
                <a:schemeClr val="tx1"/>
              </a:solidFill>
              <a:latin typeface="Calibri" pitchFamily="34" charset="0"/>
              <a:ea typeface="+mn-ea"/>
              <a:cs typeface="Calibri" pitchFamily="34" charset="0"/>
            </a:endParaRPr>
          </a:p>
        </p:txBody>
      </p:sp>
      <p:sp>
        <p:nvSpPr>
          <p:cNvPr id="4" name="Slide Number Placeholder 3"/>
          <p:cNvSpPr>
            <a:spLocks noGrp="1"/>
          </p:cNvSpPr>
          <p:nvPr>
            <p:ph type="sldNum" sz="quarter" idx="10"/>
          </p:nvPr>
        </p:nvSpPr>
        <p:spPr/>
        <p:txBody>
          <a:bodyPr/>
          <a:lstStyle/>
          <a:p>
            <a:fld id="{B3E195AC-A795-4C37-B905-E546E142DAE9}" type="slidenum">
              <a:rPr lang="en-SG" smtClean="0"/>
              <a:t>24</a:t>
            </a:fld>
            <a:endParaRPr lang="en-SG"/>
          </a:p>
        </p:txBody>
      </p:sp>
    </p:spTree>
    <p:extLst>
      <p:ext uri="{BB962C8B-B14F-4D97-AF65-F5344CB8AC3E}">
        <p14:creationId xmlns:p14="http://schemas.microsoft.com/office/powerpoint/2010/main" val="157236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t>w</a:t>
            </a:r>
            <a:r>
              <a:rPr lang="en-GB" baseline="-25000" dirty="0" smtClean="0"/>
              <a:t>2</a:t>
            </a:r>
            <a:r>
              <a:rPr lang="en-GB" dirty="0" smtClean="0"/>
              <a:t> </a:t>
            </a:r>
            <a:r>
              <a:rPr lang="en-GB" baseline="0" dirty="0" smtClean="0"/>
              <a:t>= w</a:t>
            </a:r>
            <a:r>
              <a:rPr lang="en-GB" baseline="-25000" dirty="0" smtClean="0"/>
              <a:t>1</a:t>
            </a:r>
            <a:r>
              <a:rPr lang="en-GB" baseline="0" dirty="0" smtClean="0"/>
              <a:t> sin</a:t>
            </a:r>
            <a:r>
              <a:rPr lang="en-US" sz="1200" dirty="0" smtClean="0"/>
              <a:t>15</a:t>
            </a:r>
            <a:r>
              <a:rPr lang="en-US" sz="1200" baseline="30000" dirty="0" smtClean="0"/>
              <a:t>o</a:t>
            </a:r>
            <a:r>
              <a:rPr lang="en-GB" baseline="0" dirty="0" smtClean="0"/>
              <a:t> = 0.26 w</a:t>
            </a:r>
            <a:r>
              <a:rPr lang="en-GB" baseline="-25000" dirty="0" smtClean="0"/>
              <a:t>1</a:t>
            </a:r>
            <a:endParaRPr lang="en-US" baseline="-25000"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25</a:t>
            </a:fld>
            <a:endParaRPr lang="en-SG"/>
          </a:p>
        </p:txBody>
      </p:sp>
    </p:spTree>
    <p:extLst>
      <p:ext uri="{BB962C8B-B14F-4D97-AF65-F5344CB8AC3E}">
        <p14:creationId xmlns:p14="http://schemas.microsoft.com/office/powerpoint/2010/main" val="310381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a:t>
            </a:r>
            <a:r>
              <a:rPr lang="en-GB" baseline="0" dirty="0" smtClean="0"/>
              <a:t>Tension  = 9440 N  </a:t>
            </a:r>
          </a:p>
          <a:p>
            <a:r>
              <a:rPr lang="en-GB" baseline="0" dirty="0" smtClean="0"/>
              <a:t>(b) Reading on the scale = 590 N</a:t>
            </a:r>
            <a:endParaRPr lang="en-US" baseline="-25000"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26</a:t>
            </a:fld>
            <a:endParaRPr lang="en-SG"/>
          </a:p>
        </p:txBody>
      </p:sp>
    </p:spTree>
    <p:extLst>
      <p:ext uri="{BB962C8B-B14F-4D97-AF65-F5344CB8AC3E}">
        <p14:creationId xmlns:p14="http://schemas.microsoft.com/office/powerpoint/2010/main" val="354396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t>
            </a:r>
            <a:r>
              <a:rPr lang="en-GB" dirty="0" err="1" smtClean="0"/>
              <a:t>i</a:t>
            </a:r>
            <a:r>
              <a:rPr lang="en-GB" dirty="0" smtClean="0"/>
              <a:t>)</a:t>
            </a:r>
            <a:r>
              <a:rPr lang="en-GB" baseline="0" dirty="0" smtClean="0"/>
              <a:t> a = </a:t>
            </a:r>
            <a:r>
              <a:rPr lang="en-GB" sz="900" baseline="-25000" dirty="0" smtClean="0"/>
              <a:t> </a:t>
            </a:r>
            <a:r>
              <a:rPr lang="en-GB" sz="900" dirty="0" smtClean="0"/>
              <a:t>g </a:t>
            </a:r>
            <a:r>
              <a:rPr lang="en-GB" baseline="0" dirty="0" smtClean="0"/>
              <a:t>sin </a:t>
            </a:r>
            <a:r>
              <a:rPr kumimoji="0" lang="el-GR" sz="900" kern="1200" spc="0" baseline="0" dirty="0" smtClean="0">
                <a:solidFill>
                  <a:schemeClr val="tx1"/>
                </a:solidFill>
                <a:latin typeface="Calibri" pitchFamily="34" charset="0"/>
                <a:ea typeface="+mn-ea"/>
                <a:cs typeface="Calibri" pitchFamily="34" charset="0"/>
              </a:rPr>
              <a:t>α</a:t>
            </a:r>
            <a:r>
              <a:rPr kumimoji="0" lang="en-GB" sz="1200" kern="1200" spc="0" baseline="0" dirty="0" smtClean="0">
                <a:solidFill>
                  <a:schemeClr val="tx1"/>
                </a:solidFill>
                <a:latin typeface="Calibri" pitchFamily="34" charset="0"/>
                <a:ea typeface="+mn-ea"/>
                <a:cs typeface="Calibri" pitchFamily="34" charset="0"/>
              </a:rPr>
              <a:t>, (ii) </a:t>
            </a:r>
            <a:r>
              <a:rPr lang="el-GR" sz="900" dirty="0" smtClean="0"/>
              <a:t>α</a:t>
            </a:r>
            <a:r>
              <a:rPr lang="en-GB" sz="1200" dirty="0" smtClean="0"/>
              <a:t> = tan</a:t>
            </a:r>
            <a:r>
              <a:rPr lang="en-GB" sz="1200" baseline="30000" dirty="0" smtClean="0"/>
              <a:t>-1</a:t>
            </a:r>
            <a:r>
              <a:rPr lang="en-GB" sz="1200" baseline="0" dirty="0" smtClean="0"/>
              <a:t>(</a:t>
            </a:r>
            <a:r>
              <a:rPr lang="en-GB" sz="1200" dirty="0" smtClean="0"/>
              <a:t>µ</a:t>
            </a:r>
            <a:r>
              <a:rPr lang="en-GB" sz="1200" baseline="-25000" dirty="0" smtClean="0"/>
              <a:t>k</a:t>
            </a:r>
            <a:r>
              <a:rPr lang="en-GB" sz="1200" baseline="0" dirty="0" smtClean="0"/>
              <a:t>), (iii) a = </a:t>
            </a:r>
            <a:r>
              <a:rPr lang="en-GB" sz="1200" dirty="0" smtClean="0"/>
              <a:t>g (</a:t>
            </a:r>
            <a:r>
              <a:rPr lang="en-GB" sz="1200" baseline="0" dirty="0" smtClean="0"/>
              <a:t>sin </a:t>
            </a:r>
            <a:r>
              <a:rPr kumimoji="0" lang="el-GR" sz="2000" kern="1200" spc="0" baseline="0" dirty="0" smtClean="0">
                <a:solidFill>
                  <a:schemeClr val="tx1"/>
                </a:solidFill>
                <a:latin typeface="Calibri" pitchFamily="34" charset="0"/>
                <a:ea typeface="+mn-ea"/>
                <a:cs typeface="Calibri" pitchFamily="34" charset="0"/>
              </a:rPr>
              <a:t>α</a:t>
            </a:r>
            <a:r>
              <a:rPr kumimoji="0" lang="en-GB" sz="2000" kern="1200" spc="0" baseline="0" dirty="0" smtClean="0">
                <a:solidFill>
                  <a:schemeClr val="tx1"/>
                </a:solidFill>
                <a:latin typeface="Calibri" pitchFamily="34" charset="0"/>
                <a:ea typeface="+mn-ea"/>
                <a:cs typeface="Calibri" pitchFamily="34" charset="0"/>
              </a:rPr>
              <a:t> - </a:t>
            </a:r>
            <a:r>
              <a:rPr lang="en-GB" sz="2000" dirty="0" smtClean="0"/>
              <a:t>µ</a:t>
            </a:r>
            <a:r>
              <a:rPr lang="en-GB" sz="2000" baseline="-25000" dirty="0" smtClean="0"/>
              <a:t>k</a:t>
            </a:r>
            <a:r>
              <a:rPr kumimoji="0" lang="en-GB" sz="2000" kern="1200" spc="0" baseline="0" dirty="0" smtClean="0">
                <a:solidFill>
                  <a:schemeClr val="tx1"/>
                </a:solidFill>
                <a:latin typeface="Calibri" pitchFamily="34" charset="0"/>
                <a:ea typeface="+mn-ea"/>
                <a:cs typeface="Calibri" pitchFamily="34" charset="0"/>
              </a:rPr>
              <a:t> cos </a:t>
            </a:r>
            <a:r>
              <a:rPr lang="el-GR" sz="900" dirty="0" smtClean="0"/>
              <a:t>α</a:t>
            </a:r>
            <a:r>
              <a:rPr lang="en-GB" sz="1200" dirty="0" smtClean="0"/>
              <a:t>)</a:t>
            </a:r>
            <a:endParaRPr kumimoji="0" lang="en-US" sz="1200" kern="1200" spc="0" baseline="30000" dirty="0" smtClean="0">
              <a:solidFill>
                <a:schemeClr val="tx1"/>
              </a:solidFill>
              <a:latin typeface="Calibri" pitchFamily="34" charset="0"/>
              <a:ea typeface="+mn-ea"/>
              <a:cs typeface="Calibri" pitchFamily="34" charset="0"/>
            </a:endParaRPr>
          </a:p>
        </p:txBody>
      </p:sp>
      <p:sp>
        <p:nvSpPr>
          <p:cNvPr id="4" name="Slide Number Placeholder 3"/>
          <p:cNvSpPr>
            <a:spLocks noGrp="1"/>
          </p:cNvSpPr>
          <p:nvPr>
            <p:ph type="sldNum" sz="quarter" idx="10"/>
          </p:nvPr>
        </p:nvSpPr>
        <p:spPr/>
        <p:txBody>
          <a:bodyPr/>
          <a:lstStyle/>
          <a:p>
            <a:fld id="{B3E195AC-A795-4C37-B905-E546E142DAE9}" type="slidenum">
              <a:rPr lang="en-SG" smtClean="0"/>
              <a:t>30</a:t>
            </a:fld>
            <a:endParaRPr lang="en-SG"/>
          </a:p>
        </p:txBody>
      </p:sp>
    </p:spTree>
    <p:extLst>
      <p:ext uri="{BB962C8B-B14F-4D97-AF65-F5344CB8AC3E}">
        <p14:creationId xmlns:p14="http://schemas.microsoft.com/office/powerpoint/2010/main" val="3632461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dirty="0" smtClean="0"/>
              <a:t>The</a:t>
            </a:r>
            <a:r>
              <a:rPr lang="en-GB" baseline="0" dirty="0" smtClean="0"/>
              <a:t> direction of the velocity is changing due to the net force which is the centripetal force  b) v</a:t>
            </a:r>
            <a:r>
              <a:rPr lang="en-GB" baseline="30000" dirty="0" smtClean="0"/>
              <a:t>2</a:t>
            </a:r>
            <a:r>
              <a:rPr lang="en-GB" baseline="0" dirty="0" smtClean="0"/>
              <a:t>/R</a:t>
            </a:r>
          </a:p>
          <a:p>
            <a:pPr marL="228600" indent="-228600">
              <a:buNone/>
            </a:pPr>
            <a:r>
              <a:rPr lang="en-GB" baseline="0" dirty="0" smtClean="0"/>
              <a:t>b)   The required force or the net force is the centripetal force if it moves at a constant force. b)Tension, gravity </a:t>
            </a:r>
            <a:r>
              <a:rPr lang="en-GB" baseline="0" dirty="0" err="1" smtClean="0"/>
              <a:t>etc</a:t>
            </a:r>
            <a:r>
              <a:rPr lang="en-GB" baseline="0" dirty="0" smtClean="0"/>
              <a:t> together may add up to centripetal force. For a non-uniform circular motion the net force is a result of the centripetal and </a:t>
            </a:r>
            <a:r>
              <a:rPr lang="en-GB" baseline="0" dirty="0" err="1" smtClean="0"/>
              <a:t>tangetial</a:t>
            </a:r>
            <a:r>
              <a:rPr lang="en-GB" baseline="0" dirty="0" smtClean="0"/>
              <a:t> forces.</a:t>
            </a:r>
            <a:endParaRPr lang="en-US"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37</a:t>
            </a:fld>
            <a:endParaRPr lang="en-SG"/>
          </a:p>
        </p:txBody>
      </p:sp>
    </p:spTree>
    <p:extLst>
      <p:ext uri="{BB962C8B-B14F-4D97-AF65-F5344CB8AC3E}">
        <p14:creationId xmlns:p14="http://schemas.microsoft.com/office/powerpoint/2010/main" val="166958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F = mg/cos </a:t>
            </a:r>
            <a:r>
              <a:rPr lang="el-GR" sz="1200" dirty="0" smtClean="0"/>
              <a:t>β</a:t>
            </a:r>
            <a:r>
              <a:rPr lang="en-GB" sz="1200" dirty="0" smtClean="0"/>
              <a:t>, T = 2</a:t>
            </a:r>
            <a:r>
              <a:rPr lang="el-GR" sz="1200" i="0" dirty="0" smtClean="0">
                <a:latin typeface="+mn-lt"/>
                <a:cs typeface="Times New Roman" pitchFamily="18" charset="0"/>
              </a:rPr>
              <a:t>π√</a:t>
            </a:r>
            <a:r>
              <a:rPr lang="en-GB" sz="1200" i="0" dirty="0" smtClean="0">
                <a:latin typeface="+mn-lt"/>
                <a:cs typeface="Times New Roman" pitchFamily="18" charset="0"/>
              </a:rPr>
              <a:t>(L cos </a:t>
            </a:r>
            <a:r>
              <a:rPr lang="el-GR" sz="1200" dirty="0" smtClean="0"/>
              <a:t>β</a:t>
            </a:r>
            <a:r>
              <a:rPr lang="en-GB" sz="1200" dirty="0" smtClean="0"/>
              <a:t>/g)</a:t>
            </a:r>
            <a:r>
              <a:rPr lang="en-GB" sz="1200" i="0" dirty="0" smtClean="0">
                <a:latin typeface="+mn-lt"/>
                <a:cs typeface="Times New Roman" pitchFamily="18" charset="0"/>
              </a:rPr>
              <a:t> </a:t>
            </a:r>
            <a:endParaRPr lang="en-US" i="0" dirty="0" smtClean="0">
              <a:latin typeface="+mn-lt"/>
              <a:cs typeface="Times New Roman" pitchFamily="18" charset="0"/>
            </a:endParaRPr>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39</a:t>
            </a:fld>
            <a:endParaRPr lang="en-SG"/>
          </a:p>
        </p:txBody>
      </p:sp>
    </p:spTree>
    <p:extLst>
      <p:ext uri="{BB962C8B-B14F-4D97-AF65-F5344CB8AC3E}">
        <p14:creationId xmlns:p14="http://schemas.microsoft.com/office/powerpoint/2010/main" val="79851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smtClean="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smtClean="0"/>
              <a:t>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784773E5-5F31-491B-89B9-F93C36036A5D}"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dirty="0" smtClean="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10/5/2018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10/5/2018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10/5/2018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9.wmf"/></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3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0.jpeg"/><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5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60.jpe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2.wmf"/><Relationship Id="rId5" Type="http://schemas.openxmlformats.org/officeDocument/2006/relationships/oleObject" Target="../embeddings/oleObject37.bin"/><Relationship Id="rId4" Type="http://schemas.openxmlformats.org/officeDocument/2006/relationships/image" Target="../media/image6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4.wmf"/><Relationship Id="rId5" Type="http://schemas.openxmlformats.org/officeDocument/2006/relationships/oleObject" Target="../embeddings/oleObject39.bin"/><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6.wmf"/></Relationships>
</file>

<file path=ppt/slides/_rels/slide3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jpeg"/><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2.bin"/><Relationship Id="rId5" Type="http://schemas.openxmlformats.org/officeDocument/2006/relationships/image" Target="../media/image70.wmf"/><Relationship Id="rId4" Type="http://schemas.openxmlformats.org/officeDocument/2006/relationships/oleObject" Target="../embeddings/oleObject41.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74.wmf"/><Relationship Id="rId4" Type="http://schemas.openxmlformats.org/officeDocument/2006/relationships/image" Target="../media/image7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5.wmf"/></Relationships>
</file>

<file path=ppt/slides/_rels/slide45.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7.wmf"/><Relationship Id="rId5" Type="http://schemas.openxmlformats.org/officeDocument/2006/relationships/oleObject" Target="../embeddings/oleObject46.bin"/><Relationship Id="rId4" Type="http://schemas.openxmlformats.org/officeDocument/2006/relationships/image" Target="../media/image76.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82.jpeg"/><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79.wmf"/><Relationship Id="rId4" Type="http://schemas.openxmlformats.org/officeDocument/2006/relationships/oleObject" Target="../embeddings/oleObject48.bin"/><Relationship Id="rId9" Type="http://schemas.openxmlformats.org/officeDocument/2006/relationships/image" Target="../media/image8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4.wmf"/><Relationship Id="rId5" Type="http://schemas.openxmlformats.org/officeDocument/2006/relationships/oleObject" Target="../embeddings/oleObject52.bin"/><Relationship Id="rId4" Type="http://schemas.openxmlformats.org/officeDocument/2006/relationships/image" Target="../media/image8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2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2.bin"/><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smtClean="0"/>
              <a:t>Dynamics</a:t>
            </a:r>
            <a:endParaRPr lang="en-SG" dirty="0"/>
          </a:p>
        </p:txBody>
      </p:sp>
      <p:sp>
        <p:nvSpPr>
          <p:cNvPr id="6" name="Slide Number Placeholder 5"/>
          <p:cNvSpPr>
            <a:spLocks noGrp="1"/>
          </p:cNvSpPr>
          <p:nvPr>
            <p:ph type="sldNum" sz="quarter" idx="12"/>
          </p:nvPr>
        </p:nvSpPr>
        <p:spPr/>
        <p:txBody>
          <a:bodyPr/>
          <a:lstStyle/>
          <a:p>
            <a:r>
              <a:rPr lang="en-US" smtClean="0"/>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first law of motion</a:t>
            </a:r>
            <a:endParaRPr lang="en-SG" dirty="0"/>
          </a:p>
        </p:txBody>
      </p:sp>
      <p:sp>
        <p:nvSpPr>
          <p:cNvPr id="3" name="Content Placeholder 2"/>
          <p:cNvSpPr>
            <a:spLocks noGrp="1"/>
          </p:cNvSpPr>
          <p:nvPr>
            <p:ph idx="1"/>
          </p:nvPr>
        </p:nvSpPr>
        <p:spPr/>
        <p:txBody>
          <a:bodyPr/>
          <a:lstStyle/>
          <a:p>
            <a:pPr>
              <a:lnSpc>
                <a:spcPct val="110000"/>
              </a:lnSpc>
            </a:pPr>
            <a:r>
              <a:rPr lang="en-US" dirty="0"/>
              <a:t>In the scenarios below, the puck moves through </a:t>
            </a:r>
            <a:r>
              <a:rPr lang="en-US" dirty="0">
                <a:solidFill>
                  <a:srgbClr val="FF0000"/>
                </a:solidFill>
              </a:rPr>
              <a:t>different</a:t>
            </a:r>
            <a:r>
              <a:rPr lang="en-US" dirty="0"/>
              <a:t> distances because of </a:t>
            </a:r>
            <a:r>
              <a:rPr lang="en-US" dirty="0">
                <a:solidFill>
                  <a:srgbClr val="FF0000"/>
                </a:solidFill>
              </a:rPr>
              <a:t>different</a:t>
            </a:r>
            <a:r>
              <a:rPr lang="en-US" dirty="0"/>
              <a:t> frictional forces.</a:t>
            </a:r>
          </a:p>
          <a:p>
            <a:pPr>
              <a:lnSpc>
                <a:spcPct val="110000"/>
              </a:lnSpc>
            </a:pPr>
            <a:r>
              <a:rPr lang="en-GB" dirty="0"/>
              <a:t>If friction is </a:t>
            </a:r>
            <a:r>
              <a:rPr lang="en-GB" dirty="0">
                <a:solidFill>
                  <a:srgbClr val="FF0000"/>
                </a:solidFill>
              </a:rPr>
              <a:t>totally</a:t>
            </a:r>
            <a:r>
              <a:rPr lang="en-GB" dirty="0"/>
              <a:t> absent, the puck moves with constant velocity i.e. with </a:t>
            </a:r>
            <a:r>
              <a:rPr lang="en-GB" dirty="0">
                <a:solidFill>
                  <a:srgbClr val="FF0000"/>
                </a:solidFill>
              </a:rPr>
              <a:t>constant</a:t>
            </a:r>
            <a:r>
              <a:rPr lang="en-GB" dirty="0"/>
              <a:t> speed in a </a:t>
            </a:r>
            <a:r>
              <a:rPr lang="en-GB" dirty="0">
                <a:solidFill>
                  <a:srgbClr val="FF0000"/>
                </a:solidFill>
              </a:rPr>
              <a:t>straight</a:t>
            </a:r>
            <a:r>
              <a:rPr lang="en-GB" dirty="0"/>
              <a:t> line. </a:t>
            </a:r>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10</a:t>
            </a:fld>
            <a:endParaRPr lang="en-US" dirty="0"/>
          </a:p>
        </p:txBody>
      </p:sp>
      <p:pic>
        <p:nvPicPr>
          <p:cNvPr id="5" name="Picture 8" descr="04_09_Figure"/>
          <p:cNvPicPr>
            <a:picLocks noChangeAspect="1" noChangeArrowheads="1"/>
          </p:cNvPicPr>
          <p:nvPr/>
        </p:nvPicPr>
        <p:blipFill rotWithShape="1">
          <a:blip r:embed="rId2" cstate="print"/>
          <a:srcRect t="1" b="67237"/>
          <a:stretch/>
        </p:blipFill>
        <p:spPr bwMode="auto">
          <a:xfrm>
            <a:off x="1694227" y="3719350"/>
            <a:ext cx="2698941" cy="2558426"/>
          </a:xfrm>
          <a:prstGeom prst="rect">
            <a:avLst/>
          </a:prstGeom>
          <a:noFill/>
          <a:ln w="9525">
            <a:noFill/>
            <a:miter lim="800000"/>
            <a:headEnd/>
            <a:tailEnd/>
          </a:ln>
        </p:spPr>
      </p:pic>
      <p:pic>
        <p:nvPicPr>
          <p:cNvPr id="6" name="Picture 8" descr="04_09_Figure"/>
          <p:cNvPicPr>
            <a:picLocks noChangeAspect="1" noChangeArrowheads="1"/>
          </p:cNvPicPr>
          <p:nvPr/>
        </p:nvPicPr>
        <p:blipFill rotWithShape="1">
          <a:blip r:embed="rId2" cstate="print"/>
          <a:srcRect t="32066" b="33634"/>
          <a:stretch/>
        </p:blipFill>
        <p:spPr bwMode="auto">
          <a:xfrm>
            <a:off x="4744313" y="3626851"/>
            <a:ext cx="2764334" cy="2743423"/>
          </a:xfrm>
          <a:prstGeom prst="rect">
            <a:avLst/>
          </a:prstGeom>
          <a:noFill/>
          <a:ln w="9525">
            <a:noFill/>
            <a:miter lim="800000"/>
            <a:headEnd/>
            <a:tailEnd/>
          </a:ln>
        </p:spPr>
      </p:pic>
      <p:pic>
        <p:nvPicPr>
          <p:cNvPr id="7" name="Picture 8" descr="04_09_Figure"/>
          <p:cNvPicPr>
            <a:picLocks noChangeAspect="1" noChangeArrowheads="1"/>
          </p:cNvPicPr>
          <p:nvPr/>
        </p:nvPicPr>
        <p:blipFill rotWithShape="1">
          <a:blip r:embed="rId2" cstate="print"/>
          <a:srcRect t="64360" b="2531"/>
          <a:stretch/>
        </p:blipFill>
        <p:spPr bwMode="auto">
          <a:xfrm>
            <a:off x="7508647" y="3528567"/>
            <a:ext cx="2705107" cy="2591433"/>
          </a:xfrm>
          <a:prstGeom prst="rect">
            <a:avLst/>
          </a:prstGeom>
          <a:noFill/>
          <a:ln w="9525">
            <a:noFill/>
            <a:miter lim="800000"/>
            <a:headEnd/>
            <a:tailEnd/>
          </a:ln>
        </p:spPr>
      </p:pic>
    </p:spTree>
    <p:extLst>
      <p:ext uri="{BB962C8B-B14F-4D97-AF65-F5344CB8AC3E}">
        <p14:creationId xmlns:p14="http://schemas.microsoft.com/office/powerpoint/2010/main" val="2936429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second law of motion</a:t>
            </a:r>
            <a:endParaRPr lang="en-SG" dirty="0"/>
          </a:p>
        </p:txBody>
      </p:sp>
      <p:sp>
        <p:nvSpPr>
          <p:cNvPr id="3" name="Content Placeholder 2"/>
          <p:cNvSpPr>
            <a:spLocks noGrp="1"/>
          </p:cNvSpPr>
          <p:nvPr>
            <p:ph idx="1"/>
          </p:nvPr>
        </p:nvSpPr>
        <p:spPr/>
        <p:txBody>
          <a:bodyPr/>
          <a:lstStyle/>
          <a:p>
            <a:pPr>
              <a:lnSpc>
                <a:spcPct val="110000"/>
              </a:lnSpc>
            </a:pPr>
            <a:r>
              <a:rPr lang="en-GB" dirty="0"/>
              <a:t>This law states that the </a:t>
            </a:r>
            <a:r>
              <a:rPr lang="en-GB" dirty="0">
                <a:solidFill>
                  <a:srgbClr val="FF0000"/>
                </a:solidFill>
              </a:rPr>
              <a:t>net</a:t>
            </a:r>
            <a:r>
              <a:rPr lang="en-GB" dirty="0"/>
              <a:t> force acting on that body is </a:t>
            </a:r>
            <a:r>
              <a:rPr lang="en-GB" dirty="0">
                <a:solidFill>
                  <a:srgbClr val="FF0000"/>
                </a:solidFill>
              </a:rPr>
              <a:t>directly</a:t>
            </a:r>
            <a:r>
              <a:rPr lang="en-GB" dirty="0"/>
              <a:t> proportional to the of acceleration of a body. </a:t>
            </a:r>
          </a:p>
          <a:p>
            <a:pPr>
              <a:lnSpc>
                <a:spcPct val="110000"/>
              </a:lnSpc>
            </a:pPr>
            <a:r>
              <a:rPr lang="en-US" dirty="0"/>
              <a:t>Newton’s second law of motion can be expressed as</a:t>
            </a:r>
          </a:p>
          <a:p>
            <a:pPr>
              <a:lnSpc>
                <a:spcPct val="110000"/>
              </a:lnSpc>
            </a:pPr>
            <a:endParaRPr lang="en-US" b="1" dirty="0">
              <a:solidFill>
                <a:srgbClr val="FF0000"/>
              </a:solidFill>
            </a:endParaRPr>
          </a:p>
          <a:p>
            <a:pPr>
              <a:lnSpc>
                <a:spcPct val="110000"/>
              </a:lnSpc>
            </a:pPr>
            <a:r>
              <a:rPr lang="en-US" dirty="0" smtClean="0"/>
              <a:t>The </a:t>
            </a:r>
            <a:r>
              <a:rPr lang="en-US" dirty="0"/>
              <a:t>above equation is valid only if the </a:t>
            </a:r>
            <a:r>
              <a:rPr lang="en-US" dirty="0">
                <a:solidFill>
                  <a:srgbClr val="FF0000"/>
                </a:solidFill>
              </a:rPr>
              <a:t>mass</a:t>
            </a:r>
            <a:r>
              <a:rPr lang="en-US" b="1" dirty="0">
                <a:solidFill>
                  <a:srgbClr val="FF0000"/>
                </a:solidFill>
              </a:rPr>
              <a:t> </a:t>
            </a:r>
            <a:r>
              <a:rPr lang="en-US" dirty="0"/>
              <a:t>is constant.</a:t>
            </a:r>
          </a:p>
          <a:p>
            <a:pPr>
              <a:lnSpc>
                <a:spcPct val="110000"/>
              </a:lnSpc>
            </a:pPr>
            <a:r>
              <a:rPr lang="en-US" dirty="0"/>
              <a:t>In component form </a:t>
            </a:r>
            <a:r>
              <a:rPr lang="en-US" dirty="0" smtClean="0"/>
              <a:t>                                                           .</a:t>
            </a:r>
            <a:endParaRPr lang="en-US"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911825776"/>
              </p:ext>
            </p:extLst>
          </p:nvPr>
        </p:nvGraphicFramePr>
        <p:xfrm>
          <a:off x="3910244" y="4699000"/>
          <a:ext cx="4432300" cy="431800"/>
        </p:xfrm>
        <a:graphic>
          <a:graphicData uri="http://schemas.openxmlformats.org/presentationml/2006/ole">
            <mc:AlternateContent xmlns:mc="http://schemas.openxmlformats.org/markup-compatibility/2006">
              <mc:Choice xmlns:v="urn:schemas-microsoft-com:vml" Requires="v">
                <p:oleObj spid="_x0000_s246858" name="Equation" r:id="rId3" imgW="4431960" imgH="431640" progId="Equation.DSMT4">
                  <p:embed/>
                </p:oleObj>
              </mc:Choice>
              <mc:Fallback>
                <p:oleObj name="Equation" r:id="rId3" imgW="4431960" imgH="431640" progId="Equation.DSMT4">
                  <p:embed/>
                  <p:pic>
                    <p:nvPicPr>
                      <p:cNvPr id="5" name="Object 2"/>
                      <p:cNvPicPr>
                        <a:picLocks noChangeAspect="1" noChangeArrowheads="1"/>
                      </p:cNvPicPr>
                      <p:nvPr/>
                    </p:nvPicPr>
                    <p:blipFill>
                      <a:blip r:embed="rId4"/>
                      <a:srcRect/>
                      <a:stretch>
                        <a:fillRect/>
                      </a:stretch>
                    </p:blipFill>
                    <p:spPr bwMode="auto">
                      <a:xfrm>
                        <a:off x="3910244" y="4699000"/>
                        <a:ext cx="4432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700092617"/>
              </p:ext>
            </p:extLst>
          </p:nvPr>
        </p:nvGraphicFramePr>
        <p:xfrm>
          <a:off x="1449760" y="3056100"/>
          <a:ext cx="2120900" cy="723900"/>
        </p:xfrm>
        <a:graphic>
          <a:graphicData uri="http://schemas.openxmlformats.org/presentationml/2006/ole">
            <mc:AlternateContent xmlns:mc="http://schemas.openxmlformats.org/markup-compatibility/2006">
              <mc:Choice xmlns:v="urn:schemas-microsoft-com:vml" Requires="v">
                <p:oleObj spid="_x0000_s246859" name="Equation" r:id="rId5" imgW="2120760" imgH="723600" progId="Equation.DSMT4">
                  <p:embed/>
                </p:oleObj>
              </mc:Choice>
              <mc:Fallback>
                <p:oleObj name="Equation" r:id="rId5" imgW="2120760" imgH="723600" progId="Equation.DSMT4">
                  <p:embed/>
                  <p:pic>
                    <p:nvPicPr>
                      <p:cNvPr id="10" name="Object 2"/>
                      <p:cNvPicPr>
                        <a:picLocks noChangeAspect="1" noChangeArrowheads="1"/>
                      </p:cNvPicPr>
                      <p:nvPr/>
                    </p:nvPicPr>
                    <p:blipFill>
                      <a:blip r:embed="rId6"/>
                      <a:srcRect/>
                      <a:stretch>
                        <a:fillRect/>
                      </a:stretch>
                    </p:blipFill>
                    <p:spPr bwMode="auto">
                      <a:xfrm>
                        <a:off x="1449760" y="3056100"/>
                        <a:ext cx="21209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7053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one newton</a:t>
            </a:r>
            <a:endParaRPr lang="en-SG" dirty="0"/>
          </a:p>
        </p:txBody>
      </p:sp>
      <p:sp>
        <p:nvSpPr>
          <p:cNvPr id="3" name="Content Placeholder 2"/>
          <p:cNvSpPr>
            <a:spLocks noGrp="1"/>
          </p:cNvSpPr>
          <p:nvPr>
            <p:ph idx="1"/>
          </p:nvPr>
        </p:nvSpPr>
        <p:spPr/>
        <p:txBody>
          <a:bodyPr/>
          <a:lstStyle/>
          <a:p>
            <a:pPr>
              <a:lnSpc>
                <a:spcPct val="110000"/>
              </a:lnSpc>
            </a:pPr>
            <a:r>
              <a:rPr lang="en-GB" dirty="0"/>
              <a:t>Newton’s second law is used to </a:t>
            </a:r>
            <a:r>
              <a:rPr lang="en-GB" dirty="0">
                <a:solidFill>
                  <a:srgbClr val="FF0000"/>
                </a:solidFill>
              </a:rPr>
              <a:t>define</a:t>
            </a:r>
            <a:r>
              <a:rPr lang="en-GB" dirty="0"/>
              <a:t> the SI unit of force.</a:t>
            </a:r>
          </a:p>
          <a:p>
            <a:pPr>
              <a:lnSpc>
                <a:spcPct val="110000"/>
              </a:lnSpc>
            </a:pPr>
            <a:r>
              <a:rPr lang="en-US" dirty="0">
                <a:solidFill>
                  <a:srgbClr val="FF0000"/>
                </a:solidFill>
              </a:rPr>
              <a:t>One</a:t>
            </a:r>
            <a:r>
              <a:rPr lang="en-US" dirty="0"/>
              <a:t> newton (N) is the net force that gives an acceleration of </a:t>
            </a:r>
            <a:r>
              <a:rPr lang="en-US" dirty="0">
                <a:solidFill>
                  <a:srgbClr val="FF0000"/>
                </a:solidFill>
              </a:rPr>
              <a:t>one</a:t>
            </a:r>
            <a:r>
              <a:rPr lang="en-US" dirty="0"/>
              <a:t> </a:t>
            </a:r>
            <a:r>
              <a:rPr lang="en-US" dirty="0" err="1"/>
              <a:t>metre</a:t>
            </a:r>
            <a:r>
              <a:rPr lang="en-US" dirty="0"/>
              <a:t> per second squared to a mass of </a:t>
            </a:r>
            <a:r>
              <a:rPr lang="en-US" dirty="0">
                <a:solidFill>
                  <a:srgbClr val="FF0000"/>
                </a:solidFill>
              </a:rPr>
              <a:t>one</a:t>
            </a:r>
            <a:r>
              <a:rPr lang="en-US" dirty="0"/>
              <a:t> kilogram.</a:t>
            </a:r>
          </a:p>
          <a:p>
            <a:pPr>
              <a:lnSpc>
                <a:spcPct val="110000"/>
              </a:lnSpc>
            </a:pPr>
            <a:r>
              <a:rPr lang="en-GB" dirty="0"/>
              <a:t>Mathematically, 1 N = </a:t>
            </a:r>
            <a:r>
              <a:rPr lang="en-GB" dirty="0" smtClean="0"/>
              <a:t>1kg m/s</a:t>
            </a:r>
            <a:r>
              <a:rPr lang="en-GB" baseline="30000" dirty="0" smtClean="0"/>
              <a:t>2</a:t>
            </a:r>
            <a:endParaRPr lang="en-US"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12</a:t>
            </a:fld>
            <a:endParaRPr lang="en-US" dirty="0"/>
          </a:p>
        </p:txBody>
      </p:sp>
    </p:spTree>
    <p:extLst>
      <p:ext uri="{BB962C8B-B14F-4D97-AF65-F5344CB8AC3E}">
        <p14:creationId xmlns:p14="http://schemas.microsoft.com/office/powerpoint/2010/main" val="19698834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of an object</a:t>
            </a:r>
            <a:endParaRPr lang="en-SG" dirty="0"/>
          </a:p>
        </p:txBody>
      </p:sp>
      <p:sp>
        <p:nvSpPr>
          <p:cNvPr id="3" name="Content Placeholder 2"/>
          <p:cNvSpPr>
            <a:spLocks noGrp="1"/>
          </p:cNvSpPr>
          <p:nvPr>
            <p:ph idx="1"/>
          </p:nvPr>
        </p:nvSpPr>
        <p:spPr/>
        <p:txBody>
          <a:bodyPr/>
          <a:lstStyle/>
          <a:p>
            <a:pPr>
              <a:lnSpc>
                <a:spcPct val="110000"/>
              </a:lnSpc>
            </a:pPr>
            <a:r>
              <a:rPr lang="en-US" dirty="0"/>
              <a:t>Note that mass and weight are</a:t>
            </a:r>
            <a:r>
              <a:rPr lang="en-US" b="1" dirty="0">
                <a:solidFill>
                  <a:srgbClr val="FF0000"/>
                </a:solidFill>
              </a:rPr>
              <a:t> </a:t>
            </a:r>
            <a:r>
              <a:rPr lang="en-US" dirty="0">
                <a:solidFill>
                  <a:srgbClr val="FF0000"/>
                </a:solidFill>
              </a:rPr>
              <a:t>not </a:t>
            </a:r>
            <a:r>
              <a:rPr lang="en-US" dirty="0"/>
              <a:t>the same.</a:t>
            </a:r>
          </a:p>
          <a:p>
            <a:pPr>
              <a:lnSpc>
                <a:spcPct val="110000"/>
              </a:lnSpc>
            </a:pPr>
            <a:r>
              <a:rPr lang="en-US" dirty="0"/>
              <a:t>Since an object </a:t>
            </a:r>
            <a:r>
              <a:rPr lang="en-US" dirty="0">
                <a:solidFill>
                  <a:srgbClr val="FF0000"/>
                </a:solidFill>
              </a:rPr>
              <a:t>accelerates</a:t>
            </a:r>
            <a:r>
              <a:rPr lang="en-US" dirty="0"/>
              <a:t> with magnitude </a:t>
            </a:r>
            <a:r>
              <a:rPr lang="en-US" i="1" dirty="0"/>
              <a:t>g</a:t>
            </a:r>
            <a:r>
              <a:rPr lang="en-US" dirty="0"/>
              <a:t> under gravity, </a:t>
            </a:r>
            <a:r>
              <a:rPr lang="en-US" dirty="0" smtClean="0"/>
              <a:t>according </a:t>
            </a:r>
            <a:r>
              <a:rPr lang="en-US" dirty="0"/>
              <a:t>to Newton’s second law, the force acting on it must be,             </a:t>
            </a:r>
            <a:r>
              <a:rPr lang="en-US" dirty="0" smtClean="0"/>
              <a:t>.</a:t>
            </a:r>
            <a:endParaRPr lang="en-US" dirty="0"/>
          </a:p>
          <a:p>
            <a:pPr>
              <a:lnSpc>
                <a:spcPct val="110000"/>
              </a:lnSpc>
            </a:pPr>
            <a:r>
              <a:rPr lang="en-GB" dirty="0"/>
              <a:t>This force is called the weight of the object</a:t>
            </a:r>
            <a:r>
              <a:rPr lang="en-GB" dirty="0" smtClean="0"/>
              <a:t>,              .</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766549668"/>
              </p:ext>
            </p:extLst>
          </p:nvPr>
        </p:nvGraphicFramePr>
        <p:xfrm>
          <a:off x="6878183" y="3269874"/>
          <a:ext cx="1003300" cy="431800"/>
        </p:xfrm>
        <a:graphic>
          <a:graphicData uri="http://schemas.openxmlformats.org/presentationml/2006/ole">
            <mc:AlternateContent xmlns:mc="http://schemas.openxmlformats.org/markup-compatibility/2006">
              <mc:Choice xmlns:v="urn:schemas-microsoft-com:vml" Requires="v">
                <p:oleObj spid="_x0000_s247878" name="Equation" r:id="rId3" imgW="1002960" imgH="431640" progId="Equation.DSMT4">
                  <p:embed/>
                </p:oleObj>
              </mc:Choice>
              <mc:Fallback>
                <p:oleObj name="Equation" r:id="rId3" imgW="1002960" imgH="431640" progId="Equation.DSMT4">
                  <p:embed/>
                  <p:pic>
                    <p:nvPicPr>
                      <p:cNvPr id="8" name="Object 2"/>
                      <p:cNvPicPr>
                        <a:picLocks noChangeAspect="1" noChangeArrowheads="1"/>
                      </p:cNvPicPr>
                      <p:nvPr/>
                    </p:nvPicPr>
                    <p:blipFill>
                      <a:blip r:embed="rId4"/>
                      <a:srcRect/>
                      <a:stretch>
                        <a:fillRect/>
                      </a:stretch>
                    </p:blipFill>
                    <p:spPr bwMode="auto">
                      <a:xfrm>
                        <a:off x="6878183" y="3269874"/>
                        <a:ext cx="1003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937492773"/>
              </p:ext>
            </p:extLst>
          </p:nvPr>
        </p:nvGraphicFramePr>
        <p:xfrm>
          <a:off x="7872413" y="2573791"/>
          <a:ext cx="952500" cy="431800"/>
        </p:xfrm>
        <a:graphic>
          <a:graphicData uri="http://schemas.openxmlformats.org/presentationml/2006/ole">
            <mc:AlternateContent xmlns:mc="http://schemas.openxmlformats.org/markup-compatibility/2006">
              <mc:Choice xmlns:v="urn:schemas-microsoft-com:vml" Requires="v">
                <p:oleObj spid="_x0000_s247879" name="Equation" r:id="rId5" imgW="952200" imgH="431640" progId="Equation.DSMT4">
                  <p:embed/>
                </p:oleObj>
              </mc:Choice>
              <mc:Fallback>
                <p:oleObj name="Equation" r:id="rId5" imgW="952200" imgH="431640" progId="Equation.DSMT4">
                  <p:embed/>
                  <p:pic>
                    <p:nvPicPr>
                      <p:cNvPr id="13" name="Object 2"/>
                      <p:cNvPicPr>
                        <a:picLocks noChangeAspect="1" noChangeArrowheads="1"/>
                      </p:cNvPicPr>
                      <p:nvPr/>
                    </p:nvPicPr>
                    <p:blipFill>
                      <a:blip r:embed="rId6"/>
                      <a:srcRect/>
                      <a:stretch>
                        <a:fillRect/>
                      </a:stretch>
                    </p:blipFill>
                    <p:spPr bwMode="auto">
                      <a:xfrm>
                        <a:off x="7872413" y="2573791"/>
                        <a:ext cx="952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046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third law of motion</a:t>
            </a:r>
            <a:endParaRPr lang="en-SG" dirty="0"/>
          </a:p>
        </p:txBody>
      </p:sp>
      <p:sp>
        <p:nvSpPr>
          <p:cNvPr id="3" name="Content Placeholder 2"/>
          <p:cNvSpPr>
            <a:spLocks noGrp="1"/>
          </p:cNvSpPr>
          <p:nvPr>
            <p:ph idx="1"/>
          </p:nvPr>
        </p:nvSpPr>
        <p:spPr/>
        <p:txBody>
          <a:bodyPr/>
          <a:lstStyle/>
          <a:p>
            <a:pPr>
              <a:lnSpc>
                <a:spcPct val="110000"/>
              </a:lnSpc>
            </a:pPr>
            <a:r>
              <a:rPr lang="en-US" dirty="0"/>
              <a:t>It states that if body A exerts a force on body B (action on B), then B exerts an equal but opposite force (reaction of B) on A.</a:t>
            </a:r>
          </a:p>
          <a:p>
            <a:pPr>
              <a:lnSpc>
                <a:spcPct val="110000"/>
              </a:lnSpc>
            </a:pPr>
            <a:r>
              <a:rPr lang="en-US" dirty="0"/>
              <a:t>The two equal and opposite forces acting on A and B are known as an </a:t>
            </a:r>
            <a:r>
              <a:rPr lang="en-US" dirty="0">
                <a:solidFill>
                  <a:srgbClr val="FF0000"/>
                </a:solidFill>
              </a:rPr>
              <a:t>action-reaction </a:t>
            </a:r>
            <a:r>
              <a:rPr lang="en-US" dirty="0"/>
              <a:t>pair. </a:t>
            </a:r>
          </a:p>
          <a:p>
            <a:pPr>
              <a:lnSpc>
                <a:spcPct val="110000"/>
              </a:lnSpc>
            </a:pPr>
            <a:r>
              <a:rPr lang="en-US" dirty="0"/>
              <a:t>Mathematically we write Newton's third law as </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54717876"/>
              </p:ext>
            </p:extLst>
          </p:nvPr>
        </p:nvGraphicFramePr>
        <p:xfrm>
          <a:off x="1425124" y="4224338"/>
          <a:ext cx="2276475" cy="431800"/>
        </p:xfrm>
        <a:graphic>
          <a:graphicData uri="http://schemas.openxmlformats.org/presentationml/2006/ole">
            <mc:AlternateContent xmlns:mc="http://schemas.openxmlformats.org/markup-compatibility/2006">
              <mc:Choice xmlns:v="urn:schemas-microsoft-com:vml" Requires="v">
                <p:oleObj spid="_x0000_s248866" name="Equation" r:id="rId3" imgW="2273040" imgH="431640" progId="Equation.DSMT4">
                  <p:embed/>
                </p:oleObj>
              </mc:Choice>
              <mc:Fallback>
                <p:oleObj name="Equation" r:id="rId3" imgW="2273040" imgH="431640" progId="Equation.DSMT4">
                  <p:embed/>
                  <p:pic>
                    <p:nvPicPr>
                      <p:cNvPr id="407553" name="Object 2"/>
                      <p:cNvPicPr>
                        <a:picLocks noChangeAspect="1" noChangeArrowheads="1"/>
                      </p:cNvPicPr>
                      <p:nvPr/>
                    </p:nvPicPr>
                    <p:blipFill>
                      <a:blip r:embed="rId4"/>
                      <a:srcRect/>
                      <a:stretch>
                        <a:fillRect/>
                      </a:stretch>
                    </p:blipFill>
                    <p:spPr bwMode="auto">
                      <a:xfrm>
                        <a:off x="1425124" y="4224338"/>
                        <a:ext cx="22764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894612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laws are not valid </a:t>
            </a:r>
            <a:r>
              <a:rPr lang="en-US"/>
              <a:t>in </a:t>
            </a:r>
            <a:r>
              <a:rPr lang="en-US" smtClean="0"/>
              <a:t>a non-inertial </a:t>
            </a:r>
            <a:r>
              <a:rPr lang="en-US" dirty="0" smtClean="0"/>
              <a:t>frame</a:t>
            </a:r>
            <a:endParaRPr lang="en-SG" dirty="0"/>
          </a:p>
        </p:txBody>
      </p:sp>
      <p:sp>
        <p:nvSpPr>
          <p:cNvPr id="3" name="Content Placeholder 2"/>
          <p:cNvSpPr>
            <a:spLocks noGrp="1"/>
          </p:cNvSpPr>
          <p:nvPr>
            <p:ph idx="1"/>
          </p:nvPr>
        </p:nvSpPr>
        <p:spPr/>
        <p:txBody>
          <a:bodyPr/>
          <a:lstStyle/>
          <a:p>
            <a:r>
              <a:rPr lang="en-US" dirty="0"/>
              <a:t>Consider person on roller skates standing on a bus that is initially moving at a </a:t>
            </a:r>
            <a:r>
              <a:rPr lang="en-US" dirty="0">
                <a:solidFill>
                  <a:srgbClr val="FF0000"/>
                </a:solidFill>
              </a:rPr>
              <a:t>constant</a:t>
            </a:r>
            <a:r>
              <a:rPr lang="en-US" dirty="0"/>
              <a:t> velocity. </a:t>
            </a:r>
          </a:p>
          <a:p>
            <a:r>
              <a:rPr lang="en-US" dirty="0"/>
              <a:t>If suddenly the bus </a:t>
            </a:r>
            <a:r>
              <a:rPr lang="en-US" dirty="0">
                <a:solidFill>
                  <a:srgbClr val="FF0000"/>
                </a:solidFill>
              </a:rPr>
              <a:t>speeds</a:t>
            </a:r>
            <a:r>
              <a:rPr lang="en-US" dirty="0"/>
              <a:t> up or </a:t>
            </a:r>
            <a:r>
              <a:rPr lang="en-US" dirty="0">
                <a:solidFill>
                  <a:srgbClr val="FF0000"/>
                </a:solidFill>
              </a:rPr>
              <a:t>slows</a:t>
            </a:r>
            <a:r>
              <a:rPr lang="en-US" dirty="0"/>
              <a:t> down, the person starts moving </a:t>
            </a:r>
            <a:r>
              <a:rPr lang="en-US" dirty="0">
                <a:solidFill>
                  <a:srgbClr val="FF0000"/>
                </a:solidFill>
              </a:rPr>
              <a:t>backward</a:t>
            </a:r>
            <a:r>
              <a:rPr lang="en-US" dirty="0"/>
              <a:t> or </a:t>
            </a:r>
            <a:r>
              <a:rPr lang="en-US" dirty="0">
                <a:solidFill>
                  <a:srgbClr val="FF0000"/>
                </a:solidFill>
              </a:rPr>
              <a:t>forward</a:t>
            </a:r>
            <a:r>
              <a:rPr lang="en-US" dirty="0"/>
              <a:t>. </a:t>
            </a:r>
          </a:p>
          <a:p>
            <a:r>
              <a:rPr lang="en-GB" dirty="0"/>
              <a:t>Newton’s second law </a:t>
            </a:r>
            <a:r>
              <a:rPr lang="en-GB" dirty="0">
                <a:solidFill>
                  <a:srgbClr val="FF0000"/>
                </a:solidFill>
              </a:rPr>
              <a:t>does not </a:t>
            </a:r>
            <a:r>
              <a:rPr lang="en-GB" dirty="0"/>
              <a:t>seem to be obeyed as without any net force on the person, the velocity of the person changes. </a:t>
            </a:r>
          </a:p>
          <a:p>
            <a:r>
              <a:rPr lang="en-GB" dirty="0"/>
              <a:t>This because the bus is </a:t>
            </a:r>
            <a:r>
              <a:rPr lang="en-GB" dirty="0">
                <a:solidFill>
                  <a:srgbClr val="FF0000"/>
                </a:solidFill>
              </a:rPr>
              <a:t>accelerating</a:t>
            </a:r>
            <a:r>
              <a:rPr lang="en-GB" dirty="0"/>
              <a:t> with respect to earth and is not an inertia frame of reference.</a:t>
            </a:r>
            <a:endParaRPr lang="en-US"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15</a:t>
            </a:fld>
            <a:endParaRPr lang="en-US" dirty="0"/>
          </a:p>
        </p:txBody>
      </p:sp>
    </p:spTree>
    <p:extLst>
      <p:ext uri="{BB962C8B-B14F-4D97-AF65-F5344CB8AC3E}">
        <p14:creationId xmlns:p14="http://schemas.microsoft.com/office/powerpoint/2010/main" val="895575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1</a:t>
            </a:r>
            <a:endParaRPr lang="en-SG" dirty="0"/>
          </a:p>
        </p:txBody>
      </p:sp>
      <p:sp>
        <p:nvSpPr>
          <p:cNvPr id="3" name="Content Placeholder 2"/>
          <p:cNvSpPr>
            <a:spLocks noGrp="1"/>
          </p:cNvSpPr>
          <p:nvPr>
            <p:ph idx="1"/>
          </p:nvPr>
        </p:nvSpPr>
        <p:spPr/>
        <p:txBody>
          <a:bodyPr/>
          <a:lstStyle/>
          <a:p>
            <a:pPr marL="0" indent="0">
              <a:spcBef>
                <a:spcPts val="0"/>
              </a:spcBef>
              <a:buNone/>
            </a:pPr>
            <a:r>
              <a:rPr lang="en-US" sz="2000" dirty="0"/>
              <a:t>An apple sits at rest on a table in equilibrium.</a:t>
            </a:r>
          </a:p>
          <a:p>
            <a:pPr marL="452438" indent="-452438">
              <a:spcBef>
                <a:spcPts val="0"/>
              </a:spcBef>
              <a:buNone/>
              <a:tabLst>
                <a:tab pos="452438" algn="l"/>
              </a:tabLst>
            </a:pPr>
            <a:r>
              <a:rPr lang="en-US" sz="2000" dirty="0"/>
              <a:t>(</a:t>
            </a:r>
            <a:r>
              <a:rPr lang="en-US" sz="2000" dirty="0" err="1"/>
              <a:t>i</a:t>
            </a:r>
            <a:r>
              <a:rPr lang="en-US" sz="2000" dirty="0"/>
              <a:t>) 	What forces act on the apple?</a:t>
            </a:r>
          </a:p>
          <a:p>
            <a:pPr marL="452438" indent="-452438">
              <a:spcBef>
                <a:spcPts val="0"/>
              </a:spcBef>
              <a:buNone/>
              <a:tabLst>
                <a:tab pos="452438" algn="l"/>
              </a:tabLst>
            </a:pPr>
            <a:r>
              <a:rPr lang="en-GB" sz="2000" dirty="0" smtClean="0"/>
              <a:t>(ii) 	What </a:t>
            </a:r>
            <a:r>
              <a:rPr lang="en-GB" sz="2000" dirty="0"/>
              <a:t>is the reaction force to each of the forces acting on the apple</a:t>
            </a:r>
            <a:r>
              <a:rPr lang="en-GB" sz="2000" dirty="0" smtClean="0"/>
              <a:t>?</a:t>
            </a:r>
          </a:p>
          <a:p>
            <a:pPr marL="452438" indent="-452438">
              <a:spcBef>
                <a:spcPts val="0"/>
              </a:spcBef>
              <a:buNone/>
              <a:tabLst>
                <a:tab pos="452438" algn="l"/>
              </a:tabLst>
            </a:pPr>
            <a:r>
              <a:rPr lang="en-SG" sz="2000" dirty="0" smtClean="0"/>
              <a:t>(iii)	</a:t>
            </a:r>
            <a:r>
              <a:rPr lang="en-GB" sz="2000" dirty="0"/>
              <a:t>What are the action-reaction pairs?</a:t>
            </a:r>
            <a:endParaRPr lang="en-US" sz="2000" dirty="0"/>
          </a:p>
          <a:p>
            <a:pPr marL="452438" indent="-452438">
              <a:spcBef>
                <a:spcPts val="0"/>
              </a:spcBef>
              <a:buNone/>
              <a:tabLst>
                <a:tab pos="452438" algn="l"/>
              </a:tabLst>
            </a:pPr>
            <a:endParaRPr lang="en-SG" sz="2000"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16</a:t>
            </a:fld>
            <a:endParaRPr lang="en-US" dirty="0"/>
          </a:p>
        </p:txBody>
      </p:sp>
      <p:pic>
        <p:nvPicPr>
          <p:cNvPr id="5" name="Picture 3" descr="04_26_Figure"/>
          <p:cNvPicPr>
            <a:picLocks noChangeAspect="1" noChangeArrowheads="1"/>
          </p:cNvPicPr>
          <p:nvPr/>
        </p:nvPicPr>
        <p:blipFill>
          <a:blip r:embed="rId2" cstate="print"/>
          <a:srcRect/>
          <a:stretch>
            <a:fillRect/>
          </a:stretch>
        </p:blipFill>
        <p:spPr bwMode="auto">
          <a:xfrm>
            <a:off x="1097280" y="3168278"/>
            <a:ext cx="8663624" cy="3602202"/>
          </a:xfrm>
          <a:prstGeom prst="rect">
            <a:avLst/>
          </a:prstGeom>
          <a:noFill/>
        </p:spPr>
      </p:pic>
    </p:spTree>
    <p:extLst>
      <p:ext uri="{BB962C8B-B14F-4D97-AF65-F5344CB8AC3E}">
        <p14:creationId xmlns:p14="http://schemas.microsoft.com/office/powerpoint/2010/main" val="418290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Example 2</a:t>
            </a:r>
            <a:endParaRPr lang="en-SG" dirty="0"/>
          </a:p>
        </p:txBody>
      </p:sp>
      <p:sp>
        <p:nvSpPr>
          <p:cNvPr id="3" name="Content Placeholder 2"/>
          <p:cNvSpPr>
            <a:spLocks noGrp="1"/>
          </p:cNvSpPr>
          <p:nvPr>
            <p:ph idx="1"/>
          </p:nvPr>
        </p:nvSpPr>
        <p:spPr/>
        <p:txBody>
          <a:bodyPr/>
          <a:lstStyle/>
          <a:p>
            <a:pPr marL="0" indent="0">
              <a:spcBef>
                <a:spcPts val="0"/>
              </a:spcBef>
              <a:buNone/>
            </a:pPr>
            <a:r>
              <a:rPr lang="en-US" sz="2000" dirty="0"/>
              <a:t>A stone mason drags a marble block across a floor by pulling on a rope attached to the block (see figure). The block is not necessarily in equilibrium. </a:t>
            </a:r>
          </a:p>
          <a:p>
            <a:pPr marL="514350" indent="-514350">
              <a:spcBef>
                <a:spcPts val="0"/>
              </a:spcBef>
              <a:buNone/>
            </a:pPr>
            <a:r>
              <a:rPr lang="en-US" sz="2000" dirty="0"/>
              <a:t>(</a:t>
            </a:r>
            <a:r>
              <a:rPr lang="en-US" sz="2000" dirty="0" err="1"/>
              <a:t>i</a:t>
            </a:r>
            <a:r>
              <a:rPr lang="en-US" sz="2000" dirty="0"/>
              <a:t>)  How are the various forces related?</a:t>
            </a:r>
          </a:p>
          <a:p>
            <a:pPr marL="514350" indent="-514350">
              <a:spcBef>
                <a:spcPts val="0"/>
              </a:spcBef>
              <a:buNone/>
            </a:pPr>
            <a:r>
              <a:rPr lang="en-GB" sz="2000" dirty="0"/>
              <a:t>(ii) What are the action-reaction pairs?</a:t>
            </a:r>
            <a:endParaRPr lang="en-US"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17</a:t>
            </a:fld>
            <a:endParaRPr lang="en-US" dirty="0"/>
          </a:p>
        </p:txBody>
      </p:sp>
      <p:pic>
        <p:nvPicPr>
          <p:cNvPr id="5" name="Picture 3" descr="04_27_FigureA"/>
          <p:cNvPicPr>
            <a:picLocks noChangeAspect="1" noChangeArrowheads="1"/>
          </p:cNvPicPr>
          <p:nvPr/>
        </p:nvPicPr>
        <p:blipFill>
          <a:blip r:embed="rId2" cstate="print"/>
          <a:srcRect l="2" t="-1788"/>
          <a:stretch>
            <a:fillRect/>
          </a:stretch>
        </p:blipFill>
        <p:spPr bwMode="auto">
          <a:xfrm>
            <a:off x="1097279" y="3322122"/>
            <a:ext cx="2657901" cy="1960615"/>
          </a:xfrm>
          <a:prstGeom prst="rect">
            <a:avLst/>
          </a:prstGeom>
          <a:noFill/>
        </p:spPr>
      </p:pic>
      <p:pic>
        <p:nvPicPr>
          <p:cNvPr id="6" name="Picture 4" descr="04_27_FigureB"/>
          <p:cNvPicPr>
            <a:picLocks noChangeAspect="1" noChangeArrowheads="1"/>
          </p:cNvPicPr>
          <p:nvPr/>
        </p:nvPicPr>
        <p:blipFill>
          <a:blip r:embed="rId3" cstate="print"/>
          <a:srcRect l="-2458" t="-2299"/>
          <a:stretch>
            <a:fillRect/>
          </a:stretch>
        </p:blipFill>
        <p:spPr bwMode="auto">
          <a:xfrm>
            <a:off x="4059082" y="3310494"/>
            <a:ext cx="2156051" cy="2642260"/>
          </a:xfrm>
          <a:prstGeom prst="rect">
            <a:avLst/>
          </a:prstGeom>
          <a:noFill/>
        </p:spPr>
      </p:pic>
      <p:pic>
        <p:nvPicPr>
          <p:cNvPr id="7" name="Picture 4" descr="04_27_FigureC"/>
          <p:cNvPicPr>
            <a:picLocks noChangeAspect="1" noChangeArrowheads="1"/>
          </p:cNvPicPr>
          <p:nvPr/>
        </p:nvPicPr>
        <p:blipFill>
          <a:blip r:embed="rId4" cstate="print"/>
          <a:srcRect l="-1878" t="-1846"/>
          <a:stretch>
            <a:fillRect/>
          </a:stretch>
        </p:blipFill>
        <p:spPr bwMode="auto">
          <a:xfrm>
            <a:off x="6540471" y="3310494"/>
            <a:ext cx="2286351" cy="2630384"/>
          </a:xfrm>
          <a:prstGeom prst="rect">
            <a:avLst/>
          </a:prstGeom>
          <a:noFill/>
        </p:spPr>
      </p:pic>
      <p:pic>
        <p:nvPicPr>
          <p:cNvPr id="8" name="Picture 3" descr="04_27_FigureD"/>
          <p:cNvPicPr>
            <a:picLocks noChangeAspect="1" noChangeArrowheads="1"/>
          </p:cNvPicPr>
          <p:nvPr/>
        </p:nvPicPr>
        <p:blipFill>
          <a:blip r:embed="rId5" cstate="print"/>
          <a:srcRect/>
          <a:stretch>
            <a:fillRect/>
          </a:stretch>
        </p:blipFill>
        <p:spPr bwMode="auto">
          <a:xfrm>
            <a:off x="9152160" y="3322122"/>
            <a:ext cx="2144795" cy="2384190"/>
          </a:xfrm>
          <a:prstGeom prst="rect">
            <a:avLst/>
          </a:prstGeom>
          <a:noFill/>
        </p:spPr>
      </p:pic>
    </p:spTree>
    <p:extLst>
      <p:ext uri="{BB962C8B-B14F-4D97-AF65-F5344CB8AC3E}">
        <p14:creationId xmlns:p14="http://schemas.microsoft.com/office/powerpoint/2010/main" val="286689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Free-body diagram</a:t>
            </a:r>
            <a:endParaRPr lang="en-SG" dirty="0"/>
          </a:p>
        </p:txBody>
      </p:sp>
      <p:sp>
        <p:nvSpPr>
          <p:cNvPr id="3" name="Content Placeholder 2"/>
          <p:cNvSpPr>
            <a:spLocks noGrp="1"/>
          </p:cNvSpPr>
          <p:nvPr>
            <p:ph idx="1"/>
          </p:nvPr>
        </p:nvSpPr>
        <p:spPr/>
        <p:txBody>
          <a:bodyPr/>
          <a:lstStyle/>
          <a:p>
            <a:pPr>
              <a:lnSpc>
                <a:spcPct val="110000"/>
              </a:lnSpc>
            </a:pPr>
            <a:r>
              <a:rPr lang="en-US" dirty="0"/>
              <a:t>We choose an object of </a:t>
            </a:r>
            <a:r>
              <a:rPr lang="en-US" dirty="0">
                <a:solidFill>
                  <a:srgbClr val="FF0000"/>
                </a:solidFill>
              </a:rPr>
              <a:t>interest</a:t>
            </a:r>
            <a:r>
              <a:rPr lang="en-US" dirty="0"/>
              <a:t> and draw all the forces acting </a:t>
            </a:r>
            <a:r>
              <a:rPr lang="en-US" dirty="0">
                <a:solidFill>
                  <a:srgbClr val="FF0000"/>
                </a:solidFill>
              </a:rPr>
              <a:t>on</a:t>
            </a:r>
            <a:r>
              <a:rPr lang="en-US" dirty="0"/>
              <a:t> it due to </a:t>
            </a:r>
            <a:r>
              <a:rPr lang="en-US" dirty="0">
                <a:solidFill>
                  <a:srgbClr val="FF0000"/>
                </a:solidFill>
              </a:rPr>
              <a:t>other</a:t>
            </a:r>
            <a:r>
              <a:rPr lang="en-US" dirty="0"/>
              <a:t> bodies. </a:t>
            </a:r>
            <a:r>
              <a:rPr lang="en-US" dirty="0" smtClean="0"/>
              <a:t>Forces </a:t>
            </a:r>
            <a:r>
              <a:rPr lang="en-US" dirty="0"/>
              <a:t>that the object of interest exerts </a:t>
            </a:r>
            <a:r>
              <a:rPr lang="en-US" dirty="0">
                <a:solidFill>
                  <a:srgbClr val="FF0000"/>
                </a:solidFill>
              </a:rPr>
              <a:t>on</a:t>
            </a:r>
            <a:r>
              <a:rPr lang="en-US" dirty="0"/>
              <a:t> </a:t>
            </a:r>
            <a:r>
              <a:rPr lang="en-US" dirty="0">
                <a:solidFill>
                  <a:srgbClr val="FF0000"/>
                </a:solidFill>
              </a:rPr>
              <a:t>other</a:t>
            </a:r>
            <a:r>
              <a:rPr lang="en-US" dirty="0"/>
              <a:t> </a:t>
            </a:r>
            <a:r>
              <a:rPr lang="en-US" dirty="0" smtClean="0"/>
              <a:t>bodies are not included. </a:t>
            </a:r>
            <a:endParaRPr lang="en-US" dirty="0"/>
          </a:p>
          <a:p>
            <a:pPr>
              <a:lnSpc>
                <a:spcPct val="110000"/>
              </a:lnSpc>
            </a:pPr>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18</a:t>
            </a:fld>
            <a:endParaRPr lang="en-US" dirty="0"/>
          </a:p>
        </p:txBody>
      </p:sp>
      <p:pic>
        <p:nvPicPr>
          <p:cNvPr id="5" name="Picture 6" descr="04_30_Figure"/>
          <p:cNvPicPr>
            <a:picLocks noChangeAspect="1" noChangeArrowheads="1"/>
          </p:cNvPicPr>
          <p:nvPr/>
        </p:nvPicPr>
        <p:blipFill>
          <a:blip r:embed="rId2" cstate="print"/>
          <a:srcRect b="2432"/>
          <a:stretch>
            <a:fillRect/>
          </a:stretch>
        </p:blipFill>
        <p:spPr bwMode="auto">
          <a:xfrm>
            <a:off x="1549734" y="2532446"/>
            <a:ext cx="6658093" cy="3927339"/>
          </a:xfrm>
          <a:prstGeom prst="rect">
            <a:avLst/>
          </a:prstGeom>
          <a:noFill/>
          <a:ln w="9525">
            <a:noFill/>
            <a:miter lim="800000"/>
            <a:headEnd/>
            <a:tailEnd/>
          </a:ln>
        </p:spPr>
      </p:pic>
    </p:spTree>
    <p:extLst>
      <p:ext uri="{BB962C8B-B14F-4D97-AF65-F5344CB8AC3E}">
        <p14:creationId xmlns:p14="http://schemas.microsoft.com/office/powerpoint/2010/main" val="390938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endParaRPr lang="en-SG" dirty="0"/>
          </a:p>
        </p:txBody>
      </p:sp>
      <p:sp>
        <p:nvSpPr>
          <p:cNvPr id="3" name="Content Placeholder 2"/>
          <p:cNvSpPr>
            <a:spLocks noGrp="1"/>
          </p:cNvSpPr>
          <p:nvPr>
            <p:ph idx="1"/>
          </p:nvPr>
        </p:nvSpPr>
        <p:spPr/>
        <p:txBody>
          <a:bodyPr/>
          <a:lstStyle/>
          <a:p>
            <a:pPr marL="0" indent="0">
              <a:buNone/>
            </a:pPr>
            <a:r>
              <a:rPr lang="en-US" sz="2000" dirty="0"/>
              <a:t>An object with mass 0.45 kg with initial velocity of 2.8 m/s moves on a rough table. The friction force slows down the object which comes to rest after travelling 1.0 m. What are the magnitude and direction of the friction force acting on the object? You can assume a constant friction force.</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19</a:t>
            </a:fld>
            <a:endParaRPr lang="en-US" dirty="0"/>
          </a:p>
        </p:txBody>
      </p:sp>
      <p:pic>
        <p:nvPicPr>
          <p:cNvPr id="5" name="Picture 4" descr="04_19_Figure"/>
          <p:cNvPicPr>
            <a:picLocks noChangeAspect="1" noChangeArrowheads="1"/>
          </p:cNvPicPr>
          <p:nvPr/>
        </p:nvPicPr>
        <p:blipFill>
          <a:blip r:embed="rId3" cstate="print"/>
          <a:srcRect/>
          <a:stretch>
            <a:fillRect/>
          </a:stretch>
        </p:blipFill>
        <p:spPr bwMode="auto">
          <a:xfrm>
            <a:off x="1097280" y="2735002"/>
            <a:ext cx="6261097" cy="2268413"/>
          </a:xfrm>
          <a:prstGeom prst="rect">
            <a:avLst/>
          </a:prstGeom>
          <a:noFill/>
        </p:spPr>
      </p:pic>
    </p:spTree>
    <p:extLst>
      <p:ext uri="{BB962C8B-B14F-4D97-AF65-F5344CB8AC3E}">
        <p14:creationId xmlns:p14="http://schemas.microsoft.com/office/powerpoint/2010/main" val="304497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Dynamics</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Dynamics describes the </a:t>
            </a:r>
            <a:r>
              <a:rPr lang="en-GB" dirty="0">
                <a:solidFill>
                  <a:srgbClr val="FF0000"/>
                </a:solidFill>
              </a:rPr>
              <a:t>relationship</a:t>
            </a:r>
            <a:r>
              <a:rPr lang="en-GB" dirty="0"/>
              <a:t> of the </a:t>
            </a:r>
            <a:r>
              <a:rPr lang="en-GB" dirty="0">
                <a:solidFill>
                  <a:srgbClr val="FF0000"/>
                </a:solidFill>
              </a:rPr>
              <a:t>motion</a:t>
            </a:r>
            <a:r>
              <a:rPr lang="en-GB" dirty="0"/>
              <a:t> of an object to the </a:t>
            </a:r>
            <a:r>
              <a:rPr lang="en-GB" dirty="0">
                <a:solidFill>
                  <a:srgbClr val="FF0000"/>
                </a:solidFill>
              </a:rPr>
              <a:t>forces</a:t>
            </a:r>
            <a:r>
              <a:rPr lang="en-GB" dirty="0"/>
              <a:t> that cause the motion.</a:t>
            </a:r>
          </a:p>
          <a:p>
            <a:pPr marL="381000" indent="-381000">
              <a:lnSpc>
                <a:spcPct val="110000"/>
              </a:lnSpc>
            </a:pPr>
            <a:r>
              <a:rPr lang="en-GB" dirty="0"/>
              <a:t>Dynamics answers questions such as why it is </a:t>
            </a:r>
            <a:r>
              <a:rPr lang="en-GB" dirty="0">
                <a:solidFill>
                  <a:srgbClr val="FF0000"/>
                </a:solidFill>
              </a:rPr>
              <a:t>harder</a:t>
            </a:r>
            <a:r>
              <a:rPr lang="en-GB" dirty="0"/>
              <a:t> to control a car on </a:t>
            </a:r>
            <a:r>
              <a:rPr lang="en-GB" dirty="0">
                <a:solidFill>
                  <a:srgbClr val="FF0000"/>
                </a:solidFill>
              </a:rPr>
              <a:t>wet</a:t>
            </a:r>
            <a:r>
              <a:rPr lang="en-GB" dirty="0"/>
              <a:t> ice than on a </a:t>
            </a:r>
            <a:r>
              <a:rPr lang="en-GB" dirty="0">
                <a:solidFill>
                  <a:srgbClr val="FF0000"/>
                </a:solidFill>
              </a:rPr>
              <a:t>dry</a:t>
            </a:r>
            <a:r>
              <a:rPr lang="en-GB" dirty="0"/>
              <a:t> surface or how a rocket is able to propel </a:t>
            </a:r>
            <a:r>
              <a:rPr lang="en-GB" dirty="0">
                <a:solidFill>
                  <a:srgbClr val="FF0000"/>
                </a:solidFill>
              </a:rPr>
              <a:t>itself</a:t>
            </a:r>
            <a:r>
              <a:rPr lang="en-GB" dirty="0"/>
              <a:t> as it moves upward.</a:t>
            </a:r>
          </a:p>
          <a:p>
            <a:pPr marL="381000" indent="-381000">
              <a:lnSpc>
                <a:spcPct val="110000"/>
              </a:lnSpc>
            </a:pPr>
            <a:r>
              <a:rPr lang="en-GB" dirty="0"/>
              <a:t>We will study important </a:t>
            </a:r>
            <a:r>
              <a:rPr lang="en-GB" dirty="0">
                <a:solidFill>
                  <a:srgbClr val="FF0000"/>
                </a:solidFill>
              </a:rPr>
              <a:t>laws</a:t>
            </a:r>
            <a:r>
              <a:rPr lang="en-GB" dirty="0"/>
              <a:t> of physics which describe nature in the macroscopic world.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a:t>
            </a:fld>
            <a:endParaRPr lang="en-US" dirty="0"/>
          </a:p>
        </p:txBody>
      </p:sp>
    </p:spTree>
    <p:extLst>
      <p:ext uri="{BB962C8B-B14F-4D97-AF65-F5344CB8AC3E}">
        <p14:creationId xmlns:p14="http://schemas.microsoft.com/office/powerpoint/2010/main" val="3897800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4</a:t>
            </a:r>
            <a:endParaRPr lang="en-SG" dirty="0"/>
          </a:p>
        </p:txBody>
      </p:sp>
      <p:sp>
        <p:nvSpPr>
          <p:cNvPr id="3" name="Content Placeholder 2"/>
          <p:cNvSpPr>
            <a:spLocks noGrp="1"/>
          </p:cNvSpPr>
          <p:nvPr>
            <p:ph idx="1"/>
          </p:nvPr>
        </p:nvSpPr>
        <p:spPr/>
        <p:txBody>
          <a:bodyPr/>
          <a:lstStyle/>
          <a:p>
            <a:pPr marL="0" indent="0">
              <a:buNone/>
            </a:pPr>
            <a:r>
              <a:rPr lang="en-US" sz="2000" dirty="0"/>
              <a:t>Two blocks A and B are connected as in figure below on a smooth horizontal floor and pulled to the right with an acceleration of 2.0 m/s</a:t>
            </a:r>
            <a:r>
              <a:rPr lang="en-US" sz="2000" baseline="30000" dirty="0"/>
              <a:t>2</a:t>
            </a:r>
            <a:r>
              <a:rPr lang="en-US" sz="2000" dirty="0"/>
              <a:t> by force </a:t>
            </a:r>
            <a:r>
              <a:rPr lang="en-US" sz="2000" i="1" dirty="0"/>
              <a:t>P</a:t>
            </a:r>
            <a:r>
              <a:rPr lang="en-US" sz="2000" dirty="0"/>
              <a:t>. If  M</a:t>
            </a:r>
            <a:r>
              <a:rPr lang="en-US" sz="2000" baseline="-25000" dirty="0"/>
              <a:t>A</a:t>
            </a:r>
            <a:r>
              <a:rPr lang="en-US" sz="2000" dirty="0"/>
              <a:t> = 50 kg and M</a:t>
            </a:r>
            <a:r>
              <a:rPr lang="en-US" sz="2000" baseline="-25000" dirty="0"/>
              <a:t>B</a:t>
            </a:r>
            <a:r>
              <a:rPr lang="en-US" sz="2000" dirty="0"/>
              <a:t> = 10 kg, what are the values of </a:t>
            </a:r>
            <a:r>
              <a:rPr lang="en-US" sz="2000" i="1" dirty="0"/>
              <a:t>T</a:t>
            </a:r>
            <a:r>
              <a:rPr lang="en-US" sz="2000" dirty="0"/>
              <a:t> and </a:t>
            </a:r>
            <a:r>
              <a:rPr lang="en-US" sz="2000" i="1" dirty="0"/>
              <a:t>P</a:t>
            </a:r>
            <a:r>
              <a:rPr lang="en-US" sz="2000" dirty="0"/>
              <a:t>?</a:t>
            </a:r>
          </a:p>
          <a:p>
            <a:endParaRPr lang="en-US" sz="2000" dirty="0"/>
          </a:p>
          <a:p>
            <a:endParaRPr lang="en-US" sz="2000" dirty="0"/>
          </a:p>
          <a:p>
            <a:pPr marL="0" indent="0">
              <a:buNone/>
            </a:pPr>
            <a:r>
              <a:rPr lang="en-US" sz="2000" dirty="0" smtClean="0"/>
              <a:t>If </a:t>
            </a:r>
            <a:r>
              <a:rPr lang="en-US" sz="2000" dirty="0"/>
              <a:t>we consider mass B, it is acted on by only the tension </a:t>
            </a:r>
            <a:r>
              <a:rPr lang="en-US" sz="2000" i="1" dirty="0"/>
              <a:t>T</a:t>
            </a:r>
            <a:r>
              <a:rPr lang="en-US" sz="2000" dirty="0"/>
              <a:t>. If we consider mass A, it is acted on by both the tension </a:t>
            </a:r>
            <a:r>
              <a:rPr lang="en-US" sz="2000" i="1" dirty="0"/>
              <a:t>T</a:t>
            </a:r>
            <a:r>
              <a:rPr lang="en-US" sz="2000" dirty="0"/>
              <a:t> and the force </a:t>
            </a:r>
            <a:r>
              <a:rPr lang="en-US" sz="2000" i="1" dirty="0"/>
              <a:t>P</a:t>
            </a:r>
            <a:r>
              <a:rPr lang="en-US" sz="2000" dirty="0"/>
              <a:t>.</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20</a:t>
            </a:fld>
            <a:endParaRPr lang="en-US" dirty="0"/>
          </a:p>
        </p:txBody>
      </p:sp>
      <p:grpSp>
        <p:nvGrpSpPr>
          <p:cNvPr id="5" name="Group 4"/>
          <p:cNvGrpSpPr/>
          <p:nvPr/>
        </p:nvGrpSpPr>
        <p:grpSpPr>
          <a:xfrm>
            <a:off x="3218203" y="2369373"/>
            <a:ext cx="5394919" cy="1086757"/>
            <a:chOff x="1379538" y="2374900"/>
            <a:chExt cx="4716462" cy="950088"/>
          </a:xfrm>
        </p:grpSpPr>
        <p:sp>
          <p:nvSpPr>
            <p:cNvPr id="6" name="Line 5"/>
            <p:cNvSpPr>
              <a:spLocks noChangeAspect="1" noChangeShapeType="1"/>
            </p:cNvSpPr>
            <p:nvPr/>
          </p:nvSpPr>
          <p:spPr bwMode="auto">
            <a:xfrm>
              <a:off x="1379538" y="3112263"/>
              <a:ext cx="4595812" cy="0"/>
            </a:xfrm>
            <a:prstGeom prst="line">
              <a:avLst/>
            </a:prstGeom>
            <a:noFill/>
            <a:ln w="9525">
              <a:solidFill>
                <a:srgbClr val="000000"/>
              </a:solidFill>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7" name="Rectangle 6"/>
            <p:cNvSpPr>
              <a:spLocks noChangeAspect="1" noChangeArrowheads="1"/>
            </p:cNvSpPr>
            <p:nvPr/>
          </p:nvSpPr>
          <p:spPr bwMode="auto">
            <a:xfrm>
              <a:off x="2182813" y="27011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dirty="0">
                  <a:latin typeface="Times New Roman" panose="02020603050405020304" pitchFamily="18" charset="0"/>
                  <a:ea typeface="SimSun" pitchFamily="2" charset="-122"/>
                  <a:cs typeface="Times New Roman" panose="02020603050405020304" pitchFamily="18" charset="0"/>
                </a:rPr>
                <a:t>10 </a:t>
              </a:r>
              <a:r>
                <a:rPr lang="en-GB" altLang="zh-CN" dirty="0">
                  <a:latin typeface="Times New Roman" panose="02020603050405020304" pitchFamily="18" charset="0"/>
                  <a:ea typeface="SimSun" pitchFamily="2" charset="-122"/>
                  <a:cs typeface="Times New Roman" panose="02020603050405020304" pitchFamily="18" charset="0"/>
                </a:rPr>
                <a:t>kg</a:t>
              </a:r>
              <a:endParaRPr lang="en-GB" dirty="0">
                <a:latin typeface="Times New Roman" panose="02020603050405020304" pitchFamily="18" charset="0"/>
                <a:cs typeface="Times New Roman" panose="02020603050405020304" pitchFamily="18" charset="0"/>
              </a:endParaRPr>
            </a:p>
          </p:txBody>
        </p:sp>
        <p:sp>
          <p:nvSpPr>
            <p:cNvPr id="8" name="Rectangle 7"/>
            <p:cNvSpPr>
              <a:spLocks noChangeAspect="1" noChangeArrowheads="1"/>
            </p:cNvSpPr>
            <p:nvPr/>
          </p:nvSpPr>
          <p:spPr bwMode="auto">
            <a:xfrm>
              <a:off x="4233863" y="27011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dirty="0">
                  <a:latin typeface="Times New Roman" panose="02020603050405020304" pitchFamily="18" charset="0"/>
                  <a:ea typeface="SimSun" pitchFamily="2" charset="-122"/>
                  <a:cs typeface="Times New Roman" panose="02020603050405020304" pitchFamily="18" charset="0"/>
                </a:rPr>
                <a:t>50 kg</a:t>
              </a:r>
              <a:endParaRPr lang="en-GB" dirty="0">
                <a:latin typeface="Times New Roman" panose="02020603050405020304" pitchFamily="18" charset="0"/>
                <a:cs typeface="Times New Roman" panose="02020603050405020304" pitchFamily="18" charset="0"/>
              </a:endParaRPr>
            </a:p>
          </p:txBody>
        </p:sp>
        <p:sp>
          <p:nvSpPr>
            <p:cNvPr id="9" name="Text Box 9"/>
            <p:cNvSpPr txBox="1">
              <a:spLocks noChangeAspect="1" noChangeArrowheads="1"/>
            </p:cNvSpPr>
            <p:nvPr/>
          </p:nvSpPr>
          <p:spPr bwMode="auto">
            <a:xfrm>
              <a:off x="2349500" y="2374900"/>
              <a:ext cx="336550" cy="300038"/>
            </a:xfrm>
            <a:prstGeom prst="rect">
              <a:avLst/>
            </a:prstGeom>
            <a:noFill/>
            <a:ln w="9525">
              <a:noFill/>
              <a:miter lim="800000"/>
              <a:headEnd/>
              <a:tailEnd/>
            </a:ln>
          </p:spPr>
          <p:txBody>
            <a:bodyPr/>
            <a:lstStyle/>
            <a:p>
              <a:r>
                <a:rPr lang="en-GB" altLang="zh-CN" dirty="0">
                  <a:latin typeface="Times New Roman" panose="02020603050405020304" pitchFamily="18" charset="0"/>
                  <a:ea typeface="SimSun" pitchFamily="2" charset="-122"/>
                  <a:cs typeface="Times New Roman" panose="02020603050405020304" pitchFamily="18" charset="0"/>
                </a:rPr>
                <a:t>B</a:t>
              </a:r>
              <a:endParaRPr lang="en-GB" dirty="0">
                <a:latin typeface="Times New Roman" panose="02020603050405020304" pitchFamily="18" charset="0"/>
                <a:cs typeface="Times New Roman" panose="02020603050405020304" pitchFamily="18" charset="0"/>
              </a:endParaRPr>
            </a:p>
          </p:txBody>
        </p:sp>
        <p:sp>
          <p:nvSpPr>
            <p:cNvPr id="10" name="Line 10"/>
            <p:cNvSpPr>
              <a:spLocks noChangeAspect="1" noChangeShapeType="1"/>
            </p:cNvSpPr>
            <p:nvPr/>
          </p:nvSpPr>
          <p:spPr bwMode="auto">
            <a:xfrm>
              <a:off x="2828933" y="2906713"/>
              <a:ext cx="1411288" cy="0"/>
            </a:xfrm>
            <a:prstGeom prst="line">
              <a:avLst/>
            </a:prstGeom>
            <a:noFill/>
            <a:ln w="22225">
              <a:solidFill>
                <a:schemeClr val="tx2"/>
              </a:solidFill>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1" name="Line 11"/>
            <p:cNvSpPr>
              <a:spLocks noChangeAspect="1" noChangeShapeType="1"/>
            </p:cNvSpPr>
            <p:nvPr/>
          </p:nvSpPr>
          <p:spPr bwMode="auto">
            <a:xfrm>
              <a:off x="4884738" y="2905117"/>
              <a:ext cx="777875" cy="0"/>
            </a:xfrm>
            <a:prstGeom prst="line">
              <a:avLst/>
            </a:prstGeom>
            <a:noFill/>
            <a:ln w="9525">
              <a:solidFill>
                <a:schemeClr val="tx1"/>
              </a:solidFill>
              <a:round/>
              <a:headEnd/>
              <a:tailEnd type="triangle" w="med" len="med"/>
            </a:ln>
          </p:spPr>
          <p:txBody>
            <a:bodyPr/>
            <a:lstStyle/>
            <a:p>
              <a:endParaRPr lang="en-US">
                <a:latin typeface="Times New Roman" panose="02020603050405020304" pitchFamily="18" charset="0"/>
                <a:cs typeface="Times New Roman" panose="02020603050405020304" pitchFamily="18" charset="0"/>
              </a:endParaRPr>
            </a:p>
          </p:txBody>
        </p:sp>
        <p:sp>
          <p:nvSpPr>
            <p:cNvPr id="12" name="Text Box 12"/>
            <p:cNvSpPr txBox="1">
              <a:spLocks noChangeAspect="1" noChangeArrowheads="1"/>
            </p:cNvSpPr>
            <p:nvPr/>
          </p:nvSpPr>
          <p:spPr bwMode="auto">
            <a:xfrm>
              <a:off x="4446588" y="2384425"/>
              <a:ext cx="361950" cy="280988"/>
            </a:xfrm>
            <a:prstGeom prst="rect">
              <a:avLst/>
            </a:prstGeom>
            <a:noFill/>
            <a:ln w="9525">
              <a:noFill/>
              <a:miter lim="800000"/>
              <a:headEnd/>
              <a:tailEnd/>
            </a:ln>
          </p:spPr>
          <p:txBody>
            <a:bodyPr lIns="36000" tIns="36000" rIns="36000" bIns="36000"/>
            <a:lstStyle/>
            <a:p>
              <a:r>
                <a:rPr lang="en-GB" altLang="zh-CN">
                  <a:latin typeface="Times New Roman" panose="02020603050405020304" pitchFamily="18" charset="0"/>
                  <a:ea typeface="SimSun" pitchFamily="2" charset="-122"/>
                  <a:cs typeface="Times New Roman" panose="02020603050405020304" pitchFamily="18" charset="0"/>
                </a:rPr>
                <a:t>A</a:t>
              </a:r>
              <a:endParaRPr lang="en-GB">
                <a:latin typeface="Times New Roman" panose="02020603050405020304" pitchFamily="18" charset="0"/>
                <a:cs typeface="Times New Roman" panose="02020603050405020304" pitchFamily="18" charset="0"/>
              </a:endParaRPr>
            </a:p>
          </p:txBody>
        </p:sp>
        <p:sp>
          <p:nvSpPr>
            <p:cNvPr id="13" name="Text Box 13"/>
            <p:cNvSpPr txBox="1">
              <a:spLocks noChangeAspect="1" noChangeArrowheads="1"/>
            </p:cNvSpPr>
            <p:nvPr/>
          </p:nvSpPr>
          <p:spPr bwMode="auto">
            <a:xfrm>
              <a:off x="5749925" y="2759075"/>
              <a:ext cx="346075" cy="304800"/>
            </a:xfrm>
            <a:prstGeom prst="rect">
              <a:avLst/>
            </a:prstGeom>
            <a:noFill/>
            <a:ln w="9525">
              <a:noFill/>
              <a:miter lim="800000"/>
              <a:headEnd/>
              <a:tailEnd/>
            </a:ln>
          </p:spPr>
          <p:txBody>
            <a:bodyPr lIns="18000" tIns="10800" rIns="18000" bIns="10800"/>
            <a:lstStyle/>
            <a:p>
              <a:r>
                <a:rPr lang="en-GB" altLang="zh-CN" i="1">
                  <a:latin typeface="Times New Roman" panose="02020603050405020304" pitchFamily="18" charset="0"/>
                  <a:ea typeface="SimSun" pitchFamily="2" charset="-122"/>
                  <a:cs typeface="Times New Roman" panose="02020603050405020304" pitchFamily="18" charset="0"/>
                </a:rPr>
                <a:t>P</a:t>
              </a:r>
              <a:endParaRPr lang="en-GB" i="1">
                <a:latin typeface="Times New Roman" panose="02020603050405020304" pitchFamily="18" charset="0"/>
                <a:cs typeface="Times New Roman" panose="02020603050405020304" pitchFamily="18" charset="0"/>
              </a:endParaRPr>
            </a:p>
          </p:txBody>
        </p:sp>
        <p:sp>
          <p:nvSpPr>
            <p:cNvPr id="14" name="Rectangle 14" descr="Light upward diagonal"/>
            <p:cNvSpPr>
              <a:spLocks noChangeAspect="1" noChangeArrowheads="1"/>
            </p:cNvSpPr>
            <p:nvPr/>
          </p:nvSpPr>
          <p:spPr bwMode="auto">
            <a:xfrm>
              <a:off x="1387475" y="3134488"/>
              <a:ext cx="4595813" cy="190500"/>
            </a:xfrm>
            <a:prstGeom prst="rect">
              <a:avLst/>
            </a:prstGeom>
            <a:pattFill prst="ltUpDiag">
              <a:fgClr>
                <a:srgbClr val="FFCC66"/>
              </a:fgClr>
              <a:bgClr>
                <a:srgbClr val="FFFFFF"/>
              </a:bgClr>
            </a:pattFill>
            <a:ln w="9525">
              <a:no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5" name="Text Box 15"/>
            <p:cNvSpPr txBox="1">
              <a:spLocks noChangeAspect="1" noChangeArrowheads="1"/>
            </p:cNvSpPr>
            <p:nvPr/>
          </p:nvSpPr>
          <p:spPr bwMode="auto">
            <a:xfrm>
              <a:off x="3055938" y="2578100"/>
              <a:ext cx="395287" cy="304800"/>
            </a:xfrm>
            <a:prstGeom prst="rect">
              <a:avLst/>
            </a:prstGeom>
            <a:noFill/>
            <a:ln w="9525">
              <a:noFill/>
              <a:miter lim="800000"/>
              <a:headEnd/>
              <a:tailEnd/>
            </a:ln>
          </p:spPr>
          <p:txBody>
            <a:bodyPr lIns="18000" tIns="10800" rIns="18000" bIns="10800"/>
            <a:lstStyle/>
            <a:p>
              <a:r>
                <a:rPr lang="en-GB" altLang="zh-CN" i="1" dirty="0">
                  <a:latin typeface="Times New Roman" panose="02020603050405020304" pitchFamily="18" charset="0"/>
                  <a:ea typeface="SimSun" pitchFamily="2" charset="-122"/>
                  <a:cs typeface="Times New Roman" panose="02020603050405020304" pitchFamily="18" charset="0"/>
                </a:rPr>
                <a:t>T</a:t>
              </a:r>
              <a:endParaRPr lang="en-GB" i="1" dirty="0">
                <a:latin typeface="Times New Roman" panose="02020603050405020304" pitchFamily="18" charset="0"/>
                <a:cs typeface="Times New Roman" panose="02020603050405020304" pitchFamily="18" charset="0"/>
              </a:endParaRPr>
            </a:p>
          </p:txBody>
        </p:sp>
        <p:sp>
          <p:nvSpPr>
            <p:cNvPr id="16" name="Line 8"/>
            <p:cNvSpPr>
              <a:spLocks noChangeAspect="1" noChangeShapeType="1"/>
            </p:cNvSpPr>
            <p:nvPr/>
          </p:nvSpPr>
          <p:spPr bwMode="auto">
            <a:xfrm>
              <a:off x="2990850" y="2913055"/>
              <a:ext cx="393700" cy="0"/>
            </a:xfrm>
            <a:prstGeom prst="line">
              <a:avLst/>
            </a:prstGeom>
            <a:noFill/>
            <a:ln w="9525">
              <a:solidFill>
                <a:srgbClr val="FF0000"/>
              </a:solidFill>
              <a:round/>
              <a:headEnd/>
              <a:tailEnd type="triangle" w="med" len="med"/>
            </a:ln>
          </p:spPr>
          <p:txBody>
            <a:bodyPr/>
            <a:lstStyle/>
            <a:p>
              <a:endParaRPr lang="en-US">
                <a:latin typeface="Times New Roman" panose="02020603050405020304" pitchFamily="18" charset="0"/>
                <a:cs typeface="Times New Roman" panose="02020603050405020304" pitchFamily="18" charset="0"/>
              </a:endParaRPr>
            </a:p>
          </p:txBody>
        </p:sp>
        <p:sp>
          <p:nvSpPr>
            <p:cNvPr id="17" name="Line 16"/>
            <p:cNvSpPr>
              <a:spLocks noChangeAspect="1" noChangeShapeType="1"/>
            </p:cNvSpPr>
            <p:nvPr/>
          </p:nvSpPr>
          <p:spPr bwMode="auto">
            <a:xfrm flipH="1">
              <a:off x="3603625" y="2913055"/>
              <a:ext cx="393700" cy="0"/>
            </a:xfrm>
            <a:prstGeom prst="line">
              <a:avLst/>
            </a:prstGeom>
            <a:noFill/>
            <a:ln w="9525">
              <a:solidFill>
                <a:srgbClr val="FF0000"/>
              </a:solidFill>
              <a:round/>
              <a:headEnd/>
              <a:tailEnd type="triangle" w="med" len="med"/>
            </a:ln>
          </p:spPr>
          <p:txBody>
            <a:bodyPr/>
            <a:lstStyle/>
            <a:p>
              <a:endParaRPr lang="en-US">
                <a:latin typeface="Times New Roman" panose="02020603050405020304" pitchFamily="18" charset="0"/>
                <a:cs typeface="Times New Roman" panose="02020603050405020304" pitchFamily="18" charset="0"/>
              </a:endParaRPr>
            </a:p>
          </p:txBody>
        </p:sp>
        <p:sp>
          <p:nvSpPr>
            <p:cNvPr id="18" name="Text Box 15"/>
            <p:cNvSpPr txBox="1">
              <a:spLocks noChangeAspect="1" noChangeArrowheads="1"/>
            </p:cNvSpPr>
            <p:nvPr/>
          </p:nvSpPr>
          <p:spPr bwMode="auto">
            <a:xfrm>
              <a:off x="3756025" y="2566988"/>
              <a:ext cx="395288" cy="304800"/>
            </a:xfrm>
            <a:prstGeom prst="rect">
              <a:avLst/>
            </a:prstGeom>
            <a:noFill/>
            <a:ln w="9525">
              <a:noFill/>
              <a:miter lim="800000"/>
              <a:headEnd/>
              <a:tailEnd/>
            </a:ln>
          </p:spPr>
          <p:txBody>
            <a:bodyPr lIns="18000" tIns="10800" rIns="18000" bIns="10800"/>
            <a:lstStyle/>
            <a:p>
              <a:r>
                <a:rPr lang="en-GB" altLang="zh-CN" i="1">
                  <a:latin typeface="Times New Roman" panose="02020603050405020304" pitchFamily="18" charset="0"/>
                  <a:ea typeface="SimSun" pitchFamily="2" charset="-122"/>
                  <a:cs typeface="Times New Roman" panose="02020603050405020304" pitchFamily="18" charset="0"/>
                </a:rPr>
                <a:t>T</a:t>
              </a:r>
              <a:endParaRPr lang="en-GB" i="1">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3090954" y="4732395"/>
            <a:ext cx="5748246" cy="1186992"/>
            <a:chOff x="1452563" y="4054986"/>
            <a:chExt cx="4987925" cy="962789"/>
          </a:xfrm>
        </p:grpSpPr>
        <p:sp>
          <p:nvSpPr>
            <p:cNvPr id="20" name="Text Box 12"/>
            <p:cNvSpPr txBox="1">
              <a:spLocks noChangeAspect="1" noChangeArrowheads="1"/>
            </p:cNvSpPr>
            <p:nvPr/>
          </p:nvSpPr>
          <p:spPr bwMode="auto">
            <a:xfrm>
              <a:off x="4768850" y="4066863"/>
              <a:ext cx="361950" cy="279400"/>
            </a:xfrm>
            <a:prstGeom prst="rect">
              <a:avLst/>
            </a:prstGeom>
            <a:noFill/>
            <a:ln w="9525">
              <a:noFill/>
              <a:miter lim="800000"/>
              <a:headEnd/>
              <a:tailEnd/>
            </a:ln>
          </p:spPr>
          <p:txBody>
            <a:bodyPr lIns="36000" tIns="36000" rIns="36000" bIns="36000"/>
            <a:lstStyle/>
            <a:p>
              <a:r>
                <a:rPr lang="en-GB" altLang="zh-CN" sz="2000" dirty="0">
                  <a:latin typeface="Times New Roman" panose="02020603050405020304" pitchFamily="18" charset="0"/>
                  <a:ea typeface="SimSun" pitchFamily="2" charset="-122"/>
                  <a:cs typeface="Times New Roman" panose="02020603050405020304" pitchFamily="18" charset="0"/>
                </a:rPr>
                <a:t>A</a:t>
              </a:r>
              <a:endParaRPr lang="en-GB" sz="2000" dirty="0">
                <a:latin typeface="Times New Roman" panose="02020603050405020304" pitchFamily="18" charset="0"/>
                <a:cs typeface="Times New Roman" panose="02020603050405020304" pitchFamily="18" charset="0"/>
              </a:endParaRPr>
            </a:p>
          </p:txBody>
        </p:sp>
        <p:sp>
          <p:nvSpPr>
            <p:cNvPr id="21" name="Rectangle 6"/>
            <p:cNvSpPr>
              <a:spLocks noChangeAspect="1" noChangeArrowheads="1"/>
            </p:cNvSpPr>
            <p:nvPr/>
          </p:nvSpPr>
          <p:spPr bwMode="auto">
            <a:xfrm>
              <a:off x="1849438" y="43969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sz="2000" dirty="0">
                  <a:latin typeface="Times New Roman" panose="02020603050405020304" pitchFamily="18" charset="0"/>
                  <a:ea typeface="SimSun" pitchFamily="2" charset="-122"/>
                  <a:cs typeface="Times New Roman" panose="02020603050405020304" pitchFamily="18" charset="0"/>
                </a:rPr>
                <a:t>10 </a:t>
              </a:r>
              <a:r>
                <a:rPr lang="en-GB" altLang="zh-CN" sz="2000" dirty="0">
                  <a:latin typeface="Times New Roman" panose="02020603050405020304" pitchFamily="18" charset="0"/>
                  <a:ea typeface="SimSun" pitchFamily="2" charset="-122"/>
                  <a:cs typeface="Times New Roman" panose="02020603050405020304" pitchFamily="18" charset="0"/>
                </a:rPr>
                <a:t>kg</a:t>
              </a:r>
              <a:endParaRPr lang="en-GB" sz="2000" dirty="0">
                <a:latin typeface="Times New Roman" panose="02020603050405020304" pitchFamily="18" charset="0"/>
                <a:cs typeface="Times New Roman" panose="02020603050405020304" pitchFamily="18" charset="0"/>
              </a:endParaRPr>
            </a:p>
            <a:p>
              <a:endParaRPr lang="en-GB" altLang="zh-CN" sz="2000" baseline="-25000" dirty="0">
                <a:latin typeface="Times New Roman" panose="02020603050405020304" pitchFamily="18" charset="0"/>
                <a:ea typeface="SimSun" pitchFamily="2" charset="-122"/>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22" name="Line 8"/>
            <p:cNvSpPr>
              <a:spLocks noChangeAspect="1" noChangeShapeType="1"/>
            </p:cNvSpPr>
            <p:nvPr/>
          </p:nvSpPr>
          <p:spPr bwMode="auto">
            <a:xfrm flipV="1">
              <a:off x="2493963" y="4597088"/>
              <a:ext cx="558800" cy="3175"/>
            </a:xfrm>
            <a:prstGeom prst="line">
              <a:avLst/>
            </a:prstGeom>
            <a:noFill/>
            <a:ln w="9525">
              <a:solidFill>
                <a:srgbClr val="FF0000"/>
              </a:solidFill>
              <a:round/>
              <a:headEnd/>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3" name="Text Box 15"/>
            <p:cNvSpPr txBox="1">
              <a:spLocks noChangeAspect="1" noChangeArrowheads="1"/>
            </p:cNvSpPr>
            <p:nvPr/>
          </p:nvSpPr>
          <p:spPr bwMode="auto">
            <a:xfrm>
              <a:off x="2693988" y="4265300"/>
              <a:ext cx="396875" cy="304800"/>
            </a:xfrm>
            <a:prstGeom prst="rect">
              <a:avLst/>
            </a:prstGeom>
            <a:noFill/>
            <a:ln w="9525">
              <a:noFill/>
              <a:miter lim="800000"/>
              <a:headEnd/>
              <a:tailEnd/>
            </a:ln>
          </p:spPr>
          <p:txBody>
            <a:bodyPr lIns="18000" tIns="10800" rIns="18000" bIns="10800"/>
            <a:lstStyle/>
            <a:p>
              <a:r>
                <a:rPr lang="en-GB" altLang="zh-CN" sz="2000" i="1">
                  <a:latin typeface="Times New Roman" panose="02020603050405020304" pitchFamily="18" charset="0"/>
                  <a:ea typeface="SimSun" pitchFamily="2" charset="-122"/>
                  <a:cs typeface="Times New Roman" panose="02020603050405020304" pitchFamily="18" charset="0"/>
                </a:rPr>
                <a:t>T</a:t>
              </a:r>
              <a:endParaRPr lang="en-GB" sz="2000" i="1">
                <a:latin typeface="Times New Roman" panose="02020603050405020304" pitchFamily="18" charset="0"/>
                <a:cs typeface="Times New Roman" panose="02020603050405020304" pitchFamily="18" charset="0"/>
              </a:endParaRPr>
            </a:p>
          </p:txBody>
        </p:sp>
        <p:sp>
          <p:nvSpPr>
            <p:cNvPr id="24" name="Rectangle 7"/>
            <p:cNvSpPr>
              <a:spLocks noChangeAspect="1" noChangeArrowheads="1"/>
            </p:cNvSpPr>
            <p:nvPr/>
          </p:nvSpPr>
          <p:spPr bwMode="auto">
            <a:xfrm>
              <a:off x="4578350" y="43969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sz="2000" dirty="0">
                  <a:latin typeface="Times New Roman" panose="02020603050405020304" pitchFamily="18" charset="0"/>
                  <a:ea typeface="SimSun" pitchFamily="2" charset="-122"/>
                  <a:cs typeface="Times New Roman" panose="02020603050405020304" pitchFamily="18" charset="0"/>
                </a:rPr>
                <a:t>50 kg</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25" name="Line 11"/>
            <p:cNvSpPr>
              <a:spLocks noChangeAspect="1" noChangeShapeType="1"/>
            </p:cNvSpPr>
            <p:nvPr/>
          </p:nvSpPr>
          <p:spPr bwMode="auto">
            <a:xfrm>
              <a:off x="5229225" y="4589150"/>
              <a:ext cx="777875" cy="0"/>
            </a:xfrm>
            <a:prstGeom prst="line">
              <a:avLst/>
            </a:prstGeom>
            <a:noFill/>
            <a:ln w="9525">
              <a:solidFill>
                <a:srgbClr val="000000"/>
              </a:solidFill>
              <a:round/>
              <a:headEnd/>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6" name="Text Box 13"/>
            <p:cNvSpPr txBox="1">
              <a:spLocks noChangeAspect="1" noChangeArrowheads="1"/>
            </p:cNvSpPr>
            <p:nvPr/>
          </p:nvSpPr>
          <p:spPr bwMode="auto">
            <a:xfrm>
              <a:off x="6094413" y="4452625"/>
              <a:ext cx="346075" cy="304800"/>
            </a:xfrm>
            <a:prstGeom prst="rect">
              <a:avLst/>
            </a:prstGeom>
            <a:noFill/>
            <a:ln w="9525">
              <a:noFill/>
              <a:miter lim="800000"/>
              <a:headEnd/>
              <a:tailEnd/>
            </a:ln>
          </p:spPr>
          <p:txBody>
            <a:bodyPr lIns="18000" tIns="10800" rIns="18000" bIns="10800"/>
            <a:lstStyle/>
            <a:p>
              <a:r>
                <a:rPr lang="en-GB" altLang="zh-CN" sz="2000" i="1" dirty="0">
                  <a:latin typeface="Times New Roman" panose="02020603050405020304" pitchFamily="18" charset="0"/>
                  <a:ea typeface="SimSun" pitchFamily="2" charset="-122"/>
                  <a:cs typeface="Times New Roman" panose="02020603050405020304" pitchFamily="18" charset="0"/>
                </a:rPr>
                <a:t>P</a:t>
              </a:r>
              <a:endParaRPr lang="en-GB" sz="2000" i="1" dirty="0">
                <a:latin typeface="Times New Roman" panose="02020603050405020304" pitchFamily="18" charset="0"/>
                <a:cs typeface="Times New Roman" panose="02020603050405020304" pitchFamily="18" charset="0"/>
              </a:endParaRPr>
            </a:p>
          </p:txBody>
        </p:sp>
        <p:sp>
          <p:nvSpPr>
            <p:cNvPr id="27" name="Line 16"/>
            <p:cNvSpPr>
              <a:spLocks noChangeAspect="1" noChangeShapeType="1"/>
            </p:cNvSpPr>
            <p:nvPr/>
          </p:nvSpPr>
          <p:spPr bwMode="auto">
            <a:xfrm flipH="1">
              <a:off x="4086225" y="4597088"/>
              <a:ext cx="492125" cy="3175"/>
            </a:xfrm>
            <a:prstGeom prst="line">
              <a:avLst/>
            </a:prstGeom>
            <a:noFill/>
            <a:ln w="9525">
              <a:solidFill>
                <a:srgbClr val="FF0000"/>
              </a:solidFill>
              <a:round/>
              <a:headEnd/>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8" name="Text Box 15"/>
            <p:cNvSpPr txBox="1">
              <a:spLocks noChangeAspect="1" noChangeArrowheads="1"/>
            </p:cNvSpPr>
            <p:nvPr/>
          </p:nvSpPr>
          <p:spPr bwMode="auto">
            <a:xfrm>
              <a:off x="4257910" y="4276413"/>
              <a:ext cx="307975" cy="304800"/>
            </a:xfrm>
            <a:prstGeom prst="rect">
              <a:avLst/>
            </a:prstGeom>
            <a:noFill/>
            <a:ln w="9525">
              <a:noFill/>
              <a:miter lim="800000"/>
              <a:headEnd/>
              <a:tailEnd/>
            </a:ln>
          </p:spPr>
          <p:txBody>
            <a:bodyPr lIns="18000" tIns="10800" rIns="18000" bIns="10800"/>
            <a:lstStyle/>
            <a:p>
              <a:r>
                <a:rPr lang="en-GB" altLang="zh-CN" sz="2000" i="1" dirty="0">
                  <a:latin typeface="Times New Roman" panose="02020603050405020304" pitchFamily="18" charset="0"/>
                  <a:ea typeface="SimSun" pitchFamily="2" charset="-122"/>
                  <a:cs typeface="Times New Roman" panose="02020603050405020304" pitchFamily="18" charset="0"/>
                </a:rPr>
                <a:t>T</a:t>
              </a:r>
              <a:endParaRPr lang="en-GB" sz="2000" i="1" dirty="0">
                <a:latin typeface="Times New Roman" panose="02020603050405020304" pitchFamily="18" charset="0"/>
                <a:cs typeface="Times New Roman" panose="02020603050405020304" pitchFamily="18" charset="0"/>
              </a:endParaRPr>
            </a:p>
          </p:txBody>
        </p:sp>
        <p:sp>
          <p:nvSpPr>
            <p:cNvPr id="29" name="Line 5"/>
            <p:cNvSpPr>
              <a:spLocks noChangeAspect="1" noChangeShapeType="1"/>
            </p:cNvSpPr>
            <p:nvPr/>
          </p:nvSpPr>
          <p:spPr bwMode="auto">
            <a:xfrm>
              <a:off x="1452563" y="4805050"/>
              <a:ext cx="4595812" cy="0"/>
            </a:xfrm>
            <a:prstGeom prst="line">
              <a:avLst/>
            </a:prstGeom>
            <a:noFill/>
            <a:ln w="9525">
              <a:solidFill>
                <a:srgbClr val="00000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30" name="Rectangle 14" descr="Light upward diagonal"/>
            <p:cNvSpPr>
              <a:spLocks noChangeAspect="1" noChangeArrowheads="1"/>
            </p:cNvSpPr>
            <p:nvPr/>
          </p:nvSpPr>
          <p:spPr bwMode="auto">
            <a:xfrm>
              <a:off x="1462088" y="4827275"/>
              <a:ext cx="4594225" cy="190500"/>
            </a:xfrm>
            <a:prstGeom prst="rect">
              <a:avLst/>
            </a:prstGeom>
            <a:pattFill prst="ltUpDiag">
              <a:fgClr>
                <a:srgbClr val="FFCC66"/>
              </a:fgClr>
              <a:bgClr>
                <a:srgbClr val="FFFFFF"/>
              </a:bgClr>
            </a:pattFill>
            <a:ln w="9525">
              <a:noFill/>
              <a:miter lim="800000"/>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31" name="Text Box 12"/>
            <p:cNvSpPr txBox="1">
              <a:spLocks noChangeAspect="1" noChangeArrowheads="1"/>
            </p:cNvSpPr>
            <p:nvPr/>
          </p:nvSpPr>
          <p:spPr bwMode="auto">
            <a:xfrm>
              <a:off x="2073150" y="4054986"/>
              <a:ext cx="361950" cy="279400"/>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cs typeface="Times New Roman" panose="02020603050405020304" pitchFamily="18" charset="0"/>
                </a:rPr>
                <a:t>B</a:t>
              </a:r>
              <a:endParaRPr lang="en-GB"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8985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4 </a:t>
            </a:r>
            <a:r>
              <a:rPr lang="en-US" dirty="0"/>
              <a:t>- continue</a:t>
            </a:r>
            <a:endParaRPr lang="en-SG" dirty="0"/>
          </a:p>
        </p:txBody>
      </p:sp>
      <p:sp>
        <p:nvSpPr>
          <p:cNvPr id="3" name="Content Placeholder 2"/>
          <p:cNvSpPr>
            <a:spLocks noGrp="1"/>
          </p:cNvSpPr>
          <p:nvPr>
            <p:ph idx="1"/>
          </p:nvPr>
        </p:nvSpPr>
        <p:spPr/>
        <p:txBody>
          <a:bodyPr/>
          <a:lstStyle/>
          <a:p>
            <a:pPr>
              <a:buNone/>
            </a:pPr>
            <a:r>
              <a:rPr lang="en-US" sz="2000" dirty="0"/>
              <a:t>For mass B, using Newton’s second law</a:t>
            </a:r>
          </a:p>
          <a:p>
            <a:pPr>
              <a:buNone/>
            </a:pPr>
            <a:endParaRPr lang="en-US" sz="2000" dirty="0"/>
          </a:p>
          <a:p>
            <a:pPr>
              <a:buNone/>
            </a:pPr>
            <a:endParaRPr lang="en-US" sz="2000" dirty="0"/>
          </a:p>
          <a:p>
            <a:pPr>
              <a:buNone/>
            </a:pPr>
            <a:r>
              <a:rPr lang="en-US" sz="2000" dirty="0" smtClean="0"/>
              <a:t>For </a:t>
            </a:r>
            <a:r>
              <a:rPr lang="en-US" sz="2000" dirty="0"/>
              <a:t>mass A, using Newton’s second law</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21</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451511677"/>
              </p:ext>
            </p:extLst>
          </p:nvPr>
        </p:nvGraphicFramePr>
        <p:xfrm>
          <a:off x="1090613" y="1914525"/>
          <a:ext cx="1168400" cy="992188"/>
        </p:xfrm>
        <a:graphic>
          <a:graphicData uri="http://schemas.openxmlformats.org/presentationml/2006/ole">
            <mc:AlternateContent xmlns:mc="http://schemas.openxmlformats.org/markup-compatibility/2006">
              <mc:Choice xmlns:v="urn:schemas-microsoft-com:vml" Requires="v">
                <p:oleObj spid="_x0000_s249912" name="Equation" r:id="rId3" imgW="1168200" imgH="1002960" progId="Equation.DSMT4">
                  <p:embed/>
                </p:oleObj>
              </mc:Choice>
              <mc:Fallback>
                <p:oleObj name="Equation" r:id="rId3" imgW="1168200" imgH="1002960" progId="Equation.DSMT4">
                  <p:embed/>
                  <p:pic>
                    <p:nvPicPr>
                      <p:cNvPr id="6146" name="Object 5"/>
                      <p:cNvPicPr>
                        <a:picLocks noChangeAspect="1" noChangeArrowheads="1"/>
                      </p:cNvPicPr>
                      <p:nvPr/>
                    </p:nvPicPr>
                    <p:blipFill>
                      <a:blip r:embed="rId4"/>
                      <a:srcRect/>
                      <a:stretch>
                        <a:fillRect/>
                      </a:stretch>
                    </p:blipFill>
                    <p:spPr bwMode="auto">
                      <a:xfrm>
                        <a:off x="1090613" y="1914525"/>
                        <a:ext cx="11684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070901692"/>
              </p:ext>
            </p:extLst>
          </p:nvPr>
        </p:nvGraphicFramePr>
        <p:xfrm>
          <a:off x="1068841" y="3834700"/>
          <a:ext cx="1612900" cy="1357313"/>
        </p:xfrm>
        <a:graphic>
          <a:graphicData uri="http://schemas.openxmlformats.org/presentationml/2006/ole">
            <mc:AlternateContent xmlns:mc="http://schemas.openxmlformats.org/markup-compatibility/2006">
              <mc:Choice xmlns:v="urn:schemas-microsoft-com:vml" Requires="v">
                <p:oleObj spid="_x0000_s249913" name="Equation" r:id="rId5" imgW="1612800" imgH="1371600" progId="Equation.DSMT4">
                  <p:embed/>
                </p:oleObj>
              </mc:Choice>
              <mc:Fallback>
                <p:oleObj name="Equation" r:id="rId5" imgW="1612800" imgH="1371600" progId="Equation.DSMT4">
                  <p:embed/>
                  <p:pic>
                    <p:nvPicPr>
                      <p:cNvPr id="6147" name="Object 3"/>
                      <p:cNvPicPr>
                        <a:picLocks noChangeAspect="1" noChangeArrowheads="1"/>
                      </p:cNvPicPr>
                      <p:nvPr/>
                    </p:nvPicPr>
                    <p:blipFill>
                      <a:blip r:embed="rId6"/>
                      <a:srcRect/>
                      <a:stretch>
                        <a:fillRect/>
                      </a:stretch>
                    </p:blipFill>
                    <p:spPr bwMode="auto">
                      <a:xfrm>
                        <a:off x="1068841" y="3834700"/>
                        <a:ext cx="1612900" cy="1357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2531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5</a:t>
            </a:r>
            <a:endParaRPr lang="en-SG" dirty="0"/>
          </a:p>
        </p:txBody>
      </p:sp>
      <p:sp>
        <p:nvSpPr>
          <p:cNvPr id="3" name="Content Placeholder 2"/>
          <p:cNvSpPr>
            <a:spLocks noGrp="1"/>
          </p:cNvSpPr>
          <p:nvPr>
            <p:ph idx="1"/>
          </p:nvPr>
        </p:nvSpPr>
        <p:spPr/>
        <p:txBody>
          <a:bodyPr/>
          <a:lstStyle/>
          <a:p>
            <a:pPr marL="355600" indent="-355600">
              <a:spcBef>
                <a:spcPts val="0"/>
              </a:spcBef>
              <a:buNone/>
              <a:tabLst>
                <a:tab pos="358775" algn="l"/>
              </a:tabLst>
            </a:pPr>
            <a:r>
              <a:rPr lang="en-US" sz="2000" dirty="0"/>
              <a:t>a) </a:t>
            </a:r>
            <a:r>
              <a:rPr lang="en-US" sz="2000" dirty="0" smtClean="0"/>
              <a:t>	A </a:t>
            </a:r>
            <a:r>
              <a:rPr lang="en-US" sz="2000" dirty="0"/>
              <a:t>gymnast with mass </a:t>
            </a:r>
            <a:r>
              <a:rPr lang="en-US" sz="2000" dirty="0" err="1"/>
              <a:t>m</a:t>
            </a:r>
            <a:r>
              <a:rPr lang="en-US" sz="2000" baseline="-25000" dirty="0" err="1"/>
              <a:t>G</a:t>
            </a:r>
            <a:r>
              <a:rPr lang="en-US" sz="2000" baseline="-25000" dirty="0"/>
              <a:t> </a:t>
            </a:r>
            <a:r>
              <a:rPr lang="en-US" sz="2000" dirty="0"/>
              <a:t>= 50.0 kg suspends herself from the lower end of a hanging rope of negligible mass. The upper end of the rope is attached to the ceiling. </a:t>
            </a:r>
          </a:p>
          <a:p>
            <a:pPr>
              <a:spcBef>
                <a:spcPts val="0"/>
              </a:spcBef>
              <a:buNone/>
              <a:tabLst>
                <a:tab pos="892175" algn="l"/>
              </a:tabLst>
            </a:pPr>
            <a:r>
              <a:rPr lang="en-GB" sz="2000" dirty="0" smtClean="0"/>
              <a:t>	</a:t>
            </a:r>
            <a:r>
              <a:rPr lang="en-GB" sz="2000" dirty="0" err="1" smtClean="0"/>
              <a:t>i</a:t>
            </a:r>
            <a:r>
              <a:rPr lang="en-GB" sz="2000" dirty="0"/>
              <a:t>) 	What is the gymnast’s weight?</a:t>
            </a:r>
            <a:endParaRPr lang="en-US" sz="2000" dirty="0"/>
          </a:p>
          <a:p>
            <a:pPr>
              <a:spcBef>
                <a:spcPts val="0"/>
              </a:spcBef>
              <a:buNone/>
              <a:tabLst>
                <a:tab pos="892175" algn="l"/>
              </a:tabLst>
            </a:pPr>
            <a:r>
              <a:rPr lang="en-GB" sz="2000" dirty="0" smtClean="0"/>
              <a:t>	ii</a:t>
            </a:r>
            <a:r>
              <a:rPr lang="en-GB" sz="2000" dirty="0"/>
              <a:t>) 	What force (magnitude and direction) does the rope exert on her?</a:t>
            </a:r>
            <a:endParaRPr lang="en-US" sz="2000" dirty="0"/>
          </a:p>
          <a:p>
            <a:pPr>
              <a:spcBef>
                <a:spcPts val="0"/>
              </a:spcBef>
              <a:buNone/>
              <a:tabLst>
                <a:tab pos="892175" algn="l"/>
              </a:tabLst>
            </a:pPr>
            <a:r>
              <a:rPr lang="en-GB" sz="2000" dirty="0" smtClean="0"/>
              <a:t>	iii</a:t>
            </a:r>
            <a:r>
              <a:rPr lang="en-GB" sz="2000" dirty="0"/>
              <a:t>) </a:t>
            </a:r>
            <a:r>
              <a:rPr lang="en-GB" sz="2000" dirty="0" smtClean="0"/>
              <a:t>	What </a:t>
            </a:r>
            <a:r>
              <a:rPr lang="en-GB" sz="2000" dirty="0"/>
              <a:t>is the tension at the top of the rope</a:t>
            </a:r>
            <a:r>
              <a:rPr lang="en-GB" sz="2000" dirty="0" smtClean="0"/>
              <a:t>?</a:t>
            </a:r>
          </a:p>
          <a:p>
            <a:pPr>
              <a:spcBef>
                <a:spcPts val="0"/>
              </a:spcBef>
              <a:buNone/>
            </a:pPr>
            <a:r>
              <a:rPr lang="en-GB" sz="2000" dirty="0" smtClean="0"/>
              <a:t>b</a:t>
            </a:r>
            <a:r>
              <a:rPr lang="en-GB" sz="2000" dirty="0"/>
              <a:t>) Find the tension at each end of the rope if the weight of the rope is 120 N. </a:t>
            </a:r>
            <a:endParaRPr lang="en-US" sz="2000" dirty="0"/>
          </a:p>
          <a:p>
            <a:pPr>
              <a:spcBef>
                <a:spcPts val="0"/>
              </a:spcBef>
              <a:buNone/>
            </a:pPr>
            <a:endParaRPr lang="en-US"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22</a:t>
            </a:fld>
            <a:endParaRPr lang="en-US" dirty="0"/>
          </a:p>
        </p:txBody>
      </p:sp>
      <p:pic>
        <p:nvPicPr>
          <p:cNvPr id="5" name="Picture 5" descr="05_Figure01-I"/>
          <p:cNvPicPr>
            <a:picLocks noChangeAspect="1" noChangeArrowheads="1"/>
          </p:cNvPicPr>
          <p:nvPr/>
        </p:nvPicPr>
        <p:blipFill>
          <a:blip r:embed="rId3" cstate="print"/>
          <a:srcRect b="4254"/>
          <a:stretch>
            <a:fillRect/>
          </a:stretch>
        </p:blipFill>
        <p:spPr bwMode="auto">
          <a:xfrm>
            <a:off x="1097280" y="3966962"/>
            <a:ext cx="4772077" cy="2492823"/>
          </a:xfrm>
          <a:prstGeom prst="rect">
            <a:avLst/>
          </a:prstGeom>
          <a:noFill/>
        </p:spPr>
      </p:pic>
    </p:spTree>
    <p:extLst>
      <p:ext uri="{BB962C8B-B14F-4D97-AF65-F5344CB8AC3E}">
        <p14:creationId xmlns:p14="http://schemas.microsoft.com/office/powerpoint/2010/main" val="49996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6</a:t>
            </a:r>
            <a:endParaRPr lang="en-SG" dirty="0"/>
          </a:p>
        </p:txBody>
      </p:sp>
      <p:sp>
        <p:nvSpPr>
          <p:cNvPr id="3" name="Content Placeholder 2"/>
          <p:cNvSpPr>
            <a:spLocks noGrp="1"/>
          </p:cNvSpPr>
          <p:nvPr>
            <p:ph idx="1"/>
          </p:nvPr>
        </p:nvSpPr>
        <p:spPr/>
        <p:txBody>
          <a:bodyPr/>
          <a:lstStyle/>
          <a:p>
            <a:pPr marL="0" indent="0">
              <a:buNone/>
            </a:pPr>
            <a:r>
              <a:rPr lang="en-US" sz="2000" dirty="0"/>
              <a:t>A car engine with weight w hangs from a chain that is linked at ring O to two other chains that are attached to the ceiling and wall respectively (see figure).  Find expressions for the tension in each of the three chains in terms of w. The weights of the ring and chains are negligible compared with the weight of the engine.</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23</a:t>
            </a:fld>
            <a:endParaRPr lang="en-US" dirty="0"/>
          </a:p>
        </p:txBody>
      </p:sp>
      <p:pic>
        <p:nvPicPr>
          <p:cNvPr id="5" name="Picture 4" descr="05_03_FigureA"/>
          <p:cNvPicPr>
            <a:picLocks noChangeAspect="1" noChangeArrowheads="1"/>
          </p:cNvPicPr>
          <p:nvPr/>
        </p:nvPicPr>
        <p:blipFill>
          <a:blip r:embed="rId3" cstate="print"/>
          <a:srcRect/>
          <a:stretch>
            <a:fillRect/>
          </a:stretch>
        </p:blipFill>
        <p:spPr bwMode="auto">
          <a:xfrm>
            <a:off x="6361257" y="2841108"/>
            <a:ext cx="2715010" cy="3053179"/>
          </a:xfrm>
          <a:prstGeom prst="rect">
            <a:avLst/>
          </a:prstGeom>
          <a:noFill/>
        </p:spPr>
      </p:pic>
      <p:pic>
        <p:nvPicPr>
          <p:cNvPr id="6" name="Picture 4" descr="05_03_Figure"/>
          <p:cNvPicPr>
            <a:picLocks noChangeAspect="1" noChangeArrowheads="1"/>
          </p:cNvPicPr>
          <p:nvPr/>
        </p:nvPicPr>
        <p:blipFill>
          <a:blip r:embed="rId4" cstate="print"/>
          <a:srcRect l="48999" t="-1744"/>
          <a:stretch>
            <a:fillRect/>
          </a:stretch>
        </p:blipFill>
        <p:spPr bwMode="auto">
          <a:xfrm>
            <a:off x="2530188" y="3048174"/>
            <a:ext cx="3131334" cy="3395445"/>
          </a:xfrm>
          <a:prstGeom prst="rect">
            <a:avLst/>
          </a:prstGeom>
          <a:noFill/>
        </p:spPr>
      </p:pic>
    </p:spTree>
    <p:extLst>
      <p:ext uri="{BB962C8B-B14F-4D97-AF65-F5344CB8AC3E}">
        <p14:creationId xmlns:p14="http://schemas.microsoft.com/office/powerpoint/2010/main" val="3563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Example 7</a:t>
            </a:r>
            <a:endParaRPr lang="en-SG" dirty="0"/>
          </a:p>
        </p:txBody>
      </p:sp>
      <p:sp>
        <p:nvSpPr>
          <p:cNvPr id="3" name="Content Placeholder 2"/>
          <p:cNvSpPr>
            <a:spLocks noGrp="1"/>
          </p:cNvSpPr>
          <p:nvPr>
            <p:ph idx="1"/>
          </p:nvPr>
        </p:nvSpPr>
        <p:spPr/>
        <p:txBody>
          <a:bodyPr/>
          <a:lstStyle/>
          <a:p>
            <a:pPr marL="0" indent="0">
              <a:buNone/>
            </a:pPr>
            <a:r>
              <a:rPr lang="en-US" sz="2000" dirty="0" smtClean="0"/>
              <a:t>An </a:t>
            </a:r>
            <a:r>
              <a:rPr lang="en-US" sz="2000" dirty="0"/>
              <a:t>air-track glider with mass m</a:t>
            </a:r>
            <a:r>
              <a:rPr lang="en-US" sz="2000" baseline="-25000" dirty="0"/>
              <a:t>1</a:t>
            </a:r>
            <a:r>
              <a:rPr lang="en-US" sz="2000" dirty="0"/>
              <a:t> moves on a level, frictionless surface. The glider is connected to another object of mass m</a:t>
            </a:r>
            <a:r>
              <a:rPr lang="en-US" sz="2000" baseline="-25000" dirty="0"/>
              <a:t>2 </a:t>
            </a:r>
            <a:r>
              <a:rPr lang="en-US" sz="2000" dirty="0"/>
              <a:t>through a light, flexible, non-stretching string that passes over a stationary frictionless pulley (see figure). Find the acceleration of the glider and the object as well as the tension in the string.</a:t>
            </a:r>
            <a:r>
              <a:rPr lang="en-GB" dirty="0"/>
              <a: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24</a:t>
            </a:fld>
            <a:endParaRPr lang="en-US" dirty="0"/>
          </a:p>
        </p:txBody>
      </p:sp>
      <p:pic>
        <p:nvPicPr>
          <p:cNvPr id="5" name="Picture 4" descr="05_15_FigureA"/>
          <p:cNvPicPr>
            <a:picLocks noChangeAspect="1" noChangeArrowheads="1"/>
          </p:cNvPicPr>
          <p:nvPr/>
        </p:nvPicPr>
        <p:blipFill>
          <a:blip r:embed="rId3" cstate="print"/>
          <a:srcRect l="-1042" t="13746"/>
          <a:stretch>
            <a:fillRect/>
          </a:stretch>
        </p:blipFill>
        <p:spPr bwMode="auto">
          <a:xfrm>
            <a:off x="1348840" y="3006174"/>
            <a:ext cx="2363189" cy="2078829"/>
          </a:xfrm>
          <a:prstGeom prst="rect">
            <a:avLst/>
          </a:prstGeom>
          <a:noFill/>
        </p:spPr>
      </p:pic>
      <p:pic>
        <p:nvPicPr>
          <p:cNvPr id="6" name="Picture 4" descr="05_15_Figure"/>
          <p:cNvPicPr>
            <a:picLocks noChangeAspect="1" noChangeArrowheads="1"/>
          </p:cNvPicPr>
          <p:nvPr/>
        </p:nvPicPr>
        <p:blipFill>
          <a:blip r:embed="rId4" cstate="print"/>
          <a:srcRect l="42693" t="597"/>
          <a:stretch>
            <a:fillRect/>
          </a:stretch>
        </p:blipFill>
        <p:spPr bwMode="auto">
          <a:xfrm>
            <a:off x="4273577" y="3138795"/>
            <a:ext cx="2884239" cy="3234602"/>
          </a:xfrm>
          <a:prstGeom prst="rect">
            <a:avLst/>
          </a:prstGeom>
          <a:noFill/>
        </p:spPr>
      </p:pic>
    </p:spTree>
    <p:extLst>
      <p:ext uri="{BB962C8B-B14F-4D97-AF65-F5344CB8AC3E}">
        <p14:creationId xmlns:p14="http://schemas.microsoft.com/office/powerpoint/2010/main" val="23764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8</a:t>
            </a:r>
            <a:endParaRPr lang="en-SG" dirty="0"/>
          </a:p>
        </p:txBody>
      </p:sp>
      <p:sp>
        <p:nvSpPr>
          <p:cNvPr id="3" name="Content Placeholder 2"/>
          <p:cNvSpPr>
            <a:spLocks noGrp="1"/>
          </p:cNvSpPr>
          <p:nvPr>
            <p:ph idx="1"/>
          </p:nvPr>
        </p:nvSpPr>
        <p:spPr/>
        <p:txBody>
          <a:bodyPr/>
          <a:lstStyle/>
          <a:p>
            <a:pPr marL="0" indent="0">
              <a:buNone/>
            </a:pPr>
            <a:r>
              <a:rPr lang="en-US" sz="2000" dirty="0"/>
              <a:t>A </a:t>
            </a:r>
            <a:r>
              <a:rPr lang="en-US" sz="2000" dirty="0" smtClean="0"/>
              <a:t>granite </a:t>
            </a:r>
            <a:r>
              <a:rPr lang="en-US" sz="2000" dirty="0"/>
              <a:t>block on a cart with steel wheels (total weight of block and cart is w</a:t>
            </a:r>
            <a:r>
              <a:rPr lang="en-US" sz="2000" baseline="-25000" dirty="0"/>
              <a:t>1</a:t>
            </a:r>
            <a:r>
              <a:rPr lang="en-US" sz="2000" dirty="0"/>
              <a:t>) is pulled uphill (angle of inclination is 15</a:t>
            </a:r>
            <a:r>
              <a:rPr lang="en-US" sz="2000" baseline="30000" dirty="0"/>
              <a:t>o</a:t>
            </a:r>
            <a:r>
              <a:rPr lang="en-US" sz="2000" dirty="0"/>
              <a:t>) on steel rails by a dirt-filled bucket (total weight of dirt and bucket is w</a:t>
            </a:r>
            <a:r>
              <a:rPr lang="en-US" sz="2000" baseline="-25000" dirty="0"/>
              <a:t>2</a:t>
            </a:r>
            <a:r>
              <a:rPr lang="en-US" sz="2000" dirty="0"/>
              <a:t>) that descends vertically downwards (see figure). How must the weights w</a:t>
            </a:r>
            <a:r>
              <a:rPr lang="en-US" sz="2000" baseline="-25000" dirty="0"/>
              <a:t>1</a:t>
            </a:r>
            <a:r>
              <a:rPr lang="en-US" sz="2000" dirty="0"/>
              <a:t> and w</a:t>
            </a:r>
            <a:r>
              <a:rPr lang="en-US" sz="2000" baseline="-25000" dirty="0"/>
              <a:t>2 </a:t>
            </a:r>
            <a:r>
              <a:rPr lang="en-US" sz="2000" dirty="0"/>
              <a:t>be related in order for the system to move with constant speed? Ignore friction in the pulley and wheels and ignore weight of the cable.</a:t>
            </a:r>
            <a:endParaRPr lang="en-GB"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25</a:t>
            </a:fld>
            <a:endParaRPr lang="en-US" dirty="0"/>
          </a:p>
        </p:txBody>
      </p:sp>
      <p:pic>
        <p:nvPicPr>
          <p:cNvPr id="5" name="Picture 4" descr="05_05_FigureA"/>
          <p:cNvPicPr>
            <a:picLocks noChangeAspect="1" noChangeArrowheads="1"/>
          </p:cNvPicPr>
          <p:nvPr/>
        </p:nvPicPr>
        <p:blipFill>
          <a:blip r:embed="rId3" cstate="print"/>
          <a:srcRect l="2462" t="17000"/>
          <a:stretch>
            <a:fillRect/>
          </a:stretch>
        </p:blipFill>
        <p:spPr bwMode="auto">
          <a:xfrm>
            <a:off x="5732156" y="3257612"/>
            <a:ext cx="3764190" cy="1407020"/>
          </a:xfrm>
          <a:prstGeom prst="rect">
            <a:avLst/>
          </a:prstGeom>
          <a:noFill/>
        </p:spPr>
      </p:pic>
      <p:pic>
        <p:nvPicPr>
          <p:cNvPr id="6" name="Picture 4" descr="05_05_Figure"/>
          <p:cNvPicPr>
            <a:picLocks noChangeAspect="1" noChangeArrowheads="1"/>
          </p:cNvPicPr>
          <p:nvPr/>
        </p:nvPicPr>
        <p:blipFill>
          <a:blip r:embed="rId4" cstate="print"/>
          <a:srcRect/>
          <a:stretch>
            <a:fillRect/>
          </a:stretch>
        </p:blipFill>
        <p:spPr bwMode="auto">
          <a:xfrm>
            <a:off x="1097280" y="3257613"/>
            <a:ext cx="4459556" cy="2439287"/>
          </a:xfrm>
          <a:prstGeom prst="rect">
            <a:avLst/>
          </a:prstGeom>
          <a:noFill/>
        </p:spPr>
      </p:pic>
    </p:spTree>
    <p:extLst>
      <p:ext uri="{BB962C8B-B14F-4D97-AF65-F5344CB8AC3E}">
        <p14:creationId xmlns:p14="http://schemas.microsoft.com/office/powerpoint/2010/main" val="28190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9</a:t>
            </a:r>
            <a:endParaRPr lang="en-SG" dirty="0"/>
          </a:p>
        </p:txBody>
      </p:sp>
      <p:sp>
        <p:nvSpPr>
          <p:cNvPr id="3" name="Content Placeholder 2"/>
          <p:cNvSpPr>
            <a:spLocks noGrp="1"/>
          </p:cNvSpPr>
          <p:nvPr>
            <p:ph idx="1"/>
          </p:nvPr>
        </p:nvSpPr>
        <p:spPr/>
        <p:txBody>
          <a:bodyPr/>
          <a:lstStyle/>
          <a:p>
            <a:pPr marL="446088" indent="-446088">
              <a:spcBef>
                <a:spcPts val="0"/>
              </a:spcBef>
              <a:buNone/>
              <a:tabLst>
                <a:tab pos="446088" algn="l"/>
              </a:tabLst>
            </a:pPr>
            <a:r>
              <a:rPr lang="en-US" sz="2000" dirty="0"/>
              <a:t>(a) </a:t>
            </a:r>
            <a:r>
              <a:rPr lang="en-US" sz="2000" dirty="0" smtClean="0"/>
              <a:t>	An </a:t>
            </a:r>
            <a:r>
              <a:rPr lang="en-US" sz="2000" dirty="0"/>
              <a:t>elevator and its load have a combined mass of 800 kg. The elevator is initially moving downward at 10.0 m/s ; it slows to a stop with constant acceleration in a distance of 25.0 m. What is the tension T in the supporting cable while the elevator is being brought to rest?</a:t>
            </a:r>
          </a:p>
          <a:p>
            <a:pPr marL="446088" indent="-446088">
              <a:spcBef>
                <a:spcPts val="0"/>
              </a:spcBef>
              <a:buNone/>
              <a:tabLst>
                <a:tab pos="446088" algn="l"/>
              </a:tabLst>
            </a:pPr>
            <a:r>
              <a:rPr lang="en-GB" sz="2000" dirty="0"/>
              <a:t>(b) </a:t>
            </a:r>
            <a:r>
              <a:rPr lang="en-GB" sz="2000" dirty="0" smtClean="0"/>
              <a:t>	If </a:t>
            </a:r>
            <a:r>
              <a:rPr lang="en-GB" sz="2000" dirty="0"/>
              <a:t>a 50.0 kg woman stands on a bathroom scale while riding in the elevator. What is the reading on the scale?</a:t>
            </a:r>
            <a:endParaRPr lang="en-US" sz="2000"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26</a:t>
            </a:fld>
            <a:endParaRPr lang="en-US" dirty="0"/>
          </a:p>
        </p:txBody>
      </p:sp>
      <p:pic>
        <p:nvPicPr>
          <p:cNvPr id="5" name="Picture 4" descr="05_09_FigureA"/>
          <p:cNvPicPr>
            <a:picLocks noChangeAspect="1" noChangeArrowheads="1"/>
          </p:cNvPicPr>
          <p:nvPr/>
        </p:nvPicPr>
        <p:blipFill>
          <a:blip r:embed="rId3" cstate="print"/>
          <a:srcRect/>
          <a:stretch>
            <a:fillRect/>
          </a:stretch>
        </p:blipFill>
        <p:spPr bwMode="auto">
          <a:xfrm>
            <a:off x="1113607" y="3474592"/>
            <a:ext cx="2383366" cy="2392404"/>
          </a:xfrm>
          <a:prstGeom prst="rect">
            <a:avLst/>
          </a:prstGeom>
          <a:noFill/>
        </p:spPr>
      </p:pic>
      <p:pic>
        <p:nvPicPr>
          <p:cNvPr id="6" name="Picture 4" descr="05_10_FigureA"/>
          <p:cNvPicPr>
            <a:picLocks noChangeAspect="1" noChangeArrowheads="1"/>
          </p:cNvPicPr>
          <p:nvPr/>
        </p:nvPicPr>
        <p:blipFill>
          <a:blip r:embed="rId4" cstate="print"/>
          <a:srcRect/>
          <a:stretch>
            <a:fillRect/>
          </a:stretch>
        </p:blipFill>
        <p:spPr bwMode="auto">
          <a:xfrm>
            <a:off x="5346097" y="3415216"/>
            <a:ext cx="2263914" cy="2375066"/>
          </a:xfrm>
          <a:prstGeom prst="rect">
            <a:avLst/>
          </a:prstGeom>
          <a:noFill/>
        </p:spPr>
      </p:pic>
      <p:pic>
        <p:nvPicPr>
          <p:cNvPr id="7" name="Picture 4" descr="05_09_FigureB"/>
          <p:cNvPicPr>
            <a:picLocks noChangeAspect="1" noChangeArrowheads="1"/>
          </p:cNvPicPr>
          <p:nvPr/>
        </p:nvPicPr>
        <p:blipFill>
          <a:blip r:embed="rId5" cstate="print"/>
          <a:srcRect/>
          <a:stretch>
            <a:fillRect/>
          </a:stretch>
        </p:blipFill>
        <p:spPr bwMode="auto">
          <a:xfrm>
            <a:off x="3622744" y="3415216"/>
            <a:ext cx="1387879" cy="2585316"/>
          </a:xfrm>
          <a:prstGeom prst="rect">
            <a:avLst/>
          </a:prstGeom>
          <a:noFill/>
        </p:spPr>
      </p:pic>
      <p:pic>
        <p:nvPicPr>
          <p:cNvPr id="8" name="Picture 4" descr="05_10_FigureB"/>
          <p:cNvPicPr>
            <a:picLocks noChangeAspect="1" noChangeArrowheads="1"/>
          </p:cNvPicPr>
          <p:nvPr/>
        </p:nvPicPr>
        <p:blipFill>
          <a:blip r:embed="rId6" cstate="print"/>
          <a:srcRect/>
          <a:stretch>
            <a:fillRect/>
          </a:stretch>
        </p:blipFill>
        <p:spPr bwMode="auto">
          <a:xfrm>
            <a:off x="7862514" y="3403341"/>
            <a:ext cx="1441141" cy="2815523"/>
          </a:xfrm>
          <a:prstGeom prst="rect">
            <a:avLst/>
          </a:prstGeom>
          <a:noFill/>
        </p:spPr>
      </p:pic>
    </p:spTree>
    <p:extLst>
      <p:ext uri="{BB962C8B-B14F-4D97-AF65-F5344CB8AC3E}">
        <p14:creationId xmlns:p14="http://schemas.microsoft.com/office/powerpoint/2010/main" val="42777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Kinetic friction forces</a:t>
            </a:r>
            <a:endParaRPr lang="en-SG" dirty="0"/>
          </a:p>
        </p:txBody>
      </p:sp>
      <p:sp>
        <p:nvSpPr>
          <p:cNvPr id="3" name="Content Placeholder 2"/>
          <p:cNvSpPr>
            <a:spLocks noGrp="1"/>
          </p:cNvSpPr>
          <p:nvPr>
            <p:ph idx="1"/>
          </p:nvPr>
        </p:nvSpPr>
        <p:spPr/>
        <p:txBody>
          <a:bodyPr/>
          <a:lstStyle/>
          <a:p>
            <a:pPr>
              <a:lnSpc>
                <a:spcPct val="110000"/>
              </a:lnSpc>
            </a:pPr>
            <a:r>
              <a:rPr lang="en-GB" dirty="0"/>
              <a:t>When an object </a:t>
            </a:r>
            <a:r>
              <a:rPr lang="en-GB" dirty="0">
                <a:solidFill>
                  <a:srgbClr val="FF0000"/>
                </a:solidFill>
              </a:rPr>
              <a:t>moves</a:t>
            </a:r>
            <a:r>
              <a:rPr lang="en-GB" dirty="0"/>
              <a:t> on a surface, the friction force that acts is known as </a:t>
            </a:r>
            <a:r>
              <a:rPr lang="en-GB" dirty="0">
                <a:solidFill>
                  <a:srgbClr val="FF0000"/>
                </a:solidFill>
              </a:rPr>
              <a:t>kinetic</a:t>
            </a:r>
            <a:r>
              <a:rPr lang="en-GB" dirty="0"/>
              <a:t> friction force (</a:t>
            </a:r>
            <a:r>
              <a:rPr lang="en-GB" i="1" dirty="0" err="1"/>
              <a:t>f</a:t>
            </a:r>
            <a:r>
              <a:rPr lang="en-GB" i="1" baseline="-25000" dirty="0" err="1"/>
              <a:t>k</a:t>
            </a:r>
            <a:r>
              <a:rPr lang="en-GB" dirty="0"/>
              <a:t>).</a:t>
            </a:r>
          </a:p>
          <a:p>
            <a:pPr>
              <a:lnSpc>
                <a:spcPct val="110000"/>
              </a:lnSpc>
            </a:pPr>
            <a:r>
              <a:rPr lang="en-GB" dirty="0"/>
              <a:t>In some scenarios the kinetic friction force is approximately proportional to normal force (N) and can be represented as</a:t>
            </a:r>
          </a:p>
          <a:p>
            <a:pPr marL="0" indent="0">
              <a:lnSpc>
                <a:spcPct val="110000"/>
              </a:lnSpc>
              <a:buNone/>
            </a:pPr>
            <a:endParaRPr lang="en-GB" dirty="0"/>
          </a:p>
          <a:p>
            <a:pPr>
              <a:lnSpc>
                <a:spcPct val="110000"/>
              </a:lnSpc>
            </a:pPr>
            <a:r>
              <a:rPr lang="en-GB" dirty="0"/>
              <a:t>Note that the above equation is a </a:t>
            </a:r>
            <a:r>
              <a:rPr lang="en-GB" dirty="0">
                <a:solidFill>
                  <a:srgbClr val="FF0000"/>
                </a:solidFill>
              </a:rPr>
              <a:t>scalar </a:t>
            </a:r>
            <a:r>
              <a:rPr lang="en-GB" dirty="0"/>
              <a:t>equation. </a:t>
            </a:r>
          </a:p>
          <a:p>
            <a:pPr>
              <a:lnSpc>
                <a:spcPct val="110000"/>
              </a:lnSpc>
            </a:pPr>
            <a:r>
              <a:rPr lang="en-GB" i="1" dirty="0"/>
              <a:t>µ</a:t>
            </a:r>
            <a:r>
              <a:rPr lang="en-GB" baseline="-25000" dirty="0"/>
              <a:t>k</a:t>
            </a:r>
            <a:r>
              <a:rPr lang="en-GB" dirty="0"/>
              <a:t> is known as the coefficient of kinetic friction. </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27</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587432436"/>
              </p:ext>
            </p:extLst>
          </p:nvPr>
        </p:nvGraphicFramePr>
        <p:xfrm>
          <a:off x="1441677" y="3590925"/>
          <a:ext cx="1157287" cy="377825"/>
        </p:xfrm>
        <a:graphic>
          <a:graphicData uri="http://schemas.openxmlformats.org/presentationml/2006/ole">
            <mc:AlternateContent xmlns:mc="http://schemas.openxmlformats.org/markup-compatibility/2006">
              <mc:Choice xmlns:v="urn:schemas-microsoft-com:vml" Requires="v">
                <p:oleObj spid="_x0000_s250903" name="Equation" r:id="rId3" imgW="1168200" imgH="380880" progId="Equation.DSMT4">
                  <p:embed/>
                </p:oleObj>
              </mc:Choice>
              <mc:Fallback>
                <p:oleObj name="Equation" r:id="rId3" imgW="1168200" imgH="380880" progId="Equation.DSMT4">
                  <p:embed/>
                  <p:pic>
                    <p:nvPicPr>
                      <p:cNvPr id="448514" name="Object 3"/>
                      <p:cNvPicPr>
                        <a:picLocks noChangeAspect="1" noChangeArrowheads="1"/>
                      </p:cNvPicPr>
                      <p:nvPr/>
                    </p:nvPicPr>
                    <p:blipFill>
                      <a:blip r:embed="rId4"/>
                      <a:srcRect/>
                      <a:stretch>
                        <a:fillRect/>
                      </a:stretch>
                    </p:blipFill>
                    <p:spPr bwMode="auto">
                      <a:xfrm>
                        <a:off x="1441677" y="3590925"/>
                        <a:ext cx="1157287"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6725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friction forces</a:t>
            </a:r>
            <a:endParaRPr lang="en-SG" dirty="0"/>
          </a:p>
        </p:txBody>
      </p:sp>
      <p:sp>
        <p:nvSpPr>
          <p:cNvPr id="3" name="Content Placeholder 2"/>
          <p:cNvSpPr>
            <a:spLocks noGrp="1"/>
          </p:cNvSpPr>
          <p:nvPr>
            <p:ph idx="1"/>
          </p:nvPr>
        </p:nvSpPr>
        <p:spPr/>
        <p:txBody>
          <a:bodyPr/>
          <a:lstStyle/>
          <a:p>
            <a:pPr>
              <a:lnSpc>
                <a:spcPct val="110000"/>
              </a:lnSpc>
            </a:pPr>
            <a:r>
              <a:rPr lang="en-GB" dirty="0"/>
              <a:t>Friction forces may also act even there is no </a:t>
            </a:r>
            <a:r>
              <a:rPr lang="en-GB" dirty="0">
                <a:solidFill>
                  <a:srgbClr val="FF0000"/>
                </a:solidFill>
              </a:rPr>
              <a:t>relative</a:t>
            </a:r>
            <a:r>
              <a:rPr lang="en-GB" dirty="0"/>
              <a:t> motion. This friction is called a </a:t>
            </a:r>
            <a:r>
              <a:rPr lang="en-GB" dirty="0">
                <a:solidFill>
                  <a:srgbClr val="FF0000"/>
                </a:solidFill>
              </a:rPr>
              <a:t>static</a:t>
            </a:r>
            <a:r>
              <a:rPr lang="en-GB" b="1" dirty="0">
                <a:solidFill>
                  <a:srgbClr val="FF0000"/>
                </a:solidFill>
              </a:rPr>
              <a:t> </a:t>
            </a:r>
            <a:r>
              <a:rPr lang="en-GB" dirty="0"/>
              <a:t>friction force </a:t>
            </a:r>
            <a:r>
              <a:rPr lang="en-GB" i="1" dirty="0"/>
              <a:t>f</a:t>
            </a:r>
            <a:r>
              <a:rPr lang="en-GB" baseline="-25000" dirty="0"/>
              <a:t>s</a:t>
            </a:r>
            <a:r>
              <a:rPr lang="en-GB" dirty="0"/>
              <a:t>.</a:t>
            </a:r>
          </a:p>
          <a:p>
            <a:pPr>
              <a:lnSpc>
                <a:spcPct val="110000"/>
              </a:lnSpc>
            </a:pPr>
            <a:r>
              <a:rPr lang="en-GB" dirty="0"/>
              <a:t>The static friction force on a stationary object  increases until a maximum value before the objects starts moving.</a:t>
            </a:r>
          </a:p>
          <a:p>
            <a:pPr>
              <a:lnSpc>
                <a:spcPct val="110000"/>
              </a:lnSpc>
            </a:pPr>
            <a:r>
              <a:rPr lang="en-GB" dirty="0"/>
              <a:t>The maximum static friction force is represented as</a:t>
            </a:r>
          </a:p>
          <a:p>
            <a:pPr>
              <a:lnSpc>
                <a:spcPct val="110000"/>
              </a:lnSpc>
              <a:buNone/>
            </a:pPr>
            <a:r>
              <a:rPr lang="en-GB" dirty="0"/>
              <a:t>    </a:t>
            </a:r>
          </a:p>
          <a:p>
            <a:pPr>
              <a:lnSpc>
                <a:spcPct val="110000"/>
              </a:lnSpc>
              <a:buNone/>
            </a:pPr>
            <a:r>
              <a:rPr lang="en-GB" dirty="0"/>
              <a:t>     where µ</a:t>
            </a:r>
            <a:r>
              <a:rPr lang="en-GB" baseline="-25000" dirty="0"/>
              <a:t>s</a:t>
            </a:r>
            <a:r>
              <a:rPr lang="en-GB" dirty="0"/>
              <a:t> is known as the coefficient of static friction. Note that µ</a:t>
            </a:r>
            <a:r>
              <a:rPr lang="en-GB" baseline="-25000" dirty="0"/>
              <a:t>s</a:t>
            </a:r>
            <a:r>
              <a:rPr lang="en-GB" dirty="0"/>
              <a:t> &gt; µ</a:t>
            </a:r>
            <a:r>
              <a:rPr lang="en-GB" baseline="-25000" dirty="0"/>
              <a:t>k</a:t>
            </a:r>
            <a:r>
              <a:rPr lang="en-GB" dirty="0"/>
              <a:t>.</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28</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557173435"/>
              </p:ext>
            </p:extLst>
          </p:nvPr>
        </p:nvGraphicFramePr>
        <p:xfrm>
          <a:off x="1455738" y="4378325"/>
          <a:ext cx="1595437" cy="401638"/>
        </p:xfrm>
        <a:graphic>
          <a:graphicData uri="http://schemas.openxmlformats.org/presentationml/2006/ole">
            <mc:AlternateContent xmlns:mc="http://schemas.openxmlformats.org/markup-compatibility/2006">
              <mc:Choice xmlns:v="urn:schemas-microsoft-com:vml" Requires="v">
                <p:oleObj spid="_x0000_s251927" name="Equation" r:id="rId3" imgW="1612800" imgH="406080" progId="Equation.DSMT4">
                  <p:embed/>
                </p:oleObj>
              </mc:Choice>
              <mc:Fallback>
                <p:oleObj name="Equation" r:id="rId3" imgW="1612800" imgH="406080" progId="Equation.DSMT4">
                  <p:embed/>
                  <p:pic>
                    <p:nvPicPr>
                      <p:cNvPr id="448514" name="Object 3"/>
                      <p:cNvPicPr>
                        <a:picLocks noChangeAspect="1" noChangeArrowheads="1"/>
                      </p:cNvPicPr>
                      <p:nvPr/>
                    </p:nvPicPr>
                    <p:blipFill>
                      <a:blip r:embed="rId4"/>
                      <a:srcRect/>
                      <a:stretch>
                        <a:fillRect/>
                      </a:stretch>
                    </p:blipFill>
                    <p:spPr bwMode="auto">
                      <a:xfrm>
                        <a:off x="1455738" y="4378325"/>
                        <a:ext cx="1595437"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5433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a:t>
            </a:r>
            <a:r>
              <a:rPr lang="en-US" dirty="0" smtClean="0"/>
              <a:t>forces</a:t>
            </a:r>
            <a:endParaRPr lang="en-SG" dirty="0"/>
          </a:p>
        </p:txBody>
      </p:sp>
      <p:sp>
        <p:nvSpPr>
          <p:cNvPr id="3" name="Content Placeholder 2"/>
          <p:cNvSpPr>
            <a:spLocks noGrp="1"/>
          </p:cNvSpPr>
          <p:nvPr>
            <p:ph idx="1"/>
          </p:nvPr>
        </p:nvSpPr>
        <p:spPr/>
        <p:txBody>
          <a:bodyPr/>
          <a:lstStyle/>
          <a:p>
            <a:r>
              <a:rPr lang="en-GB" dirty="0"/>
              <a:t>The below figures indicate the different scenarios and the friction forces involved.</a:t>
            </a:r>
            <a:endParaRPr lang="en-GB" baseline="-25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29</a:t>
            </a:fld>
            <a:endParaRPr lang="en-US" dirty="0"/>
          </a:p>
        </p:txBody>
      </p:sp>
      <p:pic>
        <p:nvPicPr>
          <p:cNvPr id="5" name="Picture 4" descr="05_Figure19-I"/>
          <p:cNvPicPr>
            <a:picLocks noChangeAspect="1" noChangeArrowheads="1"/>
          </p:cNvPicPr>
          <p:nvPr/>
        </p:nvPicPr>
        <p:blipFill>
          <a:blip r:embed="rId2" cstate="print"/>
          <a:srcRect b="3766"/>
          <a:stretch>
            <a:fillRect/>
          </a:stretch>
        </p:blipFill>
        <p:spPr bwMode="auto">
          <a:xfrm>
            <a:off x="2788828" y="1969576"/>
            <a:ext cx="7337094" cy="4490209"/>
          </a:xfrm>
          <a:prstGeom prst="rect">
            <a:avLst/>
          </a:prstGeom>
          <a:noFill/>
        </p:spPr>
      </p:pic>
    </p:spTree>
    <p:extLst>
      <p:ext uri="{BB962C8B-B14F-4D97-AF65-F5344CB8AC3E}">
        <p14:creationId xmlns:p14="http://schemas.microsoft.com/office/powerpoint/2010/main" val="1540006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Force</a:t>
            </a:r>
            <a:endParaRPr lang="en-SG" dirty="0"/>
          </a:p>
        </p:txBody>
      </p:sp>
      <p:sp>
        <p:nvSpPr>
          <p:cNvPr id="3" name="Content Placeholder 2"/>
          <p:cNvSpPr>
            <a:spLocks noGrp="1"/>
          </p:cNvSpPr>
          <p:nvPr>
            <p:ph idx="1"/>
          </p:nvPr>
        </p:nvSpPr>
        <p:spPr/>
        <p:txBody>
          <a:bodyPr/>
          <a:lstStyle/>
          <a:p>
            <a:pPr>
              <a:lnSpc>
                <a:spcPct val="110000"/>
              </a:lnSpc>
            </a:pPr>
            <a:r>
              <a:rPr lang="en-US" dirty="0"/>
              <a:t>A force </a:t>
            </a:r>
            <a:r>
              <a:rPr lang="en-US" dirty="0" smtClean="0"/>
              <a:t>is an </a:t>
            </a:r>
            <a:r>
              <a:rPr lang="en-US" dirty="0">
                <a:solidFill>
                  <a:srgbClr val="FF0000"/>
                </a:solidFill>
              </a:rPr>
              <a:t>interaction</a:t>
            </a:r>
            <a:r>
              <a:rPr lang="en-US" dirty="0"/>
              <a:t> between </a:t>
            </a:r>
            <a:r>
              <a:rPr lang="en-US" dirty="0">
                <a:solidFill>
                  <a:srgbClr val="FF0000"/>
                </a:solidFill>
              </a:rPr>
              <a:t>two</a:t>
            </a:r>
            <a:r>
              <a:rPr lang="en-US" dirty="0"/>
              <a:t> </a:t>
            </a:r>
            <a:r>
              <a:rPr lang="en-US" dirty="0" smtClean="0"/>
              <a:t/>
            </a:r>
            <a:br>
              <a:rPr lang="en-US" dirty="0" smtClean="0"/>
            </a:br>
            <a:r>
              <a:rPr lang="en-US" dirty="0" smtClean="0"/>
              <a:t>bodies </a:t>
            </a:r>
            <a:r>
              <a:rPr lang="en-US" dirty="0"/>
              <a:t>or between a body and its </a:t>
            </a:r>
            <a:r>
              <a:rPr lang="en-US" dirty="0" smtClean="0"/>
              <a:t/>
            </a:r>
            <a:br>
              <a:rPr lang="en-US" dirty="0" smtClean="0"/>
            </a:br>
            <a:r>
              <a:rPr lang="en-US" dirty="0" smtClean="0"/>
              <a:t>environment</a:t>
            </a:r>
            <a:r>
              <a:rPr lang="en-US" dirty="0"/>
              <a:t>.</a:t>
            </a:r>
          </a:p>
          <a:p>
            <a:pPr>
              <a:lnSpc>
                <a:spcPct val="110000"/>
              </a:lnSpc>
            </a:pPr>
            <a:r>
              <a:rPr lang="en-GB" dirty="0"/>
              <a:t>E.g. the </a:t>
            </a:r>
            <a:r>
              <a:rPr lang="en-GB" dirty="0">
                <a:solidFill>
                  <a:srgbClr val="FF0000"/>
                </a:solidFill>
              </a:rPr>
              <a:t>gravitational</a:t>
            </a:r>
            <a:r>
              <a:rPr lang="en-GB" dirty="0"/>
              <a:t> </a:t>
            </a:r>
            <a:r>
              <a:rPr lang="en-GB" dirty="0" smtClean="0"/>
              <a:t>force </a:t>
            </a:r>
            <a:r>
              <a:rPr lang="en-GB" dirty="0"/>
              <a:t>between </a:t>
            </a:r>
            <a:r>
              <a:rPr lang="en-GB" dirty="0" smtClean="0"/>
              <a:t/>
            </a:r>
            <a:br>
              <a:rPr lang="en-GB" dirty="0" smtClean="0"/>
            </a:br>
            <a:r>
              <a:rPr lang="en-GB" dirty="0" smtClean="0">
                <a:solidFill>
                  <a:srgbClr val="FF0000"/>
                </a:solidFill>
              </a:rPr>
              <a:t>two</a:t>
            </a:r>
            <a:r>
              <a:rPr lang="en-GB" dirty="0" smtClean="0"/>
              <a:t> </a:t>
            </a:r>
            <a:r>
              <a:rPr lang="en-GB" dirty="0"/>
              <a:t>masses, </a:t>
            </a:r>
            <a:r>
              <a:rPr lang="en-GB" i="1" dirty="0"/>
              <a:t>m</a:t>
            </a:r>
            <a:r>
              <a:rPr lang="en-GB" baseline="-25000" dirty="0"/>
              <a:t>1</a:t>
            </a:r>
            <a:r>
              <a:rPr lang="en-GB" dirty="0"/>
              <a:t> and </a:t>
            </a:r>
            <a:r>
              <a:rPr lang="en-GB" i="1" dirty="0"/>
              <a:t>m</a:t>
            </a:r>
            <a:r>
              <a:rPr lang="en-GB" baseline="-25000" dirty="0"/>
              <a:t>2</a:t>
            </a:r>
            <a:r>
              <a:rPr lang="en-GB" dirty="0"/>
              <a:t>, separated </a:t>
            </a:r>
            <a:r>
              <a:rPr lang="en-GB" dirty="0" smtClean="0"/>
              <a:t/>
            </a:r>
            <a:br>
              <a:rPr lang="en-GB" dirty="0" smtClean="0"/>
            </a:br>
            <a:r>
              <a:rPr lang="en-GB" dirty="0" smtClean="0"/>
              <a:t>by </a:t>
            </a:r>
            <a:r>
              <a:rPr lang="en-GB" dirty="0"/>
              <a:t>distance </a:t>
            </a:r>
            <a:r>
              <a:rPr lang="en-GB" i="1" dirty="0"/>
              <a:t>r</a:t>
            </a:r>
            <a:r>
              <a:rPr lang="en-GB" dirty="0"/>
              <a:t> is given by</a:t>
            </a:r>
          </a:p>
          <a:p>
            <a:endParaRPr lang="en-SG" dirty="0" smtClean="0"/>
          </a:p>
          <a:p>
            <a:r>
              <a:rPr lang="en-SG" dirty="0" smtClean="0"/>
              <a:t>If either object disappears, the force</a:t>
            </a:r>
            <a:br>
              <a:rPr lang="en-SG" dirty="0" smtClean="0"/>
            </a:br>
            <a:r>
              <a:rPr lang="en-SG" dirty="0" smtClean="0"/>
              <a:t>between them also disappear.</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30986243"/>
              </p:ext>
            </p:extLst>
          </p:nvPr>
        </p:nvGraphicFramePr>
        <p:xfrm>
          <a:off x="1448678" y="4302914"/>
          <a:ext cx="1841500" cy="762000"/>
        </p:xfrm>
        <a:graphic>
          <a:graphicData uri="http://schemas.openxmlformats.org/presentationml/2006/ole">
            <mc:AlternateContent xmlns:mc="http://schemas.openxmlformats.org/markup-compatibility/2006">
              <mc:Choice xmlns:v="urn:schemas-microsoft-com:vml" Requires="v">
                <p:oleObj spid="_x0000_s240768" name="Equation" r:id="rId3" imgW="1828800" imgH="761760" progId="Equation.DSMT4">
                  <p:embed/>
                </p:oleObj>
              </mc:Choice>
              <mc:Fallback>
                <p:oleObj name="Equation" r:id="rId3" imgW="1828800" imgH="761760" progId="Equation.DSMT4">
                  <p:embed/>
                  <p:pic>
                    <p:nvPicPr>
                      <p:cNvPr id="4" name="Object 4"/>
                      <p:cNvPicPr>
                        <a:picLocks noChangeAspect="1" noChangeArrowheads="1"/>
                      </p:cNvPicPr>
                      <p:nvPr/>
                    </p:nvPicPr>
                    <p:blipFill>
                      <a:blip r:embed="rId4"/>
                      <a:srcRect/>
                      <a:stretch>
                        <a:fillRect/>
                      </a:stretch>
                    </p:blipFill>
                    <p:spPr bwMode="auto">
                      <a:xfrm>
                        <a:off x="1448678" y="4302914"/>
                        <a:ext cx="1841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
          <p:cNvGrpSpPr/>
          <p:nvPr/>
        </p:nvGrpSpPr>
        <p:grpSpPr>
          <a:xfrm>
            <a:off x="6800726" y="2444685"/>
            <a:ext cx="4118584" cy="1335315"/>
            <a:chOff x="1773893" y="4291145"/>
            <a:chExt cx="4118584" cy="1335315"/>
          </a:xfrm>
        </p:grpSpPr>
        <p:grpSp>
          <p:nvGrpSpPr>
            <p:cNvPr id="7" name="Group 6"/>
            <p:cNvGrpSpPr/>
            <p:nvPr/>
          </p:nvGrpSpPr>
          <p:grpSpPr>
            <a:xfrm>
              <a:off x="1773893" y="4291145"/>
              <a:ext cx="4118584" cy="1335315"/>
              <a:chOff x="1479979" y="4378233"/>
              <a:chExt cx="4118584" cy="1335315"/>
            </a:xfrm>
          </p:grpSpPr>
          <p:sp>
            <p:nvSpPr>
              <p:cNvPr id="10" name="Oval 9"/>
              <p:cNvSpPr/>
              <p:nvPr/>
            </p:nvSpPr>
            <p:spPr>
              <a:xfrm>
                <a:off x="1479979" y="4378233"/>
                <a:ext cx="936000" cy="936000"/>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Calibri" panose="020F0502020204030204" pitchFamily="34" charset="0"/>
                  <a:cs typeface="Calibri" panose="020F0502020204030204" pitchFamily="34" charset="0"/>
                </a:endParaRPr>
              </a:p>
            </p:txBody>
          </p:sp>
          <p:sp>
            <p:nvSpPr>
              <p:cNvPr id="11" name="Oval 10"/>
              <p:cNvSpPr/>
              <p:nvPr/>
            </p:nvSpPr>
            <p:spPr>
              <a:xfrm>
                <a:off x="4906919" y="4515164"/>
                <a:ext cx="691644" cy="691644"/>
              </a:xfrm>
              <a:prstGeom prst="ellipse">
                <a:avLst/>
              </a:prstGeom>
              <a:pattFill prst="pct25">
                <a:fgClr>
                  <a:schemeClr val="accent1"/>
                </a:fgClr>
                <a:bgClr>
                  <a:schemeClr val="bg1"/>
                </a:bgClr>
              </a:patt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Calibri" panose="020F0502020204030204" pitchFamily="34" charset="0"/>
                  <a:cs typeface="Calibri" panose="020F0502020204030204" pitchFamily="34" charset="0"/>
                </a:endParaRPr>
              </a:p>
            </p:txBody>
          </p:sp>
          <p:cxnSp>
            <p:nvCxnSpPr>
              <p:cNvPr id="12" name="Straight Arrow Connector 11"/>
              <p:cNvCxnSpPr/>
              <p:nvPr/>
            </p:nvCxnSpPr>
            <p:spPr>
              <a:xfrm>
                <a:off x="1894114" y="5540829"/>
                <a:ext cx="33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70514" y="5313438"/>
                <a:ext cx="435467" cy="400110"/>
              </a:xfrm>
              <a:prstGeom prst="rect">
                <a:avLst/>
              </a:prstGeom>
              <a:solidFill>
                <a:schemeClr val="bg1"/>
              </a:solidFill>
            </p:spPr>
            <p:txBody>
              <a:bodyPr wrap="square" rtlCol="0">
                <a:spAutoFit/>
              </a:bodyPr>
              <a:lstStyle/>
              <a:p>
                <a:pPr algn="ctr"/>
                <a:r>
                  <a:rPr lang="en-SG" sz="2000" i="1" dirty="0">
                    <a:latin typeface="Times New Roman" panose="02020603050405020304" pitchFamily="18" charset="0"/>
                    <a:cs typeface="Times New Roman" panose="02020603050405020304" pitchFamily="18" charset="0"/>
                  </a:rPr>
                  <a:t>r</a:t>
                </a:r>
                <a:endParaRPr lang="en-SG" sz="2000" i="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1717384" y="4639780"/>
                <a:ext cx="527650" cy="400110"/>
              </a:xfrm>
              <a:prstGeom prst="rect">
                <a:avLst/>
              </a:prstGeom>
              <a:noFill/>
            </p:spPr>
            <p:txBody>
              <a:bodyPr wrap="square" rtlCol="0">
                <a:spAutoFit/>
              </a:bodyPr>
              <a:lstStyle/>
              <a:p>
                <a:pPr algn="ctr"/>
                <a:r>
                  <a:rPr lang="en-SG" sz="2000" i="1" dirty="0">
                    <a:latin typeface="Times New Roman" panose="02020603050405020304" pitchFamily="18" charset="0"/>
                    <a:cs typeface="Times New Roman" panose="02020603050405020304" pitchFamily="18" charset="0"/>
                  </a:rPr>
                  <a:t>m</a:t>
                </a:r>
                <a:r>
                  <a:rPr lang="en-SG" sz="2000" baseline="-25000" dirty="0">
                    <a:latin typeface="Times New Roman" panose="02020603050405020304" pitchFamily="18" charset="0"/>
                    <a:cs typeface="Times New Roman" panose="02020603050405020304" pitchFamily="18" charset="0"/>
                  </a:rPr>
                  <a:t>1</a:t>
                </a:r>
                <a:endParaRPr lang="en-SG" sz="2000"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4945875" y="4630155"/>
                <a:ext cx="587374" cy="400110"/>
              </a:xfrm>
              <a:prstGeom prst="rect">
                <a:avLst/>
              </a:prstGeom>
              <a:noFill/>
            </p:spPr>
            <p:txBody>
              <a:bodyPr wrap="square" rtlCol="0">
                <a:spAutoFit/>
              </a:bodyPr>
              <a:lstStyle/>
              <a:p>
                <a:pPr algn="ctr"/>
                <a:r>
                  <a:rPr lang="en-SG" sz="2000" i="1" dirty="0">
                    <a:latin typeface="Times New Roman" panose="02020603050405020304" pitchFamily="18" charset="0"/>
                    <a:cs typeface="Times New Roman" panose="02020603050405020304" pitchFamily="18" charset="0"/>
                  </a:rPr>
                  <a:t>m</a:t>
                </a:r>
                <a:r>
                  <a:rPr lang="en-SG" sz="2000" baseline="-25000" dirty="0">
                    <a:latin typeface="Times New Roman" panose="02020603050405020304" pitchFamily="18" charset="0"/>
                    <a:cs typeface="Times New Roman" panose="02020603050405020304" pitchFamily="18" charset="0"/>
                  </a:rPr>
                  <a:t>2</a:t>
                </a:r>
                <a:endParaRPr lang="en-SG" sz="2000" baseline="-25000"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2558133" y="4880896"/>
                <a:ext cx="587848" cy="0"/>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244944" y="4873754"/>
                <a:ext cx="587848" cy="0"/>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aphicFrame>
          <p:nvGraphicFramePr>
            <p:cNvPr id="8" name="Object 4"/>
            <p:cNvGraphicFramePr>
              <a:graphicFrameLocks noChangeAspect="1"/>
            </p:cNvGraphicFramePr>
            <p:nvPr>
              <p:extLst>
                <p:ext uri="{D42A27DB-BD31-4B8C-83A1-F6EECF244321}">
                  <p14:modId xmlns:p14="http://schemas.microsoft.com/office/powerpoint/2010/main" val="347244733"/>
                </p:ext>
              </p:extLst>
            </p:nvPr>
          </p:nvGraphicFramePr>
          <p:xfrm>
            <a:off x="4556678" y="4297388"/>
            <a:ext cx="614363" cy="330200"/>
          </p:xfrm>
          <a:graphic>
            <a:graphicData uri="http://schemas.openxmlformats.org/presentationml/2006/ole">
              <mc:AlternateContent xmlns:mc="http://schemas.openxmlformats.org/markup-compatibility/2006">
                <mc:Choice xmlns:v="urn:schemas-microsoft-com:vml" Requires="v">
                  <p:oleObj spid="_x0000_s240769" name="Equation" r:id="rId5" imgW="609480" imgH="330120" progId="Equation.DSMT4">
                    <p:embed/>
                  </p:oleObj>
                </mc:Choice>
                <mc:Fallback>
                  <p:oleObj name="Equation" r:id="rId5" imgW="609480" imgH="330120" progId="Equation.DSMT4">
                    <p:embed/>
                    <p:pic>
                      <p:nvPicPr>
                        <p:cNvPr id="17" name="Object 4"/>
                        <p:cNvPicPr>
                          <a:picLocks noChangeAspect="1" noChangeArrowheads="1"/>
                        </p:cNvPicPr>
                        <p:nvPr/>
                      </p:nvPicPr>
                      <p:blipFill>
                        <a:blip r:embed="rId6"/>
                        <a:srcRect/>
                        <a:stretch>
                          <a:fillRect/>
                        </a:stretch>
                      </p:blipFill>
                      <p:spPr bwMode="auto">
                        <a:xfrm>
                          <a:off x="4556678" y="4297388"/>
                          <a:ext cx="614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535303679"/>
                </p:ext>
              </p:extLst>
            </p:nvPr>
          </p:nvGraphicFramePr>
          <p:xfrm>
            <a:off x="2881866" y="4305326"/>
            <a:ext cx="612775" cy="330200"/>
          </p:xfrm>
          <a:graphic>
            <a:graphicData uri="http://schemas.openxmlformats.org/presentationml/2006/ole">
              <mc:AlternateContent xmlns:mc="http://schemas.openxmlformats.org/markup-compatibility/2006">
                <mc:Choice xmlns:v="urn:schemas-microsoft-com:vml" Requires="v">
                  <p:oleObj spid="_x0000_s240770" name="Equation" r:id="rId7" imgW="609480" imgH="330120" progId="Equation.DSMT4">
                    <p:embed/>
                  </p:oleObj>
                </mc:Choice>
                <mc:Fallback>
                  <p:oleObj name="Equation" r:id="rId7" imgW="609480" imgH="330120" progId="Equation.DSMT4">
                    <p:embed/>
                    <p:pic>
                      <p:nvPicPr>
                        <p:cNvPr id="18" name="Object 4"/>
                        <p:cNvPicPr>
                          <a:picLocks noChangeAspect="1" noChangeArrowheads="1"/>
                        </p:cNvPicPr>
                        <p:nvPr/>
                      </p:nvPicPr>
                      <p:blipFill>
                        <a:blip r:embed="rId8"/>
                        <a:srcRect/>
                        <a:stretch>
                          <a:fillRect/>
                        </a:stretch>
                      </p:blipFill>
                      <p:spPr bwMode="auto">
                        <a:xfrm>
                          <a:off x="2881866" y="4305326"/>
                          <a:ext cx="6127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6278385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10</a:t>
            </a:r>
            <a:endParaRPr lang="en-SG" dirty="0"/>
          </a:p>
        </p:txBody>
      </p:sp>
      <p:sp>
        <p:nvSpPr>
          <p:cNvPr id="3" name="Content Placeholder 2"/>
          <p:cNvSpPr>
            <a:spLocks noGrp="1"/>
          </p:cNvSpPr>
          <p:nvPr>
            <p:ph idx="1"/>
          </p:nvPr>
        </p:nvSpPr>
        <p:spPr/>
        <p:txBody>
          <a:bodyPr/>
          <a:lstStyle/>
          <a:p>
            <a:pPr marL="0" indent="0">
              <a:spcBef>
                <a:spcPts val="0"/>
              </a:spcBef>
              <a:buNone/>
            </a:pPr>
            <a:r>
              <a:rPr lang="en-US" sz="2000" dirty="0"/>
              <a:t>A toboggan loaded with students (total weight w) slides down a snow-covered slope.</a:t>
            </a:r>
          </a:p>
          <a:p>
            <a:pPr marL="358775" indent="-358775">
              <a:spcBef>
                <a:spcPts val="0"/>
              </a:spcBef>
              <a:buNone/>
            </a:pPr>
            <a:r>
              <a:rPr lang="en-US" sz="2000" dirty="0" err="1" smtClean="0"/>
              <a:t>i</a:t>
            </a:r>
            <a:r>
              <a:rPr lang="en-US" sz="2000" dirty="0"/>
              <a:t>)  </a:t>
            </a:r>
            <a:r>
              <a:rPr lang="en-US" sz="2000" dirty="0" smtClean="0"/>
              <a:t>	Assuming </a:t>
            </a:r>
            <a:r>
              <a:rPr lang="en-US" sz="2000" dirty="0"/>
              <a:t>no friction what is the acceleration of toboggan if the hill </a:t>
            </a:r>
            <a:r>
              <a:rPr lang="en-US" sz="2000" dirty="0" smtClean="0"/>
              <a:t>slopes </a:t>
            </a:r>
            <a:r>
              <a:rPr lang="en-US" sz="2000" dirty="0"/>
              <a:t>at a constant angle </a:t>
            </a:r>
            <a:r>
              <a:rPr lang="el-GR" sz="2000" dirty="0"/>
              <a:t>α</a:t>
            </a:r>
            <a:r>
              <a:rPr lang="en-US" sz="2000" dirty="0"/>
              <a:t>?</a:t>
            </a:r>
          </a:p>
          <a:p>
            <a:pPr marL="358775" indent="-358775">
              <a:spcBef>
                <a:spcPts val="0"/>
              </a:spcBef>
              <a:buNone/>
            </a:pPr>
            <a:r>
              <a:rPr lang="en-GB" sz="2000" dirty="0" smtClean="0"/>
              <a:t>ii</a:t>
            </a:r>
            <a:r>
              <a:rPr lang="en-GB" sz="2000" dirty="0"/>
              <a:t>) </a:t>
            </a:r>
            <a:r>
              <a:rPr lang="en-GB" sz="2000" dirty="0" smtClean="0"/>
              <a:t>	Assuming </a:t>
            </a:r>
            <a:r>
              <a:rPr lang="en-GB" sz="2000" dirty="0"/>
              <a:t>friction with coefficient of kinetic friction µ</a:t>
            </a:r>
            <a:r>
              <a:rPr lang="en-GB" sz="2000" baseline="-25000" dirty="0"/>
              <a:t>k</a:t>
            </a:r>
            <a:r>
              <a:rPr lang="en-GB" sz="2000" dirty="0"/>
              <a:t>, what should be the angle so that the </a:t>
            </a:r>
            <a:r>
              <a:rPr lang="en-US" sz="2000" dirty="0"/>
              <a:t>toboggan slides at constant velocity?</a:t>
            </a:r>
          </a:p>
          <a:p>
            <a:pPr marL="358775" indent="-358775">
              <a:spcBef>
                <a:spcPts val="0"/>
              </a:spcBef>
              <a:buNone/>
            </a:pPr>
            <a:r>
              <a:rPr lang="en-GB" sz="2000" dirty="0" smtClean="0"/>
              <a:t>iii</a:t>
            </a:r>
            <a:r>
              <a:rPr lang="en-GB" sz="2000" dirty="0"/>
              <a:t>) </a:t>
            </a:r>
            <a:r>
              <a:rPr lang="en-GB" sz="2000" dirty="0" smtClean="0"/>
              <a:t>	Assuming </a:t>
            </a:r>
            <a:r>
              <a:rPr lang="en-GB" sz="2000" dirty="0"/>
              <a:t>friction with coefficient of kinetic friction µ</a:t>
            </a:r>
            <a:r>
              <a:rPr lang="en-GB" sz="2000" baseline="-25000" dirty="0"/>
              <a:t>k</a:t>
            </a:r>
            <a:r>
              <a:rPr lang="en-GB" sz="2000" dirty="0"/>
              <a:t>, what should be the acceleration of the </a:t>
            </a:r>
            <a:r>
              <a:rPr lang="en-US" sz="2000" dirty="0"/>
              <a:t>toboggan in terms of </a:t>
            </a:r>
            <a:r>
              <a:rPr lang="el-GR" sz="2000" dirty="0"/>
              <a:t>α </a:t>
            </a:r>
            <a:r>
              <a:rPr lang="en-GB" sz="2000" dirty="0"/>
              <a:t>, µ</a:t>
            </a:r>
            <a:r>
              <a:rPr lang="en-GB" sz="2000" baseline="-25000" dirty="0"/>
              <a:t>k , </a:t>
            </a:r>
            <a:r>
              <a:rPr lang="en-GB" sz="2000" dirty="0"/>
              <a:t>g and w?</a:t>
            </a:r>
            <a:endParaRPr lang="en-US"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30</a:t>
            </a:fld>
            <a:endParaRPr lang="en-US" dirty="0"/>
          </a:p>
        </p:txBody>
      </p:sp>
      <p:pic>
        <p:nvPicPr>
          <p:cNvPr id="5" name="Picture 4" descr="05_12_FigureA"/>
          <p:cNvPicPr>
            <a:picLocks noChangeAspect="1" noChangeArrowheads="1"/>
          </p:cNvPicPr>
          <p:nvPr/>
        </p:nvPicPr>
        <p:blipFill>
          <a:blip r:embed="rId3" cstate="print"/>
          <a:srcRect l="15385" t="-463"/>
          <a:stretch>
            <a:fillRect/>
          </a:stretch>
        </p:blipFill>
        <p:spPr bwMode="auto">
          <a:xfrm>
            <a:off x="1473530" y="4065409"/>
            <a:ext cx="2080161" cy="2576938"/>
          </a:xfrm>
          <a:prstGeom prst="rect">
            <a:avLst/>
          </a:prstGeom>
          <a:noFill/>
        </p:spPr>
      </p:pic>
      <p:pic>
        <p:nvPicPr>
          <p:cNvPr id="6" name="Picture 4" descr="05_12_FigureB"/>
          <p:cNvPicPr>
            <a:picLocks noChangeAspect="1" noChangeArrowheads="1"/>
          </p:cNvPicPr>
          <p:nvPr/>
        </p:nvPicPr>
        <p:blipFill>
          <a:blip r:embed="rId4" cstate="print"/>
          <a:srcRect l="582" t="6831"/>
          <a:stretch>
            <a:fillRect/>
          </a:stretch>
        </p:blipFill>
        <p:spPr bwMode="auto">
          <a:xfrm>
            <a:off x="3552701" y="4145564"/>
            <a:ext cx="2137558" cy="2416627"/>
          </a:xfrm>
          <a:prstGeom prst="rect">
            <a:avLst/>
          </a:prstGeom>
          <a:noFill/>
        </p:spPr>
      </p:pic>
      <p:pic>
        <p:nvPicPr>
          <p:cNvPr id="7" name="Picture 4" descr="05_22_FigureB"/>
          <p:cNvPicPr>
            <a:picLocks noChangeAspect="1" noChangeArrowheads="1"/>
          </p:cNvPicPr>
          <p:nvPr/>
        </p:nvPicPr>
        <p:blipFill>
          <a:blip r:embed="rId5" cstate="print"/>
          <a:srcRect l="-541" t="8464"/>
          <a:stretch>
            <a:fillRect/>
          </a:stretch>
        </p:blipFill>
        <p:spPr bwMode="auto">
          <a:xfrm>
            <a:off x="5960424" y="4261346"/>
            <a:ext cx="2256311" cy="2381001"/>
          </a:xfrm>
          <a:prstGeom prst="rect">
            <a:avLst/>
          </a:prstGeom>
          <a:noFill/>
        </p:spPr>
      </p:pic>
      <p:pic>
        <p:nvPicPr>
          <p:cNvPr id="8" name="Picture 4" descr="05_23_FigureB"/>
          <p:cNvPicPr>
            <a:picLocks noChangeAspect="1" noChangeArrowheads="1"/>
          </p:cNvPicPr>
          <p:nvPr/>
        </p:nvPicPr>
        <p:blipFill>
          <a:blip r:embed="rId6" cstate="print"/>
          <a:srcRect l="-811" t="10598"/>
          <a:stretch>
            <a:fillRect/>
          </a:stretch>
        </p:blipFill>
        <p:spPr bwMode="auto">
          <a:xfrm>
            <a:off x="8031678" y="4453253"/>
            <a:ext cx="2320635" cy="2369123"/>
          </a:xfrm>
          <a:prstGeom prst="rect">
            <a:avLst/>
          </a:prstGeom>
          <a:noFill/>
        </p:spPr>
      </p:pic>
    </p:spTree>
    <p:extLst>
      <p:ext uri="{BB962C8B-B14F-4D97-AF65-F5344CB8AC3E}">
        <p14:creationId xmlns:p14="http://schemas.microsoft.com/office/powerpoint/2010/main" val="74227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circular motion</a:t>
            </a:r>
            <a:endParaRPr lang="en-SG" dirty="0"/>
          </a:p>
        </p:txBody>
      </p:sp>
      <p:sp>
        <p:nvSpPr>
          <p:cNvPr id="3" name="Content Placeholder 2"/>
          <p:cNvSpPr>
            <a:spLocks noGrp="1"/>
          </p:cNvSpPr>
          <p:nvPr>
            <p:ph idx="1"/>
          </p:nvPr>
        </p:nvSpPr>
        <p:spPr/>
        <p:txBody>
          <a:bodyPr/>
          <a:lstStyle/>
          <a:p>
            <a:r>
              <a:rPr lang="en-US" dirty="0"/>
              <a:t>When a particle moves</a:t>
            </a:r>
            <a:r>
              <a:rPr lang="en-US" sz="2000" dirty="0"/>
              <a:t> </a:t>
            </a:r>
            <a:r>
              <a:rPr lang="en-US" dirty="0"/>
              <a:t>in a circle with constant speed, the motion is called </a:t>
            </a:r>
            <a:r>
              <a:rPr lang="en-US" dirty="0">
                <a:solidFill>
                  <a:srgbClr val="FF0000"/>
                </a:solidFill>
              </a:rPr>
              <a:t>uniform circular </a:t>
            </a:r>
            <a:r>
              <a:rPr lang="en-US" dirty="0"/>
              <a:t>motion.</a:t>
            </a:r>
          </a:p>
          <a:p>
            <a:r>
              <a:rPr lang="en-US" dirty="0"/>
              <a:t>There is only the </a:t>
            </a:r>
            <a:r>
              <a:rPr lang="en-US" dirty="0">
                <a:solidFill>
                  <a:srgbClr val="FF0000"/>
                </a:solidFill>
              </a:rPr>
              <a:t>perpendicular</a:t>
            </a:r>
            <a:r>
              <a:rPr lang="en-US" dirty="0"/>
              <a:t> component of acceleration, directed inward, which is a result of the change in direction of the particle. </a:t>
            </a:r>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31</a:t>
            </a:fld>
            <a:endParaRPr lang="en-US" dirty="0"/>
          </a:p>
        </p:txBody>
      </p:sp>
      <p:pic>
        <p:nvPicPr>
          <p:cNvPr id="5" name="Picture 4" descr="03_27_Figure"/>
          <p:cNvPicPr>
            <a:picLocks noChangeAspect="1" noChangeArrowheads="1"/>
          </p:cNvPicPr>
          <p:nvPr/>
        </p:nvPicPr>
        <p:blipFill rotWithShape="1">
          <a:blip r:embed="rId2" cstate="print"/>
          <a:srcRect l="65109" t="21869"/>
          <a:stretch/>
        </p:blipFill>
        <p:spPr bwMode="auto">
          <a:xfrm>
            <a:off x="1505851" y="3579803"/>
            <a:ext cx="3715657" cy="2540197"/>
          </a:xfrm>
          <a:prstGeom prst="rect">
            <a:avLst/>
          </a:prstGeom>
          <a:noFill/>
        </p:spPr>
      </p:pic>
    </p:spTree>
    <p:extLst>
      <p:ext uri="{BB962C8B-B14F-4D97-AF65-F5344CB8AC3E}">
        <p14:creationId xmlns:p14="http://schemas.microsoft.com/office/powerpoint/2010/main" val="27125338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circular motion</a:t>
            </a:r>
            <a:endParaRPr lang="en-SG" dirty="0"/>
          </a:p>
        </p:txBody>
      </p:sp>
      <p:sp>
        <p:nvSpPr>
          <p:cNvPr id="3" name="Content Placeholder 2"/>
          <p:cNvSpPr>
            <a:spLocks noGrp="1"/>
          </p:cNvSpPr>
          <p:nvPr>
            <p:ph idx="1"/>
          </p:nvPr>
        </p:nvSpPr>
        <p:spPr/>
        <p:txBody>
          <a:bodyPr/>
          <a:lstStyle/>
          <a:p>
            <a:r>
              <a:rPr lang="en-GB" dirty="0"/>
              <a:t>The angle </a:t>
            </a:r>
            <a:r>
              <a:rPr lang="en-US" dirty="0"/>
              <a:t>∆</a:t>
            </a:r>
            <a:r>
              <a:rPr lang="el-GR" i="1" dirty="0">
                <a:latin typeface="Times New Roman"/>
                <a:cs typeface="Times New Roman"/>
              </a:rPr>
              <a:t>ϕ</a:t>
            </a:r>
            <a:r>
              <a:rPr lang="en-GB" dirty="0">
                <a:latin typeface="Times New Roman"/>
                <a:cs typeface="Times New Roman"/>
              </a:rPr>
              <a:t> </a:t>
            </a:r>
            <a:r>
              <a:rPr lang="en-GB" dirty="0"/>
              <a:t>is the </a:t>
            </a:r>
            <a:r>
              <a:rPr lang="en-GB" dirty="0">
                <a:solidFill>
                  <a:srgbClr val="FF0000"/>
                </a:solidFill>
              </a:rPr>
              <a:t>same</a:t>
            </a:r>
            <a:r>
              <a:rPr lang="en-GB" dirty="0"/>
              <a:t> for the two </a:t>
            </a:r>
            <a:br>
              <a:rPr lang="en-GB" dirty="0"/>
            </a:br>
            <a:r>
              <a:rPr lang="en-GB" dirty="0"/>
              <a:t>triangles because  </a:t>
            </a:r>
            <a:r>
              <a:rPr lang="en-US" dirty="0"/>
              <a:t>    is perpendicular </a:t>
            </a:r>
            <a:br>
              <a:rPr lang="en-US" dirty="0"/>
            </a:br>
            <a:r>
              <a:rPr lang="en-US" dirty="0"/>
              <a:t>to line OP</a:t>
            </a:r>
            <a:r>
              <a:rPr lang="en-US" baseline="-25000" dirty="0"/>
              <a:t>1</a:t>
            </a:r>
            <a:r>
              <a:rPr lang="en-GB" dirty="0"/>
              <a:t> while     </a:t>
            </a:r>
            <a:r>
              <a:rPr lang="en-US" dirty="0"/>
              <a:t> is perpendicular </a:t>
            </a:r>
            <a:br>
              <a:rPr lang="en-US" dirty="0"/>
            </a:br>
            <a:r>
              <a:rPr lang="en-US" dirty="0"/>
              <a:t>to line OP</a:t>
            </a:r>
            <a:r>
              <a:rPr lang="en-US" baseline="-25000" dirty="0"/>
              <a:t>2</a:t>
            </a:r>
            <a:r>
              <a:rPr lang="en-US" dirty="0"/>
              <a:t>. </a:t>
            </a:r>
          </a:p>
          <a:p>
            <a:r>
              <a:rPr lang="en-US" dirty="0"/>
              <a:t>Since the two triangles are similar </a:t>
            </a:r>
            <a:br>
              <a:rPr lang="en-US" dirty="0"/>
            </a:br>
            <a:r>
              <a:rPr lang="en-US" dirty="0"/>
              <a:t>and                         , </a:t>
            </a:r>
          </a:p>
          <a:p>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32</a:t>
            </a:fld>
            <a:endParaRPr lang="en-US" dirty="0"/>
          </a:p>
        </p:txBody>
      </p:sp>
      <p:pic>
        <p:nvPicPr>
          <p:cNvPr id="6" name="Picture 7" descr="03_28_Figure"/>
          <p:cNvPicPr>
            <a:picLocks noChangeAspect="1" noChangeArrowheads="1"/>
          </p:cNvPicPr>
          <p:nvPr/>
        </p:nvPicPr>
        <p:blipFill>
          <a:blip r:embed="rId3" cstate="print"/>
          <a:srcRect l="1312" b="36108"/>
          <a:stretch>
            <a:fillRect/>
          </a:stretch>
        </p:blipFill>
        <p:spPr bwMode="auto">
          <a:xfrm>
            <a:off x="6766331" y="1440000"/>
            <a:ext cx="2997967" cy="5023261"/>
          </a:xfrm>
          <a:prstGeom prst="rect">
            <a:avLst/>
          </a:prstGeom>
          <a:noFill/>
        </p:spPr>
      </p:pic>
      <p:graphicFrame>
        <p:nvGraphicFramePr>
          <p:cNvPr id="7" name="Object 3"/>
          <p:cNvGraphicFramePr>
            <a:graphicFrameLocks noChangeAspect="1"/>
          </p:cNvGraphicFramePr>
          <p:nvPr>
            <p:extLst>
              <p:ext uri="{D42A27DB-BD31-4B8C-83A1-F6EECF244321}">
                <p14:modId xmlns:p14="http://schemas.microsoft.com/office/powerpoint/2010/main" val="211891883"/>
              </p:ext>
            </p:extLst>
          </p:nvPr>
        </p:nvGraphicFramePr>
        <p:xfrm>
          <a:off x="3617458" y="1828347"/>
          <a:ext cx="254000" cy="376238"/>
        </p:xfrm>
        <a:graphic>
          <a:graphicData uri="http://schemas.openxmlformats.org/presentationml/2006/ole">
            <mc:AlternateContent xmlns:mc="http://schemas.openxmlformats.org/markup-compatibility/2006">
              <mc:Choice xmlns:v="urn:schemas-microsoft-com:vml" Requires="v">
                <p:oleObj spid="_x0000_s253002" name="Equation" r:id="rId4" imgW="253800" imgH="380880" progId="Equation.DSMT4">
                  <p:embed/>
                </p:oleObj>
              </mc:Choice>
              <mc:Fallback>
                <p:oleObj name="Equation" r:id="rId4" imgW="253800" imgH="380880" progId="Equation.DSMT4">
                  <p:embed/>
                  <p:pic>
                    <p:nvPicPr>
                      <p:cNvPr id="6" name="Object 3"/>
                      <p:cNvPicPr>
                        <a:picLocks noChangeAspect="1" noChangeArrowheads="1"/>
                      </p:cNvPicPr>
                      <p:nvPr/>
                    </p:nvPicPr>
                    <p:blipFill>
                      <a:blip r:embed="rId5"/>
                      <a:srcRect/>
                      <a:stretch>
                        <a:fillRect/>
                      </a:stretch>
                    </p:blipFill>
                    <p:spPr bwMode="auto">
                      <a:xfrm>
                        <a:off x="3617458" y="1828347"/>
                        <a:ext cx="2540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320861490"/>
              </p:ext>
            </p:extLst>
          </p:nvPr>
        </p:nvGraphicFramePr>
        <p:xfrm>
          <a:off x="3595160" y="2196451"/>
          <a:ext cx="279400" cy="377825"/>
        </p:xfrm>
        <a:graphic>
          <a:graphicData uri="http://schemas.openxmlformats.org/presentationml/2006/ole">
            <mc:AlternateContent xmlns:mc="http://schemas.openxmlformats.org/markup-compatibility/2006">
              <mc:Choice xmlns:v="urn:schemas-microsoft-com:vml" Requires="v">
                <p:oleObj spid="_x0000_s253003" name="Equation" r:id="rId6" imgW="279360" imgH="380880" progId="Equation.DSMT4">
                  <p:embed/>
                </p:oleObj>
              </mc:Choice>
              <mc:Fallback>
                <p:oleObj name="Equation" r:id="rId6" imgW="279360" imgH="380880" progId="Equation.DSMT4">
                  <p:embed/>
                  <p:pic>
                    <p:nvPicPr>
                      <p:cNvPr id="7" name="Object 3"/>
                      <p:cNvPicPr>
                        <a:picLocks noChangeAspect="1" noChangeArrowheads="1"/>
                      </p:cNvPicPr>
                      <p:nvPr/>
                    </p:nvPicPr>
                    <p:blipFill>
                      <a:blip r:embed="rId7"/>
                      <a:srcRect/>
                      <a:stretch>
                        <a:fillRect/>
                      </a:stretch>
                    </p:blipFill>
                    <p:spPr bwMode="auto">
                      <a:xfrm>
                        <a:off x="3595160" y="2196451"/>
                        <a:ext cx="2794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54661103"/>
              </p:ext>
            </p:extLst>
          </p:nvPr>
        </p:nvGraphicFramePr>
        <p:xfrm>
          <a:off x="2041525" y="3576638"/>
          <a:ext cx="1625600" cy="427037"/>
        </p:xfrm>
        <a:graphic>
          <a:graphicData uri="http://schemas.openxmlformats.org/presentationml/2006/ole">
            <mc:AlternateContent xmlns:mc="http://schemas.openxmlformats.org/markup-compatibility/2006">
              <mc:Choice xmlns:v="urn:schemas-microsoft-com:vml" Requires="v">
                <p:oleObj spid="_x0000_s253004" name="Equation" r:id="rId8" imgW="1625400" imgH="431640" progId="Equation.DSMT4">
                  <p:embed/>
                </p:oleObj>
              </mc:Choice>
              <mc:Fallback>
                <p:oleObj name="Equation" r:id="rId8" imgW="1625400" imgH="431640" progId="Equation.DSMT4">
                  <p:embed/>
                  <p:pic>
                    <p:nvPicPr>
                      <p:cNvPr id="8" name="Object 3"/>
                      <p:cNvPicPr>
                        <a:picLocks noChangeAspect="1" noChangeArrowheads="1"/>
                      </p:cNvPicPr>
                      <p:nvPr/>
                    </p:nvPicPr>
                    <p:blipFill>
                      <a:blip r:embed="rId9"/>
                      <a:srcRect/>
                      <a:stretch>
                        <a:fillRect/>
                      </a:stretch>
                    </p:blipFill>
                    <p:spPr bwMode="auto">
                      <a:xfrm>
                        <a:off x="2041525" y="3576638"/>
                        <a:ext cx="162560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268843644"/>
              </p:ext>
            </p:extLst>
          </p:nvPr>
        </p:nvGraphicFramePr>
        <p:xfrm>
          <a:off x="1432532" y="4114346"/>
          <a:ext cx="1346200" cy="1581150"/>
        </p:xfrm>
        <a:graphic>
          <a:graphicData uri="http://schemas.openxmlformats.org/presentationml/2006/ole">
            <mc:AlternateContent xmlns:mc="http://schemas.openxmlformats.org/markup-compatibility/2006">
              <mc:Choice xmlns:v="urn:schemas-microsoft-com:vml" Requires="v">
                <p:oleObj spid="_x0000_s253005" name="Equation" r:id="rId10" imgW="1346040" imgH="1600200" progId="Equation.DSMT4">
                  <p:embed/>
                </p:oleObj>
              </mc:Choice>
              <mc:Fallback>
                <p:oleObj name="Equation" r:id="rId10" imgW="1346040" imgH="1600200" progId="Equation.DSMT4">
                  <p:embed/>
                  <p:pic>
                    <p:nvPicPr>
                      <p:cNvPr id="9" name="Object 3"/>
                      <p:cNvPicPr>
                        <a:picLocks noChangeAspect="1" noChangeArrowheads="1"/>
                      </p:cNvPicPr>
                      <p:nvPr/>
                    </p:nvPicPr>
                    <p:blipFill>
                      <a:blip r:embed="rId11"/>
                      <a:srcRect/>
                      <a:stretch>
                        <a:fillRect/>
                      </a:stretch>
                    </p:blipFill>
                    <p:spPr bwMode="auto">
                      <a:xfrm>
                        <a:off x="1432532" y="4114346"/>
                        <a:ext cx="1346200" cy="158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3722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Centripetal acceleration</a:t>
            </a:r>
            <a:endParaRPr lang="en-SG" dirty="0"/>
          </a:p>
        </p:txBody>
      </p:sp>
      <p:sp>
        <p:nvSpPr>
          <p:cNvPr id="3" name="Content Placeholder 2"/>
          <p:cNvSpPr>
            <a:spLocks noGrp="1"/>
          </p:cNvSpPr>
          <p:nvPr>
            <p:ph idx="1"/>
          </p:nvPr>
        </p:nvSpPr>
        <p:spPr/>
        <p:txBody>
          <a:bodyPr/>
          <a:lstStyle/>
          <a:p>
            <a:pPr>
              <a:lnSpc>
                <a:spcPct val="110000"/>
              </a:lnSpc>
            </a:pPr>
            <a:r>
              <a:rPr lang="en-US" dirty="0"/>
              <a:t>The magnitude of the average acceleration </a:t>
            </a:r>
            <a:r>
              <a:rPr lang="en-US" dirty="0" smtClean="0"/>
              <a:t/>
            </a:r>
            <a:br>
              <a:rPr lang="en-US" dirty="0" smtClean="0"/>
            </a:br>
            <a:r>
              <a:rPr lang="en-US" dirty="0" smtClean="0"/>
              <a:t>is</a:t>
            </a:r>
            <a:endParaRPr lang="en-US" dirty="0"/>
          </a:p>
          <a:p>
            <a:pPr>
              <a:lnSpc>
                <a:spcPct val="110000"/>
              </a:lnSpc>
            </a:pPr>
            <a:endParaRPr lang="en-GB" dirty="0"/>
          </a:p>
          <a:p>
            <a:pPr>
              <a:lnSpc>
                <a:spcPct val="110000"/>
              </a:lnSpc>
            </a:pPr>
            <a:r>
              <a:rPr lang="en-US" dirty="0" smtClean="0"/>
              <a:t>The </a:t>
            </a:r>
            <a:r>
              <a:rPr lang="en-US" dirty="0"/>
              <a:t>magnitude of the instantaneous </a:t>
            </a:r>
            <a:r>
              <a:rPr lang="en-US" dirty="0" smtClean="0"/>
              <a:t/>
            </a:r>
            <a:br>
              <a:rPr lang="en-US" dirty="0" smtClean="0"/>
            </a:br>
            <a:r>
              <a:rPr lang="en-US" dirty="0" smtClean="0"/>
              <a:t>acceleration </a:t>
            </a:r>
            <a:r>
              <a:rPr lang="en-US" dirty="0"/>
              <a:t>is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33</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881320729"/>
              </p:ext>
            </p:extLst>
          </p:nvPr>
        </p:nvGraphicFramePr>
        <p:xfrm>
          <a:off x="1480393" y="2233930"/>
          <a:ext cx="2082800" cy="776288"/>
        </p:xfrm>
        <a:graphic>
          <a:graphicData uri="http://schemas.openxmlformats.org/presentationml/2006/ole">
            <mc:AlternateContent xmlns:mc="http://schemas.openxmlformats.org/markup-compatibility/2006">
              <mc:Choice xmlns:v="urn:schemas-microsoft-com:vml" Requires="v">
                <p:oleObj spid="_x0000_s253990" name="Equation" r:id="rId3" imgW="2082600" imgH="787320" progId="Equation.DSMT4">
                  <p:embed/>
                </p:oleObj>
              </mc:Choice>
              <mc:Fallback>
                <p:oleObj name="Equation" r:id="rId3" imgW="2082600" imgH="787320" progId="Equation.DSMT4">
                  <p:embed/>
                  <p:pic>
                    <p:nvPicPr>
                      <p:cNvPr id="444419" name="Object 3"/>
                      <p:cNvPicPr>
                        <a:picLocks noChangeAspect="1" noChangeArrowheads="1"/>
                      </p:cNvPicPr>
                      <p:nvPr/>
                    </p:nvPicPr>
                    <p:blipFill>
                      <a:blip r:embed="rId4"/>
                      <a:srcRect/>
                      <a:stretch>
                        <a:fillRect/>
                      </a:stretch>
                    </p:blipFill>
                    <p:spPr bwMode="auto">
                      <a:xfrm>
                        <a:off x="1480393" y="2233930"/>
                        <a:ext cx="20828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67358336"/>
              </p:ext>
            </p:extLst>
          </p:nvPr>
        </p:nvGraphicFramePr>
        <p:xfrm>
          <a:off x="1447735" y="4159021"/>
          <a:ext cx="3060700" cy="1606550"/>
        </p:xfrm>
        <a:graphic>
          <a:graphicData uri="http://schemas.openxmlformats.org/presentationml/2006/ole">
            <mc:AlternateContent xmlns:mc="http://schemas.openxmlformats.org/markup-compatibility/2006">
              <mc:Choice xmlns:v="urn:schemas-microsoft-com:vml" Requires="v">
                <p:oleObj spid="_x0000_s253991" name="Equation" r:id="rId5" imgW="3060360" imgH="1625400" progId="Equation.DSMT4">
                  <p:embed/>
                </p:oleObj>
              </mc:Choice>
              <mc:Fallback>
                <p:oleObj name="Equation" r:id="rId5" imgW="3060360" imgH="1625400" progId="Equation.DSMT4">
                  <p:embed/>
                  <p:pic>
                    <p:nvPicPr>
                      <p:cNvPr id="444420" name="Object 3"/>
                      <p:cNvPicPr>
                        <a:picLocks noChangeAspect="1" noChangeArrowheads="1"/>
                      </p:cNvPicPr>
                      <p:nvPr/>
                    </p:nvPicPr>
                    <p:blipFill>
                      <a:blip r:embed="rId6"/>
                      <a:srcRect/>
                      <a:stretch>
                        <a:fillRect/>
                      </a:stretch>
                    </p:blipFill>
                    <p:spPr bwMode="auto">
                      <a:xfrm>
                        <a:off x="1447735" y="4159021"/>
                        <a:ext cx="306070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7" descr="03_28_Figure"/>
          <p:cNvPicPr>
            <a:picLocks noChangeAspect="1" noChangeArrowheads="1"/>
          </p:cNvPicPr>
          <p:nvPr/>
        </p:nvPicPr>
        <p:blipFill>
          <a:blip r:embed="rId7" cstate="print"/>
          <a:srcRect l="1312" b="36108"/>
          <a:stretch>
            <a:fillRect/>
          </a:stretch>
        </p:blipFill>
        <p:spPr bwMode="auto">
          <a:xfrm>
            <a:off x="6766331" y="1440000"/>
            <a:ext cx="2997967" cy="5023261"/>
          </a:xfrm>
          <a:prstGeom prst="rect">
            <a:avLst/>
          </a:prstGeom>
          <a:noFill/>
        </p:spPr>
      </p:pic>
    </p:spTree>
    <p:extLst>
      <p:ext uri="{BB962C8B-B14F-4D97-AF65-F5344CB8AC3E}">
        <p14:creationId xmlns:p14="http://schemas.microsoft.com/office/powerpoint/2010/main" val="14871591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Centripetal acceleration and time period</a:t>
            </a:r>
            <a:endParaRPr lang="en-SG" dirty="0"/>
          </a:p>
        </p:txBody>
      </p:sp>
      <p:sp>
        <p:nvSpPr>
          <p:cNvPr id="3" name="Content Placeholder 2"/>
          <p:cNvSpPr>
            <a:spLocks noGrp="1"/>
          </p:cNvSpPr>
          <p:nvPr>
            <p:ph idx="1"/>
          </p:nvPr>
        </p:nvSpPr>
        <p:spPr/>
        <p:txBody>
          <a:bodyPr/>
          <a:lstStyle/>
          <a:p>
            <a:pPr>
              <a:lnSpc>
                <a:spcPct val="110000"/>
              </a:lnSpc>
            </a:pPr>
            <a:r>
              <a:rPr lang="en-GB" dirty="0"/>
              <a:t>If period T is the time taken by the particle to complete </a:t>
            </a:r>
            <a:r>
              <a:rPr lang="en-GB" dirty="0">
                <a:solidFill>
                  <a:srgbClr val="FF0000"/>
                </a:solidFill>
              </a:rPr>
              <a:t>one</a:t>
            </a:r>
            <a:r>
              <a:rPr lang="en-GB" dirty="0"/>
              <a:t> revolution, then the particle travels a distance equal to the circumference, </a:t>
            </a:r>
            <a:r>
              <a:rPr lang="en-GB" dirty="0" err="1"/>
              <a:t>i.e</a:t>
            </a:r>
            <a:r>
              <a:rPr lang="en-GB" dirty="0"/>
              <a:t>,</a:t>
            </a:r>
          </a:p>
          <a:p>
            <a:endParaRPr lang="en-GB" dirty="0"/>
          </a:p>
          <a:p>
            <a:r>
              <a:rPr lang="en-GB" dirty="0" smtClean="0"/>
              <a:t>The </a:t>
            </a:r>
            <a:r>
              <a:rPr lang="en-GB" dirty="0"/>
              <a:t>centripetal acceleration can be written in terms of </a:t>
            </a:r>
            <a:r>
              <a:rPr lang="en-GB" i="1" dirty="0"/>
              <a:t>T</a:t>
            </a:r>
            <a:r>
              <a:rPr lang="en-GB" dirty="0"/>
              <a:t> as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34</a:t>
            </a:fld>
            <a:endParaRPr lang="en-US" dirty="0"/>
          </a:p>
        </p:txBody>
      </p:sp>
      <p:graphicFrame>
        <p:nvGraphicFramePr>
          <p:cNvPr id="6" name="Object 6"/>
          <p:cNvGraphicFramePr>
            <a:graphicFrameLocks noChangeAspect="1"/>
          </p:cNvGraphicFramePr>
          <p:nvPr>
            <p:extLst>
              <p:ext uri="{D42A27DB-BD31-4B8C-83A1-F6EECF244321}">
                <p14:modId xmlns:p14="http://schemas.microsoft.com/office/powerpoint/2010/main" val="3721070730"/>
              </p:ext>
            </p:extLst>
          </p:nvPr>
        </p:nvGraphicFramePr>
        <p:xfrm>
          <a:off x="1454836" y="2383361"/>
          <a:ext cx="1016000" cy="714375"/>
        </p:xfrm>
        <a:graphic>
          <a:graphicData uri="http://schemas.openxmlformats.org/presentationml/2006/ole">
            <mc:AlternateContent xmlns:mc="http://schemas.openxmlformats.org/markup-compatibility/2006">
              <mc:Choice xmlns:v="urn:schemas-microsoft-com:vml" Requires="v">
                <p:oleObj spid="_x0000_s255012" name="Equation" r:id="rId3" imgW="1015920" imgH="723600" progId="Equation.DSMT4">
                  <p:embed/>
                </p:oleObj>
              </mc:Choice>
              <mc:Fallback>
                <p:oleObj name="Equation" r:id="rId3" imgW="1015920" imgH="723600" progId="Equation.DSMT4">
                  <p:embed/>
                  <p:pic>
                    <p:nvPicPr>
                      <p:cNvPr id="445446" name="Object 6"/>
                      <p:cNvPicPr>
                        <a:picLocks noChangeAspect="1" noChangeArrowheads="1"/>
                      </p:cNvPicPr>
                      <p:nvPr/>
                    </p:nvPicPr>
                    <p:blipFill>
                      <a:blip r:embed="rId4"/>
                      <a:srcRect/>
                      <a:stretch>
                        <a:fillRect/>
                      </a:stretch>
                    </p:blipFill>
                    <p:spPr bwMode="auto">
                      <a:xfrm>
                        <a:off x="1454836" y="2383361"/>
                        <a:ext cx="10160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1525972867"/>
              </p:ext>
            </p:extLst>
          </p:nvPr>
        </p:nvGraphicFramePr>
        <p:xfrm>
          <a:off x="1454836" y="3686519"/>
          <a:ext cx="1435100" cy="839788"/>
        </p:xfrm>
        <a:graphic>
          <a:graphicData uri="http://schemas.openxmlformats.org/presentationml/2006/ole">
            <mc:AlternateContent xmlns:mc="http://schemas.openxmlformats.org/markup-compatibility/2006">
              <mc:Choice xmlns:v="urn:schemas-microsoft-com:vml" Requires="v">
                <p:oleObj spid="_x0000_s255013" name="Equation" r:id="rId5" imgW="1434960" imgH="850680" progId="Equation.DSMT4">
                  <p:embed/>
                </p:oleObj>
              </mc:Choice>
              <mc:Fallback>
                <p:oleObj name="Equation" r:id="rId5" imgW="1434960" imgH="850680" progId="Equation.DSMT4">
                  <p:embed/>
                  <p:pic>
                    <p:nvPicPr>
                      <p:cNvPr id="445447" name="Object 7"/>
                      <p:cNvPicPr>
                        <a:picLocks noChangeAspect="1" noChangeArrowheads="1"/>
                      </p:cNvPicPr>
                      <p:nvPr/>
                    </p:nvPicPr>
                    <p:blipFill>
                      <a:blip r:embed="rId6"/>
                      <a:srcRect/>
                      <a:stretch>
                        <a:fillRect/>
                      </a:stretch>
                    </p:blipFill>
                    <p:spPr bwMode="auto">
                      <a:xfrm>
                        <a:off x="1454836" y="3686519"/>
                        <a:ext cx="143510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33389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pPr>
              <a:lnSpc>
                <a:spcPct val="110000"/>
              </a:lnSpc>
            </a:pPr>
            <a:r>
              <a:rPr lang="en-US" dirty="0"/>
              <a:t>If the centripetal acceleration is there then by Newton’s second law, a net force must be present. </a:t>
            </a:r>
          </a:p>
          <a:p>
            <a:pPr>
              <a:lnSpc>
                <a:spcPct val="110000"/>
              </a:lnSpc>
            </a:pPr>
            <a:r>
              <a:rPr lang="en-US" dirty="0"/>
              <a:t>We call this net force as the </a:t>
            </a:r>
            <a:r>
              <a:rPr lang="en-US" dirty="0">
                <a:solidFill>
                  <a:srgbClr val="FF0000"/>
                </a:solidFill>
              </a:rPr>
              <a:t>centripetal force</a:t>
            </a:r>
            <a:r>
              <a:rPr lang="en-US" dirty="0"/>
              <a:t> and it</a:t>
            </a:r>
            <a:r>
              <a:rPr lang="en-GB" dirty="0"/>
              <a:t> acts towards the centre (see figure).</a:t>
            </a:r>
          </a:p>
          <a:p>
            <a:pPr>
              <a:lnSpc>
                <a:spcPct val="110000"/>
              </a:lnSpc>
            </a:pPr>
            <a:r>
              <a:rPr lang="en-GB" dirty="0"/>
              <a:t>Its magnitude is given by</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35</a:t>
            </a:fld>
            <a:endParaRPr lang="en-US" dirty="0"/>
          </a:p>
        </p:txBody>
      </p:sp>
      <p:pic>
        <p:nvPicPr>
          <p:cNvPr id="5" name="Picture 10" descr="05_Figure28-I"/>
          <p:cNvPicPr>
            <a:picLocks noChangeAspect="1" noChangeArrowheads="1"/>
          </p:cNvPicPr>
          <p:nvPr/>
        </p:nvPicPr>
        <p:blipFill>
          <a:blip r:embed="rId2" cstate="print"/>
          <a:srcRect b="2556"/>
          <a:stretch>
            <a:fillRect/>
          </a:stretch>
        </p:blipFill>
        <p:spPr bwMode="auto">
          <a:xfrm>
            <a:off x="5398714" y="3437959"/>
            <a:ext cx="2946400" cy="2851933"/>
          </a:xfrm>
          <a:prstGeom prst="rect">
            <a:avLst/>
          </a:prstGeom>
          <a:noFill/>
        </p:spPr>
      </p:pic>
    </p:spTree>
    <p:extLst>
      <p:ext uri="{BB962C8B-B14F-4D97-AF65-F5344CB8AC3E}">
        <p14:creationId xmlns:p14="http://schemas.microsoft.com/office/powerpoint/2010/main" val="4001234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useful things to remember</a:t>
            </a:r>
            <a:endParaRPr lang="en-SG" dirty="0"/>
          </a:p>
        </p:txBody>
      </p:sp>
      <p:sp>
        <p:nvSpPr>
          <p:cNvPr id="3" name="Content Placeholder 2"/>
          <p:cNvSpPr>
            <a:spLocks noGrp="1"/>
          </p:cNvSpPr>
          <p:nvPr>
            <p:ph idx="1"/>
          </p:nvPr>
        </p:nvSpPr>
        <p:spPr/>
        <p:txBody>
          <a:bodyPr/>
          <a:lstStyle/>
          <a:p>
            <a:r>
              <a:rPr lang="en-GB" dirty="0"/>
              <a:t>The centripetal acceleration</a:t>
            </a:r>
          </a:p>
          <a:p>
            <a:pPr lvl="1">
              <a:spcAft>
                <a:spcPct val="0"/>
              </a:spcAft>
            </a:pPr>
            <a:r>
              <a:rPr lang="en-GB" sz="2400" dirty="0"/>
              <a:t>is a vector.</a:t>
            </a:r>
          </a:p>
          <a:p>
            <a:pPr lvl="1">
              <a:spcAft>
                <a:spcPct val="0"/>
              </a:spcAft>
            </a:pPr>
            <a:r>
              <a:rPr lang="en-GB" sz="2400" dirty="0"/>
              <a:t>is directed towards the centre of the circular path.</a:t>
            </a:r>
          </a:p>
          <a:p>
            <a:pPr lvl="1">
              <a:spcAft>
                <a:spcPct val="0"/>
              </a:spcAft>
            </a:pPr>
            <a:r>
              <a:rPr lang="en-GB" sz="2400" dirty="0"/>
              <a:t>prevents the particle from travelling in a tangential direction.</a:t>
            </a:r>
          </a:p>
          <a:p>
            <a:r>
              <a:rPr lang="en-GB" dirty="0"/>
              <a:t>The centripetal force</a:t>
            </a:r>
          </a:p>
          <a:p>
            <a:pPr lvl="1">
              <a:spcAft>
                <a:spcPct val="0"/>
              </a:spcAft>
            </a:pPr>
            <a:r>
              <a:rPr lang="en-GB" sz="2400" dirty="0"/>
              <a:t>is a single force or a combination of forces with a resultant towards the centre of the circular path.</a:t>
            </a:r>
          </a:p>
          <a:p>
            <a:pPr lvl="1">
              <a:spcAft>
                <a:spcPct val="0"/>
              </a:spcAft>
            </a:pPr>
            <a:r>
              <a:rPr lang="en-GB" sz="2400" dirty="0"/>
              <a:t>is perpendicular to the displacement of the particle and does no work on the particle. </a:t>
            </a:r>
            <a:endParaRPr lang="en-GB" sz="2400"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36</a:t>
            </a:fld>
            <a:endParaRPr lang="en-US" dirty="0"/>
          </a:p>
        </p:txBody>
      </p:sp>
    </p:spTree>
    <p:extLst>
      <p:ext uri="{BB962C8B-B14F-4D97-AF65-F5344CB8AC3E}">
        <p14:creationId xmlns:p14="http://schemas.microsoft.com/office/powerpoint/2010/main" val="803610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11</a:t>
            </a:r>
            <a:endParaRPr lang="en-SG" dirty="0"/>
          </a:p>
        </p:txBody>
      </p:sp>
      <p:sp>
        <p:nvSpPr>
          <p:cNvPr id="3" name="Content Placeholder 2"/>
          <p:cNvSpPr>
            <a:spLocks noGrp="1"/>
          </p:cNvSpPr>
          <p:nvPr>
            <p:ph idx="1"/>
          </p:nvPr>
        </p:nvSpPr>
        <p:spPr/>
        <p:txBody>
          <a:bodyPr/>
          <a:lstStyle/>
          <a:p>
            <a:pPr marL="358775" indent="-358775">
              <a:spcBef>
                <a:spcPts val="0"/>
              </a:spcBef>
              <a:buNone/>
              <a:tabLst>
                <a:tab pos="358775" algn="l"/>
                <a:tab pos="719138" algn="l"/>
              </a:tabLst>
            </a:pPr>
            <a:r>
              <a:rPr lang="en-GB" sz="2000" dirty="0"/>
              <a:t>a)	An object moves along a circle or a circular arc with a constant speed is accelerating.</a:t>
            </a:r>
          </a:p>
          <a:p>
            <a:pPr marL="358775" indent="-358775">
              <a:spcBef>
                <a:spcPts val="0"/>
              </a:spcBef>
              <a:buNone/>
              <a:tabLst>
                <a:tab pos="358775" algn="l"/>
                <a:tab pos="719138" algn="l"/>
              </a:tabLst>
            </a:pPr>
            <a:r>
              <a:rPr lang="en-GB" sz="2000" dirty="0"/>
              <a:t>	</a:t>
            </a:r>
            <a:r>
              <a:rPr lang="en-GB" sz="2000" dirty="0" err="1"/>
              <a:t>i</a:t>
            </a:r>
            <a:r>
              <a:rPr lang="en-GB" sz="2000" dirty="0"/>
              <a:t>)	Why is it accelerating?</a:t>
            </a:r>
          </a:p>
          <a:p>
            <a:pPr marL="358775" indent="-358775">
              <a:spcBef>
                <a:spcPts val="0"/>
              </a:spcBef>
              <a:buNone/>
              <a:tabLst>
                <a:tab pos="358775" algn="l"/>
                <a:tab pos="719138" algn="l"/>
              </a:tabLst>
            </a:pPr>
            <a:r>
              <a:rPr lang="en-GB" sz="2000" dirty="0"/>
              <a:t>	ii)	What is its acceleration?</a:t>
            </a:r>
          </a:p>
          <a:p>
            <a:pPr marL="358775" indent="-358775">
              <a:spcBef>
                <a:spcPts val="0"/>
              </a:spcBef>
              <a:buNone/>
              <a:tabLst>
                <a:tab pos="358775" algn="l"/>
                <a:tab pos="719138" algn="l"/>
              </a:tabLst>
            </a:pPr>
            <a:r>
              <a:rPr lang="en-GB" sz="2000" dirty="0"/>
              <a:t>b)	For a body to move in a circular path, a force must act on it from outside the body.</a:t>
            </a:r>
          </a:p>
          <a:p>
            <a:pPr marL="358775" indent="-358775">
              <a:spcBef>
                <a:spcPts val="0"/>
              </a:spcBef>
              <a:buNone/>
              <a:tabLst>
                <a:tab pos="358775" algn="l"/>
                <a:tab pos="719138" algn="l"/>
              </a:tabLst>
            </a:pPr>
            <a:r>
              <a:rPr lang="en-GB" sz="2000" dirty="0"/>
              <a:t>	</a:t>
            </a:r>
            <a:r>
              <a:rPr lang="en-GB" sz="2000" dirty="0" err="1"/>
              <a:t>i</a:t>
            </a:r>
            <a:r>
              <a:rPr lang="en-GB" sz="2000" dirty="0"/>
              <a:t>)	What is this required force?</a:t>
            </a:r>
          </a:p>
          <a:p>
            <a:pPr marL="358775" indent="-358775">
              <a:spcBef>
                <a:spcPts val="0"/>
              </a:spcBef>
              <a:buNone/>
              <a:tabLst>
                <a:tab pos="358775" algn="l"/>
                <a:tab pos="719138" algn="l"/>
              </a:tabLst>
            </a:pPr>
            <a:r>
              <a:rPr lang="en-GB" sz="2000" dirty="0"/>
              <a:t>	ii)	What is providing this required force?</a:t>
            </a:r>
            <a:endParaRPr lang="en-GB" sz="2000"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37</a:t>
            </a:fld>
            <a:endParaRPr lang="en-US" dirty="0"/>
          </a:p>
        </p:txBody>
      </p:sp>
    </p:spTree>
    <p:extLst>
      <p:ext uri="{BB962C8B-B14F-4D97-AF65-F5344CB8AC3E}">
        <p14:creationId xmlns:p14="http://schemas.microsoft.com/office/powerpoint/2010/main" val="40848268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12</a:t>
            </a:r>
            <a:endParaRPr lang="en-SG" dirty="0"/>
          </a:p>
        </p:txBody>
      </p:sp>
      <p:sp>
        <p:nvSpPr>
          <p:cNvPr id="3" name="Content Placeholder 2"/>
          <p:cNvSpPr>
            <a:spLocks noGrp="1"/>
          </p:cNvSpPr>
          <p:nvPr>
            <p:ph idx="1"/>
          </p:nvPr>
        </p:nvSpPr>
        <p:spPr/>
        <p:txBody>
          <a:bodyPr/>
          <a:lstStyle/>
          <a:p>
            <a:pPr marL="0" indent="0">
              <a:buNone/>
            </a:pPr>
            <a:r>
              <a:rPr lang="en-GB" sz="2000" dirty="0"/>
              <a:t>When an aircraft is moving in a horizontal plane at a constant speed of </a:t>
            </a:r>
            <a:r>
              <a:rPr lang="en-GB" sz="2000" dirty="0" smtClean="0"/>
              <a:t>650 </a:t>
            </a:r>
            <a:r>
              <a:rPr lang="en-GB" sz="2000" dirty="0"/>
              <a:t>m/s, its turning circle has a radius of 80 km. What is the ratio of the centripetal force to the weight of the aircraft? Take </a:t>
            </a:r>
            <a:r>
              <a:rPr lang="en-GB" sz="2000" dirty="0" smtClean="0"/>
              <a:t/>
            </a:r>
            <a:br>
              <a:rPr lang="en-GB" sz="2000" dirty="0" smtClean="0"/>
            </a:br>
            <a:r>
              <a:rPr lang="en-GB" sz="2000" dirty="0" smtClean="0"/>
              <a:t>g </a:t>
            </a:r>
            <a:r>
              <a:rPr lang="en-GB" sz="2000" dirty="0"/>
              <a:t>= 9.80 m/s</a:t>
            </a:r>
            <a:r>
              <a:rPr lang="en-GB" sz="2000" baseline="30000" dirty="0"/>
              <a:t>2</a:t>
            </a:r>
            <a:r>
              <a:rPr lang="en-GB" sz="2000" dirty="0"/>
              <a:t>.</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38</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736689507"/>
              </p:ext>
            </p:extLst>
          </p:nvPr>
        </p:nvGraphicFramePr>
        <p:xfrm>
          <a:off x="1097280" y="2542496"/>
          <a:ext cx="2387600" cy="3246437"/>
        </p:xfrm>
        <a:graphic>
          <a:graphicData uri="http://schemas.openxmlformats.org/presentationml/2006/ole">
            <mc:AlternateContent xmlns:mc="http://schemas.openxmlformats.org/markup-compatibility/2006">
              <mc:Choice xmlns:v="urn:schemas-microsoft-com:vml" Requires="v">
                <p:oleObj spid="_x0000_s256015" name="Equation" r:id="rId3" imgW="2387520" imgH="3288960" progId="Equation.DSMT4">
                  <p:embed/>
                </p:oleObj>
              </mc:Choice>
              <mc:Fallback>
                <p:oleObj name="Equation" r:id="rId3" imgW="2387520" imgH="3288960" progId="Equation.DSMT4">
                  <p:embed/>
                  <p:pic>
                    <p:nvPicPr>
                      <p:cNvPr id="263169" name="Object 3"/>
                      <p:cNvPicPr>
                        <a:picLocks noChangeAspect="1" noChangeArrowheads="1"/>
                      </p:cNvPicPr>
                      <p:nvPr/>
                    </p:nvPicPr>
                    <p:blipFill>
                      <a:blip r:embed="rId4"/>
                      <a:srcRect/>
                      <a:stretch>
                        <a:fillRect/>
                      </a:stretch>
                    </p:blipFill>
                    <p:spPr bwMode="auto">
                      <a:xfrm>
                        <a:off x="1097280" y="2542496"/>
                        <a:ext cx="2387600" cy="324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343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13</a:t>
            </a:r>
            <a:endParaRPr lang="en-SG" dirty="0"/>
          </a:p>
        </p:txBody>
      </p:sp>
      <p:sp>
        <p:nvSpPr>
          <p:cNvPr id="3" name="Content Placeholder 2"/>
          <p:cNvSpPr>
            <a:spLocks noGrp="1"/>
          </p:cNvSpPr>
          <p:nvPr>
            <p:ph idx="1"/>
          </p:nvPr>
        </p:nvSpPr>
        <p:spPr/>
        <p:txBody>
          <a:bodyPr/>
          <a:lstStyle/>
          <a:p>
            <a:pPr marL="0" indent="0">
              <a:buNone/>
            </a:pPr>
            <a:r>
              <a:rPr lang="en-GB" sz="2000" dirty="0"/>
              <a:t>A inventor designs a pendulum clock using a bob with mass m at the end of a thin wire of length L. Instead of swinging back and forth, the bob is to move in a horizontal circle with constant speed v with the wire making a fixed angle </a:t>
            </a:r>
            <a:r>
              <a:rPr lang="el-GR" sz="2000" dirty="0"/>
              <a:t>β</a:t>
            </a:r>
            <a:r>
              <a:rPr lang="en-GB" sz="2000" dirty="0"/>
              <a:t> with the vertical direction (see figure). This is called a </a:t>
            </a:r>
            <a:r>
              <a:rPr lang="en-GB" sz="2000" i="1" dirty="0"/>
              <a:t>conical pendulum</a:t>
            </a:r>
            <a:r>
              <a:rPr lang="en-GB" sz="2000" dirty="0"/>
              <a:t> because the suspending wire traces out a cone. Find the tension F in the wire and the period T (the time for one revolution of the bob).</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39</a:t>
            </a:fld>
            <a:endParaRPr lang="en-US" dirty="0"/>
          </a:p>
        </p:txBody>
      </p:sp>
      <p:pic>
        <p:nvPicPr>
          <p:cNvPr id="5" name="Picture 4" descr="05_32_FigureA"/>
          <p:cNvPicPr>
            <a:picLocks noChangeAspect="1" noChangeArrowheads="1"/>
          </p:cNvPicPr>
          <p:nvPr/>
        </p:nvPicPr>
        <p:blipFill>
          <a:blip r:embed="rId3" cstate="print"/>
          <a:srcRect l="2604" t="9423"/>
          <a:stretch>
            <a:fillRect/>
          </a:stretch>
        </p:blipFill>
        <p:spPr bwMode="auto">
          <a:xfrm>
            <a:off x="5555674" y="3376551"/>
            <a:ext cx="2220685" cy="2861992"/>
          </a:xfrm>
          <a:prstGeom prst="rect">
            <a:avLst/>
          </a:prstGeom>
          <a:noFill/>
        </p:spPr>
      </p:pic>
      <p:pic>
        <p:nvPicPr>
          <p:cNvPr id="6" name="Picture 4" descr="05_32_FigureB"/>
          <p:cNvPicPr>
            <a:picLocks noChangeAspect="1" noChangeArrowheads="1"/>
          </p:cNvPicPr>
          <p:nvPr/>
        </p:nvPicPr>
        <p:blipFill>
          <a:blip r:embed="rId4" cstate="print"/>
          <a:srcRect/>
          <a:stretch>
            <a:fillRect/>
          </a:stretch>
        </p:blipFill>
        <p:spPr bwMode="auto">
          <a:xfrm>
            <a:off x="1338931" y="3210296"/>
            <a:ext cx="1973708" cy="3356016"/>
          </a:xfrm>
          <a:prstGeom prst="rect">
            <a:avLst/>
          </a:prstGeom>
          <a:noFill/>
        </p:spPr>
      </p:pic>
    </p:spTree>
    <p:extLst>
      <p:ext uri="{BB962C8B-B14F-4D97-AF65-F5344CB8AC3E}">
        <p14:creationId xmlns:p14="http://schemas.microsoft.com/office/powerpoint/2010/main" val="242696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range force vs contact force</a:t>
            </a:r>
            <a:endParaRPr lang="en-SG" dirty="0"/>
          </a:p>
        </p:txBody>
      </p:sp>
      <p:sp>
        <p:nvSpPr>
          <p:cNvPr id="3" name="Content Placeholder 2"/>
          <p:cNvSpPr>
            <a:spLocks noGrp="1"/>
          </p:cNvSpPr>
          <p:nvPr>
            <p:ph idx="1"/>
          </p:nvPr>
        </p:nvSpPr>
        <p:spPr/>
        <p:txBody>
          <a:bodyPr/>
          <a:lstStyle/>
          <a:p>
            <a:pPr>
              <a:lnSpc>
                <a:spcPct val="110000"/>
              </a:lnSpc>
            </a:pPr>
            <a:r>
              <a:rPr lang="en-US" dirty="0">
                <a:solidFill>
                  <a:srgbClr val="FF0000"/>
                </a:solidFill>
              </a:rPr>
              <a:t>Contact</a:t>
            </a:r>
            <a:r>
              <a:rPr lang="en-US" dirty="0"/>
              <a:t> force arises when there is contact between objects such as a physical push or a pull.</a:t>
            </a:r>
          </a:p>
          <a:p>
            <a:pPr>
              <a:lnSpc>
                <a:spcPct val="110000"/>
              </a:lnSpc>
            </a:pPr>
            <a:r>
              <a:rPr lang="en-US" dirty="0"/>
              <a:t>Long-range force is felt even when the objects </a:t>
            </a:r>
            <a:r>
              <a:rPr lang="en-US" dirty="0">
                <a:solidFill>
                  <a:srgbClr val="FF0000"/>
                </a:solidFill>
              </a:rPr>
              <a:t>are not </a:t>
            </a:r>
            <a:r>
              <a:rPr lang="en-US" dirty="0"/>
              <a:t>in physical contact (such as the </a:t>
            </a:r>
            <a:r>
              <a:rPr lang="en-US" dirty="0">
                <a:solidFill>
                  <a:srgbClr val="FF0000"/>
                </a:solidFill>
              </a:rPr>
              <a:t>gravitational</a:t>
            </a:r>
            <a:r>
              <a:rPr lang="en-US" dirty="0"/>
              <a:t> pull between the Earth and the Moon). </a:t>
            </a:r>
          </a:p>
          <a:p>
            <a:pPr>
              <a:lnSpc>
                <a:spcPct val="110000"/>
              </a:lnSpc>
            </a:pPr>
            <a:r>
              <a:rPr lang="en-GB" dirty="0"/>
              <a:t>The gravitational force that </a:t>
            </a:r>
            <a:r>
              <a:rPr lang="en-GB" dirty="0" smtClean="0"/>
              <a:t>earth </a:t>
            </a:r>
            <a:r>
              <a:rPr lang="en-GB" dirty="0"/>
              <a:t>exerts on you is known as your weight     </a:t>
            </a:r>
            <a:r>
              <a:rPr lang="en-GB" dirty="0" smtClean="0"/>
              <a:t>.</a:t>
            </a:r>
            <a:endParaRPr lang="en-US"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14855944"/>
              </p:ext>
            </p:extLst>
          </p:nvPr>
        </p:nvGraphicFramePr>
        <p:xfrm>
          <a:off x="10337170" y="3686402"/>
          <a:ext cx="306388" cy="368300"/>
        </p:xfrm>
        <a:graphic>
          <a:graphicData uri="http://schemas.openxmlformats.org/presentationml/2006/ole">
            <mc:AlternateContent xmlns:mc="http://schemas.openxmlformats.org/markup-compatibility/2006">
              <mc:Choice xmlns:v="urn:schemas-microsoft-com:vml" Requires="v">
                <p:oleObj spid="_x0000_s241707" name="Equation" r:id="rId3" imgW="304560" imgH="368280" progId="Equation.DSMT4">
                  <p:embed/>
                </p:oleObj>
              </mc:Choice>
              <mc:Fallback>
                <p:oleObj name="Equation" r:id="rId3" imgW="304560" imgH="368280" progId="Equation.DSMT4">
                  <p:embed/>
                  <p:pic>
                    <p:nvPicPr>
                      <p:cNvPr id="6" name="Object 4"/>
                      <p:cNvPicPr>
                        <a:picLocks noChangeAspect="1" noChangeArrowheads="1"/>
                      </p:cNvPicPr>
                      <p:nvPr/>
                    </p:nvPicPr>
                    <p:blipFill>
                      <a:blip r:embed="rId4"/>
                      <a:srcRect/>
                      <a:stretch>
                        <a:fillRect/>
                      </a:stretch>
                    </p:blipFill>
                    <p:spPr bwMode="auto">
                      <a:xfrm>
                        <a:off x="10337170" y="3686402"/>
                        <a:ext cx="306388" cy="368300"/>
                      </a:xfrm>
                      <a:prstGeom prst="rect">
                        <a:avLst/>
                      </a:prstGeom>
                      <a:noFill/>
                      <a:extLst/>
                    </p:spPr>
                  </p:pic>
                </p:oleObj>
              </mc:Fallback>
            </mc:AlternateContent>
          </a:graphicData>
        </a:graphic>
      </p:graphicFrame>
    </p:spTree>
    <p:extLst>
      <p:ext uri="{BB962C8B-B14F-4D97-AF65-F5344CB8AC3E}">
        <p14:creationId xmlns:p14="http://schemas.microsoft.com/office/powerpoint/2010/main" val="11482303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14</a:t>
            </a:r>
            <a:endParaRPr lang="en-SG" dirty="0"/>
          </a:p>
        </p:txBody>
      </p:sp>
      <p:sp>
        <p:nvSpPr>
          <p:cNvPr id="3" name="Content Placeholder 2"/>
          <p:cNvSpPr>
            <a:spLocks noGrp="1"/>
          </p:cNvSpPr>
          <p:nvPr>
            <p:ph idx="1"/>
          </p:nvPr>
        </p:nvSpPr>
        <p:spPr/>
        <p:txBody>
          <a:bodyPr/>
          <a:lstStyle/>
          <a:p>
            <a:pPr marL="0" indent="0">
              <a:buNone/>
            </a:pPr>
            <a:r>
              <a:rPr lang="en-GB" sz="2000" dirty="0"/>
              <a:t>A  passenger on a carnival Ferris wheel moves in a vertical circle of radius R with constant speed v. The seat remains upright during the motion. Find expressions for the force the seat exerts on the passenger at the top of the circle and at the bottom.</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40</a:t>
            </a:fld>
            <a:endParaRPr lang="en-US" dirty="0"/>
          </a:p>
        </p:txBody>
      </p:sp>
      <p:pic>
        <p:nvPicPr>
          <p:cNvPr id="5" name="Picture 5" descr="05_36_Figure"/>
          <p:cNvPicPr>
            <a:picLocks noChangeAspect="1" noChangeArrowheads="1"/>
          </p:cNvPicPr>
          <p:nvPr/>
        </p:nvPicPr>
        <p:blipFill>
          <a:blip r:embed="rId3" cstate="print"/>
          <a:srcRect b="3084"/>
          <a:stretch>
            <a:fillRect/>
          </a:stretch>
        </p:blipFill>
        <p:spPr bwMode="auto">
          <a:xfrm>
            <a:off x="1097280" y="2780532"/>
            <a:ext cx="5379522" cy="3263268"/>
          </a:xfrm>
          <a:prstGeom prst="rect">
            <a:avLst/>
          </a:prstGeom>
          <a:noFill/>
        </p:spPr>
      </p:pic>
    </p:spTree>
    <p:extLst>
      <p:ext uri="{BB962C8B-B14F-4D97-AF65-F5344CB8AC3E}">
        <p14:creationId xmlns:p14="http://schemas.microsoft.com/office/powerpoint/2010/main" val="428500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Non-uniform circular motion</a:t>
            </a:r>
            <a:endParaRPr lang="en-SG" dirty="0"/>
          </a:p>
        </p:txBody>
      </p:sp>
      <p:sp>
        <p:nvSpPr>
          <p:cNvPr id="3" name="Content Placeholder 2"/>
          <p:cNvSpPr>
            <a:spLocks noGrp="1"/>
          </p:cNvSpPr>
          <p:nvPr>
            <p:ph idx="1"/>
          </p:nvPr>
        </p:nvSpPr>
        <p:spPr/>
        <p:txBody>
          <a:bodyPr/>
          <a:lstStyle/>
          <a:p>
            <a:pPr>
              <a:lnSpc>
                <a:spcPct val="110000"/>
              </a:lnSpc>
            </a:pPr>
            <a:r>
              <a:rPr lang="en-US" dirty="0"/>
              <a:t>If the speed of the particle on a circle </a:t>
            </a:r>
            <a:r>
              <a:rPr lang="en-US" dirty="0" smtClean="0"/>
              <a:t/>
            </a:r>
            <a:br>
              <a:rPr lang="en-US" dirty="0" smtClean="0"/>
            </a:br>
            <a:r>
              <a:rPr lang="en-US" dirty="0" smtClean="0"/>
              <a:t>varies </a:t>
            </a:r>
            <a:r>
              <a:rPr lang="en-US" dirty="0"/>
              <a:t>the </a:t>
            </a:r>
            <a:r>
              <a:rPr lang="en-US" dirty="0" smtClean="0"/>
              <a:t>motion, it </a:t>
            </a:r>
            <a:r>
              <a:rPr lang="en-US" dirty="0"/>
              <a:t>is termed as </a:t>
            </a:r>
            <a:r>
              <a:rPr lang="en-US" dirty="0" smtClean="0"/>
              <a:t/>
            </a:r>
            <a:br>
              <a:rPr lang="en-US" dirty="0" smtClean="0"/>
            </a:br>
            <a:r>
              <a:rPr lang="en-US" dirty="0" smtClean="0">
                <a:solidFill>
                  <a:srgbClr val="FF0000"/>
                </a:solidFill>
              </a:rPr>
              <a:t>non-uniform </a:t>
            </a:r>
            <a:r>
              <a:rPr lang="en-US" dirty="0">
                <a:solidFill>
                  <a:srgbClr val="FF0000"/>
                </a:solidFill>
              </a:rPr>
              <a:t>circular </a:t>
            </a:r>
            <a:r>
              <a:rPr lang="en-US" dirty="0">
                <a:solidFill>
                  <a:schemeClr val="tx1"/>
                </a:solidFill>
              </a:rPr>
              <a:t>motion.</a:t>
            </a:r>
          </a:p>
          <a:p>
            <a:pPr>
              <a:lnSpc>
                <a:spcPct val="110000"/>
              </a:lnSpc>
            </a:pPr>
            <a:r>
              <a:rPr lang="en-US" dirty="0"/>
              <a:t>In this motion, there will also be a </a:t>
            </a:r>
            <a:r>
              <a:rPr lang="en-US" dirty="0" smtClean="0"/>
              <a:t/>
            </a:r>
            <a:br>
              <a:rPr lang="en-US" dirty="0" smtClean="0"/>
            </a:br>
            <a:r>
              <a:rPr lang="en-US" dirty="0" smtClean="0"/>
              <a:t>tangential </a:t>
            </a:r>
            <a:r>
              <a:rPr lang="en-US" dirty="0"/>
              <a:t>acceleration component,  </a:t>
            </a:r>
            <a:r>
              <a:rPr lang="en-US" dirty="0" smtClean="0"/>
              <a:t/>
            </a:r>
            <a:br>
              <a:rPr lang="en-US" dirty="0" smtClean="0"/>
            </a:br>
            <a:r>
              <a:rPr lang="en-US" i="1" dirty="0" err="1" smtClean="0"/>
              <a:t>a</a:t>
            </a:r>
            <a:r>
              <a:rPr lang="en-US" baseline="-25000" dirty="0" err="1" smtClean="0"/>
              <a:t>tan</a:t>
            </a:r>
            <a:r>
              <a:rPr lang="en-US" dirty="0" smtClean="0"/>
              <a:t> </a:t>
            </a:r>
            <a:r>
              <a:rPr lang="en-US" dirty="0"/>
              <a:t>that is </a:t>
            </a:r>
            <a:r>
              <a:rPr lang="en-US" dirty="0">
                <a:solidFill>
                  <a:srgbClr val="FF0000"/>
                </a:solidFill>
              </a:rPr>
              <a:t>parallel</a:t>
            </a:r>
            <a:r>
              <a:rPr lang="en-US" dirty="0"/>
              <a:t> to the </a:t>
            </a:r>
            <a:br>
              <a:rPr lang="en-US" dirty="0"/>
            </a:br>
            <a:r>
              <a:rPr lang="en-US" dirty="0"/>
              <a:t>instantaneous </a:t>
            </a:r>
            <a:r>
              <a:rPr lang="en-US" dirty="0" smtClean="0"/>
              <a:t>velocity</a:t>
            </a:r>
            <a:r>
              <a:rPr lang="en-US" dirty="0"/>
              <a:t> </a:t>
            </a:r>
            <a:r>
              <a:rPr lang="en-US" dirty="0" smtClean="0"/>
              <a:t>given by</a:t>
            </a:r>
          </a:p>
          <a:p>
            <a:endParaRPr lang="en-GB" dirty="0"/>
          </a:p>
          <a:p>
            <a:r>
              <a:rPr lang="en-GB" dirty="0"/>
              <a:t>The total acceleration is  therefore </a:t>
            </a:r>
          </a:p>
          <a:p>
            <a:pPr>
              <a:lnSpc>
                <a:spcPct val="110000"/>
              </a:lnSpc>
            </a:pPr>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41</a:t>
            </a:fld>
            <a:endParaRPr lang="en-US" dirty="0"/>
          </a:p>
        </p:txBody>
      </p:sp>
      <p:pic>
        <p:nvPicPr>
          <p:cNvPr id="5" name="Picture 7" descr="03_30_Figure"/>
          <p:cNvPicPr>
            <a:picLocks noChangeAspect="1" noChangeArrowheads="1"/>
          </p:cNvPicPr>
          <p:nvPr/>
        </p:nvPicPr>
        <p:blipFill>
          <a:blip r:embed="rId3" cstate="print"/>
          <a:srcRect b="3285"/>
          <a:stretch>
            <a:fillRect/>
          </a:stretch>
        </p:blipFill>
        <p:spPr bwMode="auto">
          <a:xfrm>
            <a:off x="6784449" y="1646131"/>
            <a:ext cx="3641645" cy="3435930"/>
          </a:xfrm>
          <a:prstGeom prst="rect">
            <a:avLst/>
          </a:prstGeom>
          <a:noFill/>
        </p:spPr>
      </p:pic>
      <p:graphicFrame>
        <p:nvGraphicFramePr>
          <p:cNvPr id="6" name="Object 3"/>
          <p:cNvGraphicFramePr>
            <a:graphicFrameLocks noChangeAspect="1"/>
          </p:cNvGraphicFramePr>
          <p:nvPr>
            <p:extLst>
              <p:ext uri="{D42A27DB-BD31-4B8C-83A1-F6EECF244321}">
                <p14:modId xmlns:p14="http://schemas.microsoft.com/office/powerpoint/2010/main" val="544785196"/>
              </p:ext>
            </p:extLst>
          </p:nvPr>
        </p:nvGraphicFramePr>
        <p:xfrm>
          <a:off x="1484539" y="4616677"/>
          <a:ext cx="1069975" cy="717550"/>
        </p:xfrm>
        <a:graphic>
          <a:graphicData uri="http://schemas.openxmlformats.org/presentationml/2006/ole">
            <mc:AlternateContent xmlns:mc="http://schemas.openxmlformats.org/markup-compatibility/2006">
              <mc:Choice xmlns:v="urn:schemas-microsoft-com:vml" Requires="v">
                <p:oleObj spid="_x0000_s263184" name="Equation" r:id="rId4" imgW="1079280" imgH="723600" progId="Equation.DSMT4">
                  <p:embed/>
                </p:oleObj>
              </mc:Choice>
              <mc:Fallback>
                <p:oleObj name="Equation" r:id="rId4" imgW="1079280" imgH="723600" progId="Equation.DSMT4">
                  <p:embed/>
                  <p:pic>
                    <p:nvPicPr>
                      <p:cNvPr id="5" name="Object 3"/>
                      <p:cNvPicPr>
                        <a:picLocks noChangeAspect="1" noChangeArrowheads="1"/>
                      </p:cNvPicPr>
                      <p:nvPr/>
                    </p:nvPicPr>
                    <p:blipFill>
                      <a:blip r:embed="rId5"/>
                      <a:srcRect/>
                      <a:stretch>
                        <a:fillRect/>
                      </a:stretch>
                    </p:blipFill>
                    <p:spPr bwMode="auto">
                      <a:xfrm>
                        <a:off x="1484539" y="4616677"/>
                        <a:ext cx="10699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389729380"/>
              </p:ext>
            </p:extLst>
          </p:nvPr>
        </p:nvGraphicFramePr>
        <p:xfrm>
          <a:off x="5678263" y="5556250"/>
          <a:ext cx="1624013" cy="381000"/>
        </p:xfrm>
        <a:graphic>
          <a:graphicData uri="http://schemas.openxmlformats.org/presentationml/2006/ole">
            <mc:AlternateContent xmlns:mc="http://schemas.openxmlformats.org/markup-compatibility/2006">
              <mc:Choice xmlns:v="urn:schemas-microsoft-com:vml" Requires="v">
                <p:oleObj spid="_x0000_s263185" name="Equation" r:id="rId6" imgW="1625400" imgH="380880" progId="Equation.DSMT4">
                  <p:embed/>
                </p:oleObj>
              </mc:Choice>
              <mc:Fallback>
                <p:oleObj name="Equation" r:id="rId6" imgW="1625400" imgH="380880" progId="Equation.DSMT4">
                  <p:embed/>
                  <p:pic>
                    <p:nvPicPr>
                      <p:cNvPr id="6" name="Object 4"/>
                      <p:cNvPicPr>
                        <a:picLocks noChangeAspect="1" noChangeArrowheads="1"/>
                      </p:cNvPicPr>
                      <p:nvPr/>
                    </p:nvPicPr>
                    <p:blipFill>
                      <a:blip r:embed="rId7"/>
                      <a:srcRect/>
                      <a:stretch>
                        <a:fillRect/>
                      </a:stretch>
                    </p:blipFill>
                    <p:spPr bwMode="auto">
                      <a:xfrm>
                        <a:off x="5678263" y="5556250"/>
                        <a:ext cx="16240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4206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15</a:t>
            </a:r>
          </a:p>
        </p:txBody>
      </p:sp>
      <p:sp>
        <p:nvSpPr>
          <p:cNvPr id="3" name="Content Placeholder 2"/>
          <p:cNvSpPr>
            <a:spLocks noGrp="1"/>
          </p:cNvSpPr>
          <p:nvPr>
            <p:ph idx="1"/>
          </p:nvPr>
        </p:nvSpPr>
        <p:spPr/>
        <p:txBody>
          <a:bodyPr/>
          <a:lstStyle/>
          <a:p>
            <a:pPr marL="0" indent="0">
              <a:buNone/>
            </a:pPr>
            <a:r>
              <a:rPr lang="en-GB" sz="2000" dirty="0"/>
              <a:t>A car exhibits a constant acceleration of 3.00 m/s</a:t>
            </a:r>
            <a:r>
              <a:rPr lang="en-GB" sz="2000" baseline="30000" dirty="0"/>
              <a:t>2</a:t>
            </a:r>
            <a:r>
              <a:rPr lang="en-GB" sz="2000" dirty="0"/>
              <a:t> parallel to the roadway. The car passes over a rise in the roadway such that the top of the rise is shaped like a circle of radius 50.0 m. At the moment the car is at the top of the rise, its velocity vector is horizontal and has a magnitude </a:t>
            </a:r>
            <a:r>
              <a:rPr lang="en-GB" sz="2000" dirty="0" smtClean="0"/>
              <a:t>of</a:t>
            </a:r>
            <a:br>
              <a:rPr lang="en-GB" sz="2000" dirty="0" smtClean="0"/>
            </a:br>
            <a:r>
              <a:rPr lang="en-GB" sz="2000" dirty="0" smtClean="0"/>
              <a:t>6.00 </a:t>
            </a:r>
            <a:r>
              <a:rPr lang="en-GB" sz="2000" dirty="0"/>
              <a:t>m/s. What are the magnitude and direction of the total acceleration vector for the car at this </a:t>
            </a:r>
            <a:r>
              <a:rPr lang="en-GB" sz="2000" dirty="0" smtClean="0"/>
              <a:t>instant</a:t>
            </a:r>
            <a:r>
              <a:rPr lang="en-GB" sz="2000" dirty="0"/>
              <a: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42</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917757860"/>
              </p:ext>
            </p:extLst>
          </p:nvPr>
        </p:nvGraphicFramePr>
        <p:xfrm>
          <a:off x="1063401" y="3127375"/>
          <a:ext cx="3060700" cy="3162300"/>
        </p:xfrm>
        <a:graphic>
          <a:graphicData uri="http://schemas.openxmlformats.org/presentationml/2006/ole">
            <mc:AlternateContent xmlns:mc="http://schemas.openxmlformats.org/markup-compatibility/2006">
              <mc:Choice xmlns:v="urn:schemas-microsoft-com:vml" Requires="v">
                <p:oleObj spid="_x0000_s262155" name="Equation" r:id="rId3" imgW="3060360" imgH="3200400" progId="Equation.DSMT4">
                  <p:embed/>
                </p:oleObj>
              </mc:Choice>
              <mc:Fallback>
                <p:oleObj name="Equation" r:id="rId3" imgW="3060360" imgH="3200400" progId="Equation.DSMT4">
                  <p:embed/>
                  <p:pic>
                    <p:nvPicPr>
                      <p:cNvPr id="269313" name="Object 3"/>
                      <p:cNvPicPr>
                        <a:picLocks noChangeAspect="1" noChangeArrowheads="1"/>
                      </p:cNvPicPr>
                      <p:nvPr/>
                    </p:nvPicPr>
                    <p:blipFill>
                      <a:blip r:embed="rId4"/>
                      <a:srcRect/>
                      <a:stretch>
                        <a:fillRect/>
                      </a:stretch>
                    </p:blipFill>
                    <p:spPr bwMode="auto">
                      <a:xfrm>
                        <a:off x="1063401" y="3127375"/>
                        <a:ext cx="3060700" cy="316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16"/>
          <p:cNvGrpSpPr/>
          <p:nvPr/>
        </p:nvGrpSpPr>
        <p:grpSpPr>
          <a:xfrm>
            <a:off x="3233762" y="3469254"/>
            <a:ext cx="5807036" cy="6346186"/>
            <a:chOff x="2430523" y="3491101"/>
            <a:chExt cx="5807036" cy="6346186"/>
          </a:xfrm>
        </p:grpSpPr>
        <p:pic>
          <p:nvPicPr>
            <p:cNvPr id="7" name="Picture 2" descr="C:\Program Files\Microsoft Office\MEDIA\CAGCAT10\j0212957.wmf"/>
            <p:cNvPicPr>
              <a:picLocks noChangeAspect="1" noChangeArrowheads="1"/>
            </p:cNvPicPr>
            <p:nvPr/>
          </p:nvPicPr>
          <p:blipFill>
            <a:blip r:embed="rId5" cstate="print"/>
            <a:srcRect/>
            <a:stretch>
              <a:fillRect/>
            </a:stretch>
          </p:blipFill>
          <p:spPr bwMode="auto">
            <a:xfrm flipH="1">
              <a:off x="4842823" y="3491101"/>
              <a:ext cx="878223" cy="551460"/>
            </a:xfrm>
            <a:prstGeom prst="rect">
              <a:avLst/>
            </a:prstGeom>
            <a:noFill/>
          </p:spPr>
        </p:pic>
        <p:cxnSp>
          <p:nvCxnSpPr>
            <p:cNvPr id="8" name="Straight Arrow Connector 7"/>
            <p:cNvCxnSpPr/>
            <p:nvPr/>
          </p:nvCxnSpPr>
          <p:spPr>
            <a:xfrm>
              <a:off x="5329053" y="4054433"/>
              <a:ext cx="16200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17177" y="4054434"/>
              <a:ext cx="0" cy="1080655"/>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49042" y="5253842"/>
              <a:ext cx="11044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0.72 m/s</a:t>
              </a:r>
              <a:r>
                <a:rPr lang="en-GB" baseline="30000" dirty="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706592" y="3543795"/>
              <a:ext cx="11044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3.00 m/s</a:t>
              </a:r>
              <a:r>
                <a:rPr lang="en-GB" baseline="30000" dirty="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5329053" y="4066310"/>
              <a:ext cx="1620000" cy="103315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22223" y="5099463"/>
              <a:ext cx="890648" cy="369332"/>
            </a:xfrm>
            <a:prstGeom prst="rect">
              <a:avLst/>
            </a:prstGeom>
            <a:noFill/>
          </p:spPr>
          <p:txBody>
            <a:bodyPr wrap="square" rtlCol="0">
              <a:spAutoFit/>
            </a:bodyPr>
            <a:lstStyle/>
            <a:p>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m/s</a:t>
              </a:r>
              <a:r>
                <a:rPr lang="en-GB" baseline="30000" dirty="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sp>
          <p:nvSpPr>
            <p:cNvPr id="14" name="Arc 13"/>
            <p:cNvSpPr/>
            <p:nvPr/>
          </p:nvSpPr>
          <p:spPr>
            <a:xfrm rot="5400000">
              <a:off x="4848103" y="3577441"/>
              <a:ext cx="1021278" cy="1021278"/>
            </a:xfrm>
            <a:prstGeom prst="arc">
              <a:avLst>
                <a:gd name="adj1" fmla="val 16200000"/>
                <a:gd name="adj2" fmla="val 181163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955476" y="4099956"/>
              <a:ext cx="447626" cy="369332"/>
            </a:xfrm>
            <a:prstGeom prst="rect">
              <a:avLst/>
            </a:prstGeom>
            <a:noFill/>
          </p:spPr>
          <p:txBody>
            <a:bodyPr wrap="square" rtlCol="0">
              <a:spAutoFit/>
            </a:bodyPr>
            <a:lstStyle/>
            <a:p>
              <a:r>
                <a:rPr lang="el-GR" dirty="0">
                  <a:latin typeface="Calibri" pitchFamily="34" charset="0"/>
                  <a:cs typeface="Calibri" pitchFamily="34" charset="0"/>
                </a:rPr>
                <a:t>θ</a:t>
              </a:r>
              <a:endParaRPr lang="en-US" baseline="30000" dirty="0">
                <a:latin typeface="Calibri" pitchFamily="34" charset="0"/>
                <a:cs typeface="Calibri" pitchFamily="34" charset="0"/>
              </a:endParaRPr>
            </a:p>
          </p:txBody>
        </p:sp>
        <p:sp>
          <p:nvSpPr>
            <p:cNvPr id="16" name="Arc 15"/>
            <p:cNvSpPr/>
            <p:nvPr/>
          </p:nvSpPr>
          <p:spPr>
            <a:xfrm>
              <a:off x="2430523" y="4030251"/>
              <a:ext cx="5807036" cy="5807036"/>
            </a:xfrm>
            <a:prstGeom prst="arc">
              <a:avLst>
                <a:gd name="adj1" fmla="val 14908460"/>
                <a:gd name="adj2" fmla="val 1752608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3741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GB" dirty="0" smtClean="0"/>
          </a:p>
          <a:p>
            <a:pPr algn="ctr">
              <a:buNone/>
            </a:pPr>
            <a:endParaRPr lang="en-GB" dirty="0" smtClean="0"/>
          </a:p>
          <a:p>
            <a:pPr algn="ctr">
              <a:buNone/>
            </a:pPr>
            <a:endParaRPr lang="en-GB" dirty="0" smtClean="0"/>
          </a:p>
          <a:p>
            <a:pPr algn="ctr">
              <a:buNone/>
            </a:pPr>
            <a:r>
              <a:rPr lang="en-GB" sz="6000" dirty="0"/>
              <a:t>Optional Slides </a:t>
            </a:r>
            <a:endParaRPr lang="en-US" sz="6000" dirty="0"/>
          </a:p>
        </p:txBody>
      </p:sp>
    </p:spTree>
    <p:extLst>
      <p:ext uri="{BB962C8B-B14F-4D97-AF65-F5344CB8AC3E}">
        <p14:creationId xmlns:p14="http://schemas.microsoft.com/office/powerpoint/2010/main" val="26881301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Fluid resistance force </a:t>
            </a:r>
            <a:endParaRPr lang="en-SG" dirty="0"/>
          </a:p>
        </p:txBody>
      </p:sp>
      <p:sp>
        <p:nvSpPr>
          <p:cNvPr id="3" name="Content Placeholder 2"/>
          <p:cNvSpPr>
            <a:spLocks noGrp="1"/>
          </p:cNvSpPr>
          <p:nvPr>
            <p:ph idx="1"/>
          </p:nvPr>
        </p:nvSpPr>
        <p:spPr/>
        <p:txBody>
          <a:bodyPr/>
          <a:lstStyle/>
          <a:p>
            <a:pPr>
              <a:lnSpc>
                <a:spcPct val="110000"/>
              </a:lnSpc>
            </a:pPr>
            <a:r>
              <a:rPr lang="en-GB" dirty="0"/>
              <a:t>If an object moves in fluids, it experiences resistance.</a:t>
            </a:r>
          </a:p>
          <a:p>
            <a:pPr>
              <a:lnSpc>
                <a:spcPct val="110000"/>
              </a:lnSpc>
            </a:pPr>
            <a:r>
              <a:rPr lang="en-GB" dirty="0"/>
              <a:t>For small objects with very low speeds the magnitude of the fluid resistance force </a:t>
            </a:r>
            <a:r>
              <a:rPr lang="en-GB" i="1" dirty="0"/>
              <a:t>f</a:t>
            </a:r>
            <a:r>
              <a:rPr lang="en-GB" dirty="0"/>
              <a:t> </a:t>
            </a:r>
            <a:r>
              <a:rPr lang="en-GB" dirty="0" smtClean="0"/>
              <a:t>depends </a:t>
            </a:r>
            <a:r>
              <a:rPr lang="en-GB" dirty="0"/>
              <a:t>directly on the velocity as</a:t>
            </a:r>
          </a:p>
          <a:p>
            <a:pPr>
              <a:lnSpc>
                <a:spcPct val="110000"/>
              </a:lnSpc>
            </a:pPr>
            <a:endParaRPr lang="en-GB" dirty="0"/>
          </a:p>
          <a:p>
            <a:pPr>
              <a:lnSpc>
                <a:spcPct val="110000"/>
              </a:lnSpc>
              <a:buNone/>
            </a:pPr>
            <a:r>
              <a:rPr lang="en-GB" dirty="0"/>
              <a:t>    </a:t>
            </a:r>
            <a:r>
              <a:rPr lang="en-GB" dirty="0" smtClean="0"/>
              <a:t>	where </a:t>
            </a:r>
            <a:r>
              <a:rPr lang="en-GB" i="1" dirty="0" smtClean="0"/>
              <a:t>k</a:t>
            </a:r>
            <a:r>
              <a:rPr lang="en-GB" dirty="0" smtClean="0"/>
              <a:t> </a:t>
            </a:r>
            <a:r>
              <a:rPr lang="en-GB" dirty="0"/>
              <a:t>is a constant that depends on the shape and size of the body and properties of the fluid.</a:t>
            </a:r>
          </a:p>
          <a:p>
            <a:pPr>
              <a:lnSpc>
                <a:spcPct val="110000"/>
              </a:lnSpc>
              <a:buNone/>
            </a:pPr>
            <a:r>
              <a:rPr lang="en-GB" dirty="0"/>
              <a:t>     Examples include dust particles falling in air or a ball bearing falling in oil.</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44</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28210871"/>
              </p:ext>
            </p:extLst>
          </p:nvPr>
        </p:nvGraphicFramePr>
        <p:xfrm>
          <a:off x="1450975" y="3227388"/>
          <a:ext cx="803275" cy="339725"/>
        </p:xfrm>
        <a:graphic>
          <a:graphicData uri="http://schemas.openxmlformats.org/presentationml/2006/ole">
            <mc:AlternateContent xmlns:mc="http://schemas.openxmlformats.org/markup-compatibility/2006">
              <mc:Choice xmlns:v="urn:schemas-microsoft-com:vml" Requires="v">
                <p:oleObj spid="_x0000_s257037" name="Equation" r:id="rId3" imgW="812520" imgH="342720" progId="Equation.DSMT4">
                  <p:embed/>
                </p:oleObj>
              </mc:Choice>
              <mc:Fallback>
                <p:oleObj name="Equation" r:id="rId3" imgW="812520" imgH="342720" progId="Equation.DSMT4">
                  <p:embed/>
                  <p:pic>
                    <p:nvPicPr>
                      <p:cNvPr id="462851" name="Object 3"/>
                      <p:cNvPicPr>
                        <a:picLocks noChangeAspect="1" noChangeArrowheads="1"/>
                      </p:cNvPicPr>
                      <p:nvPr/>
                    </p:nvPicPr>
                    <p:blipFill>
                      <a:blip r:embed="rId4"/>
                      <a:srcRect/>
                      <a:stretch>
                        <a:fillRect/>
                      </a:stretch>
                    </p:blipFill>
                    <p:spPr bwMode="auto">
                      <a:xfrm>
                        <a:off x="1450975" y="3227388"/>
                        <a:ext cx="8032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6434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velocity</a:t>
            </a:r>
            <a:endParaRPr lang="en-SG" dirty="0"/>
          </a:p>
        </p:txBody>
      </p:sp>
      <p:sp>
        <p:nvSpPr>
          <p:cNvPr id="3" name="Content Placeholder 2"/>
          <p:cNvSpPr>
            <a:spLocks noGrp="1"/>
          </p:cNvSpPr>
          <p:nvPr>
            <p:ph idx="1"/>
          </p:nvPr>
        </p:nvSpPr>
        <p:spPr/>
        <p:txBody>
          <a:bodyPr/>
          <a:lstStyle/>
          <a:p>
            <a:pPr>
              <a:lnSpc>
                <a:spcPct val="110000"/>
              </a:lnSpc>
            </a:pPr>
            <a:r>
              <a:rPr lang="en-GB" dirty="0"/>
              <a:t>Consider a metal ball falling in oil such that the resistance force is            </a:t>
            </a:r>
            <a:r>
              <a:rPr lang="en-GB" dirty="0" smtClean="0"/>
              <a:t>. </a:t>
            </a:r>
          </a:p>
          <a:p>
            <a:pPr>
              <a:lnSpc>
                <a:spcPct val="110000"/>
              </a:lnSpc>
            </a:pPr>
            <a:r>
              <a:rPr lang="en-GB" dirty="0" smtClean="0"/>
              <a:t>According </a:t>
            </a:r>
            <a:r>
              <a:rPr lang="en-GB" dirty="0"/>
              <a:t>to  Newton’s second law</a:t>
            </a:r>
          </a:p>
          <a:p>
            <a:pPr>
              <a:lnSpc>
                <a:spcPct val="110000"/>
              </a:lnSpc>
            </a:pPr>
            <a:r>
              <a:rPr lang="en-GB" dirty="0" smtClean="0"/>
              <a:t>As </a:t>
            </a:r>
            <a:r>
              <a:rPr lang="en-GB" dirty="0"/>
              <a:t>the ball falls, the speed will increase which will also increase the resistance force. </a:t>
            </a:r>
          </a:p>
          <a:p>
            <a:pPr>
              <a:lnSpc>
                <a:spcPct val="110000"/>
              </a:lnSpc>
            </a:pPr>
            <a:r>
              <a:rPr lang="en-GB" dirty="0"/>
              <a:t>At a certain point of </a:t>
            </a:r>
            <a:r>
              <a:rPr lang="en-GB" dirty="0" smtClean="0"/>
              <a:t>time, </a:t>
            </a:r>
            <a:r>
              <a:rPr lang="en-GB" dirty="0"/>
              <a:t>the weight of the object will equal the resistance force.</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45</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560362515"/>
              </p:ext>
            </p:extLst>
          </p:nvPr>
        </p:nvGraphicFramePr>
        <p:xfrm>
          <a:off x="9532709" y="1545999"/>
          <a:ext cx="804863" cy="339725"/>
        </p:xfrm>
        <a:graphic>
          <a:graphicData uri="http://schemas.openxmlformats.org/presentationml/2006/ole">
            <mc:AlternateContent xmlns:mc="http://schemas.openxmlformats.org/markup-compatibility/2006">
              <mc:Choice xmlns:v="urn:schemas-microsoft-com:vml" Requires="v">
                <p:oleObj spid="_x0000_s259107" name="Equation" r:id="rId3" imgW="812520" imgH="342720" progId="Equation.DSMT4">
                  <p:embed/>
                </p:oleObj>
              </mc:Choice>
              <mc:Fallback>
                <p:oleObj name="Equation" r:id="rId3" imgW="812520" imgH="342720" progId="Equation.DSMT4">
                  <p:embed/>
                  <p:pic>
                    <p:nvPicPr>
                      <p:cNvPr id="462851" name="Object 3"/>
                      <p:cNvPicPr>
                        <a:picLocks noChangeAspect="1" noChangeArrowheads="1"/>
                      </p:cNvPicPr>
                      <p:nvPr/>
                    </p:nvPicPr>
                    <p:blipFill>
                      <a:blip r:embed="rId4"/>
                      <a:srcRect/>
                      <a:stretch>
                        <a:fillRect/>
                      </a:stretch>
                    </p:blipFill>
                    <p:spPr bwMode="auto">
                      <a:xfrm>
                        <a:off x="9532709" y="1545999"/>
                        <a:ext cx="804863"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6592684"/>
              </p:ext>
            </p:extLst>
          </p:nvPr>
        </p:nvGraphicFramePr>
        <p:xfrm>
          <a:off x="5956074" y="2245475"/>
          <a:ext cx="3060700" cy="415925"/>
        </p:xfrm>
        <a:graphic>
          <a:graphicData uri="http://schemas.openxmlformats.org/presentationml/2006/ole">
            <mc:AlternateContent xmlns:mc="http://schemas.openxmlformats.org/markup-compatibility/2006">
              <mc:Choice xmlns:v="urn:schemas-microsoft-com:vml" Requires="v">
                <p:oleObj spid="_x0000_s259108" name="Equation" r:id="rId5" imgW="3060360" imgH="419040" progId="Equation.DSMT4">
                  <p:embed/>
                </p:oleObj>
              </mc:Choice>
              <mc:Fallback>
                <p:oleObj name="Equation" r:id="rId5" imgW="3060360" imgH="419040" progId="Equation.DSMT4">
                  <p:embed/>
                  <p:pic>
                    <p:nvPicPr>
                      <p:cNvPr id="464899" name="Object 4"/>
                      <p:cNvPicPr>
                        <a:picLocks noChangeAspect="1" noChangeArrowheads="1"/>
                      </p:cNvPicPr>
                      <p:nvPr/>
                    </p:nvPicPr>
                    <p:blipFill>
                      <a:blip r:embed="rId6"/>
                      <a:srcRect/>
                      <a:stretch>
                        <a:fillRect/>
                      </a:stretch>
                    </p:blipFill>
                    <p:spPr bwMode="auto">
                      <a:xfrm>
                        <a:off x="5956074" y="2245475"/>
                        <a:ext cx="30607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4120139193"/>
              </p:ext>
            </p:extLst>
          </p:nvPr>
        </p:nvGraphicFramePr>
        <p:xfrm>
          <a:off x="1438502" y="4993162"/>
          <a:ext cx="3416300" cy="1211262"/>
        </p:xfrm>
        <a:graphic>
          <a:graphicData uri="http://schemas.openxmlformats.org/presentationml/2006/ole">
            <mc:AlternateContent xmlns:mc="http://schemas.openxmlformats.org/markup-compatibility/2006">
              <mc:Choice xmlns:v="urn:schemas-microsoft-com:vml" Requires="v">
                <p:oleObj spid="_x0000_s259109" name="Equation" r:id="rId7" imgW="3416040" imgH="1218960" progId="Equation.DSMT4">
                  <p:embed/>
                </p:oleObj>
              </mc:Choice>
              <mc:Fallback>
                <p:oleObj name="Equation" r:id="rId7" imgW="3416040" imgH="1218960" progId="Equation.DSMT4">
                  <p:embed/>
                  <p:pic>
                    <p:nvPicPr>
                      <p:cNvPr id="464900" name="Object 4"/>
                      <p:cNvPicPr>
                        <a:picLocks noChangeAspect="1" noChangeArrowheads="1"/>
                      </p:cNvPicPr>
                      <p:nvPr/>
                    </p:nvPicPr>
                    <p:blipFill>
                      <a:blip r:embed="rId8"/>
                      <a:srcRect/>
                      <a:stretch>
                        <a:fillRect/>
                      </a:stretch>
                    </p:blipFill>
                    <p:spPr bwMode="auto">
                      <a:xfrm>
                        <a:off x="1438502" y="4993162"/>
                        <a:ext cx="3416300" cy="1211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2650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a:t>
            </a:r>
            <a:r>
              <a:rPr lang="en-US" dirty="0" smtClean="0"/>
              <a:t>velocity – detailed calculation</a:t>
            </a:r>
            <a:endParaRPr lang="en-SG" dirty="0"/>
          </a:p>
        </p:txBody>
      </p:sp>
      <p:sp>
        <p:nvSpPr>
          <p:cNvPr id="3" name="Content Placeholder 2"/>
          <p:cNvSpPr>
            <a:spLocks noGrp="1"/>
          </p:cNvSpPr>
          <p:nvPr>
            <p:ph idx="1"/>
          </p:nvPr>
        </p:nvSpPr>
        <p:spPr/>
        <p:txBody>
          <a:bodyPr/>
          <a:lstStyle/>
          <a:p>
            <a:pPr>
              <a:lnSpc>
                <a:spcPct val="110000"/>
              </a:lnSpc>
            </a:pPr>
            <a:r>
              <a:rPr lang="en-GB" dirty="0"/>
              <a:t>Consider a metal ball falling in oil such that the resistance force is            . </a:t>
            </a:r>
          </a:p>
          <a:p>
            <a:pPr>
              <a:lnSpc>
                <a:spcPct val="110000"/>
              </a:lnSpc>
            </a:pPr>
            <a:endParaRPr lang="en-GB" dirty="0" smtClean="0"/>
          </a:p>
          <a:p>
            <a:pPr>
              <a:lnSpc>
                <a:spcPct val="110000"/>
              </a:lnSpc>
            </a:pPr>
            <a:endParaRPr lang="en-GB" dirty="0"/>
          </a:p>
          <a:p>
            <a:pPr>
              <a:lnSpc>
                <a:spcPct val="110000"/>
              </a:lnSpc>
            </a:pPr>
            <a:r>
              <a:rPr lang="en-GB" dirty="0"/>
              <a:t>Solving the above equation with </a:t>
            </a:r>
            <a:r>
              <a:rPr lang="en-GB" i="1" dirty="0" err="1"/>
              <a:t>v</a:t>
            </a:r>
            <a:r>
              <a:rPr lang="en-GB" baseline="-25000" dirty="0" err="1"/>
              <a:t>y</a:t>
            </a:r>
            <a:r>
              <a:rPr lang="en-GB" baseline="-25000" dirty="0"/>
              <a:t> </a:t>
            </a:r>
            <a:r>
              <a:rPr lang="en-GB" dirty="0"/>
              <a:t>= 0, when </a:t>
            </a:r>
            <a:r>
              <a:rPr lang="en-GB" i="1" dirty="0"/>
              <a:t>t</a:t>
            </a:r>
            <a:r>
              <a:rPr lang="en-GB" dirty="0"/>
              <a:t> = 0, we get </a:t>
            </a:r>
          </a:p>
          <a:p>
            <a:pPr>
              <a:lnSpc>
                <a:spcPct val="110000"/>
              </a:lnSpc>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46</a:t>
            </a:fld>
            <a:endParaRPr lang="en-US" dirty="0"/>
          </a:p>
        </p:txBody>
      </p:sp>
      <p:pic>
        <p:nvPicPr>
          <p:cNvPr id="5" name="Picture 4" descr="05_25_Figure"/>
          <p:cNvPicPr>
            <a:picLocks noChangeAspect="1" noChangeArrowheads="1"/>
          </p:cNvPicPr>
          <p:nvPr/>
        </p:nvPicPr>
        <p:blipFill>
          <a:blip r:embed="rId3" cstate="print"/>
          <a:srcRect/>
          <a:stretch>
            <a:fillRect/>
          </a:stretch>
        </p:blipFill>
        <p:spPr bwMode="auto">
          <a:xfrm>
            <a:off x="1238794" y="4787888"/>
            <a:ext cx="8011681" cy="1971305"/>
          </a:xfrm>
          <a:prstGeom prst="rect">
            <a:avLst/>
          </a:prstGeom>
          <a:noFill/>
        </p:spPr>
      </p:pic>
      <p:graphicFrame>
        <p:nvGraphicFramePr>
          <p:cNvPr id="6" name="Object 4"/>
          <p:cNvGraphicFramePr>
            <a:graphicFrameLocks noChangeAspect="1"/>
          </p:cNvGraphicFramePr>
          <p:nvPr>
            <p:extLst>
              <p:ext uri="{D42A27DB-BD31-4B8C-83A1-F6EECF244321}">
                <p14:modId xmlns:p14="http://schemas.microsoft.com/office/powerpoint/2010/main" val="3585740020"/>
              </p:ext>
            </p:extLst>
          </p:nvPr>
        </p:nvGraphicFramePr>
        <p:xfrm>
          <a:off x="1484766" y="2013405"/>
          <a:ext cx="3059112" cy="1346200"/>
        </p:xfrm>
        <a:graphic>
          <a:graphicData uri="http://schemas.openxmlformats.org/presentationml/2006/ole">
            <mc:AlternateContent xmlns:mc="http://schemas.openxmlformats.org/markup-compatibility/2006">
              <mc:Choice xmlns:v="urn:schemas-microsoft-com:vml" Requires="v">
                <p:oleObj spid="_x0000_s260128" name="Equation" r:id="rId4" imgW="3060360" imgH="1346040" progId="Equation.DSMT4">
                  <p:embed/>
                </p:oleObj>
              </mc:Choice>
              <mc:Fallback>
                <p:oleObj name="Equation" r:id="rId4" imgW="3060360" imgH="1346040" progId="Equation.DSMT4">
                  <p:embed/>
                  <p:pic>
                    <p:nvPicPr>
                      <p:cNvPr id="464899" name="Object 4"/>
                      <p:cNvPicPr>
                        <a:picLocks noChangeAspect="1" noChangeArrowheads="1"/>
                      </p:cNvPicPr>
                      <p:nvPr/>
                    </p:nvPicPr>
                    <p:blipFill>
                      <a:blip r:embed="rId5"/>
                      <a:srcRect/>
                      <a:stretch>
                        <a:fillRect/>
                      </a:stretch>
                    </p:blipFill>
                    <p:spPr bwMode="auto">
                      <a:xfrm>
                        <a:off x="1484766" y="2013405"/>
                        <a:ext cx="3059112"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821403474"/>
              </p:ext>
            </p:extLst>
          </p:nvPr>
        </p:nvGraphicFramePr>
        <p:xfrm>
          <a:off x="1462543" y="3925888"/>
          <a:ext cx="8177212" cy="825500"/>
        </p:xfrm>
        <a:graphic>
          <a:graphicData uri="http://schemas.openxmlformats.org/presentationml/2006/ole">
            <mc:AlternateContent xmlns:mc="http://schemas.openxmlformats.org/markup-compatibility/2006">
              <mc:Choice xmlns:v="urn:schemas-microsoft-com:vml" Requires="v">
                <p:oleObj spid="_x0000_s260129" name="Equation" r:id="rId6" imgW="8178480" imgH="825480" progId="Equation.DSMT4">
                  <p:embed/>
                </p:oleObj>
              </mc:Choice>
              <mc:Fallback>
                <p:oleObj name="Equation" r:id="rId6" imgW="8178480" imgH="825480" progId="Equation.DSMT4">
                  <p:embed/>
                  <p:pic>
                    <p:nvPicPr>
                      <p:cNvPr id="465925" name="Object 4"/>
                      <p:cNvPicPr>
                        <a:picLocks noChangeAspect="1" noChangeArrowheads="1"/>
                      </p:cNvPicPr>
                      <p:nvPr/>
                    </p:nvPicPr>
                    <p:blipFill>
                      <a:blip r:embed="rId7"/>
                      <a:srcRect/>
                      <a:stretch>
                        <a:fillRect/>
                      </a:stretch>
                    </p:blipFill>
                    <p:spPr bwMode="auto">
                      <a:xfrm>
                        <a:off x="1462543" y="3925888"/>
                        <a:ext cx="81772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908705061"/>
              </p:ext>
            </p:extLst>
          </p:nvPr>
        </p:nvGraphicFramePr>
        <p:xfrm>
          <a:off x="9519558" y="1553028"/>
          <a:ext cx="828675" cy="339725"/>
        </p:xfrm>
        <a:graphic>
          <a:graphicData uri="http://schemas.openxmlformats.org/presentationml/2006/ole">
            <mc:AlternateContent xmlns:mc="http://schemas.openxmlformats.org/markup-compatibility/2006">
              <mc:Choice xmlns:v="urn:schemas-microsoft-com:vml" Requires="v">
                <p:oleObj spid="_x0000_s260130" name="Equation" r:id="rId8" imgW="838080" imgH="342720" progId="Equation.DSMT4">
                  <p:embed/>
                </p:oleObj>
              </mc:Choice>
              <mc:Fallback>
                <p:oleObj name="Equation" r:id="rId8" imgW="838080" imgH="342720" progId="Equation.DSMT4">
                  <p:embed/>
                  <p:pic>
                    <p:nvPicPr>
                      <p:cNvPr id="462851" name="Object 3"/>
                      <p:cNvPicPr>
                        <a:picLocks noChangeAspect="1" noChangeArrowheads="1"/>
                      </p:cNvPicPr>
                      <p:nvPr/>
                    </p:nvPicPr>
                    <p:blipFill>
                      <a:blip r:embed="rId9"/>
                      <a:srcRect/>
                      <a:stretch>
                        <a:fillRect/>
                      </a:stretch>
                    </p:blipFill>
                    <p:spPr bwMode="auto">
                      <a:xfrm>
                        <a:off x="9519558" y="1553028"/>
                        <a:ext cx="8286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903792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drag</a:t>
            </a:r>
            <a:endParaRPr lang="en-SG" dirty="0"/>
          </a:p>
        </p:txBody>
      </p:sp>
      <p:sp>
        <p:nvSpPr>
          <p:cNvPr id="3" name="Content Placeholder 2"/>
          <p:cNvSpPr>
            <a:spLocks noGrp="1"/>
          </p:cNvSpPr>
          <p:nvPr>
            <p:ph idx="1"/>
          </p:nvPr>
        </p:nvSpPr>
        <p:spPr/>
        <p:txBody>
          <a:bodyPr/>
          <a:lstStyle/>
          <a:p>
            <a:pPr>
              <a:lnSpc>
                <a:spcPct val="110000"/>
              </a:lnSpc>
            </a:pPr>
            <a:r>
              <a:rPr lang="en-GB" dirty="0"/>
              <a:t>For larger objects moving through air at high speeds, the resisting force is approximately proportional to </a:t>
            </a:r>
            <a:r>
              <a:rPr lang="en-GB" i="1" dirty="0"/>
              <a:t>v</a:t>
            </a:r>
            <a:r>
              <a:rPr lang="en-GB" baseline="30000" dirty="0"/>
              <a:t>2</a:t>
            </a:r>
            <a:r>
              <a:rPr lang="en-GB" dirty="0"/>
              <a:t>. </a:t>
            </a:r>
          </a:p>
          <a:p>
            <a:pPr>
              <a:lnSpc>
                <a:spcPct val="110000"/>
              </a:lnSpc>
            </a:pPr>
            <a:r>
              <a:rPr lang="en-GB" dirty="0"/>
              <a:t>This kind of resisting force is called </a:t>
            </a:r>
            <a:r>
              <a:rPr lang="en-GB" dirty="0">
                <a:solidFill>
                  <a:srgbClr val="FF0000"/>
                </a:solidFill>
              </a:rPr>
              <a:t>air drag </a:t>
            </a:r>
            <a:r>
              <a:rPr lang="en-GB" dirty="0"/>
              <a:t>or simply drag</a:t>
            </a:r>
            <a:r>
              <a:rPr lang="en-GB" dirty="0" smtClean="0"/>
              <a:t>.</a:t>
            </a:r>
            <a:r>
              <a:rPr lang="en-GB" dirty="0"/>
              <a:t> Airplanes, falling rain drops and bicyclists all experience air drag. </a:t>
            </a:r>
          </a:p>
          <a:p>
            <a:pPr>
              <a:lnSpc>
                <a:spcPct val="110000"/>
              </a:lnSpc>
            </a:pPr>
            <a:r>
              <a:rPr lang="en-GB" dirty="0" smtClean="0"/>
              <a:t>Air </a:t>
            </a:r>
            <a:r>
              <a:rPr lang="en-GB" dirty="0"/>
              <a:t>drag can be expressed as         </a:t>
            </a:r>
          </a:p>
          <a:p>
            <a:pPr>
              <a:lnSpc>
                <a:spcPct val="110000"/>
              </a:lnSpc>
              <a:buNone/>
            </a:pPr>
            <a:r>
              <a:rPr lang="en-GB" dirty="0"/>
              <a:t>     where ‘D’ is a constant that depends on the shape and size of the body and the density of air. </a:t>
            </a:r>
            <a:endParaRPr lang="en-GB" dirty="0" smtClean="0"/>
          </a:p>
          <a:p>
            <a:pPr>
              <a:lnSpc>
                <a:spcPct val="110000"/>
              </a:lnSpc>
            </a:pPr>
            <a:r>
              <a:rPr lang="en-GB" dirty="0" smtClean="0"/>
              <a:t>The terminal velocity of objects under air drag is given by </a:t>
            </a:r>
            <a:endParaRPr lang="en-GB"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47</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506916147"/>
              </p:ext>
            </p:extLst>
          </p:nvPr>
        </p:nvGraphicFramePr>
        <p:xfrm>
          <a:off x="4984750" y="3662638"/>
          <a:ext cx="1055688" cy="452437"/>
        </p:xfrm>
        <a:graphic>
          <a:graphicData uri="http://schemas.openxmlformats.org/presentationml/2006/ole">
            <mc:AlternateContent xmlns:mc="http://schemas.openxmlformats.org/markup-compatibility/2006">
              <mc:Choice xmlns:v="urn:schemas-microsoft-com:vml" Requires="v">
                <p:oleObj spid="_x0000_s258067" name="Equation" r:id="rId3" imgW="1066680" imgH="457200" progId="Equation.DSMT4">
                  <p:embed/>
                </p:oleObj>
              </mc:Choice>
              <mc:Fallback>
                <p:oleObj name="Equation" r:id="rId3" imgW="1066680" imgH="457200" progId="Equation.DSMT4">
                  <p:embed/>
                  <p:pic>
                    <p:nvPicPr>
                      <p:cNvPr id="462851" name="Object 3"/>
                      <p:cNvPicPr>
                        <a:picLocks noChangeAspect="1" noChangeArrowheads="1"/>
                      </p:cNvPicPr>
                      <p:nvPr/>
                    </p:nvPicPr>
                    <p:blipFill>
                      <a:blip r:embed="rId4"/>
                      <a:srcRect/>
                      <a:stretch>
                        <a:fillRect/>
                      </a:stretch>
                    </p:blipFill>
                    <p:spPr bwMode="auto">
                      <a:xfrm>
                        <a:off x="4984750" y="3662638"/>
                        <a:ext cx="1055688"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724229325"/>
              </p:ext>
            </p:extLst>
          </p:nvPr>
        </p:nvGraphicFramePr>
        <p:xfrm>
          <a:off x="8587922" y="5281119"/>
          <a:ext cx="1219200" cy="795337"/>
        </p:xfrm>
        <a:graphic>
          <a:graphicData uri="http://schemas.openxmlformats.org/presentationml/2006/ole">
            <mc:AlternateContent xmlns:mc="http://schemas.openxmlformats.org/markup-compatibility/2006">
              <mc:Choice xmlns:v="urn:schemas-microsoft-com:vml" Requires="v">
                <p:oleObj spid="_x0000_s258068" name="Equation" r:id="rId5" imgW="1218960" imgH="799920" progId="Equation.DSMT4">
                  <p:embed/>
                </p:oleObj>
              </mc:Choice>
              <mc:Fallback>
                <p:oleObj name="Equation" r:id="rId5" imgW="1218960" imgH="799920" progId="Equation.DSMT4">
                  <p:embed/>
                  <p:pic>
                    <p:nvPicPr>
                      <p:cNvPr id="7" name="Object 4"/>
                      <p:cNvPicPr>
                        <a:picLocks noChangeAspect="1" noChangeArrowheads="1"/>
                      </p:cNvPicPr>
                      <p:nvPr/>
                    </p:nvPicPr>
                    <p:blipFill>
                      <a:blip r:embed="rId6"/>
                      <a:srcRect/>
                      <a:stretch>
                        <a:fillRect/>
                      </a:stretch>
                    </p:blipFill>
                    <p:spPr bwMode="auto">
                      <a:xfrm>
                        <a:off x="8587922" y="5281119"/>
                        <a:ext cx="121920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66791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smtClean="0">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smtClean="0"/>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48</a:t>
            </a:fld>
            <a:endParaRPr lang="en-US" dirty="0"/>
          </a:p>
        </p:txBody>
      </p:sp>
    </p:spTree>
    <p:extLst>
      <p:ext uri="{BB962C8B-B14F-4D97-AF65-F5344CB8AC3E}">
        <p14:creationId xmlns:p14="http://schemas.microsoft.com/office/powerpoint/2010/main" val="1502202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force – normal force</a:t>
            </a:r>
            <a:endParaRPr lang="en-SG" dirty="0"/>
          </a:p>
        </p:txBody>
      </p:sp>
      <p:sp>
        <p:nvSpPr>
          <p:cNvPr id="3" name="Content Placeholder 2"/>
          <p:cNvSpPr>
            <a:spLocks noGrp="1"/>
          </p:cNvSpPr>
          <p:nvPr>
            <p:ph idx="1"/>
          </p:nvPr>
        </p:nvSpPr>
        <p:spPr/>
        <p:txBody>
          <a:bodyPr/>
          <a:lstStyle/>
          <a:p>
            <a:pPr marL="365125" lvl="1" indent="-365125">
              <a:lnSpc>
                <a:spcPct val="110000"/>
              </a:lnSpc>
              <a:buSzPct val="68000"/>
              <a:buFont typeface="Wingdings 3"/>
              <a:buChar char=""/>
            </a:pPr>
            <a:r>
              <a:rPr lang="en-US" sz="2400" dirty="0">
                <a:solidFill>
                  <a:schemeClr val="tx1"/>
                </a:solidFill>
              </a:rPr>
              <a:t>When an object pushes on a </a:t>
            </a:r>
            <a:r>
              <a:rPr lang="en-US" sz="2400" dirty="0">
                <a:solidFill>
                  <a:srgbClr val="FF0000"/>
                </a:solidFill>
              </a:rPr>
              <a:t>surface</a:t>
            </a:r>
            <a:r>
              <a:rPr lang="en-US" sz="2400" dirty="0">
                <a:solidFill>
                  <a:schemeClr val="tx1"/>
                </a:solidFill>
              </a:rPr>
              <a:t>, the surface </a:t>
            </a:r>
            <a:r>
              <a:rPr lang="en-US" sz="2400" dirty="0">
                <a:solidFill>
                  <a:srgbClr val="FF0000"/>
                </a:solidFill>
              </a:rPr>
              <a:t>pushes back </a:t>
            </a:r>
            <a:r>
              <a:rPr lang="en-US" sz="2400" dirty="0">
                <a:solidFill>
                  <a:schemeClr val="tx1"/>
                </a:solidFill>
              </a:rPr>
              <a:t>on the object.</a:t>
            </a:r>
          </a:p>
          <a:p>
            <a:pPr marL="365125" lvl="1" indent="-365125">
              <a:lnSpc>
                <a:spcPct val="110000"/>
              </a:lnSpc>
              <a:buSzPct val="68000"/>
              <a:buFont typeface="Wingdings 3"/>
              <a:buChar char=""/>
            </a:pPr>
            <a:r>
              <a:rPr lang="en-US" sz="2400" dirty="0">
                <a:solidFill>
                  <a:schemeClr val="tx1"/>
                </a:solidFill>
              </a:rPr>
              <a:t>The force exerted </a:t>
            </a:r>
            <a:r>
              <a:rPr lang="en-US" sz="2400" dirty="0">
                <a:solidFill>
                  <a:srgbClr val="FF0000"/>
                </a:solidFill>
              </a:rPr>
              <a:t>by</a:t>
            </a:r>
            <a:r>
              <a:rPr lang="en-US" sz="2400" dirty="0">
                <a:solidFill>
                  <a:schemeClr val="tx1"/>
                </a:solidFill>
              </a:rPr>
              <a:t> the surface </a:t>
            </a:r>
            <a:r>
              <a:rPr lang="en-US" sz="2400" dirty="0">
                <a:solidFill>
                  <a:srgbClr val="FF0000"/>
                </a:solidFill>
              </a:rPr>
              <a:t>on</a:t>
            </a:r>
            <a:r>
              <a:rPr lang="en-US" sz="2400" dirty="0">
                <a:solidFill>
                  <a:schemeClr val="tx1"/>
                </a:solidFill>
              </a:rPr>
              <a:t> the object is known as the </a:t>
            </a:r>
            <a:r>
              <a:rPr lang="en-US" sz="2400" dirty="0">
                <a:solidFill>
                  <a:srgbClr val="FF0000"/>
                </a:solidFill>
              </a:rPr>
              <a:t>normal</a:t>
            </a:r>
            <a:r>
              <a:rPr lang="en-US" sz="2400" dirty="0">
                <a:solidFill>
                  <a:schemeClr val="tx1"/>
                </a:solidFill>
              </a:rPr>
              <a:t> </a:t>
            </a:r>
            <a:r>
              <a:rPr lang="en-US" sz="2400" dirty="0" smtClean="0">
                <a:solidFill>
                  <a:schemeClr val="tx1"/>
                </a:solidFill>
              </a:rPr>
              <a:t>force    . </a:t>
            </a:r>
            <a:endParaRPr lang="en-US" sz="2400" dirty="0">
              <a:solidFill>
                <a:schemeClr val="tx1"/>
              </a:solidFill>
            </a:endParaRPr>
          </a:p>
          <a:p>
            <a:pPr marL="365125" lvl="1" indent="-365125">
              <a:lnSpc>
                <a:spcPct val="110000"/>
              </a:lnSpc>
              <a:buSzPct val="68000"/>
              <a:buFont typeface="Wingdings 3"/>
              <a:buChar char=""/>
            </a:pPr>
            <a:r>
              <a:rPr lang="en-US" sz="2400" dirty="0">
                <a:solidFill>
                  <a:schemeClr val="tx1"/>
                </a:solidFill>
              </a:rPr>
              <a:t>Normal means </a:t>
            </a:r>
            <a:r>
              <a:rPr lang="en-US" sz="2400" dirty="0">
                <a:solidFill>
                  <a:srgbClr val="FF0000"/>
                </a:solidFill>
              </a:rPr>
              <a:t>perpendicular</a:t>
            </a:r>
            <a:r>
              <a:rPr lang="en-US" sz="2400" dirty="0">
                <a:solidFill>
                  <a:schemeClr val="tx1"/>
                </a:solidFill>
              </a:rPr>
              <a:t> to the surface. </a:t>
            </a:r>
          </a:p>
          <a:p>
            <a:pPr marL="365125" lvl="1" indent="-365125">
              <a:lnSpc>
                <a:spcPct val="110000"/>
              </a:lnSpc>
              <a:buSzPct val="68000"/>
              <a:buFont typeface="Wingdings 3"/>
              <a:buChar char=""/>
            </a:pPr>
            <a:r>
              <a:rPr lang="en-US" sz="2400" dirty="0">
                <a:solidFill>
                  <a:schemeClr val="tx1"/>
                </a:solidFill>
              </a:rPr>
              <a:t>The </a:t>
            </a:r>
            <a:r>
              <a:rPr lang="en-US" sz="2400" dirty="0">
                <a:solidFill>
                  <a:srgbClr val="FF0000"/>
                </a:solidFill>
              </a:rPr>
              <a:t>magnitude</a:t>
            </a:r>
            <a:r>
              <a:rPr lang="en-US" sz="2400" dirty="0">
                <a:solidFill>
                  <a:schemeClr val="tx1"/>
                </a:solidFill>
              </a:rPr>
              <a:t> of </a:t>
            </a:r>
            <a:r>
              <a:rPr lang="en-US" sz="2400" dirty="0" smtClean="0">
                <a:solidFill>
                  <a:schemeClr val="tx1"/>
                </a:solidFill>
              </a:rPr>
              <a:t>the normal force </a:t>
            </a:r>
            <a:r>
              <a:rPr lang="en-US" sz="2400" dirty="0">
                <a:solidFill>
                  <a:schemeClr val="tx1"/>
                </a:solidFill>
              </a:rPr>
              <a:t>is not always </a:t>
            </a:r>
            <a:r>
              <a:rPr lang="en-US" sz="2400" dirty="0">
                <a:solidFill>
                  <a:srgbClr val="FF0000"/>
                </a:solidFill>
              </a:rPr>
              <a:t>equal</a:t>
            </a:r>
            <a:r>
              <a:rPr lang="en-US" sz="2400" dirty="0">
                <a:solidFill>
                  <a:schemeClr val="tx1"/>
                </a:solidFill>
              </a:rPr>
              <a:t> to the magnitude </a:t>
            </a:r>
            <a:br>
              <a:rPr lang="en-US" sz="2400" dirty="0">
                <a:solidFill>
                  <a:schemeClr val="tx1"/>
                </a:solidFill>
              </a:rPr>
            </a:br>
            <a:r>
              <a:rPr lang="en-US" sz="2400" dirty="0">
                <a:solidFill>
                  <a:schemeClr val="tx1"/>
                </a:solidFill>
              </a:rPr>
              <a:t>of </a:t>
            </a:r>
            <a:r>
              <a:rPr lang="en-US" sz="2400" dirty="0" smtClean="0">
                <a:solidFill>
                  <a:schemeClr val="tx1"/>
                </a:solidFill>
              </a:rPr>
              <a:t>the weight of the object. </a:t>
            </a:r>
          </a:p>
          <a:p>
            <a:pPr marL="365125" lvl="1" indent="-365125">
              <a:lnSpc>
                <a:spcPct val="110000"/>
              </a:lnSpc>
              <a:buSzPct val="68000"/>
              <a:buFont typeface="Wingdings 3"/>
              <a:buChar char=""/>
            </a:pPr>
            <a:r>
              <a:rPr lang="en-US" sz="2400" dirty="0" smtClean="0">
                <a:solidFill>
                  <a:schemeClr val="tx1"/>
                </a:solidFill>
              </a:rPr>
              <a:t>E.g</a:t>
            </a:r>
            <a:r>
              <a:rPr lang="en-US" sz="2400" dirty="0">
                <a:solidFill>
                  <a:schemeClr val="tx1"/>
                </a:solidFill>
              </a:rPr>
              <a:t>. if the object is on an inclined surface, its normal reaction </a:t>
            </a:r>
            <a:r>
              <a:rPr lang="en-US" sz="2400" dirty="0" smtClean="0">
                <a:solidFill>
                  <a:schemeClr val="tx1"/>
                </a:solidFill>
              </a:rPr>
              <a:t>is </a:t>
            </a:r>
            <a:r>
              <a:rPr lang="en-US" sz="2400" i="1" dirty="0" smtClean="0">
                <a:solidFill>
                  <a:schemeClr val="tx1"/>
                </a:solidFill>
              </a:rPr>
              <a:t>N</a:t>
            </a:r>
            <a:r>
              <a:rPr lang="en-US" sz="2400" dirty="0" smtClean="0">
                <a:solidFill>
                  <a:schemeClr val="tx1"/>
                </a:solidFill>
              </a:rPr>
              <a:t> = </a:t>
            </a:r>
            <a:r>
              <a:rPr lang="en-US" sz="2400" i="1" dirty="0" err="1">
                <a:solidFill>
                  <a:schemeClr val="tx1"/>
                </a:solidFill>
              </a:rPr>
              <a:t>W</a:t>
            </a:r>
            <a:r>
              <a:rPr lang="en-US" sz="2400" dirty="0" err="1">
                <a:solidFill>
                  <a:schemeClr val="tx1"/>
                </a:solidFill>
              </a:rPr>
              <a:t>cos</a:t>
            </a:r>
            <a:r>
              <a:rPr lang="el-GR" sz="2400" i="1" dirty="0">
                <a:solidFill>
                  <a:schemeClr val="tx1"/>
                </a:solidFill>
                <a:ea typeface="SimSun" pitchFamily="2" charset="-122"/>
              </a:rPr>
              <a:t>θ</a:t>
            </a:r>
            <a:r>
              <a:rPr lang="en-SG" sz="2400" dirty="0">
                <a:ea typeface="SimSun" pitchFamily="2" charset="-122"/>
              </a:rPr>
              <a:t>.</a:t>
            </a:r>
            <a:endParaRPr lang="en-GB" sz="2400" b="1" i="1" dirty="0">
              <a:latin typeface="Symbol" panose="05050102010706020507" pitchFamily="18" charset="2"/>
            </a:endParaRP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a:t>
            </a:fld>
            <a:endParaRPr lang="en-US" dirty="0"/>
          </a:p>
        </p:txBody>
      </p:sp>
      <p:grpSp>
        <p:nvGrpSpPr>
          <p:cNvPr id="5" name="Group 4"/>
          <p:cNvGrpSpPr/>
          <p:nvPr/>
        </p:nvGrpSpPr>
        <p:grpSpPr>
          <a:xfrm>
            <a:off x="2539309" y="4833938"/>
            <a:ext cx="2736000" cy="1673225"/>
            <a:chOff x="1209435" y="4883483"/>
            <a:chExt cx="2736000" cy="1673225"/>
          </a:xfrm>
        </p:grpSpPr>
        <p:sp>
          <p:nvSpPr>
            <p:cNvPr id="6" name="Rectangle 5"/>
            <p:cNvSpPr/>
            <p:nvPr/>
          </p:nvSpPr>
          <p:spPr>
            <a:xfrm>
              <a:off x="2274688" y="5508831"/>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H="1" flipV="1">
              <a:off x="2564706" y="5127831"/>
              <a:ext cx="0" cy="64225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09435" y="6099754"/>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90989" y="6114003"/>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0" name="Straight Arrow Connector 9"/>
            <p:cNvCxnSpPr/>
            <p:nvPr/>
          </p:nvCxnSpPr>
          <p:spPr>
            <a:xfrm flipH="1">
              <a:off x="2563445" y="5755634"/>
              <a:ext cx="0" cy="642257"/>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11" name="Object 4"/>
            <p:cNvGraphicFramePr>
              <a:graphicFrameLocks noChangeAspect="1"/>
            </p:cNvGraphicFramePr>
            <p:nvPr>
              <p:extLst>
                <p:ext uri="{D42A27DB-BD31-4B8C-83A1-F6EECF244321}">
                  <p14:modId xmlns:p14="http://schemas.microsoft.com/office/powerpoint/2010/main" val="719151184"/>
                </p:ext>
              </p:extLst>
            </p:nvPr>
          </p:nvGraphicFramePr>
          <p:xfrm>
            <a:off x="2704418" y="4883483"/>
            <a:ext cx="257175" cy="317500"/>
          </p:xfrm>
          <a:graphic>
            <a:graphicData uri="http://schemas.openxmlformats.org/presentationml/2006/ole">
              <mc:AlternateContent xmlns:mc="http://schemas.openxmlformats.org/markup-compatibility/2006">
                <mc:Choice xmlns:v="urn:schemas-microsoft-com:vml" Requires="v">
                  <p:oleObj spid="_x0000_s242885" name="Equation" r:id="rId3" imgW="253800" imgH="317160" progId="Equation.DSMT4">
                    <p:embed/>
                  </p:oleObj>
                </mc:Choice>
                <mc:Fallback>
                  <p:oleObj name="Equation" r:id="rId3" imgW="253800" imgH="317160" progId="Equation.DSMT4">
                    <p:embed/>
                    <p:pic>
                      <p:nvPicPr>
                        <p:cNvPr id="25" name="Object 4"/>
                        <p:cNvPicPr>
                          <a:picLocks noChangeAspect="1" noChangeArrowheads="1"/>
                        </p:cNvPicPr>
                        <p:nvPr/>
                      </p:nvPicPr>
                      <p:blipFill>
                        <a:blip r:embed="rId4"/>
                        <a:srcRect/>
                        <a:stretch>
                          <a:fillRect/>
                        </a:stretch>
                      </p:blipFill>
                      <p:spPr bwMode="auto">
                        <a:xfrm>
                          <a:off x="2704418" y="4883483"/>
                          <a:ext cx="257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811987690"/>
                </p:ext>
              </p:extLst>
            </p:nvPr>
          </p:nvGraphicFramePr>
          <p:xfrm>
            <a:off x="2744105" y="6239208"/>
            <a:ext cx="269875" cy="317500"/>
          </p:xfrm>
          <a:graphic>
            <a:graphicData uri="http://schemas.openxmlformats.org/presentationml/2006/ole">
              <mc:AlternateContent xmlns:mc="http://schemas.openxmlformats.org/markup-compatibility/2006">
                <mc:Choice xmlns:v="urn:schemas-microsoft-com:vml" Requires="v">
                  <p:oleObj spid="_x0000_s242886" name="Equation" r:id="rId5" imgW="266400" imgH="317160" progId="Equation.DSMT4">
                    <p:embed/>
                  </p:oleObj>
                </mc:Choice>
                <mc:Fallback>
                  <p:oleObj name="Equation" r:id="rId5" imgW="266400" imgH="317160" progId="Equation.DSMT4">
                    <p:embed/>
                    <p:pic>
                      <p:nvPicPr>
                        <p:cNvPr id="29" name="Object 4"/>
                        <p:cNvPicPr>
                          <a:picLocks noChangeAspect="1" noChangeArrowheads="1"/>
                        </p:cNvPicPr>
                        <p:nvPr/>
                      </p:nvPicPr>
                      <p:blipFill>
                        <a:blip r:embed="rId6"/>
                        <a:srcRect/>
                        <a:stretch>
                          <a:fillRect/>
                        </a:stretch>
                      </p:blipFill>
                      <p:spPr bwMode="auto">
                        <a:xfrm>
                          <a:off x="2744105" y="6239208"/>
                          <a:ext cx="2698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12"/>
          <p:cNvGrpSpPr/>
          <p:nvPr/>
        </p:nvGrpSpPr>
        <p:grpSpPr>
          <a:xfrm>
            <a:off x="6248446" y="4803775"/>
            <a:ext cx="2854027" cy="1831547"/>
            <a:chOff x="4697669" y="4487133"/>
            <a:chExt cx="2854027" cy="1831547"/>
          </a:xfrm>
        </p:grpSpPr>
        <p:sp>
          <p:nvSpPr>
            <p:cNvPr id="14" name="Rectangle 13"/>
            <p:cNvSpPr/>
            <p:nvPr/>
          </p:nvSpPr>
          <p:spPr>
            <a:xfrm rot="1527477">
              <a:off x="5688081" y="4854124"/>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p:cNvCxnSpPr/>
            <p:nvPr/>
          </p:nvCxnSpPr>
          <p:spPr>
            <a:xfrm rot="1527477" flipH="1" flipV="1">
              <a:off x="6080738" y="4700256"/>
              <a:ext cx="0" cy="46800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527477">
              <a:off x="4815696" y="5543795"/>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rot="1527477">
              <a:off x="4864571" y="5566213"/>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8" name="Straight Connector 17"/>
            <p:cNvCxnSpPr/>
            <p:nvPr/>
          </p:nvCxnSpPr>
          <p:spPr>
            <a:xfrm flipV="1">
              <a:off x="4697669" y="6157610"/>
              <a:ext cx="2600662" cy="28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970416" y="5165612"/>
              <a:ext cx="0" cy="642257"/>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 Box 12"/>
            <p:cNvSpPr txBox="1">
              <a:spLocks noChangeAspect="1" noChangeArrowheads="1"/>
            </p:cNvSpPr>
            <p:nvPr/>
          </p:nvSpPr>
          <p:spPr bwMode="auto">
            <a:xfrm>
              <a:off x="6210032" y="5769127"/>
              <a:ext cx="353249" cy="515537"/>
            </a:xfrm>
            <a:prstGeom prst="rect">
              <a:avLst/>
            </a:prstGeom>
            <a:noFill/>
            <a:ln w="9525">
              <a:noFill/>
              <a:miter lim="800000"/>
              <a:headEnd/>
              <a:tailEnd/>
            </a:ln>
          </p:spPr>
          <p:txBody>
            <a:bodyPr lIns="36000" tIns="36000" rIns="36000" bIns="36000"/>
            <a:lstStyle/>
            <a:p>
              <a:r>
                <a:rPr lang="el-GR" sz="2000" i="1" dirty="0">
                  <a:latin typeface="Times New Roman" panose="02020603050405020304" pitchFamily="18" charset="0"/>
                  <a:ea typeface="SimSun" pitchFamily="2" charset="-122"/>
                  <a:cs typeface="Times New Roman" panose="02020603050405020304" pitchFamily="18" charset="0"/>
                </a:rPr>
                <a:t>θ</a:t>
              </a:r>
              <a:endParaRPr lang="en-GB" sz="2000" b="1" i="1" dirty="0">
                <a:latin typeface="Times New Roman" panose="02020603050405020304" pitchFamily="18" charset="0"/>
                <a:cs typeface="Times New Roman" panose="02020603050405020304" pitchFamily="18" charset="0"/>
              </a:endParaRPr>
            </a:p>
            <a:p>
              <a:endParaRPr lang="en-GB" sz="2000" b="1" i="1" dirty="0">
                <a:latin typeface="Calibri" pitchFamily="34" charset="0"/>
                <a:cs typeface="Calibri" pitchFamily="34" charset="0"/>
              </a:endParaRPr>
            </a:p>
          </p:txBody>
        </p:sp>
        <p:sp>
          <p:nvSpPr>
            <p:cNvPr id="21" name="Arc 20"/>
            <p:cNvSpPr/>
            <p:nvPr/>
          </p:nvSpPr>
          <p:spPr>
            <a:xfrm rot="15458563">
              <a:off x="6635018" y="5792001"/>
              <a:ext cx="526679" cy="526679"/>
            </a:xfrm>
            <a:prstGeom prst="arc">
              <a:avLst>
                <a:gd name="adj1" fmla="val 15635850"/>
                <a:gd name="adj2" fmla="val 2000322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aphicFrame>
          <p:nvGraphicFramePr>
            <p:cNvPr id="22" name="Object 4"/>
            <p:cNvGraphicFramePr>
              <a:graphicFrameLocks noChangeAspect="1"/>
            </p:cNvGraphicFramePr>
            <p:nvPr>
              <p:extLst>
                <p:ext uri="{D42A27DB-BD31-4B8C-83A1-F6EECF244321}">
                  <p14:modId xmlns:p14="http://schemas.microsoft.com/office/powerpoint/2010/main" val="3080571841"/>
                </p:ext>
              </p:extLst>
            </p:nvPr>
          </p:nvGraphicFramePr>
          <p:xfrm>
            <a:off x="5510423" y="5653946"/>
            <a:ext cx="269875" cy="317500"/>
          </p:xfrm>
          <a:graphic>
            <a:graphicData uri="http://schemas.openxmlformats.org/presentationml/2006/ole">
              <mc:AlternateContent xmlns:mc="http://schemas.openxmlformats.org/markup-compatibility/2006">
                <mc:Choice xmlns:v="urn:schemas-microsoft-com:vml" Requires="v">
                  <p:oleObj spid="_x0000_s242887" name="Equation" r:id="rId7" imgW="266400" imgH="317160" progId="Equation.DSMT4">
                    <p:embed/>
                  </p:oleObj>
                </mc:Choice>
                <mc:Fallback>
                  <p:oleObj name="Equation" r:id="rId7" imgW="266400" imgH="317160" progId="Equation.DSMT4">
                    <p:embed/>
                    <p:pic>
                      <p:nvPicPr>
                        <p:cNvPr id="31" name="Object 4"/>
                        <p:cNvPicPr>
                          <a:picLocks noChangeAspect="1" noChangeArrowheads="1"/>
                        </p:cNvPicPr>
                        <p:nvPr/>
                      </p:nvPicPr>
                      <p:blipFill>
                        <a:blip r:embed="rId8"/>
                        <a:srcRect/>
                        <a:stretch>
                          <a:fillRect/>
                        </a:stretch>
                      </p:blipFill>
                      <p:spPr bwMode="auto">
                        <a:xfrm>
                          <a:off x="5510423" y="5653946"/>
                          <a:ext cx="2698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4"/>
            <p:cNvGraphicFramePr>
              <a:graphicFrameLocks noChangeAspect="1"/>
            </p:cNvGraphicFramePr>
            <p:nvPr>
              <p:extLst>
                <p:ext uri="{D42A27DB-BD31-4B8C-83A1-F6EECF244321}">
                  <p14:modId xmlns:p14="http://schemas.microsoft.com/office/powerpoint/2010/main" val="1517928792"/>
                </p:ext>
              </p:extLst>
            </p:nvPr>
          </p:nvGraphicFramePr>
          <p:xfrm>
            <a:off x="6274011" y="4487133"/>
            <a:ext cx="225425" cy="279400"/>
          </p:xfrm>
          <a:graphic>
            <a:graphicData uri="http://schemas.openxmlformats.org/presentationml/2006/ole">
              <mc:AlternateContent xmlns:mc="http://schemas.openxmlformats.org/markup-compatibility/2006">
                <mc:Choice xmlns:v="urn:schemas-microsoft-com:vml" Requires="v">
                  <p:oleObj spid="_x0000_s242888" name="Equation" r:id="rId9" imgW="253800" imgH="317160" progId="Equation.DSMT4">
                    <p:embed/>
                  </p:oleObj>
                </mc:Choice>
                <mc:Fallback>
                  <p:oleObj name="Equation" r:id="rId9" imgW="253800" imgH="317160" progId="Equation.DSMT4">
                    <p:embed/>
                    <p:pic>
                      <p:nvPicPr>
                        <p:cNvPr id="33" name="Object 4"/>
                        <p:cNvPicPr>
                          <a:picLocks noChangeAspect="1" noChangeArrowheads="1"/>
                        </p:cNvPicPr>
                        <p:nvPr/>
                      </p:nvPicPr>
                      <p:blipFill>
                        <a:blip r:embed="rId10"/>
                        <a:srcRect/>
                        <a:stretch>
                          <a:fillRect/>
                        </a:stretch>
                      </p:blipFill>
                      <p:spPr bwMode="auto">
                        <a:xfrm>
                          <a:off x="6274011" y="4487133"/>
                          <a:ext cx="225425" cy="279400"/>
                        </a:xfrm>
                        <a:prstGeom prst="rect">
                          <a:avLst/>
                        </a:prstGeom>
                        <a:noFill/>
                        <a:extLst/>
                      </p:spPr>
                    </p:pic>
                  </p:oleObj>
                </mc:Fallback>
              </mc:AlternateContent>
            </a:graphicData>
          </a:graphic>
        </p:graphicFrame>
      </p:grpSp>
      <p:graphicFrame>
        <p:nvGraphicFramePr>
          <p:cNvPr id="26" name="Object 4"/>
          <p:cNvGraphicFramePr>
            <a:graphicFrameLocks noChangeAspect="1"/>
          </p:cNvGraphicFramePr>
          <p:nvPr>
            <p:extLst>
              <p:ext uri="{D42A27DB-BD31-4B8C-83A1-F6EECF244321}">
                <p14:modId xmlns:p14="http://schemas.microsoft.com/office/powerpoint/2010/main" val="4051372061"/>
              </p:ext>
            </p:extLst>
          </p:nvPr>
        </p:nvGraphicFramePr>
        <p:xfrm>
          <a:off x="10710408" y="1982788"/>
          <a:ext cx="295275" cy="368300"/>
        </p:xfrm>
        <a:graphic>
          <a:graphicData uri="http://schemas.openxmlformats.org/presentationml/2006/ole">
            <mc:AlternateContent xmlns:mc="http://schemas.openxmlformats.org/markup-compatibility/2006">
              <mc:Choice xmlns:v="urn:schemas-microsoft-com:vml" Requires="v">
                <p:oleObj spid="_x0000_s242889" name="Equation" r:id="rId11" imgW="291960" imgH="368280" progId="Equation.DSMT4">
                  <p:embed/>
                </p:oleObj>
              </mc:Choice>
              <mc:Fallback>
                <p:oleObj name="Equation" r:id="rId11" imgW="291960" imgH="368280" progId="Equation.DSMT4">
                  <p:embed/>
                  <p:pic>
                    <p:nvPicPr>
                      <p:cNvPr id="25" name="Object 4"/>
                      <p:cNvPicPr>
                        <a:picLocks noChangeAspect="1" noChangeArrowheads="1"/>
                      </p:cNvPicPr>
                      <p:nvPr/>
                    </p:nvPicPr>
                    <p:blipFill>
                      <a:blip r:embed="rId12"/>
                      <a:srcRect/>
                      <a:stretch>
                        <a:fillRect/>
                      </a:stretch>
                    </p:blipFill>
                    <p:spPr bwMode="auto">
                      <a:xfrm>
                        <a:off x="10710408" y="1982788"/>
                        <a:ext cx="2952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9181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force – </a:t>
            </a:r>
            <a:r>
              <a:rPr lang="en-US" dirty="0" smtClean="0"/>
              <a:t>friction</a:t>
            </a:r>
            <a:endParaRPr lang="en-SG" dirty="0"/>
          </a:p>
        </p:txBody>
      </p:sp>
      <p:sp>
        <p:nvSpPr>
          <p:cNvPr id="3" name="Content Placeholder 2"/>
          <p:cNvSpPr>
            <a:spLocks noGrp="1"/>
          </p:cNvSpPr>
          <p:nvPr>
            <p:ph idx="1"/>
          </p:nvPr>
        </p:nvSpPr>
        <p:spPr/>
        <p:txBody>
          <a:bodyPr/>
          <a:lstStyle/>
          <a:p>
            <a:pPr marL="365125" lvl="1" indent="-365125">
              <a:lnSpc>
                <a:spcPct val="110000"/>
              </a:lnSpc>
              <a:buSzPct val="68000"/>
              <a:buFont typeface="Wingdings 3"/>
              <a:buChar char=""/>
            </a:pPr>
            <a:r>
              <a:rPr lang="en-US" sz="2400" dirty="0">
                <a:solidFill>
                  <a:schemeClr val="tx1"/>
                </a:solidFill>
              </a:rPr>
              <a:t>Friction </a:t>
            </a:r>
            <a:r>
              <a:rPr lang="en-US" sz="2400" dirty="0" smtClean="0">
                <a:solidFill>
                  <a:schemeClr val="tx1"/>
                </a:solidFill>
              </a:rPr>
              <a:t>occurs </a:t>
            </a:r>
            <a:r>
              <a:rPr lang="en-US" sz="2400" dirty="0">
                <a:solidFill>
                  <a:schemeClr val="tx1"/>
                </a:solidFill>
              </a:rPr>
              <a:t>when a surface </a:t>
            </a:r>
            <a:r>
              <a:rPr lang="en-US" sz="2400" dirty="0">
                <a:solidFill>
                  <a:srgbClr val="FF0000"/>
                </a:solidFill>
              </a:rPr>
              <a:t>resists motion </a:t>
            </a:r>
            <a:r>
              <a:rPr lang="en-US" sz="2400" dirty="0">
                <a:solidFill>
                  <a:schemeClr val="tx1"/>
                </a:solidFill>
              </a:rPr>
              <a:t>of an object.</a:t>
            </a:r>
          </a:p>
          <a:p>
            <a:pPr marL="365125" lvl="1" indent="-365125">
              <a:lnSpc>
                <a:spcPct val="110000"/>
              </a:lnSpc>
              <a:buSzPct val="68000"/>
              <a:buFont typeface="Wingdings 3"/>
              <a:buChar char=""/>
            </a:pPr>
            <a:r>
              <a:rPr lang="en-US" sz="2400" dirty="0">
                <a:solidFill>
                  <a:schemeClr val="tx1"/>
                </a:solidFill>
              </a:rPr>
              <a:t>The direction of </a:t>
            </a:r>
            <a:r>
              <a:rPr lang="en-US" sz="2400" dirty="0" smtClean="0">
                <a:solidFill>
                  <a:schemeClr val="tx1"/>
                </a:solidFill>
              </a:rPr>
              <a:t>the frictional </a:t>
            </a:r>
            <a:r>
              <a:rPr lang="en-US" sz="2400" dirty="0">
                <a:solidFill>
                  <a:schemeClr val="tx1"/>
                </a:solidFill>
              </a:rPr>
              <a:t>force is </a:t>
            </a:r>
            <a:r>
              <a:rPr lang="en-US" sz="2400" dirty="0" smtClean="0">
                <a:solidFill>
                  <a:srgbClr val="FF0000"/>
                </a:solidFill>
              </a:rPr>
              <a:t>opposite</a:t>
            </a:r>
            <a:r>
              <a:rPr lang="en-US" sz="2400" dirty="0" smtClean="0">
                <a:solidFill>
                  <a:schemeClr val="tx1"/>
                </a:solidFill>
              </a:rPr>
              <a:t> </a:t>
            </a:r>
            <a:r>
              <a:rPr lang="en-US" sz="2400" dirty="0">
                <a:solidFill>
                  <a:schemeClr val="tx1"/>
                </a:solidFill>
              </a:rPr>
              <a:t>to the direction of </a:t>
            </a:r>
            <a:r>
              <a:rPr lang="en-US" sz="2400" dirty="0" smtClean="0">
                <a:solidFill>
                  <a:schemeClr val="tx1"/>
                </a:solidFill>
              </a:rPr>
              <a:t>motion of the object. </a:t>
            </a:r>
            <a:endParaRPr lang="en-US" sz="2800" i="1"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6</a:t>
            </a:fld>
            <a:endParaRPr lang="en-US" dirty="0"/>
          </a:p>
        </p:txBody>
      </p:sp>
      <p:grpSp>
        <p:nvGrpSpPr>
          <p:cNvPr id="5" name="Group 4"/>
          <p:cNvGrpSpPr/>
          <p:nvPr/>
        </p:nvGrpSpPr>
        <p:grpSpPr>
          <a:xfrm>
            <a:off x="1274528" y="3565525"/>
            <a:ext cx="6799074" cy="1579563"/>
            <a:chOff x="819276" y="1307142"/>
            <a:chExt cx="6799074" cy="1579563"/>
          </a:xfrm>
        </p:grpSpPr>
        <p:sp>
          <p:nvSpPr>
            <p:cNvPr id="6" name="Rectangle 5"/>
            <p:cNvSpPr/>
            <p:nvPr/>
          </p:nvSpPr>
          <p:spPr>
            <a:xfrm>
              <a:off x="3642561" y="1831977"/>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H="1" flipV="1">
              <a:off x="3922954" y="1450977"/>
              <a:ext cx="0" cy="64225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77308" y="2422900"/>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58862" y="2437149"/>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0" name="Straight Arrow Connector 9"/>
            <p:cNvCxnSpPr/>
            <p:nvPr/>
          </p:nvCxnSpPr>
          <p:spPr>
            <a:xfrm flipH="1">
              <a:off x="3931318" y="2078780"/>
              <a:ext cx="0" cy="642257"/>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897836" y="2363890"/>
              <a:ext cx="652627"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137343" y="2078779"/>
              <a:ext cx="652627" cy="1"/>
            </a:xfrm>
            <a:prstGeom prst="straightConnector1">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 Box 12"/>
            <p:cNvSpPr txBox="1">
              <a:spLocks noChangeAspect="1" noChangeArrowheads="1"/>
            </p:cNvSpPr>
            <p:nvPr/>
          </p:nvSpPr>
          <p:spPr bwMode="auto">
            <a:xfrm>
              <a:off x="5972430" y="1727530"/>
              <a:ext cx="1645920" cy="763619"/>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ea typeface="SimSun" pitchFamily="2" charset="-122"/>
                  <a:cs typeface="Times New Roman" panose="02020603050405020304" pitchFamily="18" charset="0"/>
                </a:rPr>
                <a:t>Direction of applied force</a:t>
              </a:r>
              <a:endParaRPr lang="en-GB" sz="2000" dirty="0">
                <a:latin typeface="Times New Roman" panose="02020603050405020304" pitchFamily="18" charset="0"/>
                <a:cs typeface="Times New Roman" panose="02020603050405020304" pitchFamily="18" charset="0"/>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3175975995"/>
                </p:ext>
              </p:extLst>
            </p:nvPr>
          </p:nvGraphicFramePr>
          <p:xfrm>
            <a:off x="4029436" y="1307142"/>
            <a:ext cx="260350" cy="317500"/>
          </p:xfrm>
          <a:graphic>
            <a:graphicData uri="http://schemas.openxmlformats.org/presentationml/2006/ole">
              <mc:AlternateContent xmlns:mc="http://schemas.openxmlformats.org/markup-compatibility/2006">
                <mc:Choice xmlns:v="urn:schemas-microsoft-com:vml" Requires="v">
                  <p:oleObj spid="_x0000_s243828" name="Equation" r:id="rId3" imgW="253800" imgH="317160" progId="Equation.DSMT4">
                    <p:embed/>
                  </p:oleObj>
                </mc:Choice>
                <mc:Fallback>
                  <p:oleObj name="Equation" r:id="rId3" imgW="253800" imgH="317160" progId="Equation.DSMT4">
                    <p:embed/>
                    <p:pic>
                      <p:nvPicPr>
                        <p:cNvPr id="19" name="Object 4"/>
                        <p:cNvPicPr>
                          <a:picLocks noChangeAspect="1" noChangeArrowheads="1"/>
                        </p:cNvPicPr>
                        <p:nvPr/>
                      </p:nvPicPr>
                      <p:blipFill>
                        <a:blip r:embed="rId4"/>
                        <a:srcRect/>
                        <a:stretch>
                          <a:fillRect/>
                        </a:stretch>
                      </p:blipFill>
                      <p:spPr bwMode="auto">
                        <a:xfrm>
                          <a:off x="4029436" y="1307142"/>
                          <a:ext cx="2603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285554935"/>
                </p:ext>
              </p:extLst>
            </p:nvPr>
          </p:nvGraphicFramePr>
          <p:xfrm>
            <a:off x="4070711" y="2569205"/>
            <a:ext cx="271462" cy="317500"/>
          </p:xfrm>
          <a:graphic>
            <a:graphicData uri="http://schemas.openxmlformats.org/presentationml/2006/ole">
              <mc:AlternateContent xmlns:mc="http://schemas.openxmlformats.org/markup-compatibility/2006">
                <mc:Choice xmlns:v="urn:schemas-microsoft-com:vml" Requires="v">
                  <p:oleObj spid="_x0000_s243829" name="Equation" r:id="rId5" imgW="266400" imgH="317160" progId="Equation.DSMT4">
                    <p:embed/>
                  </p:oleObj>
                </mc:Choice>
                <mc:Fallback>
                  <p:oleObj name="Equation" r:id="rId5" imgW="266400" imgH="317160" progId="Equation.DSMT4">
                    <p:embed/>
                    <p:pic>
                      <p:nvPicPr>
                        <p:cNvPr id="20" name="Object 4"/>
                        <p:cNvPicPr>
                          <a:picLocks noChangeAspect="1" noChangeArrowheads="1"/>
                        </p:cNvPicPr>
                        <p:nvPr/>
                      </p:nvPicPr>
                      <p:blipFill>
                        <a:blip r:embed="rId6"/>
                        <a:srcRect/>
                        <a:stretch>
                          <a:fillRect/>
                        </a:stretch>
                      </p:blipFill>
                      <p:spPr bwMode="auto">
                        <a:xfrm>
                          <a:off x="4070711" y="2569205"/>
                          <a:ext cx="2714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1285396453"/>
                </p:ext>
              </p:extLst>
            </p:nvPr>
          </p:nvGraphicFramePr>
          <p:xfrm>
            <a:off x="3018198" y="1829430"/>
            <a:ext cx="220663" cy="368300"/>
          </p:xfrm>
          <a:graphic>
            <a:graphicData uri="http://schemas.openxmlformats.org/presentationml/2006/ole">
              <mc:AlternateContent xmlns:mc="http://schemas.openxmlformats.org/markup-compatibility/2006">
                <mc:Choice xmlns:v="urn:schemas-microsoft-com:vml" Requires="v">
                  <p:oleObj spid="_x0000_s243830" name="Equation" r:id="rId7" imgW="215640" imgH="368280" progId="Equation.DSMT4">
                    <p:embed/>
                  </p:oleObj>
                </mc:Choice>
                <mc:Fallback>
                  <p:oleObj name="Equation" r:id="rId7" imgW="215640" imgH="368280" progId="Equation.DSMT4">
                    <p:embed/>
                    <p:pic>
                      <p:nvPicPr>
                        <p:cNvPr id="21" name="Object 4"/>
                        <p:cNvPicPr>
                          <a:picLocks noChangeAspect="1" noChangeArrowheads="1"/>
                        </p:cNvPicPr>
                        <p:nvPr/>
                      </p:nvPicPr>
                      <p:blipFill>
                        <a:blip r:embed="rId8"/>
                        <a:srcRect/>
                        <a:stretch>
                          <a:fillRect/>
                        </a:stretch>
                      </p:blipFill>
                      <p:spPr bwMode="auto">
                        <a:xfrm>
                          <a:off x="3018198" y="1829430"/>
                          <a:ext cx="22066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2"/>
            <p:cNvSpPr txBox="1">
              <a:spLocks noChangeAspect="1" noChangeArrowheads="1"/>
            </p:cNvSpPr>
            <p:nvPr/>
          </p:nvSpPr>
          <p:spPr bwMode="auto">
            <a:xfrm>
              <a:off x="819276" y="1347490"/>
              <a:ext cx="1954276" cy="763619"/>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ea typeface="SimSun" pitchFamily="2" charset="-122"/>
                  <a:cs typeface="Times New Roman" panose="02020603050405020304" pitchFamily="18" charset="0"/>
                </a:rPr>
                <a:t>Direction of </a:t>
              </a:r>
              <a:r>
                <a:rPr lang="en-GB" sz="2000" dirty="0" smtClean="0">
                  <a:latin typeface="Times New Roman" panose="02020603050405020304" pitchFamily="18" charset="0"/>
                  <a:ea typeface="SimSun" pitchFamily="2" charset="-122"/>
                  <a:cs typeface="Times New Roman" panose="02020603050405020304" pitchFamily="18" charset="0"/>
                </a:rPr>
                <a:t>frictional </a:t>
              </a:r>
              <a:r>
                <a:rPr lang="en-GB" sz="2000" dirty="0">
                  <a:latin typeface="Times New Roman" panose="02020603050405020304" pitchFamily="18" charset="0"/>
                  <a:ea typeface="SimSun" pitchFamily="2" charset="-122"/>
                  <a:cs typeface="Times New Roman" panose="02020603050405020304" pitchFamily="18" charset="0"/>
                </a:rPr>
                <a:t>force</a:t>
              </a:r>
              <a:endParaRPr lang="en-GB"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12206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forces – tension and compression</a:t>
            </a:r>
            <a:endParaRPr lang="en-SG" dirty="0"/>
          </a:p>
        </p:txBody>
      </p:sp>
      <p:sp>
        <p:nvSpPr>
          <p:cNvPr id="3" name="Content Placeholder 2"/>
          <p:cNvSpPr>
            <a:spLocks noGrp="1"/>
          </p:cNvSpPr>
          <p:nvPr>
            <p:ph idx="1"/>
          </p:nvPr>
        </p:nvSpPr>
        <p:spPr/>
        <p:txBody>
          <a:bodyPr/>
          <a:lstStyle/>
          <a:p>
            <a:pPr marL="365125" lvl="1" indent="-365125">
              <a:lnSpc>
                <a:spcPct val="110000"/>
              </a:lnSpc>
              <a:buSzPct val="68000"/>
              <a:buFont typeface="Wingdings 3"/>
              <a:buChar char=""/>
            </a:pPr>
            <a:r>
              <a:rPr lang="en-US" sz="2400" dirty="0">
                <a:solidFill>
                  <a:schemeClr val="tx1"/>
                </a:solidFill>
              </a:rPr>
              <a:t>When a rod is </a:t>
            </a:r>
            <a:r>
              <a:rPr lang="en-US" sz="2400" dirty="0">
                <a:solidFill>
                  <a:srgbClr val="FF0000"/>
                </a:solidFill>
              </a:rPr>
              <a:t>stretched</a:t>
            </a:r>
            <a:r>
              <a:rPr lang="en-US" sz="2400" dirty="0">
                <a:solidFill>
                  <a:schemeClr val="tx1"/>
                </a:solidFill>
              </a:rPr>
              <a:t>,</a:t>
            </a:r>
            <a:r>
              <a:rPr lang="en-US" sz="2400" dirty="0">
                <a:solidFill>
                  <a:srgbClr val="FF0000"/>
                </a:solidFill>
              </a:rPr>
              <a:t> </a:t>
            </a:r>
            <a:r>
              <a:rPr lang="en-US" sz="2400" dirty="0">
                <a:solidFill>
                  <a:schemeClr val="tx1"/>
                </a:solidFill>
              </a:rPr>
              <a:t>a pair of equal and opposite forces known as </a:t>
            </a:r>
            <a:r>
              <a:rPr lang="en-US" sz="2400" dirty="0">
                <a:solidFill>
                  <a:srgbClr val="FF0000"/>
                </a:solidFill>
              </a:rPr>
              <a:t>tension force</a:t>
            </a:r>
            <a:r>
              <a:rPr lang="en-US" sz="2400" dirty="0">
                <a:solidFill>
                  <a:schemeClr val="tx1"/>
                </a:solidFill>
              </a:rPr>
              <a:t> appears in the rod.  </a:t>
            </a:r>
          </a:p>
          <a:p>
            <a:pPr marL="0" lvl="1" indent="0">
              <a:lnSpc>
                <a:spcPct val="110000"/>
              </a:lnSpc>
              <a:buSzPct val="68000"/>
              <a:buNone/>
            </a:pPr>
            <a:endParaRPr lang="en-US" sz="2400" dirty="0">
              <a:solidFill>
                <a:schemeClr val="tx1"/>
              </a:solidFill>
            </a:endParaRPr>
          </a:p>
          <a:p>
            <a:pPr marL="365125" lvl="1" indent="-365125">
              <a:lnSpc>
                <a:spcPct val="110000"/>
              </a:lnSpc>
              <a:buSzPct val="68000"/>
              <a:buFont typeface="Wingdings 3"/>
              <a:buChar char=""/>
            </a:pPr>
            <a:endParaRPr lang="en-US" sz="2400" dirty="0">
              <a:solidFill>
                <a:schemeClr val="tx1"/>
              </a:solidFill>
            </a:endParaRPr>
          </a:p>
          <a:p>
            <a:pPr marL="365125" lvl="1" indent="-365125">
              <a:lnSpc>
                <a:spcPct val="110000"/>
              </a:lnSpc>
              <a:buSzPct val="68000"/>
              <a:buFont typeface="Wingdings 3"/>
              <a:buChar char=""/>
            </a:pPr>
            <a:endParaRPr lang="en-US" sz="2400" dirty="0">
              <a:solidFill>
                <a:schemeClr val="tx1"/>
              </a:solidFill>
            </a:endParaRPr>
          </a:p>
          <a:p>
            <a:pPr marL="365125" lvl="1" indent="-365125">
              <a:lnSpc>
                <a:spcPct val="110000"/>
              </a:lnSpc>
              <a:buSzPct val="68000"/>
              <a:buFont typeface="Wingdings 3"/>
              <a:buChar char=""/>
            </a:pPr>
            <a:endParaRPr lang="en-US" sz="2400" dirty="0">
              <a:solidFill>
                <a:schemeClr val="tx1"/>
              </a:solidFill>
            </a:endParaRPr>
          </a:p>
          <a:p>
            <a:pPr marL="365125" lvl="1" indent="-365125">
              <a:lnSpc>
                <a:spcPct val="110000"/>
              </a:lnSpc>
              <a:buSzPct val="68000"/>
              <a:buFont typeface="Wingdings 3"/>
              <a:buChar char=""/>
            </a:pPr>
            <a:r>
              <a:rPr lang="en-US" sz="2400" dirty="0">
                <a:solidFill>
                  <a:schemeClr val="tx1"/>
                </a:solidFill>
              </a:rPr>
              <a:t>When the rod is </a:t>
            </a:r>
            <a:r>
              <a:rPr lang="en-US" sz="2400" dirty="0">
                <a:solidFill>
                  <a:srgbClr val="FF0000"/>
                </a:solidFill>
              </a:rPr>
              <a:t>compressed</a:t>
            </a:r>
            <a:r>
              <a:rPr lang="en-US" sz="2400" dirty="0">
                <a:solidFill>
                  <a:schemeClr val="tx1"/>
                </a:solidFill>
              </a:rPr>
              <a:t>, a pair of equal and opposite forces known as </a:t>
            </a:r>
            <a:r>
              <a:rPr lang="en-US" sz="2400" dirty="0">
                <a:solidFill>
                  <a:srgbClr val="FF0000"/>
                </a:solidFill>
              </a:rPr>
              <a:t>compression force </a:t>
            </a:r>
            <a:r>
              <a:rPr lang="en-US" sz="2400" dirty="0">
                <a:solidFill>
                  <a:schemeClr val="tx1"/>
                </a:solidFill>
              </a:rPr>
              <a:t>appears in the rod. </a:t>
            </a:r>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7</a:t>
            </a:fld>
            <a:endParaRPr lang="en-US" dirty="0"/>
          </a:p>
        </p:txBody>
      </p:sp>
      <p:grpSp>
        <p:nvGrpSpPr>
          <p:cNvPr id="5" name="Group 4"/>
          <p:cNvGrpSpPr/>
          <p:nvPr/>
        </p:nvGrpSpPr>
        <p:grpSpPr>
          <a:xfrm>
            <a:off x="1441186" y="2452935"/>
            <a:ext cx="4275603" cy="1636712"/>
            <a:chOff x="1798687" y="2135188"/>
            <a:chExt cx="4275603" cy="1636712"/>
          </a:xfrm>
        </p:grpSpPr>
        <p:graphicFrame>
          <p:nvGraphicFramePr>
            <p:cNvPr id="6" name="Object 4"/>
            <p:cNvGraphicFramePr>
              <a:graphicFrameLocks noChangeAspect="1"/>
            </p:cNvGraphicFramePr>
            <p:nvPr>
              <p:extLst>
                <p:ext uri="{D42A27DB-BD31-4B8C-83A1-F6EECF244321}">
                  <p14:modId xmlns:p14="http://schemas.microsoft.com/office/powerpoint/2010/main" val="641049774"/>
                </p:ext>
              </p:extLst>
            </p:nvPr>
          </p:nvGraphicFramePr>
          <p:xfrm>
            <a:off x="4872038" y="3454400"/>
            <a:ext cx="271462" cy="317500"/>
          </p:xfrm>
          <a:graphic>
            <a:graphicData uri="http://schemas.openxmlformats.org/presentationml/2006/ole">
              <mc:AlternateContent xmlns:mc="http://schemas.openxmlformats.org/markup-compatibility/2006">
                <mc:Choice xmlns:v="urn:schemas-microsoft-com:vml" Requires="v">
                  <p:oleObj spid="_x0000_s245042" name="Equation" r:id="rId3" imgW="266400" imgH="317160" progId="Equation.DSMT4">
                    <p:embed/>
                  </p:oleObj>
                </mc:Choice>
                <mc:Fallback>
                  <p:oleObj name="Equation" r:id="rId3" imgW="266400" imgH="317160" progId="Equation.DSMT4">
                    <p:embed/>
                    <p:pic>
                      <p:nvPicPr>
                        <p:cNvPr id="24" name="Object 4"/>
                        <p:cNvPicPr>
                          <a:picLocks noChangeAspect="1" noChangeArrowheads="1"/>
                        </p:cNvPicPr>
                        <p:nvPr/>
                      </p:nvPicPr>
                      <p:blipFill>
                        <a:blip r:embed="rId4"/>
                        <a:srcRect/>
                        <a:stretch>
                          <a:fillRect/>
                        </a:stretch>
                      </p:blipFill>
                      <p:spPr bwMode="auto">
                        <a:xfrm>
                          <a:off x="4872038" y="3454400"/>
                          <a:ext cx="2714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403543" y="2675598"/>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p:nvPr/>
          </p:nvCxnSpPr>
          <p:spPr>
            <a:xfrm flipH="1" flipV="1">
              <a:off x="4683936" y="2294598"/>
              <a:ext cx="0" cy="642257"/>
            </a:xfrm>
            <a:prstGeom prst="straightConnector1">
              <a:avLst/>
            </a:prstGeom>
            <a:ln w="28575">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38290" y="3266521"/>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19844" y="3280770"/>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1" name="Straight Arrow Connector 10"/>
            <p:cNvCxnSpPr/>
            <p:nvPr/>
          </p:nvCxnSpPr>
          <p:spPr>
            <a:xfrm flipH="1">
              <a:off x="4682675" y="2922401"/>
              <a:ext cx="0" cy="642257"/>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568492" y="2963723"/>
              <a:ext cx="1836000" cy="1"/>
            </a:xfrm>
            <a:prstGeom prst="straightConnector1">
              <a:avLst/>
            </a:prstGeom>
            <a:ln w="444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745730" y="2963723"/>
              <a:ext cx="648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4" name="Object 4"/>
            <p:cNvGraphicFramePr>
              <a:graphicFrameLocks noChangeAspect="1"/>
            </p:cNvGraphicFramePr>
            <p:nvPr>
              <p:extLst>
                <p:ext uri="{D42A27DB-BD31-4B8C-83A1-F6EECF244321}">
                  <p14:modId xmlns:p14="http://schemas.microsoft.com/office/powerpoint/2010/main" val="573468581"/>
                </p:ext>
              </p:extLst>
            </p:nvPr>
          </p:nvGraphicFramePr>
          <p:xfrm>
            <a:off x="4854575" y="2135188"/>
            <a:ext cx="257175" cy="317500"/>
          </p:xfrm>
          <a:graphic>
            <a:graphicData uri="http://schemas.openxmlformats.org/presentationml/2006/ole">
              <mc:AlternateContent xmlns:mc="http://schemas.openxmlformats.org/markup-compatibility/2006">
                <mc:Choice xmlns:v="urn:schemas-microsoft-com:vml" Requires="v">
                  <p:oleObj spid="_x0000_s245043" name="Equation" r:id="rId5" imgW="253800" imgH="317160" progId="Equation.DSMT4">
                    <p:embed/>
                  </p:oleObj>
                </mc:Choice>
                <mc:Fallback>
                  <p:oleObj name="Equation" r:id="rId5" imgW="253800" imgH="317160" progId="Equation.DSMT4">
                    <p:embed/>
                    <p:pic>
                      <p:nvPicPr>
                        <p:cNvPr id="23" name="Object 4"/>
                        <p:cNvPicPr>
                          <a:picLocks noChangeAspect="1" noChangeArrowheads="1"/>
                        </p:cNvPicPr>
                        <p:nvPr/>
                      </p:nvPicPr>
                      <p:blipFill>
                        <a:blip r:embed="rId6"/>
                        <a:srcRect/>
                        <a:stretch>
                          <a:fillRect/>
                        </a:stretch>
                      </p:blipFill>
                      <p:spPr bwMode="auto">
                        <a:xfrm>
                          <a:off x="4854575" y="2135188"/>
                          <a:ext cx="257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085559092"/>
                </p:ext>
              </p:extLst>
            </p:nvPr>
          </p:nvGraphicFramePr>
          <p:xfrm>
            <a:off x="3835630" y="2490788"/>
            <a:ext cx="206375" cy="304800"/>
          </p:xfrm>
          <a:graphic>
            <a:graphicData uri="http://schemas.openxmlformats.org/presentationml/2006/ole">
              <mc:AlternateContent xmlns:mc="http://schemas.openxmlformats.org/markup-compatibility/2006">
                <mc:Choice xmlns:v="urn:schemas-microsoft-com:vml" Requires="v">
                  <p:oleObj spid="_x0000_s245044" name="Equation" r:id="rId7" imgW="203040" imgH="304560" progId="Equation.DSMT4">
                    <p:embed/>
                  </p:oleObj>
                </mc:Choice>
                <mc:Fallback>
                  <p:oleObj name="Equation" r:id="rId7" imgW="203040" imgH="304560" progId="Equation.DSMT4">
                    <p:embed/>
                    <p:pic>
                      <p:nvPicPr>
                        <p:cNvPr id="25" name="Object 4"/>
                        <p:cNvPicPr>
                          <a:picLocks noChangeAspect="1" noChangeArrowheads="1"/>
                        </p:cNvPicPr>
                        <p:nvPr/>
                      </p:nvPicPr>
                      <p:blipFill>
                        <a:blip r:embed="rId8"/>
                        <a:srcRect/>
                        <a:stretch>
                          <a:fillRect/>
                        </a:stretch>
                      </p:blipFill>
                      <p:spPr bwMode="auto">
                        <a:xfrm>
                          <a:off x="3835630" y="2490788"/>
                          <a:ext cx="206375" cy="304800"/>
                        </a:xfrm>
                        <a:prstGeom prst="rect">
                          <a:avLst/>
                        </a:prstGeom>
                        <a:noFill/>
                        <a:extLst/>
                      </p:spPr>
                    </p:pic>
                  </p:oleObj>
                </mc:Fallback>
              </mc:AlternateContent>
            </a:graphicData>
          </a:graphic>
        </p:graphicFrame>
        <p:cxnSp>
          <p:nvCxnSpPr>
            <p:cNvPr id="16" name="Straight Arrow Connector 15"/>
            <p:cNvCxnSpPr/>
            <p:nvPr/>
          </p:nvCxnSpPr>
          <p:spPr>
            <a:xfrm flipV="1">
              <a:off x="2810691" y="2963723"/>
              <a:ext cx="360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7" name="Object 4"/>
            <p:cNvGraphicFramePr>
              <a:graphicFrameLocks noChangeAspect="1"/>
            </p:cNvGraphicFramePr>
            <p:nvPr>
              <p:extLst>
                <p:ext uri="{D42A27DB-BD31-4B8C-83A1-F6EECF244321}">
                  <p14:modId xmlns:p14="http://schemas.microsoft.com/office/powerpoint/2010/main" val="2997780648"/>
                </p:ext>
              </p:extLst>
            </p:nvPr>
          </p:nvGraphicFramePr>
          <p:xfrm>
            <a:off x="2927803" y="2486025"/>
            <a:ext cx="206375" cy="304800"/>
          </p:xfrm>
          <a:graphic>
            <a:graphicData uri="http://schemas.openxmlformats.org/presentationml/2006/ole">
              <mc:AlternateContent xmlns:mc="http://schemas.openxmlformats.org/markup-compatibility/2006">
                <mc:Choice xmlns:v="urn:schemas-microsoft-com:vml" Requires="v">
                  <p:oleObj spid="_x0000_s245045" name="Equation" r:id="rId9" imgW="203040" imgH="304560" progId="Equation.DSMT4">
                    <p:embed/>
                  </p:oleObj>
                </mc:Choice>
                <mc:Fallback>
                  <p:oleObj name="Equation" r:id="rId9" imgW="203040" imgH="304560" progId="Equation.DSMT4">
                    <p:embed/>
                    <p:pic>
                      <p:nvPicPr>
                        <p:cNvPr id="17" name="Object 4"/>
                        <p:cNvPicPr>
                          <a:picLocks noChangeAspect="1" noChangeArrowheads="1"/>
                        </p:cNvPicPr>
                        <p:nvPr/>
                      </p:nvPicPr>
                      <p:blipFill>
                        <a:blip r:embed="rId10"/>
                        <a:srcRect/>
                        <a:stretch>
                          <a:fillRect/>
                        </a:stretch>
                      </p:blipFill>
                      <p:spPr bwMode="auto">
                        <a:xfrm>
                          <a:off x="2927803" y="2486025"/>
                          <a:ext cx="206375" cy="304800"/>
                        </a:xfrm>
                        <a:prstGeom prst="rect">
                          <a:avLst/>
                        </a:prstGeom>
                        <a:noFill/>
                        <a:extLst/>
                      </p:spPr>
                    </p:pic>
                  </p:oleObj>
                </mc:Fallback>
              </mc:AlternateContent>
            </a:graphicData>
          </a:graphic>
        </p:graphicFrame>
        <p:cxnSp>
          <p:nvCxnSpPr>
            <p:cNvPr id="18" name="Straight Arrow Connector 17"/>
            <p:cNvCxnSpPr/>
            <p:nvPr/>
          </p:nvCxnSpPr>
          <p:spPr>
            <a:xfrm flipH="1" flipV="1">
              <a:off x="1845161" y="2952837"/>
              <a:ext cx="540000" cy="1"/>
            </a:xfrm>
            <a:prstGeom prst="straightConnector1">
              <a:avLst/>
            </a:prstGeom>
            <a:ln w="28575">
              <a:solidFill>
                <a:srgbClr val="00B05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 Box 12"/>
            <p:cNvSpPr txBox="1">
              <a:spLocks noChangeAspect="1" noChangeArrowheads="1"/>
            </p:cNvSpPr>
            <p:nvPr/>
          </p:nvSpPr>
          <p:spPr bwMode="auto">
            <a:xfrm>
              <a:off x="1798687" y="2178635"/>
              <a:ext cx="1043797" cy="376723"/>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ea typeface="SimSun" pitchFamily="2" charset="-122"/>
                  <a:cs typeface="Times New Roman" panose="02020603050405020304" pitchFamily="18" charset="0"/>
                </a:rPr>
                <a:t>Pulling force</a:t>
              </a:r>
              <a:endParaRPr lang="en-GB" sz="2000" dirty="0">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6629299" y="2484078"/>
            <a:ext cx="4350065" cy="1636712"/>
            <a:chOff x="1724225" y="2135188"/>
            <a:chExt cx="4350065" cy="1636712"/>
          </a:xfrm>
        </p:grpSpPr>
        <p:graphicFrame>
          <p:nvGraphicFramePr>
            <p:cNvPr id="21" name="Object 4"/>
            <p:cNvGraphicFramePr>
              <a:graphicFrameLocks noChangeAspect="1"/>
            </p:cNvGraphicFramePr>
            <p:nvPr>
              <p:extLst>
                <p:ext uri="{D42A27DB-BD31-4B8C-83A1-F6EECF244321}">
                  <p14:modId xmlns:p14="http://schemas.microsoft.com/office/powerpoint/2010/main" val="641049774"/>
                </p:ext>
              </p:extLst>
            </p:nvPr>
          </p:nvGraphicFramePr>
          <p:xfrm>
            <a:off x="4872038" y="3454400"/>
            <a:ext cx="271462" cy="317500"/>
          </p:xfrm>
          <a:graphic>
            <a:graphicData uri="http://schemas.openxmlformats.org/presentationml/2006/ole">
              <mc:AlternateContent xmlns:mc="http://schemas.openxmlformats.org/markup-compatibility/2006">
                <mc:Choice xmlns:v="urn:schemas-microsoft-com:vml" Requires="v">
                  <p:oleObj spid="_x0000_s245046" name="Equation" r:id="rId11" imgW="266400" imgH="317160" progId="Equation.DSMT4">
                    <p:embed/>
                  </p:oleObj>
                </mc:Choice>
                <mc:Fallback>
                  <p:oleObj name="Equation" r:id="rId11" imgW="266400" imgH="317160" progId="Equation.DSMT4">
                    <p:embed/>
                    <p:pic>
                      <p:nvPicPr>
                        <p:cNvPr id="6" name="Object 4"/>
                        <p:cNvPicPr>
                          <a:picLocks noChangeAspect="1" noChangeArrowheads="1"/>
                        </p:cNvPicPr>
                        <p:nvPr/>
                      </p:nvPicPr>
                      <p:blipFill>
                        <a:blip r:embed="rId4"/>
                        <a:srcRect/>
                        <a:stretch>
                          <a:fillRect/>
                        </a:stretch>
                      </p:blipFill>
                      <p:spPr bwMode="auto">
                        <a:xfrm>
                          <a:off x="4872038" y="3454400"/>
                          <a:ext cx="2714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4403543" y="2675598"/>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3" name="Straight Arrow Connector 22"/>
            <p:cNvCxnSpPr/>
            <p:nvPr/>
          </p:nvCxnSpPr>
          <p:spPr>
            <a:xfrm flipH="1" flipV="1">
              <a:off x="4683936" y="2294598"/>
              <a:ext cx="0" cy="642257"/>
            </a:xfrm>
            <a:prstGeom prst="straightConnector1">
              <a:avLst/>
            </a:prstGeom>
            <a:ln w="28575">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338290" y="3266521"/>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19844" y="3280770"/>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26" name="Straight Arrow Connector 25"/>
            <p:cNvCxnSpPr/>
            <p:nvPr/>
          </p:nvCxnSpPr>
          <p:spPr>
            <a:xfrm flipH="1">
              <a:off x="4682675" y="2922401"/>
              <a:ext cx="0" cy="642257"/>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568492" y="2963723"/>
              <a:ext cx="1836000" cy="1"/>
            </a:xfrm>
            <a:prstGeom prst="straightConnector1">
              <a:avLst/>
            </a:prstGeom>
            <a:ln w="444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745730" y="2963723"/>
              <a:ext cx="648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9" name="Object 4"/>
            <p:cNvGraphicFramePr>
              <a:graphicFrameLocks noChangeAspect="1"/>
            </p:cNvGraphicFramePr>
            <p:nvPr>
              <p:extLst>
                <p:ext uri="{D42A27DB-BD31-4B8C-83A1-F6EECF244321}">
                  <p14:modId xmlns:p14="http://schemas.microsoft.com/office/powerpoint/2010/main" val="573468581"/>
                </p:ext>
              </p:extLst>
            </p:nvPr>
          </p:nvGraphicFramePr>
          <p:xfrm>
            <a:off x="4854575" y="2135188"/>
            <a:ext cx="257175" cy="317500"/>
          </p:xfrm>
          <a:graphic>
            <a:graphicData uri="http://schemas.openxmlformats.org/presentationml/2006/ole">
              <mc:AlternateContent xmlns:mc="http://schemas.openxmlformats.org/markup-compatibility/2006">
                <mc:Choice xmlns:v="urn:schemas-microsoft-com:vml" Requires="v">
                  <p:oleObj spid="_x0000_s245047" name="Equation" r:id="rId12" imgW="253800" imgH="317160" progId="Equation.DSMT4">
                    <p:embed/>
                  </p:oleObj>
                </mc:Choice>
                <mc:Fallback>
                  <p:oleObj name="Equation" r:id="rId12" imgW="253800" imgH="317160" progId="Equation.DSMT4">
                    <p:embed/>
                    <p:pic>
                      <p:nvPicPr>
                        <p:cNvPr id="14" name="Object 4"/>
                        <p:cNvPicPr>
                          <a:picLocks noChangeAspect="1" noChangeArrowheads="1"/>
                        </p:cNvPicPr>
                        <p:nvPr/>
                      </p:nvPicPr>
                      <p:blipFill>
                        <a:blip r:embed="rId6"/>
                        <a:srcRect/>
                        <a:stretch>
                          <a:fillRect/>
                        </a:stretch>
                      </p:blipFill>
                      <p:spPr bwMode="auto">
                        <a:xfrm>
                          <a:off x="4854575" y="2135188"/>
                          <a:ext cx="257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4"/>
            <p:cNvGraphicFramePr>
              <a:graphicFrameLocks noChangeAspect="1"/>
            </p:cNvGraphicFramePr>
            <p:nvPr>
              <p:extLst>
                <p:ext uri="{D42A27DB-BD31-4B8C-83A1-F6EECF244321}">
                  <p14:modId xmlns:p14="http://schemas.microsoft.com/office/powerpoint/2010/main" val="2493284736"/>
                </p:ext>
              </p:extLst>
            </p:nvPr>
          </p:nvGraphicFramePr>
          <p:xfrm>
            <a:off x="3829351" y="2484798"/>
            <a:ext cx="219075" cy="317500"/>
          </p:xfrm>
          <a:graphic>
            <a:graphicData uri="http://schemas.openxmlformats.org/presentationml/2006/ole">
              <mc:AlternateContent xmlns:mc="http://schemas.openxmlformats.org/markup-compatibility/2006">
                <mc:Choice xmlns:v="urn:schemas-microsoft-com:vml" Requires="v">
                  <p:oleObj spid="_x0000_s245048" name="Equation" r:id="rId13" imgW="215640" imgH="317160" progId="Equation.DSMT4">
                    <p:embed/>
                  </p:oleObj>
                </mc:Choice>
                <mc:Fallback>
                  <p:oleObj name="Equation" r:id="rId13" imgW="215640" imgH="317160" progId="Equation.DSMT4">
                    <p:embed/>
                    <p:pic>
                      <p:nvPicPr>
                        <p:cNvPr id="15" name="Object 4"/>
                        <p:cNvPicPr>
                          <a:picLocks noChangeAspect="1" noChangeArrowheads="1"/>
                        </p:cNvPicPr>
                        <p:nvPr/>
                      </p:nvPicPr>
                      <p:blipFill>
                        <a:blip r:embed="rId14"/>
                        <a:srcRect/>
                        <a:stretch>
                          <a:fillRect/>
                        </a:stretch>
                      </p:blipFill>
                      <p:spPr bwMode="auto">
                        <a:xfrm>
                          <a:off x="3829351" y="2484798"/>
                          <a:ext cx="219075" cy="317500"/>
                        </a:xfrm>
                        <a:prstGeom prst="rect">
                          <a:avLst/>
                        </a:prstGeom>
                        <a:noFill/>
                        <a:extLst/>
                      </p:spPr>
                    </p:pic>
                  </p:oleObj>
                </mc:Fallback>
              </mc:AlternateContent>
            </a:graphicData>
          </a:graphic>
        </p:graphicFrame>
        <p:cxnSp>
          <p:nvCxnSpPr>
            <p:cNvPr id="31" name="Straight Arrow Connector 30"/>
            <p:cNvCxnSpPr/>
            <p:nvPr/>
          </p:nvCxnSpPr>
          <p:spPr>
            <a:xfrm flipH="1" flipV="1">
              <a:off x="2810691" y="2963723"/>
              <a:ext cx="360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2" name="Object 4"/>
            <p:cNvGraphicFramePr>
              <a:graphicFrameLocks noChangeAspect="1"/>
            </p:cNvGraphicFramePr>
            <p:nvPr>
              <p:extLst>
                <p:ext uri="{D42A27DB-BD31-4B8C-83A1-F6EECF244321}">
                  <p14:modId xmlns:p14="http://schemas.microsoft.com/office/powerpoint/2010/main" val="811022069"/>
                </p:ext>
              </p:extLst>
            </p:nvPr>
          </p:nvGraphicFramePr>
          <p:xfrm>
            <a:off x="2921301" y="2480035"/>
            <a:ext cx="220663" cy="317500"/>
          </p:xfrm>
          <a:graphic>
            <a:graphicData uri="http://schemas.openxmlformats.org/presentationml/2006/ole">
              <mc:AlternateContent xmlns:mc="http://schemas.openxmlformats.org/markup-compatibility/2006">
                <mc:Choice xmlns:v="urn:schemas-microsoft-com:vml" Requires="v">
                  <p:oleObj spid="_x0000_s245049" name="Equation" r:id="rId15" imgW="215640" imgH="317160" progId="Equation.DSMT4">
                    <p:embed/>
                  </p:oleObj>
                </mc:Choice>
                <mc:Fallback>
                  <p:oleObj name="Equation" r:id="rId15" imgW="215640" imgH="317160" progId="Equation.DSMT4">
                    <p:embed/>
                    <p:pic>
                      <p:nvPicPr>
                        <p:cNvPr id="17" name="Object 4"/>
                        <p:cNvPicPr>
                          <a:picLocks noChangeAspect="1" noChangeArrowheads="1"/>
                        </p:cNvPicPr>
                        <p:nvPr/>
                      </p:nvPicPr>
                      <p:blipFill>
                        <a:blip r:embed="rId16"/>
                        <a:srcRect/>
                        <a:stretch>
                          <a:fillRect/>
                        </a:stretch>
                      </p:blipFill>
                      <p:spPr bwMode="auto">
                        <a:xfrm>
                          <a:off x="2921301" y="2480035"/>
                          <a:ext cx="220663" cy="317500"/>
                        </a:xfrm>
                        <a:prstGeom prst="rect">
                          <a:avLst/>
                        </a:prstGeom>
                        <a:noFill/>
                        <a:extLst/>
                      </p:spPr>
                    </p:pic>
                  </p:oleObj>
                </mc:Fallback>
              </mc:AlternateContent>
            </a:graphicData>
          </a:graphic>
        </p:graphicFrame>
        <p:cxnSp>
          <p:nvCxnSpPr>
            <p:cNvPr id="33" name="Straight Arrow Connector 32"/>
            <p:cNvCxnSpPr/>
            <p:nvPr/>
          </p:nvCxnSpPr>
          <p:spPr>
            <a:xfrm flipV="1">
              <a:off x="1845161" y="2952837"/>
              <a:ext cx="540000" cy="1"/>
            </a:xfrm>
            <a:prstGeom prst="straightConnector1">
              <a:avLst/>
            </a:prstGeom>
            <a:ln w="28575">
              <a:solidFill>
                <a:srgbClr val="00B050"/>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 Box 12"/>
            <p:cNvSpPr txBox="1">
              <a:spLocks noChangeAspect="1" noChangeArrowheads="1"/>
            </p:cNvSpPr>
            <p:nvPr/>
          </p:nvSpPr>
          <p:spPr bwMode="auto">
            <a:xfrm>
              <a:off x="1724225" y="2152956"/>
              <a:ext cx="992503" cy="376723"/>
            </a:xfrm>
            <a:prstGeom prst="rect">
              <a:avLst/>
            </a:prstGeom>
            <a:noFill/>
            <a:ln w="9525">
              <a:noFill/>
              <a:miter lim="800000"/>
              <a:headEnd/>
              <a:tailEnd/>
            </a:ln>
          </p:spPr>
          <p:txBody>
            <a:bodyPr lIns="36000" tIns="36000" rIns="36000" bIns="36000"/>
            <a:lstStyle/>
            <a:p>
              <a:r>
                <a:rPr lang="en-GB" sz="2000" dirty="0" smtClean="0">
                  <a:latin typeface="Times New Roman" panose="02020603050405020304" pitchFamily="18" charset="0"/>
                  <a:ea typeface="SimSun" pitchFamily="2" charset="-122"/>
                  <a:cs typeface="Times New Roman" panose="02020603050405020304" pitchFamily="18" charset="0"/>
                </a:rPr>
                <a:t>Pushing </a:t>
              </a:r>
              <a:r>
                <a:rPr lang="en-GB" sz="2000" dirty="0">
                  <a:latin typeface="Times New Roman" panose="02020603050405020304" pitchFamily="18" charset="0"/>
                  <a:ea typeface="SimSun" pitchFamily="2" charset="-122"/>
                  <a:cs typeface="Times New Roman" panose="02020603050405020304" pitchFamily="18" charset="0"/>
                </a:rPr>
                <a:t>force</a:t>
              </a:r>
              <a:endParaRPr lang="en-GB"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829954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Superposition of forces</a:t>
            </a:r>
            <a:endParaRPr lang="en-SG" dirty="0"/>
          </a:p>
        </p:txBody>
      </p:sp>
      <p:sp>
        <p:nvSpPr>
          <p:cNvPr id="3" name="Content Placeholder 2"/>
          <p:cNvSpPr>
            <a:spLocks noGrp="1"/>
          </p:cNvSpPr>
          <p:nvPr>
            <p:ph idx="1"/>
          </p:nvPr>
        </p:nvSpPr>
        <p:spPr/>
        <p:txBody>
          <a:bodyPr/>
          <a:lstStyle/>
          <a:p>
            <a:pPr>
              <a:lnSpc>
                <a:spcPct val="110000"/>
              </a:lnSpc>
            </a:pPr>
            <a:r>
              <a:rPr lang="en-US" dirty="0"/>
              <a:t>The principle of </a:t>
            </a:r>
            <a:r>
              <a:rPr lang="en-US" dirty="0">
                <a:solidFill>
                  <a:srgbClr val="FF0000"/>
                </a:solidFill>
              </a:rPr>
              <a:t>superposition </a:t>
            </a:r>
            <a:r>
              <a:rPr lang="en-US" dirty="0"/>
              <a:t>of forces states that </a:t>
            </a:r>
            <a:r>
              <a:rPr lang="en-US" dirty="0">
                <a:solidFill>
                  <a:srgbClr val="FF0000"/>
                </a:solidFill>
              </a:rPr>
              <a:t>any</a:t>
            </a:r>
            <a:r>
              <a:rPr lang="en-US" dirty="0"/>
              <a:t> number of forces applied at a point on a body have the same effect as a </a:t>
            </a:r>
            <a:r>
              <a:rPr lang="en-US" dirty="0">
                <a:solidFill>
                  <a:srgbClr val="FF0000"/>
                </a:solidFill>
              </a:rPr>
              <a:t>single</a:t>
            </a:r>
            <a:r>
              <a:rPr lang="en-US" dirty="0"/>
              <a:t> force. </a:t>
            </a:r>
          </a:p>
          <a:p>
            <a:pPr>
              <a:lnSpc>
                <a:spcPct val="110000"/>
              </a:lnSpc>
              <a:buNone/>
            </a:pPr>
            <a:endParaRPr lang="en-US" dirty="0"/>
          </a:p>
          <a:p>
            <a:pPr>
              <a:lnSpc>
                <a:spcPct val="110000"/>
              </a:lnSpc>
            </a:pPr>
            <a:r>
              <a:rPr lang="en-US" dirty="0"/>
              <a:t>This single force    is the </a:t>
            </a:r>
            <a:r>
              <a:rPr lang="en-US" dirty="0">
                <a:solidFill>
                  <a:srgbClr val="FF0000"/>
                </a:solidFill>
              </a:rPr>
              <a:t>net</a:t>
            </a:r>
            <a:r>
              <a:rPr lang="en-US" dirty="0"/>
              <a:t> or </a:t>
            </a:r>
            <a:r>
              <a:rPr lang="en-US" dirty="0">
                <a:solidFill>
                  <a:srgbClr val="FF0000"/>
                </a:solidFill>
              </a:rPr>
              <a:t>resultant</a:t>
            </a:r>
            <a:r>
              <a:rPr lang="en-US" dirty="0"/>
              <a:t> force.</a:t>
            </a:r>
          </a:p>
          <a:p>
            <a:pPr>
              <a:lnSpc>
                <a:spcPct val="110000"/>
              </a:lnSpc>
            </a:pPr>
            <a:r>
              <a:rPr lang="en-US" dirty="0"/>
              <a:t>If the net force is </a:t>
            </a:r>
            <a:r>
              <a:rPr lang="en-US" dirty="0">
                <a:solidFill>
                  <a:srgbClr val="FF0000"/>
                </a:solidFill>
              </a:rPr>
              <a:t>zero</a:t>
            </a:r>
            <a:r>
              <a:rPr lang="en-US" dirty="0"/>
              <a:t>, the object is said to be in </a:t>
            </a:r>
            <a:r>
              <a:rPr lang="en-US" dirty="0">
                <a:solidFill>
                  <a:srgbClr val="FF0000"/>
                </a:solidFill>
              </a:rPr>
              <a:t>equilibrium</a:t>
            </a:r>
            <a:r>
              <a:rPr lang="en-US" dirty="0"/>
              <a:t>.</a:t>
            </a:r>
          </a:p>
          <a:p>
            <a:pPr>
              <a:lnSpc>
                <a:spcPct val="110000"/>
              </a:lnSpc>
            </a:pPr>
            <a:r>
              <a:rPr lang="en-GB" dirty="0"/>
              <a:t>Each component of the net force is zero, i.e.</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8</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474891112"/>
              </p:ext>
            </p:extLst>
          </p:nvPr>
        </p:nvGraphicFramePr>
        <p:xfrm>
          <a:off x="1427391" y="2467881"/>
          <a:ext cx="3352800" cy="431800"/>
        </p:xfrm>
        <a:graphic>
          <a:graphicData uri="http://schemas.openxmlformats.org/presentationml/2006/ole">
            <mc:AlternateContent xmlns:mc="http://schemas.openxmlformats.org/markup-compatibility/2006">
              <mc:Choice xmlns:v="urn:schemas-microsoft-com:vml" Requires="v">
                <p:oleObj spid="_x0000_s245836" name="Equation" r:id="rId3" imgW="3327120" imgH="431640" progId="Equation.DSMT4">
                  <p:embed/>
                </p:oleObj>
              </mc:Choice>
              <mc:Fallback>
                <p:oleObj name="Equation" r:id="rId3" imgW="3327120" imgH="431640" progId="Equation.DSMT4">
                  <p:embed/>
                  <p:pic>
                    <p:nvPicPr>
                      <p:cNvPr id="6" name="Object 4"/>
                      <p:cNvPicPr>
                        <a:picLocks noChangeAspect="1" noChangeArrowheads="1"/>
                      </p:cNvPicPr>
                      <p:nvPr/>
                    </p:nvPicPr>
                    <p:blipFill>
                      <a:blip r:embed="rId4"/>
                      <a:srcRect/>
                      <a:stretch>
                        <a:fillRect/>
                      </a:stretch>
                    </p:blipFill>
                    <p:spPr bwMode="auto">
                      <a:xfrm>
                        <a:off x="1427391" y="2467881"/>
                        <a:ext cx="3352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434420340"/>
              </p:ext>
            </p:extLst>
          </p:nvPr>
        </p:nvGraphicFramePr>
        <p:xfrm>
          <a:off x="1427391" y="5270046"/>
          <a:ext cx="4113212" cy="419100"/>
        </p:xfrm>
        <a:graphic>
          <a:graphicData uri="http://schemas.openxmlformats.org/presentationml/2006/ole">
            <mc:AlternateContent xmlns:mc="http://schemas.openxmlformats.org/markup-compatibility/2006">
              <mc:Choice xmlns:v="urn:schemas-microsoft-com:vml" Requires="v">
                <p:oleObj spid="_x0000_s245837" name="Equation" r:id="rId5" imgW="4076640" imgH="419040" progId="Equation.DSMT4">
                  <p:embed/>
                </p:oleObj>
              </mc:Choice>
              <mc:Fallback>
                <p:oleObj name="Equation" r:id="rId5" imgW="4076640" imgH="419040" progId="Equation.DSMT4">
                  <p:embed/>
                  <p:pic>
                    <p:nvPicPr>
                      <p:cNvPr id="7" name="Object 4"/>
                      <p:cNvPicPr>
                        <a:picLocks noChangeAspect="1" noChangeArrowheads="1"/>
                      </p:cNvPicPr>
                      <p:nvPr/>
                    </p:nvPicPr>
                    <p:blipFill>
                      <a:blip r:embed="rId6"/>
                      <a:srcRect/>
                      <a:stretch>
                        <a:fillRect/>
                      </a:stretch>
                    </p:blipFill>
                    <p:spPr bwMode="auto">
                      <a:xfrm>
                        <a:off x="1427391" y="5270046"/>
                        <a:ext cx="411321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30740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first law of motion</a:t>
            </a:r>
            <a:endParaRPr lang="en-SG" dirty="0"/>
          </a:p>
        </p:txBody>
      </p:sp>
      <p:sp>
        <p:nvSpPr>
          <p:cNvPr id="3" name="Content Placeholder 2"/>
          <p:cNvSpPr>
            <a:spLocks noGrp="1"/>
          </p:cNvSpPr>
          <p:nvPr>
            <p:ph idx="1"/>
          </p:nvPr>
        </p:nvSpPr>
        <p:spPr/>
        <p:txBody>
          <a:bodyPr/>
          <a:lstStyle/>
          <a:p>
            <a:pPr>
              <a:lnSpc>
                <a:spcPct val="110000"/>
              </a:lnSpc>
            </a:pPr>
            <a:r>
              <a:rPr lang="en-US" dirty="0"/>
              <a:t>Every body continues in its </a:t>
            </a:r>
            <a:r>
              <a:rPr lang="en-US" dirty="0">
                <a:solidFill>
                  <a:srgbClr val="FF0000"/>
                </a:solidFill>
              </a:rPr>
              <a:t>state of rest </a:t>
            </a:r>
            <a:r>
              <a:rPr lang="en-US" dirty="0"/>
              <a:t>or </a:t>
            </a:r>
            <a:r>
              <a:rPr lang="en-US" dirty="0">
                <a:solidFill>
                  <a:srgbClr val="FF0000"/>
                </a:solidFill>
              </a:rPr>
              <a:t>uniform motion </a:t>
            </a:r>
            <a:r>
              <a:rPr lang="en-US" dirty="0"/>
              <a:t>in a straight line unless a </a:t>
            </a:r>
            <a:r>
              <a:rPr lang="en-US" dirty="0">
                <a:solidFill>
                  <a:srgbClr val="FF0000"/>
                </a:solidFill>
              </a:rPr>
              <a:t>net</a:t>
            </a:r>
            <a:r>
              <a:rPr lang="en-US" dirty="0"/>
              <a:t> force acts on it to change that state. </a:t>
            </a:r>
          </a:p>
          <a:p>
            <a:pPr>
              <a:lnSpc>
                <a:spcPct val="110000"/>
              </a:lnSpc>
            </a:pPr>
            <a:r>
              <a:rPr lang="en-US" dirty="0"/>
              <a:t>Y</a:t>
            </a:r>
            <a:r>
              <a:rPr lang="en-GB" dirty="0" err="1"/>
              <a:t>ou</a:t>
            </a:r>
            <a:r>
              <a:rPr lang="en-GB" dirty="0"/>
              <a:t> </a:t>
            </a:r>
            <a:r>
              <a:rPr lang="en-GB" dirty="0">
                <a:solidFill>
                  <a:srgbClr val="FF0000"/>
                </a:solidFill>
              </a:rPr>
              <a:t>do not </a:t>
            </a:r>
            <a:r>
              <a:rPr lang="en-GB" dirty="0" smtClean="0"/>
              <a:t>need </a:t>
            </a:r>
            <a:r>
              <a:rPr lang="en-GB" dirty="0"/>
              <a:t>a force to sustain motion!</a:t>
            </a:r>
          </a:p>
          <a:p>
            <a:pPr>
              <a:lnSpc>
                <a:spcPct val="110000"/>
              </a:lnSpc>
            </a:pPr>
            <a:r>
              <a:rPr lang="en-US" dirty="0">
                <a:solidFill>
                  <a:srgbClr val="FF0000"/>
                </a:solidFill>
              </a:rPr>
              <a:t>Inertia</a:t>
            </a:r>
            <a:r>
              <a:rPr lang="en-US" dirty="0"/>
              <a:t> is the property of a body which </a:t>
            </a:r>
            <a:r>
              <a:rPr lang="en-US" dirty="0">
                <a:solidFill>
                  <a:srgbClr val="FF0000"/>
                </a:solidFill>
              </a:rPr>
              <a:t>resists</a:t>
            </a:r>
            <a:r>
              <a:rPr lang="en-US" dirty="0"/>
              <a:t> change in its state of motion.</a:t>
            </a:r>
          </a:p>
          <a:p>
            <a:pPr>
              <a:lnSpc>
                <a:spcPct val="110000"/>
              </a:lnSpc>
            </a:pPr>
            <a:r>
              <a:rPr lang="en-US" dirty="0"/>
              <a:t>The </a:t>
            </a:r>
            <a:r>
              <a:rPr lang="en-US" dirty="0">
                <a:solidFill>
                  <a:srgbClr val="FF0000"/>
                </a:solidFill>
              </a:rPr>
              <a:t>larger</a:t>
            </a:r>
            <a:r>
              <a:rPr lang="en-US" dirty="0"/>
              <a:t> the mass, the </a:t>
            </a:r>
            <a:r>
              <a:rPr lang="en-US" dirty="0">
                <a:solidFill>
                  <a:srgbClr val="FF0000"/>
                </a:solidFill>
              </a:rPr>
              <a:t>greater</a:t>
            </a:r>
            <a:r>
              <a:rPr lang="en-US" dirty="0"/>
              <a:t> its inertia</a:t>
            </a:r>
            <a:r>
              <a:rPr lang="en-US" dirty="0" smtClean="0"/>
              <a:t>.</a:t>
            </a:r>
            <a:endParaRPr lang="en-US"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9</a:t>
            </a:fld>
            <a:endParaRPr lang="en-US" dirty="0"/>
          </a:p>
        </p:txBody>
      </p:sp>
    </p:spTree>
    <p:extLst>
      <p:ext uri="{BB962C8B-B14F-4D97-AF65-F5344CB8AC3E}">
        <p14:creationId xmlns:p14="http://schemas.microsoft.com/office/powerpoint/2010/main" val="1428342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1658</TotalTime>
  <Words>2602</Words>
  <Application>Microsoft Office PowerPoint</Application>
  <PresentationFormat>Widescreen</PresentationFormat>
  <Paragraphs>293</Paragraphs>
  <Slides>48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SimSun</vt:lpstr>
      <vt:lpstr>Arial</vt:lpstr>
      <vt:lpstr>Calibri</vt:lpstr>
      <vt:lpstr>Symbol</vt:lpstr>
      <vt:lpstr>Times New Roman</vt:lpstr>
      <vt:lpstr>Wingdings 3</vt:lpstr>
      <vt:lpstr>Retrospect</vt:lpstr>
      <vt:lpstr>MathType 6.0 Equation</vt:lpstr>
      <vt:lpstr>Dynamics</vt:lpstr>
      <vt:lpstr>Dynamics</vt:lpstr>
      <vt:lpstr>Force</vt:lpstr>
      <vt:lpstr>Long range force vs contact force</vt:lpstr>
      <vt:lpstr>Contact force – normal force</vt:lpstr>
      <vt:lpstr>Contact force – friction</vt:lpstr>
      <vt:lpstr>Contact forces – tension and compression</vt:lpstr>
      <vt:lpstr>Superposition of forces</vt:lpstr>
      <vt:lpstr>Newton’s first law of motion</vt:lpstr>
      <vt:lpstr>Newton’s first law of motion</vt:lpstr>
      <vt:lpstr>Newton’s second law of motion</vt:lpstr>
      <vt:lpstr>Definition of one newton</vt:lpstr>
      <vt:lpstr>Weight of an object</vt:lpstr>
      <vt:lpstr>Newton’s third law of motion</vt:lpstr>
      <vt:lpstr>Newton’s laws are not valid in a non-inertial frame</vt:lpstr>
      <vt:lpstr>Example 1</vt:lpstr>
      <vt:lpstr>Example 2</vt:lpstr>
      <vt:lpstr>Free-body diagram</vt:lpstr>
      <vt:lpstr>Example 3</vt:lpstr>
      <vt:lpstr>Example 4</vt:lpstr>
      <vt:lpstr>Example 4 - continue</vt:lpstr>
      <vt:lpstr>Example 5</vt:lpstr>
      <vt:lpstr>Example 6</vt:lpstr>
      <vt:lpstr>Example 7</vt:lpstr>
      <vt:lpstr>Example 8</vt:lpstr>
      <vt:lpstr>Example 9</vt:lpstr>
      <vt:lpstr>Kinetic friction forces</vt:lpstr>
      <vt:lpstr>Static friction forces</vt:lpstr>
      <vt:lpstr>Friction forces</vt:lpstr>
      <vt:lpstr>Example 10</vt:lpstr>
      <vt:lpstr>Uniform circular motion</vt:lpstr>
      <vt:lpstr>Uniform circular motion</vt:lpstr>
      <vt:lpstr>Centripetal acceleration</vt:lpstr>
      <vt:lpstr>Centripetal acceleration and time period</vt:lpstr>
      <vt:lpstr>PowerPoint Presentation</vt:lpstr>
      <vt:lpstr>Some useful things to remember</vt:lpstr>
      <vt:lpstr>Example 11</vt:lpstr>
      <vt:lpstr>Example 12</vt:lpstr>
      <vt:lpstr>Example 13</vt:lpstr>
      <vt:lpstr>Example 14</vt:lpstr>
      <vt:lpstr>Non-uniform circular motion</vt:lpstr>
      <vt:lpstr>Example 15</vt:lpstr>
      <vt:lpstr>PowerPoint Presentation</vt:lpstr>
      <vt:lpstr>Fluid resistance force </vt:lpstr>
      <vt:lpstr>Terminal velocity</vt:lpstr>
      <vt:lpstr>Terminal velocity – detailed calculation</vt:lpstr>
      <vt:lpstr>Air drag</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Tan Teow Chye</cp:lastModifiedBy>
  <cp:revision>274</cp:revision>
  <dcterms:created xsi:type="dcterms:W3CDTF">2018-09-30T12:15:30Z</dcterms:created>
  <dcterms:modified xsi:type="dcterms:W3CDTF">2018-10-05T07:59:35Z</dcterms:modified>
</cp:coreProperties>
</file>