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27"/>
  </p:notesMasterIdLst>
  <p:sldIdLst>
    <p:sldId id="256" r:id="rId2"/>
    <p:sldId id="374" r:id="rId3"/>
    <p:sldId id="398" r:id="rId4"/>
    <p:sldId id="399" r:id="rId5"/>
    <p:sldId id="400" r:id="rId6"/>
    <p:sldId id="406" r:id="rId7"/>
    <p:sldId id="401" r:id="rId8"/>
    <p:sldId id="402" r:id="rId9"/>
    <p:sldId id="405" r:id="rId10"/>
    <p:sldId id="403" r:id="rId11"/>
    <p:sldId id="407" r:id="rId12"/>
    <p:sldId id="408" r:id="rId13"/>
    <p:sldId id="404" r:id="rId14"/>
    <p:sldId id="409" r:id="rId15"/>
    <p:sldId id="410" r:id="rId16"/>
    <p:sldId id="411" r:id="rId17"/>
    <p:sldId id="412" r:id="rId18"/>
    <p:sldId id="391" r:id="rId19"/>
    <p:sldId id="413" r:id="rId20"/>
    <p:sldId id="414" r:id="rId21"/>
    <p:sldId id="415" r:id="rId22"/>
    <p:sldId id="416" r:id="rId23"/>
    <p:sldId id="417" r:id="rId24"/>
    <p:sldId id="418" r:id="rId25"/>
    <p:sldId id="33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92015" autoAdjust="0"/>
  </p:normalViewPr>
  <p:slideViewPr>
    <p:cSldViewPr snapToGrid="0">
      <p:cViewPr varScale="1">
        <p:scale>
          <a:sx n="85" d="100"/>
          <a:sy n="85" d="100"/>
        </p:scale>
        <p:origin x="18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4530E-66E8-4EEF-8660-8A53FF529BDE}" type="datetimeFigureOut">
              <a:rPr lang="en-SG" smtClean="0"/>
              <a:t>3/10/2018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195AC-A795-4C37-B905-E546E142DAE9}" type="slidenum">
              <a:rPr lang="en-SG" smtClean="0"/>
              <a:t>‹#›</a:t>
            </a:fld>
            <a:endParaRPr lang="en-SG"/>
          </a:p>
        </p:txBody>
      </p:sp>
    </p:spTree>
    <p:extLst>
      <p:ext uri="{BB962C8B-B14F-4D97-AF65-F5344CB8AC3E}">
        <p14:creationId xmlns:p14="http://schemas.microsoft.com/office/powerpoint/2010/main" val="42940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  </a:t>
            </a:r>
            <a:r>
              <a:rPr lang="en-GB" dirty="0" err="1" smtClean="0"/>
              <a:t>J</a:t>
            </a:r>
            <a:r>
              <a:rPr lang="en-GB" baseline="-25000" dirty="0" err="1" smtClean="0"/>
              <a:t>x</a:t>
            </a:r>
            <a:r>
              <a:rPr lang="en-GB" baseline="0" dirty="0" smtClean="0"/>
              <a:t> = 20 N.s   (b) (F</a:t>
            </a:r>
            <a:r>
              <a:rPr lang="en-GB" sz="1200" kern="1200" baseline="-25000" dirty="0" smtClean="0">
                <a:solidFill>
                  <a:schemeClr val="tx1"/>
                </a:solidFill>
                <a:latin typeface="+mn-lt"/>
                <a:ea typeface="+mn-ea"/>
                <a:cs typeface="+mn-cs"/>
              </a:rPr>
              <a:t>av</a:t>
            </a:r>
            <a:r>
              <a:rPr lang="en-GB" baseline="0" dirty="0" smtClean="0"/>
              <a:t>)</a:t>
            </a:r>
            <a:r>
              <a:rPr lang="en-GB" sz="1200" kern="1200" baseline="-25000" dirty="0" smtClean="0">
                <a:solidFill>
                  <a:schemeClr val="tx1"/>
                </a:solidFill>
                <a:latin typeface="+mn-lt"/>
                <a:ea typeface="+mn-ea"/>
                <a:cs typeface="+mn-cs"/>
              </a:rPr>
              <a:t>x</a:t>
            </a:r>
            <a:r>
              <a:rPr lang="en-GB" baseline="0" dirty="0" smtClean="0"/>
              <a:t>  =  2000 N</a:t>
            </a:r>
            <a:endParaRPr lang="en-US" baseline="-25000" dirty="0" smtClean="0"/>
          </a:p>
        </p:txBody>
      </p:sp>
      <p:sp>
        <p:nvSpPr>
          <p:cNvPr id="4" name="Slide Number Placeholder 3"/>
          <p:cNvSpPr>
            <a:spLocks noGrp="1"/>
          </p:cNvSpPr>
          <p:nvPr>
            <p:ph type="sldNum" sz="quarter" idx="10"/>
          </p:nvPr>
        </p:nvSpPr>
        <p:spPr/>
        <p:txBody>
          <a:bodyPr/>
          <a:lstStyle/>
          <a:p>
            <a:fld id="{B3E195AC-A795-4C37-B905-E546E142DAE9}" type="slidenum">
              <a:rPr lang="en-SG" smtClean="0"/>
              <a:t>6</a:t>
            </a:fld>
            <a:endParaRPr lang="en-SG"/>
          </a:p>
        </p:txBody>
      </p:sp>
    </p:spTree>
    <p:extLst>
      <p:ext uri="{BB962C8B-B14F-4D97-AF65-F5344CB8AC3E}">
        <p14:creationId xmlns:p14="http://schemas.microsoft.com/office/powerpoint/2010/main" val="3988099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Both"/>
            </a:pPr>
            <a:r>
              <a:rPr lang="en-GB" dirty="0" smtClean="0"/>
              <a:t>Recoil</a:t>
            </a:r>
            <a:r>
              <a:rPr lang="en-GB" baseline="0" dirty="0" smtClean="0"/>
              <a:t> velocity = -0.500 m/s, negative sign indicates that it moving opposite direction to bullet.</a:t>
            </a:r>
          </a:p>
          <a:p>
            <a:pPr marL="228600" indent="-228600">
              <a:buAutoNum type="alphaLcParenBoth"/>
            </a:pPr>
            <a:r>
              <a:rPr lang="en-GB" baseline="0" dirty="0" smtClean="0"/>
              <a:t>Final momentum of bullet = 1.50 </a:t>
            </a:r>
            <a:r>
              <a:rPr lang="en-GB" baseline="0" dirty="0" err="1" smtClean="0"/>
              <a:t>kg.m</a:t>
            </a:r>
            <a:r>
              <a:rPr lang="en-GB" baseline="0" dirty="0" smtClean="0"/>
              <a:t>/s, Final KE of bullet = 225 J</a:t>
            </a:r>
          </a:p>
          <a:p>
            <a:pPr marL="228600" indent="-228600">
              <a:buNone/>
            </a:pPr>
            <a:r>
              <a:rPr lang="en-GB" baseline="0" dirty="0" smtClean="0"/>
              <a:t>     Final momentum of rifle = -1.50 </a:t>
            </a:r>
            <a:r>
              <a:rPr lang="en-GB" baseline="0" dirty="0" err="1" smtClean="0"/>
              <a:t>kg.m</a:t>
            </a:r>
            <a:r>
              <a:rPr lang="en-GB" baseline="0" dirty="0" smtClean="0"/>
              <a:t>/s, Final KE of rifle = 0.375 J</a:t>
            </a:r>
            <a:endParaRPr lang="en-US" dirty="0" smtClean="0"/>
          </a:p>
        </p:txBody>
      </p:sp>
      <p:sp>
        <p:nvSpPr>
          <p:cNvPr id="4" name="Slide Number Placeholder 3"/>
          <p:cNvSpPr>
            <a:spLocks noGrp="1"/>
          </p:cNvSpPr>
          <p:nvPr>
            <p:ph type="sldNum" sz="quarter" idx="10"/>
          </p:nvPr>
        </p:nvSpPr>
        <p:spPr/>
        <p:txBody>
          <a:bodyPr/>
          <a:lstStyle/>
          <a:p>
            <a:fld id="{B3E195AC-A795-4C37-B905-E546E142DAE9}" type="slidenum">
              <a:rPr lang="en-SG" smtClean="0"/>
              <a:t>9</a:t>
            </a:fld>
            <a:endParaRPr lang="en-SG"/>
          </a:p>
        </p:txBody>
      </p:sp>
    </p:spTree>
    <p:extLst>
      <p:ext uri="{BB962C8B-B14F-4D97-AF65-F5344CB8AC3E}">
        <p14:creationId xmlns:p14="http://schemas.microsoft.com/office/powerpoint/2010/main" val="3226435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V = -0.40 m/s  (b) ∆</a:t>
            </a:r>
            <a:r>
              <a:rPr lang="en-GB" dirty="0" err="1" smtClean="0"/>
              <a:t>p</a:t>
            </a:r>
            <a:r>
              <a:rPr lang="en-GB" baseline="-25000" dirty="0" err="1" smtClean="0"/>
              <a:t>A</a:t>
            </a:r>
            <a:r>
              <a:rPr lang="en-GB" baseline="0" dirty="0" smtClean="0"/>
              <a:t> = -1.2 </a:t>
            </a:r>
            <a:r>
              <a:rPr lang="en-GB" baseline="0" dirty="0" err="1" smtClean="0"/>
              <a:t>kg.m</a:t>
            </a:r>
            <a:r>
              <a:rPr lang="en-GB" baseline="0" dirty="0" smtClean="0"/>
              <a:t>/s, </a:t>
            </a:r>
            <a:r>
              <a:rPr lang="en-GB" dirty="0" smtClean="0"/>
              <a:t>∆</a:t>
            </a:r>
            <a:r>
              <a:rPr lang="en-GB" dirty="0" err="1" smtClean="0"/>
              <a:t>p</a:t>
            </a:r>
            <a:r>
              <a:rPr lang="en-GB" baseline="-25000" dirty="0" err="1" smtClean="0"/>
              <a:t>B</a:t>
            </a:r>
            <a:r>
              <a:rPr lang="en-GB" baseline="0" dirty="0" smtClean="0"/>
              <a:t> = 1.2 </a:t>
            </a:r>
            <a:r>
              <a:rPr lang="en-GB" baseline="0" dirty="0" err="1" smtClean="0"/>
              <a:t>kg.m</a:t>
            </a:r>
            <a:r>
              <a:rPr lang="en-GB" baseline="0" dirty="0" smtClean="0"/>
              <a:t>/s   (c) </a:t>
            </a:r>
            <a:r>
              <a:rPr lang="en-GB" dirty="0" smtClean="0"/>
              <a:t>∆</a:t>
            </a:r>
            <a:r>
              <a:rPr lang="en-GB" dirty="0" err="1" smtClean="0"/>
              <a:t>v</a:t>
            </a:r>
            <a:r>
              <a:rPr lang="en-GB" baseline="-25000" dirty="0" err="1" smtClean="0"/>
              <a:t>A</a:t>
            </a:r>
            <a:r>
              <a:rPr lang="en-GB" baseline="0" dirty="0" smtClean="0"/>
              <a:t> = -2.4 m/s, </a:t>
            </a:r>
            <a:r>
              <a:rPr lang="en-GB" dirty="0" smtClean="0"/>
              <a:t>∆</a:t>
            </a:r>
            <a:r>
              <a:rPr lang="en-GB" dirty="0" err="1" smtClean="0"/>
              <a:t>v</a:t>
            </a:r>
            <a:r>
              <a:rPr lang="en-GB" baseline="-25000" dirty="0" err="1" smtClean="0"/>
              <a:t>B</a:t>
            </a:r>
            <a:r>
              <a:rPr lang="en-GB" baseline="0" dirty="0" smtClean="0"/>
              <a:t> = 4.0 m/s</a:t>
            </a:r>
            <a:endParaRPr lang="en-GB" baseline="-25000" dirty="0" smtClean="0"/>
          </a:p>
        </p:txBody>
      </p:sp>
      <p:sp>
        <p:nvSpPr>
          <p:cNvPr id="4" name="Slide Number Placeholder 3"/>
          <p:cNvSpPr>
            <a:spLocks noGrp="1"/>
          </p:cNvSpPr>
          <p:nvPr>
            <p:ph type="sldNum" sz="quarter" idx="10"/>
          </p:nvPr>
        </p:nvSpPr>
        <p:spPr/>
        <p:txBody>
          <a:bodyPr/>
          <a:lstStyle/>
          <a:p>
            <a:fld id="{B3E195AC-A795-4C37-B905-E546E142DAE9}" type="slidenum">
              <a:rPr lang="en-SG" smtClean="0"/>
              <a:t>13</a:t>
            </a:fld>
            <a:endParaRPr lang="en-SG"/>
          </a:p>
        </p:txBody>
      </p:sp>
    </p:spTree>
    <p:extLst>
      <p:ext uri="{BB962C8B-B14F-4D97-AF65-F5344CB8AC3E}">
        <p14:creationId xmlns:p14="http://schemas.microsoft.com/office/powerpoint/2010/main" val="889830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v</a:t>
            </a:r>
            <a:r>
              <a:rPr lang="en-GB" baseline="0" dirty="0" smtClean="0"/>
              <a:t> = 2.1 m/s and angle is -24</a:t>
            </a:r>
            <a:r>
              <a:rPr lang="en-GB" baseline="30000" dirty="0" smtClean="0"/>
              <a:t>o </a:t>
            </a:r>
            <a:r>
              <a:rPr lang="en-GB" baseline="0" dirty="0" smtClean="0"/>
              <a:t>with positive x – axis.</a:t>
            </a:r>
            <a:endParaRPr lang="en-US" baseline="30000" dirty="0" smtClean="0"/>
          </a:p>
        </p:txBody>
      </p:sp>
      <p:sp>
        <p:nvSpPr>
          <p:cNvPr id="4" name="Slide Number Placeholder 3"/>
          <p:cNvSpPr>
            <a:spLocks noGrp="1"/>
          </p:cNvSpPr>
          <p:nvPr>
            <p:ph type="sldNum" sz="quarter" idx="10"/>
          </p:nvPr>
        </p:nvSpPr>
        <p:spPr/>
        <p:txBody>
          <a:bodyPr/>
          <a:lstStyle/>
          <a:p>
            <a:fld id="{B3E195AC-A795-4C37-B905-E546E142DAE9}" type="slidenum">
              <a:rPr lang="en-SG" smtClean="0"/>
              <a:t>14</a:t>
            </a:fld>
            <a:endParaRPr lang="en-SG"/>
          </a:p>
        </p:txBody>
      </p:sp>
    </p:spTree>
    <p:extLst>
      <p:ext uri="{BB962C8B-B14F-4D97-AF65-F5344CB8AC3E}">
        <p14:creationId xmlns:p14="http://schemas.microsoft.com/office/powerpoint/2010/main" val="1889230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V = 0.50 m/s  (b) K</a:t>
            </a:r>
            <a:r>
              <a:rPr lang="en-GB" baseline="-25000" dirty="0" smtClean="0"/>
              <a:t>i </a:t>
            </a:r>
            <a:r>
              <a:rPr lang="en-GB" baseline="0" dirty="0" smtClean="0"/>
              <a:t>= 1.6 J,  </a:t>
            </a:r>
            <a:r>
              <a:rPr lang="en-GB" baseline="0" dirty="0" err="1" smtClean="0"/>
              <a:t>K</a:t>
            </a:r>
            <a:r>
              <a:rPr lang="en-GB" baseline="-25000" dirty="0" err="1" smtClean="0"/>
              <a:t>f</a:t>
            </a:r>
            <a:r>
              <a:rPr lang="en-GB" baseline="-25000" dirty="0" smtClean="0"/>
              <a:t> </a:t>
            </a:r>
            <a:r>
              <a:rPr lang="en-GB" baseline="0" dirty="0" smtClean="0"/>
              <a:t>= 0.10 J</a:t>
            </a:r>
            <a:endParaRPr lang="en-GB" baseline="-25000" dirty="0" smtClean="0"/>
          </a:p>
          <a:p>
            <a:endParaRPr lang="en-SG" dirty="0"/>
          </a:p>
        </p:txBody>
      </p:sp>
      <p:sp>
        <p:nvSpPr>
          <p:cNvPr id="4" name="Slide Number Placeholder 3"/>
          <p:cNvSpPr>
            <a:spLocks noGrp="1"/>
          </p:cNvSpPr>
          <p:nvPr>
            <p:ph type="sldNum" sz="quarter" idx="10"/>
          </p:nvPr>
        </p:nvSpPr>
        <p:spPr/>
        <p:txBody>
          <a:bodyPr/>
          <a:lstStyle/>
          <a:p>
            <a:fld id="{B3E195AC-A795-4C37-B905-E546E142DAE9}" type="slidenum">
              <a:rPr lang="en-SG" smtClean="0"/>
              <a:t>15</a:t>
            </a:fld>
            <a:endParaRPr lang="en-SG"/>
          </a:p>
        </p:txBody>
      </p:sp>
    </p:spTree>
    <p:extLst>
      <p:ext uri="{BB962C8B-B14F-4D97-AF65-F5344CB8AC3E}">
        <p14:creationId xmlns:p14="http://schemas.microsoft.com/office/powerpoint/2010/main" val="440629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V</a:t>
            </a:r>
            <a:r>
              <a:rPr lang="en-GB" baseline="-25000" dirty="0" smtClean="0"/>
              <a:t>1</a:t>
            </a:r>
            <a:r>
              <a:rPr lang="en-GB" baseline="0" dirty="0" smtClean="0"/>
              <a:t> = [(</a:t>
            </a:r>
            <a:r>
              <a:rPr lang="en-GB" sz="1200" dirty="0" err="1" smtClean="0"/>
              <a:t>m</a:t>
            </a:r>
            <a:r>
              <a:rPr lang="en-GB" sz="1200" baseline="-25000" dirty="0" err="1" smtClean="0"/>
              <a:t>B</a:t>
            </a:r>
            <a:r>
              <a:rPr lang="en-GB" sz="1200" dirty="0" smtClean="0"/>
              <a:t> + </a:t>
            </a:r>
            <a:r>
              <a:rPr lang="en-GB" sz="1200" dirty="0" err="1" smtClean="0"/>
              <a:t>m</a:t>
            </a:r>
            <a:r>
              <a:rPr lang="en-GB" sz="1200" baseline="-25000" dirty="0" err="1" smtClean="0"/>
              <a:t>W</a:t>
            </a:r>
            <a:r>
              <a:rPr lang="en-GB" sz="1200" kern="1200" baseline="0" dirty="0" smtClean="0">
                <a:solidFill>
                  <a:schemeClr val="tx1"/>
                </a:solidFill>
                <a:latin typeface="+mn-lt"/>
                <a:ea typeface="+mn-ea"/>
                <a:cs typeface="+mn-cs"/>
              </a:rPr>
              <a:t>)/</a:t>
            </a:r>
            <a:r>
              <a:rPr lang="en-GB" sz="1200" dirty="0" err="1" smtClean="0"/>
              <a:t>m</a:t>
            </a:r>
            <a:r>
              <a:rPr lang="en-GB" sz="1200" baseline="-25000" dirty="0" err="1" smtClean="0"/>
              <a:t>B</a:t>
            </a:r>
            <a:r>
              <a:rPr lang="en-GB" sz="1200" baseline="0" dirty="0" smtClean="0"/>
              <a:t> ]{2gy}</a:t>
            </a:r>
            <a:r>
              <a:rPr lang="en-GB" sz="1200" baseline="30000" dirty="0" smtClean="0"/>
              <a:t>1/2</a:t>
            </a:r>
            <a:endParaRPr lang="en-US" sz="1200" kern="1200" baseline="300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3E195AC-A795-4C37-B905-E546E142DAE9}" type="slidenum">
              <a:rPr lang="en-SG" smtClean="0"/>
              <a:t>16</a:t>
            </a:fld>
            <a:endParaRPr lang="en-SG"/>
          </a:p>
        </p:txBody>
      </p:sp>
    </p:spTree>
    <p:extLst>
      <p:ext uri="{BB962C8B-B14F-4D97-AF65-F5344CB8AC3E}">
        <p14:creationId xmlns:p14="http://schemas.microsoft.com/office/powerpoint/2010/main" val="4217002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V = 4.47 m/s  (b) </a:t>
            </a:r>
            <a:r>
              <a:rPr lang="en-US" sz="1200" dirty="0" smtClean="0">
                <a:latin typeface="Symbol" pitchFamily="18" charset="2"/>
                <a:cs typeface="Calibri"/>
              </a:rPr>
              <a:t>alpha  = 36.9</a:t>
            </a:r>
            <a:r>
              <a:rPr lang="en-US" sz="1200" baseline="30000" dirty="0" smtClean="0">
                <a:latin typeface="Symbol" pitchFamily="18" charset="2"/>
                <a:cs typeface="Calibri"/>
              </a:rPr>
              <a:t>o</a:t>
            </a:r>
            <a:r>
              <a:rPr lang="en-US" sz="1200" dirty="0" smtClean="0">
                <a:latin typeface="Symbol" pitchFamily="18" charset="2"/>
                <a:cs typeface="Calibri"/>
              </a:rPr>
              <a:t>, beta  = 26.6</a:t>
            </a:r>
            <a:r>
              <a:rPr lang="en-US" sz="1200" baseline="30000" dirty="0" smtClean="0">
                <a:latin typeface="Symbol" pitchFamily="18" charset="2"/>
                <a:cs typeface="Calibri"/>
              </a:rPr>
              <a:t>o</a:t>
            </a:r>
            <a:endParaRPr lang="en-GB" baseline="30000" dirty="0" smtClean="0"/>
          </a:p>
        </p:txBody>
      </p:sp>
      <p:sp>
        <p:nvSpPr>
          <p:cNvPr id="4" name="Slide Number Placeholder 3"/>
          <p:cNvSpPr>
            <a:spLocks noGrp="1"/>
          </p:cNvSpPr>
          <p:nvPr>
            <p:ph type="sldNum" sz="quarter" idx="10"/>
          </p:nvPr>
        </p:nvSpPr>
        <p:spPr/>
        <p:txBody>
          <a:bodyPr/>
          <a:lstStyle/>
          <a:p>
            <a:fld id="{B3E195AC-A795-4C37-B905-E546E142DAE9}" type="slidenum">
              <a:rPr lang="en-SG" smtClean="0"/>
              <a:t>17</a:t>
            </a:fld>
            <a:endParaRPr lang="en-SG"/>
          </a:p>
        </p:txBody>
      </p:sp>
    </p:spTree>
    <p:extLst>
      <p:ext uri="{BB962C8B-B14F-4D97-AF65-F5344CB8AC3E}">
        <p14:creationId xmlns:p14="http://schemas.microsoft.com/office/powerpoint/2010/main" val="113093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6000" spc="-50" baseline="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C4BACD-157C-49D0-94EF-AA1F6A6AD876}" type="datetime1">
              <a:rPr lang="en-US" smtClean="0"/>
              <a:t>10/3/2018</a:t>
            </a:fld>
            <a:endParaRPr lang="en-US" dirty="0"/>
          </a:p>
        </p:txBody>
      </p:sp>
      <p:sp>
        <p:nvSpPr>
          <p:cNvPr id="5" name="Footer Placeholder 4"/>
          <p:cNvSpPr>
            <a:spLocks noGrp="1"/>
          </p:cNvSpPr>
          <p:nvPr>
            <p:ph type="ftr" sz="quarter" idx="11"/>
          </p:nvPr>
        </p:nvSpPr>
        <p:spPr/>
        <p:txBody>
          <a:bodyPr/>
          <a:lstStyle/>
          <a:p>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9900458" y="6459785"/>
            <a:ext cx="1312025" cy="365125"/>
          </a:xfrm>
        </p:spPr>
        <p:txBody>
          <a:bodyPr/>
          <a:lstStyle>
            <a:lvl1pPr>
              <a:defRPr sz="2000">
                <a:solidFill>
                  <a:schemeClr val="tx1"/>
                </a:solidFill>
                <a:latin typeface="Times New Roman" panose="02020603050405020304" pitchFamily="18" charset="0"/>
                <a:cs typeface="Times New Roman" panose="02020603050405020304" pitchFamily="18" charset="0"/>
              </a:defRPr>
            </a:lvl1pPr>
          </a:lstStyle>
          <a:p>
            <a:r>
              <a:rPr lang="en-US" dirty="0" smtClean="0"/>
              <a:t>Page </a:t>
            </a:r>
            <a:fld id="{8171E6F6-E6A4-4115-9778-B0A1DA8DDBEB}" type="slidenum">
              <a:rPr lang="en-US" smtClean="0"/>
              <a:pPr/>
              <a:t>‹#›</a:t>
            </a:fld>
            <a:endParaRPr lang="en-US" dirty="0"/>
          </a:p>
        </p:txBody>
      </p:sp>
    </p:spTree>
    <p:extLst>
      <p:ext uri="{BB962C8B-B14F-4D97-AF65-F5344CB8AC3E}">
        <p14:creationId xmlns:p14="http://schemas.microsoft.com/office/powerpoint/2010/main" val="19676633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A1A6BC-11B1-4E16-919A-AFB5EDCD6744}" type="datetime1">
              <a:rPr lang="en-US" smtClean="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chemeClr val="tx1"/>
                </a:solidFill>
              </a:defRPr>
            </a:lvl1pPr>
          </a:lstStyle>
          <a:p>
            <a:r>
              <a:rPr lang="en-US" smtClean="0"/>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1098068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6B57A0-298C-4132-B714-B2E4F7F5DAD3}" type="datetime1">
              <a:rPr lang="en-US" smtClean="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32089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00000"/>
          </a:xfrm>
        </p:spPr>
        <p:txBody>
          <a:bodyPr anchor="ctr">
            <a:normAutofit/>
          </a:bodyPr>
          <a:lstStyle>
            <a:lvl1pPr marL="0">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noAutofit/>
          </a:bodyPr>
          <a:lstStyle>
            <a:lvl1pPr marL="342900" indent="-342900">
              <a:lnSpc>
                <a:spcPct val="100000"/>
              </a:lnSpc>
              <a:spcBef>
                <a:spcPts val="1800"/>
              </a:spcBef>
              <a:spcAft>
                <a:spcPts val="600"/>
              </a:spcAft>
              <a:buFont typeface="Arial" panose="020B0604020202020204" pitchFamily="34" charset="0"/>
              <a:buChar char="•"/>
              <a:defRPr sz="2400"/>
            </a:lvl1pPr>
            <a:lvl2pPr marL="627063" indent="-268288">
              <a:lnSpc>
                <a:spcPct val="100000"/>
              </a:lnSpc>
              <a:spcBef>
                <a:spcPts val="600"/>
              </a:spcBef>
              <a:spcAft>
                <a:spcPts val="300"/>
              </a:spcAft>
              <a:defRPr sz="2000"/>
            </a:lvl2pPr>
            <a:lvl3pPr>
              <a:lnSpc>
                <a:spcPct val="100000"/>
              </a:lnSpc>
              <a:spcBef>
                <a:spcPts val="600"/>
              </a:spcBef>
              <a:spcAft>
                <a:spcPts val="600"/>
              </a:spcAft>
              <a:defRPr/>
            </a:lvl3pPr>
            <a:lvl4pPr>
              <a:lnSpc>
                <a:spcPct val="100000"/>
              </a:lnSpc>
              <a:spcBef>
                <a:spcPts val="600"/>
              </a:spcBef>
              <a:spcAft>
                <a:spcPts val="600"/>
              </a:spcAft>
              <a:defRPr/>
            </a:lvl4pPr>
            <a:lvl5pPr>
              <a:lnSpc>
                <a:spcPct val="100000"/>
              </a:lnSpc>
              <a:spcBef>
                <a:spcPts val="600"/>
              </a:spcBef>
              <a:spcAft>
                <a:spcPts val="600"/>
              </a:spcAft>
              <a:defRPr/>
            </a:lvl5pPr>
          </a:lstStyle>
          <a:p>
            <a:pPr lvl="0"/>
            <a:r>
              <a:rPr lang="en-US" dirty="0" smtClean="0"/>
              <a:t>Edit Master text styles</a:t>
            </a:r>
          </a:p>
          <a:p>
            <a:pPr lvl="1"/>
            <a:r>
              <a:rPr lang="en-US" dirty="0" smtClean="0"/>
              <a:t>Second level</a:t>
            </a:r>
          </a:p>
        </p:txBody>
      </p:sp>
      <p:sp>
        <p:nvSpPr>
          <p:cNvPr id="4" name="Date Placeholder 3"/>
          <p:cNvSpPr>
            <a:spLocks noGrp="1"/>
          </p:cNvSpPr>
          <p:nvPr>
            <p:ph type="dt" sz="half" idx="10"/>
          </p:nvPr>
        </p:nvSpPr>
        <p:spPr/>
        <p:txBody>
          <a:bodyPr/>
          <a:lstStyle/>
          <a:p>
            <a:fld id="{784773E5-5F31-491B-89B9-F93C36036A5D}" type="datetime1">
              <a:rPr lang="en-US" smtClean="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800">
                <a:solidFill>
                  <a:schemeClr val="tx1"/>
                </a:solidFill>
                <a:latin typeface="Times New Roman" panose="02020603050405020304" pitchFamily="18" charset="0"/>
                <a:cs typeface="Times New Roman" panose="02020603050405020304" pitchFamily="18" charset="0"/>
              </a:defRPr>
            </a:lvl1pPr>
          </a:lstStyle>
          <a:p>
            <a:r>
              <a:rPr lang="en-US" smtClean="0"/>
              <a:t> Page </a:t>
            </a:r>
            <a:fld id="{D57F1E4F-1CFF-5643-939E-217C01CDF565}" type="slidenum">
              <a:rPr lang="en-US" smtClean="0"/>
              <a:pPr/>
              <a:t>‹#›</a:t>
            </a:fld>
            <a:endParaRPr lang="en-US" dirty="0"/>
          </a:p>
        </p:txBody>
      </p:sp>
    </p:spTree>
    <p:extLst>
      <p:ext uri="{BB962C8B-B14F-4D97-AF65-F5344CB8AC3E}">
        <p14:creationId xmlns:p14="http://schemas.microsoft.com/office/powerpoint/2010/main" val="21602334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400" b="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800" cap="all" spc="200" baseline="0">
                <a:solidFill>
                  <a:schemeClr val="tx2"/>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800E3F-A486-4059-9240-A559DDCADE81}" type="datetime1">
              <a:rPr lang="en-US" smtClean="0"/>
              <a:t>10/3/2018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chemeClr val="tx1"/>
                </a:solidFill>
              </a:defRPr>
            </a:lvl1pPr>
          </a:lstStyle>
          <a:p>
            <a:r>
              <a:rPr lang="en-US" smtClean="0"/>
              <a:t>Page </a:t>
            </a:r>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1132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CAAD29-F102-4008-BC34-B05BB0FD2B67}" type="datetime1">
              <a:rPr lang="en-US" smtClean="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25006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3354DC-EF94-4EEC-9481-FB469B037A91}" type="datetime1">
              <a:rPr lang="en-US" smtClean="0"/>
              <a:t>10/3/2018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0818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254362-7AEE-43C5-AEE4-AC33DABFA22C}" type="datetime1">
              <a:rPr lang="en-US" smtClean="0"/>
              <a:t>10/3/2018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sz="2000">
                <a:solidFill>
                  <a:schemeClr val="tx1"/>
                </a:solidFill>
              </a:defRPr>
            </a:lvl1pPr>
          </a:lstStyle>
          <a:p>
            <a:r>
              <a:rPr lang="en-US" smtClean="0"/>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4469418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1099A4A-02E7-4A08-B2C5-E4EBFFB64A84}" type="datetime1">
              <a:rPr lang="en-US" smtClean="0"/>
              <a:t>10/3/2018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lvl1pPr>
              <a:defRPr sz="2000">
                <a:solidFill>
                  <a:schemeClr val="tx1"/>
                </a:solidFill>
              </a:defRPr>
            </a:lvl1pPr>
          </a:lstStyle>
          <a:p>
            <a:r>
              <a:rPr lang="en-US" smtClean="0"/>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773233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9203F7C-D20A-49F8-B888-2E46A7855A5C}" type="datetime1">
              <a:rPr lang="en-US" smtClean="0"/>
              <a:t>10/3/2018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28328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8DD5FD-15BD-4496-BE9E-D1DBB8EB5739}" type="datetime1">
              <a:rPr lang="en-US" smtClean="0"/>
              <a:t>10/3/2018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76060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80000" cy="900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97280" y="1440000"/>
            <a:ext cx="10080000" cy="4680000"/>
          </a:xfrm>
          <a:prstGeom prst="rect">
            <a:avLst/>
          </a:prstGeom>
        </p:spPr>
        <p:txBody>
          <a:bodyPr vert="horz" lIns="0" tIns="45720" rIns="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3E5F9C-F2B8-4D4B-8FB9-614589F410D4}" type="datetime1">
              <a:rPr lang="en-US" smtClean="0"/>
              <a:t>10/3/2018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084672" y="1226198"/>
            <a:ext cx="10080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05341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16.bin"/><Relationship Id="rId4" Type="http://schemas.openxmlformats.org/officeDocument/2006/relationships/image" Target="../media/image25.wmf"/></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5.jpeg"/><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image" Target="../media/image4.wmf"/></Relationships>
</file>

<file path=ppt/slides/_rels/slide20.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9.wmf"/><Relationship Id="rId5" Type="http://schemas.openxmlformats.org/officeDocument/2006/relationships/oleObject" Target="../embeddings/oleObject19.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1.bin"/></Relationships>
</file>

<file path=ppt/slides/_rels/slide21.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3.wmf"/><Relationship Id="rId5" Type="http://schemas.openxmlformats.org/officeDocument/2006/relationships/oleObject" Target="../embeddings/oleObject23.bin"/><Relationship Id="rId4" Type="http://schemas.openxmlformats.org/officeDocument/2006/relationships/image" Target="../media/image32.wmf"/></Relationships>
</file>

<file path=ppt/slides/_rels/slide22.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6.wmf"/><Relationship Id="rId5" Type="http://schemas.openxmlformats.org/officeDocument/2006/relationships/oleObject" Target="../embeddings/oleObject26.bin"/><Relationship Id="rId4" Type="http://schemas.openxmlformats.org/officeDocument/2006/relationships/image" Target="../media/image35.wmf"/></Relationships>
</file>

<file path=ppt/slides/_rels/slide23.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9.wmf"/><Relationship Id="rId5" Type="http://schemas.openxmlformats.org/officeDocument/2006/relationships/oleObject" Target="../embeddings/oleObject29.bin"/><Relationship Id="rId4" Type="http://schemas.openxmlformats.org/officeDocument/2006/relationships/image" Target="../media/image3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1.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4.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9.bin"/><Relationship Id="rId7"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wmf"/><Relationship Id="rId9" Type="http://schemas.openxmlformats.org/officeDocument/2006/relationships/image" Target="../media/image13.wmf"/></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MS864M</a:t>
            </a:r>
            <a:endParaRPr lang="en-GB" dirty="0"/>
          </a:p>
          <a:p>
            <a:endParaRPr lang="en-SG" dirty="0"/>
          </a:p>
        </p:txBody>
      </p:sp>
      <p:sp>
        <p:nvSpPr>
          <p:cNvPr id="4" name="Title 3"/>
          <p:cNvSpPr>
            <a:spLocks noGrp="1"/>
          </p:cNvSpPr>
          <p:nvPr>
            <p:ph type="ctrTitle"/>
          </p:nvPr>
        </p:nvSpPr>
        <p:spPr/>
        <p:txBody>
          <a:bodyPr/>
          <a:lstStyle/>
          <a:p>
            <a:r>
              <a:rPr lang="en-SG" dirty="0" smtClean="0"/>
              <a:t>Linear momentum</a:t>
            </a:r>
            <a:endParaRPr lang="en-SG" dirty="0"/>
          </a:p>
        </p:txBody>
      </p:sp>
      <p:sp>
        <p:nvSpPr>
          <p:cNvPr id="6" name="Slide Number Placeholder 5"/>
          <p:cNvSpPr>
            <a:spLocks noGrp="1"/>
          </p:cNvSpPr>
          <p:nvPr>
            <p:ph type="sldNum" sz="quarter" idx="12"/>
          </p:nvPr>
        </p:nvSpPr>
        <p:spPr/>
        <p:txBody>
          <a:bodyPr/>
          <a:lstStyle/>
          <a:p>
            <a:r>
              <a:rPr lang="en-US" smtClean="0"/>
              <a:t>Page </a:t>
            </a:r>
            <a:fld id="{8171E6F6-E6A4-4115-9778-B0A1DA8DDBEB}" type="slidenum">
              <a:rPr lang="en-US" smtClean="0"/>
              <a:pPr/>
              <a:t>1</a:t>
            </a:fld>
            <a:endParaRPr lang="en-US" dirty="0"/>
          </a:p>
        </p:txBody>
      </p:sp>
    </p:spTree>
    <p:extLst>
      <p:ext uri="{BB962C8B-B14F-4D97-AF65-F5344CB8AC3E}">
        <p14:creationId xmlns:p14="http://schemas.microsoft.com/office/powerpoint/2010/main" val="3889334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inelastic and completely inelastic collision</a:t>
            </a:r>
            <a:endParaRPr lang="en-SG" dirty="0"/>
          </a:p>
        </p:txBody>
      </p:sp>
      <p:sp>
        <p:nvSpPr>
          <p:cNvPr id="3" name="Content Placeholder 2"/>
          <p:cNvSpPr>
            <a:spLocks noGrp="1"/>
          </p:cNvSpPr>
          <p:nvPr>
            <p:ph idx="1"/>
          </p:nvPr>
        </p:nvSpPr>
        <p:spPr/>
        <p:txBody>
          <a:bodyPr/>
          <a:lstStyle/>
          <a:p>
            <a:r>
              <a:rPr lang="en-US" dirty="0"/>
              <a:t>In an </a:t>
            </a:r>
            <a:r>
              <a:rPr lang="en-US" dirty="0">
                <a:solidFill>
                  <a:srgbClr val="FF0000"/>
                </a:solidFill>
              </a:rPr>
              <a:t>elastic</a:t>
            </a:r>
            <a:r>
              <a:rPr lang="en-US" dirty="0"/>
              <a:t> collision, the internal forces are </a:t>
            </a:r>
            <a:r>
              <a:rPr lang="en-US" dirty="0">
                <a:solidFill>
                  <a:srgbClr val="FF0000"/>
                </a:solidFill>
              </a:rPr>
              <a:t>conservative</a:t>
            </a:r>
            <a:r>
              <a:rPr lang="en-US" dirty="0"/>
              <a:t> and the total kinetic energy is conserved. The two objects separate after colliding.</a:t>
            </a:r>
          </a:p>
          <a:p>
            <a:r>
              <a:rPr lang="en-US" dirty="0"/>
              <a:t>In an </a:t>
            </a:r>
            <a:r>
              <a:rPr lang="en-US" dirty="0">
                <a:solidFill>
                  <a:srgbClr val="FF0000"/>
                </a:solidFill>
              </a:rPr>
              <a:t>inelastic</a:t>
            </a:r>
            <a:r>
              <a:rPr lang="en-US" dirty="0"/>
              <a:t> collision the total kinetic energy is not conserved. The two objects separate after colliding.</a:t>
            </a:r>
          </a:p>
          <a:p>
            <a:r>
              <a:rPr lang="en-US" dirty="0"/>
              <a:t>In a </a:t>
            </a:r>
            <a:r>
              <a:rPr lang="en-US" dirty="0">
                <a:solidFill>
                  <a:srgbClr val="FF0000"/>
                </a:solidFill>
              </a:rPr>
              <a:t>completely</a:t>
            </a:r>
            <a:r>
              <a:rPr lang="en-US" dirty="0"/>
              <a:t> </a:t>
            </a:r>
            <a:r>
              <a:rPr lang="en-US" dirty="0">
                <a:solidFill>
                  <a:srgbClr val="FF0000"/>
                </a:solidFill>
              </a:rPr>
              <a:t>inelastic</a:t>
            </a:r>
            <a:r>
              <a:rPr lang="en-US" dirty="0"/>
              <a:t> collision the total kinetic energy is not conserved. The two objects stick together and move as one. </a:t>
            </a:r>
          </a:p>
          <a:p>
            <a:pPr marL="357188" indent="-357188">
              <a:buNone/>
              <a:tabLst>
                <a:tab pos="357188" algn="l"/>
              </a:tabLst>
            </a:pPr>
            <a:r>
              <a:rPr lang="en-GB" b="1" dirty="0">
                <a:solidFill>
                  <a:srgbClr val="FF0000"/>
                </a:solidFill>
              </a:rPr>
              <a:t>	</a:t>
            </a:r>
            <a:r>
              <a:rPr lang="en-GB" dirty="0">
                <a:solidFill>
                  <a:schemeClr val="tx1"/>
                </a:solidFill>
              </a:rPr>
              <a:t>Note that total momentum is conserved whether the collision is elastic, inelastic or completely inelastic</a:t>
            </a:r>
            <a:r>
              <a:rPr lang="en-GB" dirty="0"/>
              <a:t>.</a:t>
            </a:r>
            <a:endParaRPr lang="en-US"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10</a:t>
            </a:fld>
            <a:endParaRPr lang="en-US" dirty="0"/>
          </a:p>
        </p:txBody>
      </p:sp>
    </p:spTree>
    <p:extLst>
      <p:ext uri="{BB962C8B-B14F-4D97-AF65-F5344CB8AC3E}">
        <p14:creationId xmlns:p14="http://schemas.microsoft.com/office/powerpoint/2010/main" val="453664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collision in one dimension</a:t>
            </a:r>
            <a:endParaRPr lang="en-SG" dirty="0"/>
          </a:p>
        </p:txBody>
      </p:sp>
      <p:sp>
        <p:nvSpPr>
          <p:cNvPr id="3" name="Content Placeholder 2"/>
          <p:cNvSpPr>
            <a:spLocks noGrp="1"/>
          </p:cNvSpPr>
          <p:nvPr>
            <p:ph idx="1"/>
          </p:nvPr>
        </p:nvSpPr>
        <p:spPr/>
        <p:txBody>
          <a:bodyPr/>
          <a:lstStyle/>
          <a:p>
            <a:r>
              <a:rPr lang="en-US" dirty="0"/>
              <a:t>Two spheres </a:t>
            </a:r>
            <a:r>
              <a:rPr lang="en-US" i="1" dirty="0"/>
              <a:t>m</a:t>
            </a:r>
            <a:r>
              <a:rPr lang="en-US" baseline="-25000" dirty="0"/>
              <a:t>1</a:t>
            </a:r>
            <a:r>
              <a:rPr lang="en-US" dirty="0"/>
              <a:t> and </a:t>
            </a:r>
            <a:r>
              <a:rPr lang="en-US" i="1" dirty="0"/>
              <a:t>m</a:t>
            </a:r>
            <a:r>
              <a:rPr lang="en-US" baseline="-25000" dirty="0"/>
              <a:t>2</a:t>
            </a:r>
            <a:r>
              <a:rPr lang="en-US" dirty="0"/>
              <a:t> move along the line joining their </a:t>
            </a:r>
            <a:r>
              <a:rPr lang="en-US" dirty="0" err="1"/>
              <a:t>centres</a:t>
            </a:r>
            <a:r>
              <a:rPr lang="en-US" dirty="0"/>
              <a:t> and collide elastically.</a:t>
            </a:r>
          </a:p>
          <a:p>
            <a:endParaRPr lang="en-US" dirty="0"/>
          </a:p>
          <a:p>
            <a:endParaRPr lang="en-US" dirty="0"/>
          </a:p>
          <a:p>
            <a:r>
              <a:rPr lang="en-US" dirty="0"/>
              <a:t>From the principle of conservation of linear momentum, the total momentum of the two spheres is conserved.</a:t>
            </a:r>
          </a:p>
          <a:p>
            <a:endParaRPr lang="en-US"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11</a:t>
            </a:fld>
            <a:endParaRPr lang="en-US" dirty="0"/>
          </a:p>
        </p:txBody>
      </p:sp>
      <p:grpSp>
        <p:nvGrpSpPr>
          <p:cNvPr id="5" name="Group 22"/>
          <p:cNvGrpSpPr>
            <a:grpSpLocks/>
          </p:cNvGrpSpPr>
          <p:nvPr/>
        </p:nvGrpSpPr>
        <p:grpSpPr bwMode="auto">
          <a:xfrm>
            <a:off x="2193930" y="2378564"/>
            <a:ext cx="3943350" cy="1183354"/>
            <a:chOff x="1677811" y="3758496"/>
            <a:chExt cx="3943352" cy="1184664"/>
          </a:xfrm>
        </p:grpSpPr>
        <p:sp>
          <p:nvSpPr>
            <p:cNvPr id="6" name="Oval 6"/>
            <p:cNvSpPr>
              <a:spLocks noChangeArrowheads="1"/>
            </p:cNvSpPr>
            <p:nvPr/>
          </p:nvSpPr>
          <p:spPr bwMode="auto">
            <a:xfrm>
              <a:off x="4236861" y="4076701"/>
              <a:ext cx="323850" cy="323850"/>
            </a:xfrm>
            <a:prstGeom prst="ellipse">
              <a:avLst/>
            </a:prstGeom>
            <a:solidFill>
              <a:srgbClr val="33CC33"/>
            </a:solidFill>
            <a:ln w="9525">
              <a:solidFill>
                <a:schemeClr val="tx1"/>
              </a:solidFill>
              <a:round/>
              <a:headEnd/>
              <a:tailEnd/>
            </a:ln>
          </p:spPr>
          <p:txBody>
            <a:bodyPr wrap="none" anchor="ctr"/>
            <a:lstStyle/>
            <a:p>
              <a:endParaRPr lang="en-US" sz="2400">
                <a:latin typeface="Times New Roman" pitchFamily="18" charset="0"/>
                <a:cs typeface="Times New Roman" pitchFamily="18" charset="0"/>
              </a:endParaRPr>
            </a:p>
          </p:txBody>
        </p:sp>
        <p:sp>
          <p:nvSpPr>
            <p:cNvPr id="7" name="Oval 7"/>
            <p:cNvSpPr>
              <a:spLocks noChangeArrowheads="1"/>
            </p:cNvSpPr>
            <p:nvPr/>
          </p:nvSpPr>
          <p:spPr bwMode="auto">
            <a:xfrm>
              <a:off x="1677811" y="3939119"/>
              <a:ext cx="508705" cy="508705"/>
            </a:xfrm>
            <a:prstGeom prst="ellipse">
              <a:avLst/>
            </a:prstGeom>
            <a:solidFill>
              <a:srgbClr val="0000FF"/>
            </a:solidFill>
            <a:ln w="9525">
              <a:solidFill>
                <a:schemeClr val="tx1"/>
              </a:solidFill>
              <a:round/>
              <a:headEnd/>
              <a:tailEnd/>
            </a:ln>
          </p:spPr>
          <p:txBody>
            <a:bodyPr wrap="none" anchor="ctr"/>
            <a:lstStyle/>
            <a:p>
              <a:endParaRPr lang="en-US" sz="2400">
                <a:latin typeface="Times New Roman" pitchFamily="18" charset="0"/>
                <a:cs typeface="Times New Roman" pitchFamily="18" charset="0"/>
              </a:endParaRPr>
            </a:p>
          </p:txBody>
        </p:sp>
        <p:sp>
          <p:nvSpPr>
            <p:cNvPr id="8" name="Line 8"/>
            <p:cNvSpPr>
              <a:spLocks noChangeShapeType="1"/>
            </p:cNvSpPr>
            <p:nvPr/>
          </p:nvSpPr>
          <p:spPr bwMode="auto">
            <a:xfrm>
              <a:off x="2266950" y="4214284"/>
              <a:ext cx="971550" cy="0"/>
            </a:xfrm>
            <a:prstGeom prst="line">
              <a:avLst/>
            </a:prstGeom>
            <a:noFill/>
            <a:ln w="9525">
              <a:solidFill>
                <a:schemeClr val="tx1"/>
              </a:solidFill>
              <a:round/>
              <a:headEnd/>
              <a:tailEnd type="triangle" w="med" len="med"/>
            </a:ln>
          </p:spPr>
          <p:txBody>
            <a:bodyPr wrap="none"/>
            <a:lstStyle/>
            <a:p>
              <a:endParaRPr lang="en-US" sz="2400">
                <a:latin typeface="Times New Roman" pitchFamily="18" charset="0"/>
                <a:cs typeface="Times New Roman" pitchFamily="18" charset="0"/>
              </a:endParaRPr>
            </a:p>
          </p:txBody>
        </p:sp>
        <p:sp>
          <p:nvSpPr>
            <p:cNvPr id="9" name="Line 9"/>
            <p:cNvSpPr>
              <a:spLocks noChangeShapeType="1"/>
            </p:cNvSpPr>
            <p:nvPr/>
          </p:nvSpPr>
          <p:spPr bwMode="auto">
            <a:xfrm flipH="1">
              <a:off x="4649613" y="4220634"/>
              <a:ext cx="971550" cy="0"/>
            </a:xfrm>
            <a:prstGeom prst="line">
              <a:avLst/>
            </a:prstGeom>
            <a:noFill/>
            <a:ln w="9525">
              <a:solidFill>
                <a:schemeClr val="tx1"/>
              </a:solidFill>
              <a:round/>
              <a:headEnd type="triangle" w="med" len="med"/>
              <a:tailEnd/>
            </a:ln>
          </p:spPr>
          <p:txBody>
            <a:bodyPr wrap="none"/>
            <a:lstStyle/>
            <a:p>
              <a:endParaRPr lang="en-US" sz="2400">
                <a:latin typeface="Times New Roman" pitchFamily="18" charset="0"/>
                <a:cs typeface="Times New Roman" pitchFamily="18" charset="0"/>
              </a:endParaRPr>
            </a:p>
          </p:txBody>
        </p:sp>
        <p:sp>
          <p:nvSpPr>
            <p:cNvPr id="10" name="Text Box 10"/>
            <p:cNvSpPr txBox="1">
              <a:spLocks noChangeArrowheads="1"/>
            </p:cNvSpPr>
            <p:nvPr/>
          </p:nvSpPr>
          <p:spPr bwMode="auto">
            <a:xfrm>
              <a:off x="1715204" y="4480984"/>
              <a:ext cx="805745" cy="462176"/>
            </a:xfrm>
            <a:prstGeom prst="rect">
              <a:avLst/>
            </a:prstGeom>
            <a:noFill/>
            <a:ln w="9525">
              <a:noFill/>
              <a:miter lim="800000"/>
              <a:headEnd/>
              <a:tailEnd/>
            </a:ln>
          </p:spPr>
          <p:txBody>
            <a:bodyPr wrap="square">
              <a:spAutoFit/>
            </a:bodyPr>
            <a:lstStyle/>
            <a:p>
              <a:pPr>
                <a:spcBef>
                  <a:spcPct val="50000"/>
                </a:spcBef>
              </a:pPr>
              <a:r>
                <a:rPr lang="en-GB" sz="2400" i="1" dirty="0">
                  <a:latin typeface="Times New Roman" pitchFamily="18" charset="0"/>
                  <a:cs typeface="Times New Roman" pitchFamily="18" charset="0"/>
                </a:rPr>
                <a:t>m</a:t>
              </a:r>
              <a:r>
                <a:rPr lang="en-GB" sz="2400" baseline="-25000" dirty="0">
                  <a:latin typeface="Times New Roman" pitchFamily="18" charset="0"/>
                  <a:cs typeface="Times New Roman" pitchFamily="18" charset="0"/>
                </a:rPr>
                <a:t>1</a:t>
              </a:r>
            </a:p>
          </p:txBody>
        </p:sp>
        <p:sp>
          <p:nvSpPr>
            <p:cNvPr id="11" name="Text Box 11"/>
            <p:cNvSpPr txBox="1">
              <a:spLocks noChangeArrowheads="1"/>
            </p:cNvSpPr>
            <p:nvPr/>
          </p:nvSpPr>
          <p:spPr bwMode="auto">
            <a:xfrm>
              <a:off x="4191700" y="4466872"/>
              <a:ext cx="786498" cy="462176"/>
            </a:xfrm>
            <a:prstGeom prst="rect">
              <a:avLst/>
            </a:prstGeom>
            <a:noFill/>
            <a:ln w="9525">
              <a:noFill/>
              <a:miter lim="800000"/>
              <a:headEnd/>
              <a:tailEnd/>
            </a:ln>
          </p:spPr>
          <p:txBody>
            <a:bodyPr wrap="square">
              <a:spAutoFit/>
            </a:bodyPr>
            <a:lstStyle/>
            <a:p>
              <a:pPr>
                <a:spcBef>
                  <a:spcPct val="50000"/>
                </a:spcBef>
              </a:pPr>
              <a:r>
                <a:rPr lang="en-GB" sz="2400" i="1" dirty="0">
                  <a:latin typeface="Times New Roman" pitchFamily="18" charset="0"/>
                  <a:cs typeface="Times New Roman" pitchFamily="18" charset="0"/>
                </a:rPr>
                <a:t>m</a:t>
              </a:r>
              <a:r>
                <a:rPr lang="en-GB" sz="2400" baseline="-25000" dirty="0">
                  <a:latin typeface="Times New Roman" pitchFamily="18" charset="0"/>
                  <a:cs typeface="Times New Roman" pitchFamily="18" charset="0"/>
                </a:rPr>
                <a:t>2</a:t>
              </a:r>
            </a:p>
          </p:txBody>
        </p:sp>
        <p:sp>
          <p:nvSpPr>
            <p:cNvPr id="12" name="Text Box 12"/>
            <p:cNvSpPr txBox="1">
              <a:spLocks noChangeArrowheads="1"/>
            </p:cNvSpPr>
            <p:nvPr/>
          </p:nvSpPr>
          <p:spPr bwMode="auto">
            <a:xfrm>
              <a:off x="2520950" y="3758496"/>
              <a:ext cx="495300" cy="462176"/>
            </a:xfrm>
            <a:prstGeom prst="rect">
              <a:avLst/>
            </a:prstGeom>
            <a:noFill/>
            <a:ln w="9525">
              <a:noFill/>
              <a:miter lim="800000"/>
              <a:headEnd/>
              <a:tailEnd/>
            </a:ln>
          </p:spPr>
          <p:txBody>
            <a:bodyPr>
              <a:spAutoFit/>
            </a:bodyPr>
            <a:lstStyle/>
            <a:p>
              <a:pPr>
                <a:spcBef>
                  <a:spcPct val="50000"/>
                </a:spcBef>
              </a:pPr>
              <a:r>
                <a:rPr lang="en-GB" sz="2400" i="1" dirty="0">
                  <a:latin typeface="Times New Roman" pitchFamily="18" charset="0"/>
                  <a:cs typeface="Times New Roman" pitchFamily="18" charset="0"/>
                </a:rPr>
                <a:t>u</a:t>
              </a:r>
              <a:r>
                <a:rPr lang="en-GB" sz="2400" baseline="-25000" dirty="0">
                  <a:latin typeface="Times New Roman" pitchFamily="18" charset="0"/>
                  <a:cs typeface="Times New Roman" pitchFamily="18" charset="0"/>
                </a:rPr>
                <a:t>1</a:t>
              </a:r>
            </a:p>
          </p:txBody>
        </p:sp>
        <p:sp>
          <p:nvSpPr>
            <p:cNvPr id="13" name="Text Box 13"/>
            <p:cNvSpPr txBox="1">
              <a:spLocks noChangeArrowheads="1"/>
            </p:cNvSpPr>
            <p:nvPr/>
          </p:nvSpPr>
          <p:spPr bwMode="auto">
            <a:xfrm>
              <a:off x="4845053" y="3758496"/>
              <a:ext cx="495300" cy="462176"/>
            </a:xfrm>
            <a:prstGeom prst="rect">
              <a:avLst/>
            </a:prstGeom>
            <a:noFill/>
            <a:ln w="9525">
              <a:noFill/>
              <a:miter lim="800000"/>
              <a:headEnd/>
              <a:tailEnd/>
            </a:ln>
          </p:spPr>
          <p:txBody>
            <a:bodyPr>
              <a:spAutoFit/>
            </a:bodyPr>
            <a:lstStyle/>
            <a:p>
              <a:pPr>
                <a:spcBef>
                  <a:spcPct val="50000"/>
                </a:spcBef>
              </a:pPr>
              <a:r>
                <a:rPr lang="en-GB" sz="2400" i="1" dirty="0">
                  <a:latin typeface="Times New Roman" pitchFamily="18" charset="0"/>
                  <a:cs typeface="Times New Roman" pitchFamily="18" charset="0"/>
                </a:rPr>
                <a:t>u</a:t>
              </a:r>
              <a:r>
                <a:rPr lang="en-GB" sz="2400" baseline="-25000" dirty="0">
                  <a:latin typeface="Times New Roman" pitchFamily="18" charset="0"/>
                  <a:cs typeface="Times New Roman" pitchFamily="18" charset="0"/>
                </a:rPr>
                <a:t>2</a:t>
              </a:r>
            </a:p>
          </p:txBody>
        </p:sp>
      </p:grpSp>
      <p:graphicFrame>
        <p:nvGraphicFramePr>
          <p:cNvPr id="14" name="Object 2"/>
          <p:cNvGraphicFramePr>
            <a:graphicFrameLocks noChangeAspect="1"/>
          </p:cNvGraphicFramePr>
          <p:nvPr>
            <p:extLst>
              <p:ext uri="{D42A27DB-BD31-4B8C-83A1-F6EECF244321}">
                <p14:modId xmlns:p14="http://schemas.microsoft.com/office/powerpoint/2010/main" val="1924459091"/>
              </p:ext>
            </p:extLst>
          </p:nvPr>
        </p:nvGraphicFramePr>
        <p:xfrm>
          <a:off x="1437596" y="4745262"/>
          <a:ext cx="4940300" cy="912813"/>
        </p:xfrm>
        <a:graphic>
          <a:graphicData uri="http://schemas.openxmlformats.org/presentationml/2006/ole">
            <mc:AlternateContent xmlns:mc="http://schemas.openxmlformats.org/markup-compatibility/2006">
              <mc:Choice xmlns:v="urn:schemas-microsoft-com:vml" Requires="v">
                <p:oleObj spid="_x0000_s178186" name="Equation" r:id="rId3" imgW="4940280" imgH="914400" progId="Equation.DSMT4">
                  <p:embed/>
                </p:oleObj>
              </mc:Choice>
              <mc:Fallback>
                <p:oleObj name="Equation" r:id="rId3" imgW="4940280" imgH="914400" progId="Equation.DSMT4">
                  <p:embed/>
                  <p:pic>
                    <p:nvPicPr>
                      <p:cNvPr id="323587" name="Object 2"/>
                      <p:cNvPicPr>
                        <a:picLocks noChangeAspect="1" noChangeArrowheads="1"/>
                      </p:cNvPicPr>
                      <p:nvPr/>
                    </p:nvPicPr>
                    <p:blipFill>
                      <a:blip r:embed="rId4"/>
                      <a:srcRect/>
                      <a:stretch>
                        <a:fillRect/>
                      </a:stretch>
                    </p:blipFill>
                    <p:spPr bwMode="auto">
                      <a:xfrm>
                        <a:off x="1437596" y="4745262"/>
                        <a:ext cx="4940300" cy="912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233863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 collision in one dimension</a:t>
            </a:r>
            <a:endParaRPr lang="en-SG" dirty="0"/>
          </a:p>
        </p:txBody>
      </p:sp>
      <p:sp>
        <p:nvSpPr>
          <p:cNvPr id="3" name="Content Placeholder 2"/>
          <p:cNvSpPr>
            <a:spLocks noGrp="1"/>
          </p:cNvSpPr>
          <p:nvPr>
            <p:ph idx="1"/>
          </p:nvPr>
        </p:nvSpPr>
        <p:spPr/>
        <p:txBody>
          <a:bodyPr/>
          <a:lstStyle/>
          <a:p>
            <a:r>
              <a:rPr lang="en-US" dirty="0"/>
              <a:t>For elastic collision, total KE is also conserved </a:t>
            </a:r>
          </a:p>
          <a:p>
            <a:endParaRPr lang="en-GB" dirty="0"/>
          </a:p>
          <a:p>
            <a:endParaRPr lang="en-GB" dirty="0"/>
          </a:p>
          <a:p>
            <a:r>
              <a:rPr lang="en-US" dirty="0"/>
              <a:t>Assuming	</a:t>
            </a:r>
            <a:r>
              <a:rPr lang="en-US" i="1" dirty="0"/>
              <a:t>u</a:t>
            </a:r>
            <a:r>
              <a:rPr lang="en-US" baseline="-25000" dirty="0"/>
              <a:t>1</a:t>
            </a:r>
            <a:r>
              <a:rPr lang="en-US" dirty="0"/>
              <a:t> ≠ </a:t>
            </a:r>
            <a:r>
              <a:rPr lang="en-US" i="1" dirty="0"/>
              <a:t>v</a:t>
            </a:r>
            <a:r>
              <a:rPr lang="en-US" baseline="-25000" dirty="0"/>
              <a:t>1</a:t>
            </a:r>
            <a:r>
              <a:rPr lang="en-US" dirty="0"/>
              <a:t>   and   </a:t>
            </a:r>
            <a:r>
              <a:rPr lang="en-US" i="1" dirty="0"/>
              <a:t>u</a:t>
            </a:r>
            <a:r>
              <a:rPr lang="en-US" baseline="-25000" dirty="0"/>
              <a:t>2</a:t>
            </a:r>
            <a:r>
              <a:rPr lang="en-US" dirty="0"/>
              <a:t> ≠ </a:t>
            </a:r>
            <a:r>
              <a:rPr lang="en-US" i="1" dirty="0"/>
              <a:t>v</a:t>
            </a:r>
            <a:r>
              <a:rPr lang="en-US" baseline="-25000" dirty="0"/>
              <a:t>2</a:t>
            </a:r>
            <a:r>
              <a:rPr lang="en-US" dirty="0"/>
              <a:t>  </a:t>
            </a:r>
          </a:p>
          <a:p>
            <a:pPr>
              <a:buNone/>
            </a:pPr>
            <a:r>
              <a:rPr lang="en-US" dirty="0"/>
              <a:t>	(2) ÷ (1)	</a:t>
            </a:r>
            <a:r>
              <a:rPr lang="en-US" i="1" dirty="0"/>
              <a:t>u</a:t>
            </a:r>
            <a:r>
              <a:rPr lang="en-US" baseline="-25000" dirty="0"/>
              <a:t>1</a:t>
            </a:r>
            <a:r>
              <a:rPr lang="en-US" dirty="0"/>
              <a:t> – </a:t>
            </a:r>
            <a:r>
              <a:rPr lang="en-US" i="1" dirty="0"/>
              <a:t>v</a:t>
            </a:r>
            <a:r>
              <a:rPr lang="en-US" baseline="-25000" dirty="0"/>
              <a:t>1</a:t>
            </a:r>
            <a:r>
              <a:rPr lang="en-US" dirty="0"/>
              <a:t> = </a:t>
            </a:r>
            <a:r>
              <a:rPr lang="en-US" i="1" dirty="0"/>
              <a:t>v</a:t>
            </a:r>
            <a:r>
              <a:rPr lang="en-US" baseline="-25000" dirty="0"/>
              <a:t>2</a:t>
            </a:r>
            <a:r>
              <a:rPr lang="en-US" dirty="0"/>
              <a:t> – </a:t>
            </a:r>
            <a:r>
              <a:rPr lang="en-US" i="1" dirty="0"/>
              <a:t>u</a:t>
            </a:r>
            <a:r>
              <a:rPr lang="en-US" baseline="-25000" dirty="0"/>
              <a:t>2</a:t>
            </a:r>
            <a:r>
              <a:rPr lang="en-US" dirty="0"/>
              <a:t>   </a:t>
            </a:r>
          </a:p>
          <a:p>
            <a:pPr>
              <a:buNone/>
            </a:pPr>
            <a:r>
              <a:rPr lang="en-US" dirty="0"/>
              <a:t>	or		(</a:t>
            </a:r>
            <a:r>
              <a:rPr lang="en-US" i="1" dirty="0"/>
              <a:t>u</a:t>
            </a:r>
            <a:r>
              <a:rPr lang="en-US" baseline="-25000" dirty="0"/>
              <a:t>1</a:t>
            </a:r>
            <a:r>
              <a:rPr lang="en-US" dirty="0"/>
              <a:t> – </a:t>
            </a:r>
            <a:r>
              <a:rPr lang="en-US" i="1" dirty="0"/>
              <a:t>u</a:t>
            </a:r>
            <a:r>
              <a:rPr lang="en-US" baseline="-25000" dirty="0"/>
              <a:t>2</a:t>
            </a:r>
            <a:r>
              <a:rPr lang="en-US" dirty="0"/>
              <a:t>) = (</a:t>
            </a:r>
            <a:r>
              <a:rPr lang="en-US" i="1" dirty="0"/>
              <a:t>v</a:t>
            </a:r>
            <a:r>
              <a:rPr lang="en-US" baseline="-25000" dirty="0"/>
              <a:t>2</a:t>
            </a:r>
            <a:r>
              <a:rPr lang="en-US" dirty="0"/>
              <a:t> – </a:t>
            </a:r>
            <a:r>
              <a:rPr lang="en-US" i="1" dirty="0"/>
              <a:t>v</a:t>
            </a:r>
            <a:r>
              <a:rPr lang="en-US" baseline="-25000" dirty="0"/>
              <a:t>1</a:t>
            </a:r>
            <a:r>
              <a:rPr lang="en-US" dirty="0"/>
              <a:t>)  </a:t>
            </a:r>
          </a:p>
          <a:p>
            <a:r>
              <a:rPr lang="en-US" dirty="0"/>
              <a:t>Hence the relative speed of </a:t>
            </a:r>
            <a:r>
              <a:rPr lang="en-US" dirty="0">
                <a:solidFill>
                  <a:srgbClr val="FF0000"/>
                </a:solidFill>
              </a:rPr>
              <a:t>approach</a:t>
            </a:r>
            <a:r>
              <a:rPr lang="en-US" dirty="0"/>
              <a:t> before collision is equal to the relative speed of </a:t>
            </a:r>
            <a:r>
              <a:rPr lang="en-US" dirty="0">
                <a:solidFill>
                  <a:srgbClr val="FF0000"/>
                </a:solidFill>
              </a:rPr>
              <a:t>separation</a:t>
            </a:r>
            <a:r>
              <a:rPr lang="en-US" dirty="0"/>
              <a:t> after collision.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12</a:t>
            </a:fld>
            <a:endParaRPr lang="en-US" dirty="0"/>
          </a:p>
        </p:txBody>
      </p:sp>
      <p:graphicFrame>
        <p:nvGraphicFramePr>
          <p:cNvPr id="6" name="Object 3"/>
          <p:cNvGraphicFramePr>
            <a:graphicFrameLocks noChangeAspect="1"/>
          </p:cNvGraphicFramePr>
          <p:nvPr>
            <p:extLst>
              <p:ext uri="{D42A27DB-BD31-4B8C-83A1-F6EECF244321}">
                <p14:modId xmlns:p14="http://schemas.microsoft.com/office/powerpoint/2010/main" val="4066530340"/>
              </p:ext>
            </p:extLst>
          </p:nvPr>
        </p:nvGraphicFramePr>
        <p:xfrm>
          <a:off x="1423307" y="1997361"/>
          <a:ext cx="5256213" cy="1346200"/>
        </p:xfrm>
        <a:graphic>
          <a:graphicData uri="http://schemas.openxmlformats.org/presentationml/2006/ole">
            <mc:AlternateContent xmlns:mc="http://schemas.openxmlformats.org/markup-compatibility/2006">
              <mc:Choice xmlns:v="urn:schemas-microsoft-com:vml" Requires="v">
                <p:oleObj spid="_x0000_s179210" name="Equation" r:id="rId3" imgW="5219640" imgH="1346040" progId="Equation.DSMT4">
                  <p:embed/>
                </p:oleObj>
              </mc:Choice>
              <mc:Fallback>
                <p:oleObj name="Equation" r:id="rId3" imgW="5219640" imgH="1346040" progId="Equation.DSMT4">
                  <p:embed/>
                  <p:pic>
                    <p:nvPicPr>
                      <p:cNvPr id="13315" name="Object 3"/>
                      <p:cNvPicPr>
                        <a:picLocks noChangeAspect="1" noChangeArrowheads="1"/>
                      </p:cNvPicPr>
                      <p:nvPr/>
                    </p:nvPicPr>
                    <p:blipFill>
                      <a:blip r:embed="rId4"/>
                      <a:srcRect/>
                      <a:stretch>
                        <a:fillRect/>
                      </a:stretch>
                    </p:blipFill>
                    <p:spPr bwMode="auto">
                      <a:xfrm>
                        <a:off x="1423307" y="1997361"/>
                        <a:ext cx="5256213" cy="134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500873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Example 3</a:t>
            </a:r>
          </a:p>
        </p:txBody>
      </p:sp>
      <p:sp>
        <p:nvSpPr>
          <p:cNvPr id="3" name="Content Placeholder 2"/>
          <p:cNvSpPr>
            <a:spLocks noGrp="1"/>
          </p:cNvSpPr>
          <p:nvPr>
            <p:ph idx="1"/>
          </p:nvPr>
        </p:nvSpPr>
        <p:spPr/>
        <p:txBody>
          <a:bodyPr/>
          <a:lstStyle/>
          <a:p>
            <a:pPr marL="0" indent="0">
              <a:buNone/>
            </a:pPr>
            <a:r>
              <a:rPr lang="en-GB" sz="2000" dirty="0"/>
              <a:t>Two gliders with different masses move towards each other on a frictionless air track. After they collide glider B has a final velocity of +2.0 m/s (see figures). (a) What is the final velocity of glider A? (b) How do the changes in momentum and in velocity compare?</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13</a:t>
            </a:fld>
            <a:endParaRPr lang="en-US" dirty="0"/>
          </a:p>
        </p:txBody>
      </p:sp>
      <p:pic>
        <p:nvPicPr>
          <p:cNvPr id="5" name="Picture 4" descr="08_12_Figure"/>
          <p:cNvPicPr>
            <a:picLocks noChangeAspect="1" noChangeArrowheads="1"/>
          </p:cNvPicPr>
          <p:nvPr/>
        </p:nvPicPr>
        <p:blipFill>
          <a:blip r:embed="rId3" cstate="print"/>
          <a:srcRect/>
          <a:stretch>
            <a:fillRect/>
          </a:stretch>
        </p:blipFill>
        <p:spPr bwMode="auto">
          <a:xfrm>
            <a:off x="1097280" y="2700000"/>
            <a:ext cx="4512624" cy="3309656"/>
          </a:xfrm>
          <a:prstGeom prst="rect">
            <a:avLst/>
          </a:prstGeom>
          <a:noFill/>
        </p:spPr>
      </p:pic>
    </p:spTree>
    <p:extLst>
      <p:ext uri="{BB962C8B-B14F-4D97-AF65-F5344CB8AC3E}">
        <p14:creationId xmlns:p14="http://schemas.microsoft.com/office/powerpoint/2010/main" val="2132425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4</a:t>
            </a:r>
            <a:endParaRPr lang="en-SG" dirty="0"/>
          </a:p>
        </p:txBody>
      </p:sp>
      <p:sp>
        <p:nvSpPr>
          <p:cNvPr id="3" name="Content Placeholder 2"/>
          <p:cNvSpPr>
            <a:spLocks noGrp="1"/>
          </p:cNvSpPr>
          <p:nvPr>
            <p:ph idx="1"/>
          </p:nvPr>
        </p:nvSpPr>
        <p:spPr/>
        <p:txBody>
          <a:bodyPr/>
          <a:lstStyle/>
          <a:p>
            <a:r>
              <a:rPr lang="en-US" sz="2000" dirty="0"/>
              <a:t>The below figures show two robots namely A and B on a frictionless surface. Robot A with mass 20 kg initially moves at 2.0 m/s along x-axis towards robot B with mass 12 kg  that is at rest. After the collision robot A moves at 1.0 m/s in a direction that makes an angle 30</a:t>
            </a:r>
            <a:r>
              <a:rPr lang="en-US" sz="2000" baseline="30000" dirty="0"/>
              <a:t>o</a:t>
            </a:r>
            <a:r>
              <a:rPr lang="en-US" sz="2000" dirty="0"/>
              <a:t> with its initial direction. What is the final velocity of B?</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14</a:t>
            </a:fld>
            <a:endParaRPr lang="en-US" dirty="0"/>
          </a:p>
        </p:txBody>
      </p:sp>
      <p:pic>
        <p:nvPicPr>
          <p:cNvPr id="5" name="Picture 4" descr="08_13_Figure"/>
          <p:cNvPicPr>
            <a:picLocks noChangeAspect="1" noChangeArrowheads="1"/>
          </p:cNvPicPr>
          <p:nvPr/>
        </p:nvPicPr>
        <p:blipFill>
          <a:blip r:embed="rId3" cstate="print"/>
          <a:srcRect/>
          <a:stretch>
            <a:fillRect/>
          </a:stretch>
        </p:blipFill>
        <p:spPr bwMode="auto">
          <a:xfrm>
            <a:off x="7335371" y="2556088"/>
            <a:ext cx="3373994" cy="3930983"/>
          </a:xfrm>
          <a:prstGeom prst="rect">
            <a:avLst/>
          </a:prstGeom>
          <a:noFill/>
        </p:spPr>
      </p:pic>
    </p:spTree>
    <p:extLst>
      <p:ext uri="{BB962C8B-B14F-4D97-AF65-F5344CB8AC3E}">
        <p14:creationId xmlns:p14="http://schemas.microsoft.com/office/powerpoint/2010/main" val="12642051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Example on inelastic collision</a:t>
            </a:r>
          </a:p>
        </p:txBody>
      </p:sp>
      <p:sp>
        <p:nvSpPr>
          <p:cNvPr id="3" name="Content Placeholder 2"/>
          <p:cNvSpPr>
            <a:spLocks noGrp="1"/>
          </p:cNvSpPr>
          <p:nvPr>
            <p:ph idx="1"/>
          </p:nvPr>
        </p:nvSpPr>
        <p:spPr/>
        <p:txBody>
          <a:bodyPr/>
          <a:lstStyle/>
          <a:p>
            <a:pPr marL="0" indent="0">
              <a:buNone/>
            </a:pPr>
            <a:r>
              <a:rPr lang="en-GB" sz="2000" dirty="0"/>
              <a:t>Two gliders with different masses move towards each other on a frictionless air track. After they collide both of them stick together and move. Find </a:t>
            </a:r>
            <a:r>
              <a:rPr lang="en-GB" sz="2000" dirty="0" smtClean="0"/>
              <a:t>(</a:t>
            </a:r>
            <a:r>
              <a:rPr lang="en-GB" sz="2000" dirty="0"/>
              <a:t>a) the common velocity and (b) compare their initial and final kinetic energies of the system.</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15</a:t>
            </a:fld>
            <a:endParaRPr lang="en-US" dirty="0"/>
          </a:p>
        </p:txBody>
      </p:sp>
      <p:pic>
        <p:nvPicPr>
          <p:cNvPr id="5" name="Picture 5" descr="08_Figure17-I"/>
          <p:cNvPicPr>
            <a:picLocks noChangeAspect="1" noChangeArrowheads="1"/>
          </p:cNvPicPr>
          <p:nvPr/>
        </p:nvPicPr>
        <p:blipFill>
          <a:blip r:embed="rId3" cstate="print"/>
          <a:srcRect b="4265"/>
          <a:stretch>
            <a:fillRect/>
          </a:stretch>
        </p:blipFill>
        <p:spPr bwMode="auto">
          <a:xfrm>
            <a:off x="1533897" y="2745225"/>
            <a:ext cx="5553903" cy="2176153"/>
          </a:xfrm>
          <a:prstGeom prst="rect">
            <a:avLst/>
          </a:prstGeom>
          <a:noFill/>
          <a:ln w="9525">
            <a:noFill/>
            <a:miter lim="800000"/>
            <a:headEnd/>
            <a:tailEnd/>
          </a:ln>
        </p:spPr>
      </p:pic>
    </p:spTree>
    <p:extLst>
      <p:ext uri="{BB962C8B-B14F-4D97-AF65-F5344CB8AC3E}">
        <p14:creationId xmlns:p14="http://schemas.microsoft.com/office/powerpoint/2010/main" val="42928020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Example 5</a:t>
            </a:r>
          </a:p>
        </p:txBody>
      </p:sp>
      <p:sp>
        <p:nvSpPr>
          <p:cNvPr id="3" name="Content Placeholder 2"/>
          <p:cNvSpPr>
            <a:spLocks noGrp="1"/>
          </p:cNvSpPr>
          <p:nvPr>
            <p:ph idx="1"/>
          </p:nvPr>
        </p:nvSpPr>
        <p:spPr/>
        <p:txBody>
          <a:bodyPr/>
          <a:lstStyle/>
          <a:p>
            <a:pPr marL="0" indent="0">
              <a:buNone/>
            </a:pPr>
            <a:r>
              <a:rPr lang="en-GB" sz="2000" dirty="0"/>
              <a:t>The below figure shows a ballistic pendulum, a simple system for measuring the speed of a bullet. A bullet of mass </a:t>
            </a:r>
            <a:r>
              <a:rPr lang="en-GB" sz="2000" dirty="0" err="1"/>
              <a:t>m</a:t>
            </a:r>
            <a:r>
              <a:rPr lang="en-GB" sz="2000" baseline="-25000" dirty="0" err="1"/>
              <a:t>B</a:t>
            </a:r>
            <a:r>
              <a:rPr lang="en-GB" sz="2000" dirty="0"/>
              <a:t> makes a completely inelastic collision with a block of wood </a:t>
            </a:r>
            <a:r>
              <a:rPr lang="en-GB" sz="2000" dirty="0" err="1"/>
              <a:t>m</a:t>
            </a:r>
            <a:r>
              <a:rPr lang="en-GB" sz="2000" baseline="-25000" dirty="0" err="1"/>
              <a:t>W</a:t>
            </a:r>
            <a:r>
              <a:rPr lang="en-GB" sz="2000" dirty="0"/>
              <a:t> which is suspended like a pendulum. After the impact the block swings up to a maximum height y. Find the initial speed of the bullet v</a:t>
            </a:r>
            <a:r>
              <a:rPr lang="en-GB" sz="2000" baseline="-25000" dirty="0"/>
              <a:t>1</a:t>
            </a:r>
            <a:r>
              <a:rPr lang="en-GB" sz="2000" dirty="0"/>
              <a:t> in terms of y, </a:t>
            </a:r>
            <a:r>
              <a:rPr lang="en-GB" sz="2000" dirty="0" err="1"/>
              <a:t>m</a:t>
            </a:r>
            <a:r>
              <a:rPr lang="en-GB" sz="2000" baseline="-25000" dirty="0" err="1"/>
              <a:t>B</a:t>
            </a:r>
            <a:r>
              <a:rPr lang="en-GB" sz="2000" dirty="0"/>
              <a:t> and </a:t>
            </a:r>
            <a:r>
              <a:rPr lang="en-GB" sz="2000" dirty="0" err="1"/>
              <a:t>m</a:t>
            </a:r>
            <a:r>
              <a:rPr lang="en-GB" sz="2000" baseline="-25000" dirty="0" err="1"/>
              <a:t>W</a:t>
            </a:r>
            <a:r>
              <a:rPr lang="en-GB" sz="2000" dirty="0"/>
              <a:t> and acceleration due to gravity g.</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16</a:t>
            </a:fld>
            <a:endParaRPr lang="en-US" dirty="0"/>
          </a:p>
        </p:txBody>
      </p:sp>
      <p:pic>
        <p:nvPicPr>
          <p:cNvPr id="5" name="Picture 4" descr="08_18_Figure"/>
          <p:cNvPicPr>
            <a:picLocks noChangeAspect="1" noChangeArrowheads="1"/>
          </p:cNvPicPr>
          <p:nvPr/>
        </p:nvPicPr>
        <p:blipFill>
          <a:blip r:embed="rId3" cstate="print"/>
          <a:srcRect/>
          <a:stretch>
            <a:fillRect/>
          </a:stretch>
        </p:blipFill>
        <p:spPr bwMode="auto">
          <a:xfrm>
            <a:off x="6126480" y="2964284"/>
            <a:ext cx="3823855" cy="3771579"/>
          </a:xfrm>
          <a:prstGeom prst="rect">
            <a:avLst/>
          </a:prstGeom>
          <a:noFill/>
        </p:spPr>
      </p:pic>
    </p:spTree>
    <p:extLst>
      <p:ext uri="{BB962C8B-B14F-4D97-AF65-F5344CB8AC3E}">
        <p14:creationId xmlns:p14="http://schemas.microsoft.com/office/powerpoint/2010/main" val="30352397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Example 6</a:t>
            </a:r>
          </a:p>
        </p:txBody>
      </p:sp>
      <p:sp>
        <p:nvSpPr>
          <p:cNvPr id="3" name="Content Placeholder 2"/>
          <p:cNvSpPr>
            <a:spLocks noGrp="1"/>
          </p:cNvSpPr>
          <p:nvPr>
            <p:ph idx="1"/>
          </p:nvPr>
        </p:nvSpPr>
        <p:spPr/>
        <p:txBody>
          <a:bodyPr/>
          <a:lstStyle/>
          <a:p>
            <a:pPr marL="0" indent="0">
              <a:buNone/>
            </a:pPr>
            <a:r>
              <a:rPr lang="en-GB" sz="2000" dirty="0"/>
              <a:t>The below figure shows an elastic collision of two pucks A and B of masses 0.500 kg and 0.300 kg respectively on a frictionless table. Puck A has an initial velocity of 4.00 m/s in the positive x-direction and a  final velocity of 2.00 m/s in an unknown direction </a:t>
            </a:r>
            <a:r>
              <a:rPr lang="en-US" sz="2000" dirty="0">
                <a:latin typeface="Symbol" pitchFamily="18" charset="2"/>
              </a:rPr>
              <a:t>a. </a:t>
            </a:r>
            <a:r>
              <a:rPr lang="en-GB" sz="2000" dirty="0"/>
              <a:t>Puck B is initially at rest. (a) What is the final velocity of Puck B? (b) Find </a:t>
            </a:r>
            <a:r>
              <a:rPr lang="en-US" sz="2000" dirty="0">
                <a:latin typeface="Symbol" pitchFamily="18" charset="2"/>
              </a:rPr>
              <a:t>a </a:t>
            </a:r>
            <a:r>
              <a:rPr lang="en-GB" sz="2000" dirty="0"/>
              <a:t>and </a:t>
            </a:r>
            <a:r>
              <a:rPr lang="en-US" sz="2000" dirty="0">
                <a:latin typeface="Symbol" pitchFamily="18" charset="2"/>
              </a:rPr>
              <a:t>b.</a:t>
            </a:r>
            <a:endParaRPr lang="en-GB" sz="2000"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17</a:t>
            </a:fld>
            <a:endParaRPr lang="en-US" dirty="0"/>
          </a:p>
        </p:txBody>
      </p:sp>
      <p:pic>
        <p:nvPicPr>
          <p:cNvPr id="5" name="Picture 3" descr="E:\Media\Chapter8\Images\08_Figure26-I.jpg"/>
          <p:cNvPicPr>
            <a:picLocks noChangeAspect="1" noChangeArrowheads="1"/>
          </p:cNvPicPr>
          <p:nvPr/>
        </p:nvPicPr>
        <p:blipFill>
          <a:blip r:embed="rId3" cstate="print"/>
          <a:srcRect l="184" t="440"/>
          <a:stretch>
            <a:fillRect/>
          </a:stretch>
        </p:blipFill>
        <p:spPr bwMode="auto">
          <a:xfrm>
            <a:off x="5559632" y="2905761"/>
            <a:ext cx="4619501" cy="3384132"/>
          </a:xfrm>
          <a:prstGeom prst="rect">
            <a:avLst/>
          </a:prstGeom>
          <a:noFill/>
          <a:ln w="9525">
            <a:noFill/>
            <a:miter lim="800000"/>
            <a:headEnd/>
            <a:tailEnd/>
          </a:ln>
        </p:spPr>
      </p:pic>
    </p:spTree>
    <p:extLst>
      <p:ext uri="{BB962C8B-B14F-4D97-AF65-F5344CB8AC3E}">
        <p14:creationId xmlns:p14="http://schemas.microsoft.com/office/powerpoint/2010/main" val="3891094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endParaRPr lang="en-US" smtClean="0">
              <a:latin typeface="Arial" charset="0"/>
            </a:endParaRPr>
          </a:p>
        </p:txBody>
      </p:sp>
      <p:sp>
        <p:nvSpPr>
          <p:cNvPr id="22531" name="Content Placeholder 2"/>
          <p:cNvSpPr>
            <a:spLocks noGrp="1"/>
          </p:cNvSpPr>
          <p:nvPr>
            <p:ph idx="1"/>
          </p:nvPr>
        </p:nvSpPr>
        <p:spPr/>
        <p:txBody>
          <a:bodyPr/>
          <a:lstStyle/>
          <a:p>
            <a:endParaRPr lang="en-US" dirty="0" smtClean="0"/>
          </a:p>
        </p:txBody>
      </p:sp>
      <p:sp>
        <p:nvSpPr>
          <p:cNvPr id="22532" name="TextBox 3"/>
          <p:cNvSpPr txBox="1">
            <a:spLocks noChangeArrowheads="1"/>
          </p:cNvSpPr>
          <p:nvPr/>
        </p:nvSpPr>
        <p:spPr bwMode="auto">
          <a:xfrm>
            <a:off x="2678113" y="2880001"/>
            <a:ext cx="6889750" cy="1323439"/>
          </a:xfrm>
          <a:prstGeom prst="rect">
            <a:avLst/>
          </a:prstGeom>
          <a:noFill/>
          <a:ln w="9525">
            <a:noFill/>
            <a:miter lim="800000"/>
            <a:headEnd/>
            <a:tailEnd/>
          </a:ln>
        </p:spPr>
        <p:txBody>
          <a:bodyPr>
            <a:spAutoFit/>
          </a:bodyPr>
          <a:lstStyle/>
          <a:p>
            <a:pPr algn="ctr"/>
            <a:r>
              <a:rPr lang="en-GB" sz="4000" dirty="0">
                <a:latin typeface="Arial" pitchFamily="34" charset="0"/>
                <a:cs typeface="Arial" pitchFamily="34" charset="0"/>
              </a:rPr>
              <a:t>Optional slides on rocket propulsion</a:t>
            </a:r>
            <a:endParaRPr lang="en-US" sz="4000" dirty="0">
              <a:latin typeface="Arial" pitchFamily="34" charset="0"/>
              <a:cs typeface="Arial" pitchFamily="34" charset="0"/>
            </a:endParaRPr>
          </a:p>
        </p:txBody>
      </p:sp>
    </p:spTree>
    <p:extLst>
      <p:ext uri="{BB962C8B-B14F-4D97-AF65-F5344CB8AC3E}">
        <p14:creationId xmlns:p14="http://schemas.microsoft.com/office/powerpoint/2010/main" val="36797390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Rocket propulsion</a:t>
            </a:r>
            <a:endParaRPr lang="en-SG" dirty="0"/>
          </a:p>
        </p:txBody>
      </p:sp>
      <p:sp>
        <p:nvSpPr>
          <p:cNvPr id="3" name="Content Placeholder 2"/>
          <p:cNvSpPr>
            <a:spLocks noGrp="1"/>
          </p:cNvSpPr>
          <p:nvPr>
            <p:ph idx="1"/>
          </p:nvPr>
        </p:nvSpPr>
        <p:spPr/>
        <p:txBody>
          <a:bodyPr/>
          <a:lstStyle/>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19</a:t>
            </a:fld>
            <a:endParaRPr lang="en-US" dirty="0"/>
          </a:p>
        </p:txBody>
      </p:sp>
      <p:grpSp>
        <p:nvGrpSpPr>
          <p:cNvPr id="5" name="Group 4"/>
          <p:cNvGrpSpPr/>
          <p:nvPr/>
        </p:nvGrpSpPr>
        <p:grpSpPr>
          <a:xfrm>
            <a:off x="2521857" y="1916113"/>
            <a:ext cx="5975350" cy="3561804"/>
            <a:chOff x="2413000" y="1762731"/>
            <a:chExt cx="5975350" cy="3561804"/>
          </a:xfrm>
        </p:grpSpPr>
        <p:sp>
          <p:nvSpPr>
            <p:cNvPr id="6" name="AutoShape 10"/>
            <p:cNvSpPr>
              <a:spLocks noChangeArrowheads="1"/>
            </p:cNvSpPr>
            <p:nvPr/>
          </p:nvSpPr>
          <p:spPr bwMode="auto">
            <a:xfrm rot="5400000">
              <a:off x="7142163" y="2325688"/>
              <a:ext cx="265112" cy="373062"/>
            </a:xfrm>
            <a:prstGeom prst="triangle">
              <a:avLst>
                <a:gd name="adj" fmla="val 51111"/>
              </a:avLst>
            </a:prstGeom>
            <a:solidFill>
              <a:schemeClr val="tx2"/>
            </a:solidFill>
            <a:ln w="9525">
              <a:solidFill>
                <a:schemeClr val="tx1"/>
              </a:solidFill>
              <a:miter lim="800000"/>
              <a:headEnd/>
              <a:tailEnd/>
            </a:ln>
          </p:spPr>
          <p:txBody>
            <a:bodyPr wrap="none" anchor="ctr"/>
            <a:lstStyle/>
            <a:p>
              <a:endParaRPr lang="en-US" sz="2000" i="1">
                <a:latin typeface="Times New Roman" panose="02020603050405020304" pitchFamily="18" charset="0"/>
                <a:cs typeface="Times New Roman" panose="02020603050405020304" pitchFamily="18" charset="0"/>
              </a:endParaRPr>
            </a:p>
          </p:txBody>
        </p:sp>
        <p:sp>
          <p:nvSpPr>
            <p:cNvPr id="7" name="Oval 5"/>
            <p:cNvSpPr>
              <a:spLocks noChangeArrowheads="1"/>
            </p:cNvSpPr>
            <p:nvPr/>
          </p:nvSpPr>
          <p:spPr bwMode="auto">
            <a:xfrm>
              <a:off x="3771900" y="2362200"/>
              <a:ext cx="133350" cy="304800"/>
            </a:xfrm>
            <a:prstGeom prst="ellipse">
              <a:avLst/>
            </a:prstGeom>
            <a:gradFill rotWithShape="1">
              <a:gsLst>
                <a:gs pos="0">
                  <a:srgbClr val="525252"/>
                </a:gs>
                <a:gs pos="50000">
                  <a:srgbClr val="B2B2B2"/>
                </a:gs>
                <a:gs pos="100000">
                  <a:srgbClr val="525252"/>
                </a:gs>
              </a:gsLst>
              <a:lin ang="5400000" scaled="1"/>
            </a:gradFill>
            <a:ln w="9525">
              <a:round/>
              <a:headEnd/>
              <a:tailEnd/>
            </a:ln>
            <a:scene3d>
              <a:camera prst="legacyObliqueFront">
                <a:rot lat="0" lon="1500000" rev="0"/>
              </a:camera>
              <a:lightRig rig="legacyFlat2" dir="b"/>
            </a:scene3d>
            <a:sp3d extrusionH="7593000" prstMaterial="legacyMatte">
              <a:bevelT w="13500" h="13500" prst="angle"/>
              <a:bevelB w="13500" h="13500" prst="angle"/>
              <a:extrusionClr>
                <a:srgbClr val="B2B2B2"/>
              </a:extrusionClr>
            </a:sp3d>
          </p:spPr>
          <p:txBody>
            <a:bodyPr wrap="none" anchor="ctr">
              <a:flatTx/>
            </a:bodyPr>
            <a:lstStyle/>
            <a:p>
              <a:endParaRPr lang="en-US" sz="2000" i="1">
                <a:latin typeface="Times New Roman" panose="02020603050405020304" pitchFamily="18" charset="0"/>
                <a:cs typeface="Times New Roman" panose="02020603050405020304" pitchFamily="18" charset="0"/>
              </a:endParaRPr>
            </a:p>
          </p:txBody>
        </p:sp>
        <p:sp>
          <p:nvSpPr>
            <p:cNvPr id="8" name="Freeform 6"/>
            <p:cNvSpPr>
              <a:spLocks/>
            </p:cNvSpPr>
            <p:nvPr/>
          </p:nvSpPr>
          <p:spPr bwMode="auto">
            <a:xfrm>
              <a:off x="3800476" y="2171700"/>
              <a:ext cx="619125" cy="190500"/>
            </a:xfrm>
            <a:custGeom>
              <a:avLst/>
              <a:gdLst>
                <a:gd name="T0" fmla="*/ 2147483647 w 390"/>
                <a:gd name="T1" fmla="*/ 2147483647 h 120"/>
                <a:gd name="T2" fmla="*/ 0 w 390"/>
                <a:gd name="T3" fmla="*/ 0 h 120"/>
                <a:gd name="T4" fmla="*/ 2147483647 w 390"/>
                <a:gd name="T5" fmla="*/ 0 h 120"/>
                <a:gd name="T6" fmla="*/ 2147483647 w 390"/>
                <a:gd name="T7" fmla="*/ 2147483647 h 120"/>
                <a:gd name="T8" fmla="*/ 0 60000 65536"/>
                <a:gd name="T9" fmla="*/ 0 60000 65536"/>
                <a:gd name="T10" fmla="*/ 0 60000 65536"/>
                <a:gd name="T11" fmla="*/ 0 60000 65536"/>
                <a:gd name="T12" fmla="*/ 0 w 390"/>
                <a:gd name="T13" fmla="*/ 0 h 120"/>
                <a:gd name="T14" fmla="*/ 390 w 390"/>
                <a:gd name="T15" fmla="*/ 120 h 120"/>
              </a:gdLst>
              <a:ahLst/>
              <a:cxnLst>
                <a:cxn ang="T8">
                  <a:pos x="T0" y="T1"/>
                </a:cxn>
                <a:cxn ang="T9">
                  <a:pos x="T2" y="T3"/>
                </a:cxn>
                <a:cxn ang="T10">
                  <a:pos x="T4" y="T5"/>
                </a:cxn>
                <a:cxn ang="T11">
                  <a:pos x="T6" y="T7"/>
                </a:cxn>
              </a:cxnLst>
              <a:rect l="T12" t="T13" r="T14" b="T15"/>
              <a:pathLst>
                <a:path w="390" h="120">
                  <a:moveTo>
                    <a:pt x="66" y="120"/>
                  </a:moveTo>
                  <a:lnTo>
                    <a:pt x="0" y="0"/>
                  </a:lnTo>
                  <a:lnTo>
                    <a:pt x="282" y="0"/>
                  </a:lnTo>
                  <a:lnTo>
                    <a:pt x="390" y="120"/>
                  </a:lnTo>
                </a:path>
              </a:pathLst>
            </a:custGeom>
            <a:solidFill>
              <a:schemeClr val="tx2"/>
            </a:solidFill>
            <a:ln w="9525">
              <a:solidFill>
                <a:schemeClr val="tx1"/>
              </a:solidFill>
              <a:round/>
              <a:headEnd/>
              <a:tailEnd/>
            </a:ln>
          </p:spPr>
          <p:txBody>
            <a:bodyPr wrap="none"/>
            <a:lstStyle/>
            <a:p>
              <a:endParaRPr lang="en-US" sz="2000" i="1">
                <a:latin typeface="Times New Roman" panose="02020603050405020304" pitchFamily="18" charset="0"/>
                <a:cs typeface="Times New Roman" panose="02020603050405020304" pitchFamily="18" charset="0"/>
              </a:endParaRPr>
            </a:p>
          </p:txBody>
        </p:sp>
        <p:sp>
          <p:nvSpPr>
            <p:cNvPr id="9" name="Freeform 7"/>
            <p:cNvSpPr>
              <a:spLocks/>
            </p:cNvSpPr>
            <p:nvPr/>
          </p:nvSpPr>
          <p:spPr bwMode="auto">
            <a:xfrm flipV="1">
              <a:off x="3800476" y="2673350"/>
              <a:ext cx="619125" cy="190500"/>
            </a:xfrm>
            <a:custGeom>
              <a:avLst/>
              <a:gdLst>
                <a:gd name="T0" fmla="*/ 2147483647 w 390"/>
                <a:gd name="T1" fmla="*/ 2147483647 h 120"/>
                <a:gd name="T2" fmla="*/ 0 w 390"/>
                <a:gd name="T3" fmla="*/ 0 h 120"/>
                <a:gd name="T4" fmla="*/ 2147483647 w 390"/>
                <a:gd name="T5" fmla="*/ 0 h 120"/>
                <a:gd name="T6" fmla="*/ 2147483647 w 390"/>
                <a:gd name="T7" fmla="*/ 2147483647 h 120"/>
                <a:gd name="T8" fmla="*/ 0 60000 65536"/>
                <a:gd name="T9" fmla="*/ 0 60000 65536"/>
                <a:gd name="T10" fmla="*/ 0 60000 65536"/>
                <a:gd name="T11" fmla="*/ 0 60000 65536"/>
                <a:gd name="T12" fmla="*/ 0 w 390"/>
                <a:gd name="T13" fmla="*/ 0 h 120"/>
                <a:gd name="T14" fmla="*/ 390 w 390"/>
                <a:gd name="T15" fmla="*/ 120 h 120"/>
              </a:gdLst>
              <a:ahLst/>
              <a:cxnLst>
                <a:cxn ang="T8">
                  <a:pos x="T0" y="T1"/>
                </a:cxn>
                <a:cxn ang="T9">
                  <a:pos x="T2" y="T3"/>
                </a:cxn>
                <a:cxn ang="T10">
                  <a:pos x="T4" y="T5"/>
                </a:cxn>
                <a:cxn ang="T11">
                  <a:pos x="T6" y="T7"/>
                </a:cxn>
              </a:cxnLst>
              <a:rect l="T12" t="T13" r="T14" b="T15"/>
              <a:pathLst>
                <a:path w="390" h="120">
                  <a:moveTo>
                    <a:pt x="66" y="120"/>
                  </a:moveTo>
                  <a:lnTo>
                    <a:pt x="0" y="0"/>
                  </a:lnTo>
                  <a:lnTo>
                    <a:pt x="282" y="0"/>
                  </a:lnTo>
                  <a:lnTo>
                    <a:pt x="390" y="120"/>
                  </a:lnTo>
                </a:path>
              </a:pathLst>
            </a:custGeom>
            <a:solidFill>
              <a:schemeClr val="tx2"/>
            </a:solidFill>
            <a:ln w="9525">
              <a:solidFill>
                <a:schemeClr val="tx1"/>
              </a:solidFill>
              <a:round/>
              <a:headEnd/>
              <a:tailEnd/>
            </a:ln>
          </p:spPr>
          <p:txBody>
            <a:bodyPr wrap="none"/>
            <a:lstStyle/>
            <a:p>
              <a:endParaRPr lang="en-US" sz="2000" i="1">
                <a:latin typeface="Times New Roman" panose="02020603050405020304" pitchFamily="18" charset="0"/>
                <a:cs typeface="Times New Roman" panose="02020603050405020304" pitchFamily="18" charset="0"/>
              </a:endParaRPr>
            </a:p>
          </p:txBody>
        </p:sp>
        <p:sp>
          <p:nvSpPr>
            <p:cNvPr id="10" name="Freeform 8"/>
            <p:cNvSpPr>
              <a:spLocks/>
            </p:cNvSpPr>
            <p:nvPr/>
          </p:nvSpPr>
          <p:spPr bwMode="auto">
            <a:xfrm>
              <a:off x="6048375" y="2171700"/>
              <a:ext cx="514350" cy="190500"/>
            </a:xfrm>
            <a:custGeom>
              <a:avLst/>
              <a:gdLst>
                <a:gd name="T0" fmla="*/ 0 w 324"/>
                <a:gd name="T1" fmla="*/ 2147483647 h 120"/>
                <a:gd name="T2" fmla="*/ 2147483647 w 324"/>
                <a:gd name="T3" fmla="*/ 0 h 120"/>
                <a:gd name="T4" fmla="*/ 2147483647 w 324"/>
                <a:gd name="T5" fmla="*/ 0 h 120"/>
                <a:gd name="T6" fmla="*/ 2147483647 w 324"/>
                <a:gd name="T7" fmla="*/ 2147483647 h 120"/>
                <a:gd name="T8" fmla="*/ 0 60000 65536"/>
                <a:gd name="T9" fmla="*/ 0 60000 65536"/>
                <a:gd name="T10" fmla="*/ 0 60000 65536"/>
                <a:gd name="T11" fmla="*/ 0 60000 65536"/>
                <a:gd name="T12" fmla="*/ 0 w 324"/>
                <a:gd name="T13" fmla="*/ 0 h 120"/>
                <a:gd name="T14" fmla="*/ 324 w 324"/>
                <a:gd name="T15" fmla="*/ 120 h 120"/>
              </a:gdLst>
              <a:ahLst/>
              <a:cxnLst>
                <a:cxn ang="T8">
                  <a:pos x="T0" y="T1"/>
                </a:cxn>
                <a:cxn ang="T9">
                  <a:pos x="T2" y="T3"/>
                </a:cxn>
                <a:cxn ang="T10">
                  <a:pos x="T4" y="T5"/>
                </a:cxn>
                <a:cxn ang="T11">
                  <a:pos x="T6" y="T7"/>
                </a:cxn>
              </a:cxnLst>
              <a:rect l="T12" t="T13" r="T14" b="T15"/>
              <a:pathLst>
                <a:path w="324" h="120">
                  <a:moveTo>
                    <a:pt x="0" y="120"/>
                  </a:moveTo>
                  <a:lnTo>
                    <a:pt x="14" y="0"/>
                  </a:lnTo>
                  <a:lnTo>
                    <a:pt x="216" y="0"/>
                  </a:lnTo>
                  <a:lnTo>
                    <a:pt x="324" y="120"/>
                  </a:lnTo>
                </a:path>
              </a:pathLst>
            </a:custGeom>
            <a:solidFill>
              <a:schemeClr val="tx2"/>
            </a:solidFill>
            <a:ln w="9525">
              <a:solidFill>
                <a:schemeClr val="tx1"/>
              </a:solidFill>
              <a:round/>
              <a:headEnd/>
              <a:tailEnd/>
            </a:ln>
          </p:spPr>
          <p:txBody>
            <a:bodyPr wrap="none"/>
            <a:lstStyle/>
            <a:p>
              <a:endParaRPr lang="en-US" sz="2000" i="1">
                <a:latin typeface="Times New Roman" panose="02020603050405020304" pitchFamily="18" charset="0"/>
                <a:cs typeface="Times New Roman" panose="02020603050405020304" pitchFamily="18" charset="0"/>
              </a:endParaRPr>
            </a:p>
          </p:txBody>
        </p:sp>
        <p:sp>
          <p:nvSpPr>
            <p:cNvPr id="11" name="Freeform 9"/>
            <p:cNvSpPr>
              <a:spLocks/>
            </p:cNvSpPr>
            <p:nvPr/>
          </p:nvSpPr>
          <p:spPr bwMode="auto">
            <a:xfrm flipV="1">
              <a:off x="6048375" y="2667000"/>
              <a:ext cx="514350" cy="190500"/>
            </a:xfrm>
            <a:custGeom>
              <a:avLst/>
              <a:gdLst>
                <a:gd name="T0" fmla="*/ 0 w 324"/>
                <a:gd name="T1" fmla="*/ 2147483647 h 120"/>
                <a:gd name="T2" fmla="*/ 2147483647 w 324"/>
                <a:gd name="T3" fmla="*/ 0 h 120"/>
                <a:gd name="T4" fmla="*/ 2147483647 w 324"/>
                <a:gd name="T5" fmla="*/ 0 h 120"/>
                <a:gd name="T6" fmla="*/ 2147483647 w 324"/>
                <a:gd name="T7" fmla="*/ 2147483647 h 120"/>
                <a:gd name="T8" fmla="*/ 0 60000 65536"/>
                <a:gd name="T9" fmla="*/ 0 60000 65536"/>
                <a:gd name="T10" fmla="*/ 0 60000 65536"/>
                <a:gd name="T11" fmla="*/ 0 60000 65536"/>
                <a:gd name="T12" fmla="*/ 0 w 324"/>
                <a:gd name="T13" fmla="*/ 0 h 120"/>
                <a:gd name="T14" fmla="*/ 324 w 324"/>
                <a:gd name="T15" fmla="*/ 120 h 120"/>
              </a:gdLst>
              <a:ahLst/>
              <a:cxnLst>
                <a:cxn ang="T8">
                  <a:pos x="T0" y="T1"/>
                </a:cxn>
                <a:cxn ang="T9">
                  <a:pos x="T2" y="T3"/>
                </a:cxn>
                <a:cxn ang="T10">
                  <a:pos x="T4" y="T5"/>
                </a:cxn>
                <a:cxn ang="T11">
                  <a:pos x="T6" y="T7"/>
                </a:cxn>
              </a:cxnLst>
              <a:rect l="T12" t="T13" r="T14" b="T15"/>
              <a:pathLst>
                <a:path w="324" h="120">
                  <a:moveTo>
                    <a:pt x="0" y="120"/>
                  </a:moveTo>
                  <a:lnTo>
                    <a:pt x="14" y="0"/>
                  </a:lnTo>
                  <a:lnTo>
                    <a:pt x="216" y="0"/>
                  </a:lnTo>
                  <a:lnTo>
                    <a:pt x="324" y="120"/>
                  </a:lnTo>
                </a:path>
              </a:pathLst>
            </a:custGeom>
            <a:solidFill>
              <a:schemeClr val="tx2"/>
            </a:solidFill>
            <a:ln w="9525">
              <a:solidFill>
                <a:schemeClr val="tx1"/>
              </a:solidFill>
              <a:round/>
              <a:headEnd/>
              <a:tailEnd/>
            </a:ln>
          </p:spPr>
          <p:txBody>
            <a:bodyPr wrap="none"/>
            <a:lstStyle/>
            <a:p>
              <a:endParaRPr lang="en-US" sz="2000" i="1">
                <a:latin typeface="Times New Roman" panose="02020603050405020304" pitchFamily="18" charset="0"/>
                <a:cs typeface="Times New Roman" panose="02020603050405020304" pitchFamily="18" charset="0"/>
              </a:endParaRPr>
            </a:p>
          </p:txBody>
        </p:sp>
        <p:sp>
          <p:nvSpPr>
            <p:cNvPr id="12" name="Text Box 12"/>
            <p:cNvSpPr txBox="1">
              <a:spLocks noChangeArrowheads="1"/>
            </p:cNvSpPr>
            <p:nvPr/>
          </p:nvSpPr>
          <p:spPr bwMode="auto">
            <a:xfrm>
              <a:off x="4762501" y="1828800"/>
              <a:ext cx="1141413" cy="400110"/>
            </a:xfrm>
            <a:prstGeom prst="rect">
              <a:avLst/>
            </a:prstGeom>
            <a:noFill/>
            <a:ln w="9525">
              <a:noFill/>
              <a:miter lim="800000"/>
              <a:headEnd/>
              <a:tailEnd/>
            </a:ln>
          </p:spPr>
          <p:txBody>
            <a:bodyPr>
              <a:spAutoFit/>
            </a:bodyPr>
            <a:lstStyle/>
            <a:p>
              <a:pPr>
                <a:spcBef>
                  <a:spcPct val="50000"/>
                </a:spcBef>
              </a:pPr>
              <a:r>
                <a:rPr lang="en-GB" sz="2000" i="1">
                  <a:latin typeface="Times New Roman" panose="02020603050405020304" pitchFamily="18" charset="0"/>
                  <a:cs typeface="Times New Roman" panose="02020603050405020304" pitchFamily="18" charset="0"/>
                </a:rPr>
                <a:t>M</a:t>
              </a:r>
            </a:p>
          </p:txBody>
        </p:sp>
        <p:sp>
          <p:nvSpPr>
            <p:cNvPr id="13" name="Text Box 13"/>
            <p:cNvSpPr txBox="1">
              <a:spLocks noChangeArrowheads="1"/>
            </p:cNvSpPr>
            <p:nvPr/>
          </p:nvSpPr>
          <p:spPr bwMode="auto">
            <a:xfrm>
              <a:off x="4705350" y="2895601"/>
              <a:ext cx="2057400" cy="400110"/>
            </a:xfrm>
            <a:prstGeom prst="rect">
              <a:avLst/>
            </a:prstGeom>
            <a:noFill/>
            <a:ln w="9525">
              <a:noFill/>
              <a:miter lim="800000"/>
              <a:headEnd/>
              <a:tailEnd/>
            </a:ln>
          </p:spPr>
          <p:txBody>
            <a:bodyPr>
              <a:spAutoFit/>
            </a:bodyPr>
            <a:lstStyle/>
            <a:p>
              <a:pPr>
                <a:spcBef>
                  <a:spcPct val="50000"/>
                </a:spcBef>
              </a:pPr>
              <a:r>
                <a:rPr lang="en-GB" sz="2000" i="1">
                  <a:latin typeface="Times New Roman" panose="02020603050405020304" pitchFamily="18" charset="0"/>
                  <a:cs typeface="Times New Roman" panose="02020603050405020304" pitchFamily="18" charset="0"/>
                </a:rPr>
                <a:t>P</a:t>
              </a:r>
              <a:r>
                <a:rPr lang="en-GB" sz="2000" i="1" baseline="-25000">
                  <a:latin typeface="Times New Roman" panose="02020603050405020304" pitchFamily="18" charset="0"/>
                  <a:cs typeface="Times New Roman" panose="02020603050405020304" pitchFamily="18" charset="0"/>
                </a:rPr>
                <a:t>i </a:t>
              </a:r>
              <a:r>
                <a:rPr lang="en-GB" sz="2000" i="1">
                  <a:latin typeface="Times New Roman" panose="02020603050405020304" pitchFamily="18" charset="0"/>
                  <a:cs typeface="Times New Roman" panose="02020603050405020304" pitchFamily="18" charset="0"/>
                </a:rPr>
                <a:t>= Mv</a:t>
              </a:r>
            </a:p>
          </p:txBody>
        </p:sp>
        <p:sp>
          <p:nvSpPr>
            <p:cNvPr id="14" name="Line 14"/>
            <p:cNvSpPr>
              <a:spLocks noChangeShapeType="1"/>
            </p:cNvSpPr>
            <p:nvPr/>
          </p:nvSpPr>
          <p:spPr bwMode="auto">
            <a:xfrm>
              <a:off x="7372350" y="2114550"/>
              <a:ext cx="990600" cy="0"/>
            </a:xfrm>
            <a:prstGeom prst="line">
              <a:avLst/>
            </a:prstGeom>
            <a:noFill/>
            <a:ln w="9525">
              <a:solidFill>
                <a:schemeClr val="tx1"/>
              </a:solidFill>
              <a:round/>
              <a:headEnd/>
              <a:tailEnd type="triangle" w="med" len="med"/>
            </a:ln>
          </p:spPr>
          <p:txBody>
            <a:bodyPr wrap="none"/>
            <a:lstStyle/>
            <a:p>
              <a:endParaRPr lang="en-US" sz="2000" i="1">
                <a:latin typeface="Times New Roman" panose="02020603050405020304" pitchFamily="18" charset="0"/>
                <a:cs typeface="Times New Roman" panose="02020603050405020304" pitchFamily="18" charset="0"/>
              </a:endParaRPr>
            </a:p>
          </p:txBody>
        </p:sp>
        <p:sp>
          <p:nvSpPr>
            <p:cNvPr id="15" name="AutoShape 18"/>
            <p:cNvSpPr>
              <a:spLocks noChangeArrowheads="1"/>
            </p:cNvSpPr>
            <p:nvPr/>
          </p:nvSpPr>
          <p:spPr bwMode="auto">
            <a:xfrm rot="5400000">
              <a:off x="7167563" y="4275138"/>
              <a:ext cx="265112" cy="373062"/>
            </a:xfrm>
            <a:prstGeom prst="triangle">
              <a:avLst>
                <a:gd name="adj" fmla="val 51111"/>
              </a:avLst>
            </a:prstGeom>
            <a:solidFill>
              <a:schemeClr val="tx2"/>
            </a:solidFill>
            <a:ln w="9525">
              <a:solidFill>
                <a:schemeClr val="tx1"/>
              </a:solidFill>
              <a:miter lim="800000"/>
              <a:headEnd/>
              <a:tailEnd/>
            </a:ln>
          </p:spPr>
          <p:txBody>
            <a:bodyPr wrap="none" anchor="ctr"/>
            <a:lstStyle/>
            <a:p>
              <a:endParaRPr lang="en-US" sz="2000" i="1">
                <a:latin typeface="Times New Roman" panose="02020603050405020304" pitchFamily="18" charset="0"/>
                <a:cs typeface="Times New Roman" panose="02020603050405020304" pitchFamily="18" charset="0"/>
              </a:endParaRPr>
            </a:p>
          </p:txBody>
        </p:sp>
        <p:sp>
          <p:nvSpPr>
            <p:cNvPr id="16" name="Oval 19"/>
            <p:cNvSpPr>
              <a:spLocks noChangeArrowheads="1"/>
            </p:cNvSpPr>
            <p:nvPr/>
          </p:nvSpPr>
          <p:spPr bwMode="auto">
            <a:xfrm>
              <a:off x="3797300" y="4311650"/>
              <a:ext cx="133350" cy="304800"/>
            </a:xfrm>
            <a:prstGeom prst="ellipse">
              <a:avLst/>
            </a:prstGeom>
            <a:gradFill rotWithShape="1">
              <a:gsLst>
                <a:gs pos="0">
                  <a:srgbClr val="525252"/>
                </a:gs>
                <a:gs pos="50000">
                  <a:srgbClr val="B2B2B2"/>
                </a:gs>
                <a:gs pos="100000">
                  <a:srgbClr val="525252"/>
                </a:gs>
              </a:gsLst>
              <a:lin ang="5400000" scaled="1"/>
            </a:gradFill>
            <a:ln w="9525">
              <a:round/>
              <a:headEnd/>
              <a:tailEnd/>
            </a:ln>
            <a:scene3d>
              <a:camera prst="legacyObliqueFront">
                <a:rot lat="0" lon="1500000" rev="0"/>
              </a:camera>
              <a:lightRig rig="legacyFlat2" dir="b"/>
            </a:scene3d>
            <a:sp3d extrusionH="7593000" prstMaterial="legacyMatte">
              <a:bevelT w="13500" h="13500" prst="angle"/>
              <a:bevelB w="13500" h="13500" prst="angle"/>
              <a:extrusionClr>
                <a:srgbClr val="B2B2B2"/>
              </a:extrusionClr>
            </a:sp3d>
          </p:spPr>
          <p:txBody>
            <a:bodyPr wrap="none" anchor="ctr">
              <a:flatTx/>
            </a:bodyPr>
            <a:lstStyle/>
            <a:p>
              <a:endParaRPr lang="en-US" sz="2000" i="1">
                <a:latin typeface="Times New Roman" panose="02020603050405020304" pitchFamily="18" charset="0"/>
                <a:cs typeface="Times New Roman" panose="02020603050405020304" pitchFamily="18" charset="0"/>
              </a:endParaRPr>
            </a:p>
          </p:txBody>
        </p:sp>
        <p:sp>
          <p:nvSpPr>
            <p:cNvPr id="17" name="Freeform 20"/>
            <p:cNvSpPr>
              <a:spLocks/>
            </p:cNvSpPr>
            <p:nvPr/>
          </p:nvSpPr>
          <p:spPr bwMode="auto">
            <a:xfrm>
              <a:off x="3825876" y="4121150"/>
              <a:ext cx="619125" cy="190500"/>
            </a:xfrm>
            <a:custGeom>
              <a:avLst/>
              <a:gdLst>
                <a:gd name="T0" fmla="*/ 2147483647 w 390"/>
                <a:gd name="T1" fmla="*/ 2147483647 h 120"/>
                <a:gd name="T2" fmla="*/ 0 w 390"/>
                <a:gd name="T3" fmla="*/ 0 h 120"/>
                <a:gd name="T4" fmla="*/ 2147483647 w 390"/>
                <a:gd name="T5" fmla="*/ 0 h 120"/>
                <a:gd name="T6" fmla="*/ 2147483647 w 390"/>
                <a:gd name="T7" fmla="*/ 2147483647 h 120"/>
                <a:gd name="T8" fmla="*/ 0 60000 65536"/>
                <a:gd name="T9" fmla="*/ 0 60000 65536"/>
                <a:gd name="T10" fmla="*/ 0 60000 65536"/>
                <a:gd name="T11" fmla="*/ 0 60000 65536"/>
                <a:gd name="T12" fmla="*/ 0 w 390"/>
                <a:gd name="T13" fmla="*/ 0 h 120"/>
                <a:gd name="T14" fmla="*/ 390 w 390"/>
                <a:gd name="T15" fmla="*/ 120 h 120"/>
              </a:gdLst>
              <a:ahLst/>
              <a:cxnLst>
                <a:cxn ang="T8">
                  <a:pos x="T0" y="T1"/>
                </a:cxn>
                <a:cxn ang="T9">
                  <a:pos x="T2" y="T3"/>
                </a:cxn>
                <a:cxn ang="T10">
                  <a:pos x="T4" y="T5"/>
                </a:cxn>
                <a:cxn ang="T11">
                  <a:pos x="T6" y="T7"/>
                </a:cxn>
              </a:cxnLst>
              <a:rect l="T12" t="T13" r="T14" b="T15"/>
              <a:pathLst>
                <a:path w="390" h="120">
                  <a:moveTo>
                    <a:pt x="66" y="120"/>
                  </a:moveTo>
                  <a:lnTo>
                    <a:pt x="0" y="0"/>
                  </a:lnTo>
                  <a:lnTo>
                    <a:pt x="282" y="0"/>
                  </a:lnTo>
                  <a:lnTo>
                    <a:pt x="390" y="120"/>
                  </a:lnTo>
                </a:path>
              </a:pathLst>
            </a:custGeom>
            <a:solidFill>
              <a:schemeClr val="tx2"/>
            </a:solidFill>
            <a:ln w="9525">
              <a:solidFill>
                <a:schemeClr val="tx1"/>
              </a:solidFill>
              <a:round/>
              <a:headEnd/>
              <a:tailEnd/>
            </a:ln>
          </p:spPr>
          <p:txBody>
            <a:bodyPr wrap="none"/>
            <a:lstStyle/>
            <a:p>
              <a:endParaRPr lang="en-US" sz="2000" i="1">
                <a:latin typeface="Times New Roman" panose="02020603050405020304" pitchFamily="18" charset="0"/>
                <a:cs typeface="Times New Roman" panose="02020603050405020304" pitchFamily="18" charset="0"/>
              </a:endParaRPr>
            </a:p>
          </p:txBody>
        </p:sp>
        <p:sp>
          <p:nvSpPr>
            <p:cNvPr id="18" name="Freeform 21"/>
            <p:cNvSpPr>
              <a:spLocks/>
            </p:cNvSpPr>
            <p:nvPr/>
          </p:nvSpPr>
          <p:spPr bwMode="auto">
            <a:xfrm flipV="1">
              <a:off x="3825876" y="4622800"/>
              <a:ext cx="619125" cy="190500"/>
            </a:xfrm>
            <a:custGeom>
              <a:avLst/>
              <a:gdLst>
                <a:gd name="T0" fmla="*/ 2147483647 w 390"/>
                <a:gd name="T1" fmla="*/ 2147483647 h 120"/>
                <a:gd name="T2" fmla="*/ 0 w 390"/>
                <a:gd name="T3" fmla="*/ 0 h 120"/>
                <a:gd name="T4" fmla="*/ 2147483647 w 390"/>
                <a:gd name="T5" fmla="*/ 0 h 120"/>
                <a:gd name="T6" fmla="*/ 2147483647 w 390"/>
                <a:gd name="T7" fmla="*/ 2147483647 h 120"/>
                <a:gd name="T8" fmla="*/ 0 60000 65536"/>
                <a:gd name="T9" fmla="*/ 0 60000 65536"/>
                <a:gd name="T10" fmla="*/ 0 60000 65536"/>
                <a:gd name="T11" fmla="*/ 0 60000 65536"/>
                <a:gd name="T12" fmla="*/ 0 w 390"/>
                <a:gd name="T13" fmla="*/ 0 h 120"/>
                <a:gd name="T14" fmla="*/ 390 w 390"/>
                <a:gd name="T15" fmla="*/ 120 h 120"/>
              </a:gdLst>
              <a:ahLst/>
              <a:cxnLst>
                <a:cxn ang="T8">
                  <a:pos x="T0" y="T1"/>
                </a:cxn>
                <a:cxn ang="T9">
                  <a:pos x="T2" y="T3"/>
                </a:cxn>
                <a:cxn ang="T10">
                  <a:pos x="T4" y="T5"/>
                </a:cxn>
                <a:cxn ang="T11">
                  <a:pos x="T6" y="T7"/>
                </a:cxn>
              </a:cxnLst>
              <a:rect l="T12" t="T13" r="T14" b="T15"/>
              <a:pathLst>
                <a:path w="390" h="120">
                  <a:moveTo>
                    <a:pt x="66" y="120"/>
                  </a:moveTo>
                  <a:lnTo>
                    <a:pt x="0" y="0"/>
                  </a:lnTo>
                  <a:lnTo>
                    <a:pt x="282" y="0"/>
                  </a:lnTo>
                  <a:lnTo>
                    <a:pt x="390" y="120"/>
                  </a:lnTo>
                </a:path>
              </a:pathLst>
            </a:custGeom>
            <a:solidFill>
              <a:schemeClr val="tx2"/>
            </a:solidFill>
            <a:ln w="9525">
              <a:solidFill>
                <a:schemeClr val="tx1"/>
              </a:solidFill>
              <a:round/>
              <a:headEnd/>
              <a:tailEnd/>
            </a:ln>
          </p:spPr>
          <p:txBody>
            <a:bodyPr wrap="none"/>
            <a:lstStyle/>
            <a:p>
              <a:endParaRPr lang="en-US" sz="2000" i="1">
                <a:latin typeface="Times New Roman" panose="02020603050405020304" pitchFamily="18" charset="0"/>
                <a:cs typeface="Times New Roman" panose="02020603050405020304" pitchFamily="18" charset="0"/>
              </a:endParaRPr>
            </a:p>
          </p:txBody>
        </p:sp>
        <p:sp>
          <p:nvSpPr>
            <p:cNvPr id="19" name="Freeform 22"/>
            <p:cNvSpPr>
              <a:spLocks/>
            </p:cNvSpPr>
            <p:nvPr/>
          </p:nvSpPr>
          <p:spPr bwMode="auto">
            <a:xfrm>
              <a:off x="6073775" y="4121150"/>
              <a:ext cx="514350" cy="190500"/>
            </a:xfrm>
            <a:custGeom>
              <a:avLst/>
              <a:gdLst>
                <a:gd name="T0" fmla="*/ 0 w 324"/>
                <a:gd name="T1" fmla="*/ 2147483647 h 120"/>
                <a:gd name="T2" fmla="*/ 2147483647 w 324"/>
                <a:gd name="T3" fmla="*/ 0 h 120"/>
                <a:gd name="T4" fmla="*/ 2147483647 w 324"/>
                <a:gd name="T5" fmla="*/ 0 h 120"/>
                <a:gd name="T6" fmla="*/ 2147483647 w 324"/>
                <a:gd name="T7" fmla="*/ 2147483647 h 120"/>
                <a:gd name="T8" fmla="*/ 0 60000 65536"/>
                <a:gd name="T9" fmla="*/ 0 60000 65536"/>
                <a:gd name="T10" fmla="*/ 0 60000 65536"/>
                <a:gd name="T11" fmla="*/ 0 60000 65536"/>
                <a:gd name="T12" fmla="*/ 0 w 324"/>
                <a:gd name="T13" fmla="*/ 0 h 120"/>
                <a:gd name="T14" fmla="*/ 324 w 324"/>
                <a:gd name="T15" fmla="*/ 120 h 120"/>
              </a:gdLst>
              <a:ahLst/>
              <a:cxnLst>
                <a:cxn ang="T8">
                  <a:pos x="T0" y="T1"/>
                </a:cxn>
                <a:cxn ang="T9">
                  <a:pos x="T2" y="T3"/>
                </a:cxn>
                <a:cxn ang="T10">
                  <a:pos x="T4" y="T5"/>
                </a:cxn>
                <a:cxn ang="T11">
                  <a:pos x="T6" y="T7"/>
                </a:cxn>
              </a:cxnLst>
              <a:rect l="T12" t="T13" r="T14" b="T15"/>
              <a:pathLst>
                <a:path w="324" h="120">
                  <a:moveTo>
                    <a:pt x="0" y="120"/>
                  </a:moveTo>
                  <a:lnTo>
                    <a:pt x="14" y="0"/>
                  </a:lnTo>
                  <a:lnTo>
                    <a:pt x="216" y="0"/>
                  </a:lnTo>
                  <a:lnTo>
                    <a:pt x="324" y="120"/>
                  </a:lnTo>
                </a:path>
              </a:pathLst>
            </a:custGeom>
            <a:solidFill>
              <a:schemeClr val="tx2"/>
            </a:solidFill>
            <a:ln w="9525">
              <a:solidFill>
                <a:schemeClr val="tx1"/>
              </a:solidFill>
              <a:round/>
              <a:headEnd/>
              <a:tailEnd/>
            </a:ln>
          </p:spPr>
          <p:txBody>
            <a:bodyPr wrap="none"/>
            <a:lstStyle/>
            <a:p>
              <a:endParaRPr lang="en-US" sz="2000" i="1">
                <a:latin typeface="Times New Roman" panose="02020603050405020304" pitchFamily="18" charset="0"/>
                <a:cs typeface="Times New Roman" panose="02020603050405020304" pitchFamily="18" charset="0"/>
              </a:endParaRPr>
            </a:p>
          </p:txBody>
        </p:sp>
        <p:sp>
          <p:nvSpPr>
            <p:cNvPr id="20" name="Freeform 23"/>
            <p:cNvSpPr>
              <a:spLocks/>
            </p:cNvSpPr>
            <p:nvPr/>
          </p:nvSpPr>
          <p:spPr bwMode="auto">
            <a:xfrm flipV="1">
              <a:off x="6073775" y="4616450"/>
              <a:ext cx="514350" cy="190500"/>
            </a:xfrm>
            <a:custGeom>
              <a:avLst/>
              <a:gdLst>
                <a:gd name="T0" fmla="*/ 0 w 324"/>
                <a:gd name="T1" fmla="*/ 2147483647 h 120"/>
                <a:gd name="T2" fmla="*/ 2147483647 w 324"/>
                <a:gd name="T3" fmla="*/ 0 h 120"/>
                <a:gd name="T4" fmla="*/ 2147483647 w 324"/>
                <a:gd name="T5" fmla="*/ 0 h 120"/>
                <a:gd name="T6" fmla="*/ 2147483647 w 324"/>
                <a:gd name="T7" fmla="*/ 2147483647 h 120"/>
                <a:gd name="T8" fmla="*/ 0 60000 65536"/>
                <a:gd name="T9" fmla="*/ 0 60000 65536"/>
                <a:gd name="T10" fmla="*/ 0 60000 65536"/>
                <a:gd name="T11" fmla="*/ 0 60000 65536"/>
                <a:gd name="T12" fmla="*/ 0 w 324"/>
                <a:gd name="T13" fmla="*/ 0 h 120"/>
                <a:gd name="T14" fmla="*/ 324 w 324"/>
                <a:gd name="T15" fmla="*/ 120 h 120"/>
              </a:gdLst>
              <a:ahLst/>
              <a:cxnLst>
                <a:cxn ang="T8">
                  <a:pos x="T0" y="T1"/>
                </a:cxn>
                <a:cxn ang="T9">
                  <a:pos x="T2" y="T3"/>
                </a:cxn>
                <a:cxn ang="T10">
                  <a:pos x="T4" y="T5"/>
                </a:cxn>
                <a:cxn ang="T11">
                  <a:pos x="T6" y="T7"/>
                </a:cxn>
              </a:cxnLst>
              <a:rect l="T12" t="T13" r="T14" b="T15"/>
              <a:pathLst>
                <a:path w="324" h="120">
                  <a:moveTo>
                    <a:pt x="0" y="120"/>
                  </a:moveTo>
                  <a:lnTo>
                    <a:pt x="14" y="0"/>
                  </a:lnTo>
                  <a:lnTo>
                    <a:pt x="216" y="0"/>
                  </a:lnTo>
                  <a:lnTo>
                    <a:pt x="324" y="120"/>
                  </a:lnTo>
                </a:path>
              </a:pathLst>
            </a:custGeom>
            <a:solidFill>
              <a:schemeClr val="tx2"/>
            </a:solidFill>
            <a:ln w="9525">
              <a:solidFill>
                <a:schemeClr val="tx1"/>
              </a:solidFill>
              <a:round/>
              <a:headEnd/>
              <a:tailEnd/>
            </a:ln>
          </p:spPr>
          <p:txBody>
            <a:bodyPr wrap="none"/>
            <a:lstStyle/>
            <a:p>
              <a:endParaRPr lang="en-US" sz="2000" i="1">
                <a:latin typeface="Times New Roman" panose="02020603050405020304" pitchFamily="18" charset="0"/>
                <a:cs typeface="Times New Roman" panose="02020603050405020304" pitchFamily="18" charset="0"/>
              </a:endParaRPr>
            </a:p>
          </p:txBody>
        </p:sp>
        <p:sp>
          <p:nvSpPr>
            <p:cNvPr id="21" name="Text Box 24"/>
            <p:cNvSpPr txBox="1">
              <a:spLocks noChangeArrowheads="1"/>
            </p:cNvSpPr>
            <p:nvPr/>
          </p:nvSpPr>
          <p:spPr bwMode="auto">
            <a:xfrm>
              <a:off x="4787900" y="3778250"/>
              <a:ext cx="1177471" cy="400110"/>
            </a:xfrm>
            <a:prstGeom prst="rect">
              <a:avLst/>
            </a:prstGeom>
            <a:noFill/>
            <a:ln w="9525">
              <a:noFill/>
              <a:miter lim="800000"/>
              <a:headEnd/>
              <a:tailEnd/>
            </a:ln>
          </p:spPr>
          <p:txBody>
            <a:bodyPr wrap="square">
              <a:spAutoFit/>
            </a:bodyPr>
            <a:lstStyle/>
            <a:p>
              <a:pPr>
                <a:spcBef>
                  <a:spcPct val="50000"/>
                </a:spcBef>
                <a:defRPr/>
              </a:pPr>
              <a:r>
                <a:rPr lang="en-GB" sz="2000" i="1" dirty="0">
                  <a:latin typeface="Times New Roman" panose="02020603050405020304" pitchFamily="18" charset="0"/>
                  <a:cs typeface="Times New Roman" panose="02020603050405020304" pitchFamily="18" charset="0"/>
                </a:rPr>
                <a:t>M – </a:t>
              </a:r>
              <a:r>
                <a:rPr lang="el-GR" sz="2000" dirty="0" smtClean="0">
                  <a:latin typeface="Times New Roman" panose="02020603050405020304" pitchFamily="18" charset="0"/>
                  <a:cs typeface="Times New Roman" panose="02020603050405020304" pitchFamily="18" charset="0"/>
                </a:rPr>
                <a:t>Δ</a:t>
              </a:r>
              <a:r>
                <a:rPr lang="en-GB" sz="2000" i="1" dirty="0" smtClean="0">
                  <a:latin typeface="Times New Roman" panose="02020603050405020304" pitchFamily="18" charset="0"/>
                  <a:cs typeface="Times New Roman" panose="02020603050405020304" pitchFamily="18" charset="0"/>
                </a:rPr>
                <a:t>M </a:t>
              </a:r>
              <a:endParaRPr lang="en-GB" sz="2000" i="1" dirty="0">
                <a:latin typeface="Times New Roman" panose="02020603050405020304" pitchFamily="18" charset="0"/>
                <a:cs typeface="Times New Roman" panose="02020603050405020304" pitchFamily="18" charset="0"/>
              </a:endParaRPr>
            </a:p>
          </p:txBody>
        </p:sp>
        <p:sp>
          <p:nvSpPr>
            <p:cNvPr id="22" name="Text Box 25"/>
            <p:cNvSpPr txBox="1">
              <a:spLocks noChangeArrowheads="1"/>
            </p:cNvSpPr>
            <p:nvPr/>
          </p:nvSpPr>
          <p:spPr bwMode="auto">
            <a:xfrm>
              <a:off x="4730750" y="4924425"/>
              <a:ext cx="2730500" cy="400110"/>
            </a:xfrm>
            <a:prstGeom prst="rect">
              <a:avLst/>
            </a:prstGeom>
            <a:noFill/>
            <a:ln w="9525">
              <a:noFill/>
              <a:miter lim="800000"/>
              <a:headEnd/>
              <a:tailEnd/>
            </a:ln>
          </p:spPr>
          <p:txBody>
            <a:bodyPr>
              <a:spAutoFit/>
            </a:bodyPr>
            <a:lstStyle/>
            <a:p>
              <a:pPr>
                <a:spcBef>
                  <a:spcPct val="50000"/>
                </a:spcBef>
              </a:pPr>
              <a:r>
                <a:rPr lang="en-GB" sz="2000" i="1" dirty="0">
                  <a:latin typeface="Times New Roman" panose="02020603050405020304" pitchFamily="18" charset="0"/>
                  <a:cs typeface="Times New Roman" panose="02020603050405020304" pitchFamily="18" charset="0"/>
                </a:rPr>
                <a:t>P</a:t>
              </a:r>
              <a:r>
                <a:rPr lang="en-GB" sz="2000" i="1" baseline="-25000" dirty="0">
                  <a:latin typeface="Times New Roman" panose="02020603050405020304" pitchFamily="18" charset="0"/>
                  <a:cs typeface="Times New Roman" panose="02020603050405020304" pitchFamily="18" charset="0"/>
                </a:rPr>
                <a:t>f</a:t>
              </a:r>
              <a:r>
                <a:rPr lang="en-GB" sz="2000" i="1" dirty="0">
                  <a:latin typeface="Times New Roman" panose="02020603050405020304" pitchFamily="18" charset="0"/>
                  <a:cs typeface="Times New Roman" panose="02020603050405020304" pitchFamily="18" charset="0"/>
                </a:rPr>
                <a:t> = (M – </a:t>
              </a:r>
              <a:r>
                <a:rPr lang="el-GR" sz="2000" dirty="0">
                  <a:latin typeface="Times New Roman" panose="02020603050405020304" pitchFamily="18" charset="0"/>
                  <a:cs typeface="Times New Roman" panose="02020603050405020304" pitchFamily="18" charset="0"/>
                </a:rPr>
                <a:t>Δ</a:t>
              </a:r>
              <a:r>
                <a:rPr lang="en-GB" sz="2000" i="1" dirty="0" smtClean="0">
                  <a:latin typeface="Times New Roman" panose="02020603050405020304" pitchFamily="18" charset="0"/>
                  <a:cs typeface="Times New Roman" panose="02020603050405020304" pitchFamily="18" charset="0"/>
                </a:rPr>
                <a:t>M</a:t>
              </a:r>
              <a:r>
                <a:rPr lang="en-GB" sz="2000" i="1" dirty="0">
                  <a:latin typeface="Times New Roman" panose="02020603050405020304" pitchFamily="18" charset="0"/>
                  <a:cs typeface="Times New Roman" panose="02020603050405020304" pitchFamily="18" charset="0"/>
                </a:rPr>
                <a:t>)(v + </a:t>
              </a:r>
              <a:r>
                <a:rPr lang="el-GR" sz="2000" dirty="0">
                  <a:latin typeface="Times New Roman" panose="02020603050405020304" pitchFamily="18" charset="0"/>
                  <a:cs typeface="Times New Roman" panose="02020603050405020304" pitchFamily="18" charset="0"/>
                </a:rPr>
                <a:t>Δ </a:t>
              </a:r>
              <a:r>
                <a:rPr lang="en-GB" sz="2000" i="1" dirty="0" smtClean="0">
                  <a:latin typeface="Times New Roman" panose="02020603050405020304" pitchFamily="18" charset="0"/>
                  <a:cs typeface="Times New Roman" panose="02020603050405020304" pitchFamily="18" charset="0"/>
                </a:rPr>
                <a:t>v</a:t>
              </a:r>
              <a:r>
                <a:rPr lang="en-GB" sz="2000" i="1" dirty="0">
                  <a:latin typeface="Times New Roman" panose="02020603050405020304" pitchFamily="18" charset="0"/>
                  <a:cs typeface="Times New Roman" panose="02020603050405020304" pitchFamily="18" charset="0"/>
                </a:rPr>
                <a:t>)</a:t>
              </a:r>
            </a:p>
          </p:txBody>
        </p:sp>
        <p:sp>
          <p:nvSpPr>
            <p:cNvPr id="23" name="Line 26"/>
            <p:cNvSpPr>
              <a:spLocks noChangeShapeType="1"/>
            </p:cNvSpPr>
            <p:nvPr/>
          </p:nvSpPr>
          <p:spPr bwMode="auto">
            <a:xfrm>
              <a:off x="7397750" y="4064000"/>
              <a:ext cx="990600" cy="0"/>
            </a:xfrm>
            <a:prstGeom prst="line">
              <a:avLst/>
            </a:prstGeom>
            <a:noFill/>
            <a:ln w="9525">
              <a:solidFill>
                <a:schemeClr val="tx1"/>
              </a:solidFill>
              <a:round/>
              <a:headEnd/>
              <a:tailEnd type="triangle" w="med" len="med"/>
            </a:ln>
          </p:spPr>
          <p:txBody>
            <a:bodyPr wrap="none"/>
            <a:lstStyle/>
            <a:p>
              <a:endParaRPr lang="en-US" sz="2000" i="1">
                <a:latin typeface="Times New Roman" panose="02020603050405020304" pitchFamily="18" charset="0"/>
                <a:cs typeface="Times New Roman" panose="02020603050405020304" pitchFamily="18" charset="0"/>
              </a:endParaRPr>
            </a:p>
          </p:txBody>
        </p:sp>
        <p:sp>
          <p:nvSpPr>
            <p:cNvPr id="24" name="Line 28"/>
            <p:cNvSpPr>
              <a:spLocks noChangeShapeType="1"/>
            </p:cNvSpPr>
            <p:nvPr/>
          </p:nvSpPr>
          <p:spPr bwMode="auto">
            <a:xfrm flipH="1">
              <a:off x="2413000" y="4194175"/>
              <a:ext cx="990600" cy="0"/>
            </a:xfrm>
            <a:prstGeom prst="line">
              <a:avLst/>
            </a:prstGeom>
            <a:noFill/>
            <a:ln w="9525">
              <a:solidFill>
                <a:schemeClr val="tx1"/>
              </a:solidFill>
              <a:round/>
              <a:headEnd/>
              <a:tailEnd type="triangle" w="med" len="med"/>
            </a:ln>
          </p:spPr>
          <p:txBody>
            <a:bodyPr wrap="none"/>
            <a:lstStyle/>
            <a:p>
              <a:endParaRPr lang="en-US" sz="2000" i="1">
                <a:latin typeface="Times New Roman" panose="02020603050405020304" pitchFamily="18" charset="0"/>
                <a:cs typeface="Times New Roman" panose="02020603050405020304" pitchFamily="18" charset="0"/>
              </a:endParaRPr>
            </a:p>
          </p:txBody>
        </p:sp>
        <p:sp>
          <p:nvSpPr>
            <p:cNvPr id="25" name="Freeform 30"/>
            <p:cNvSpPr>
              <a:spLocks/>
            </p:cNvSpPr>
            <p:nvPr/>
          </p:nvSpPr>
          <p:spPr bwMode="auto">
            <a:xfrm>
              <a:off x="3219450" y="4343400"/>
              <a:ext cx="685800" cy="228600"/>
            </a:xfrm>
            <a:custGeom>
              <a:avLst/>
              <a:gdLst>
                <a:gd name="T0" fmla="*/ 2147483647 w 432"/>
                <a:gd name="T1" fmla="*/ 2147483647 h 144"/>
                <a:gd name="T2" fmla="*/ 2147483647 w 432"/>
                <a:gd name="T3" fmla="*/ 2147483647 h 144"/>
                <a:gd name="T4" fmla="*/ 2147483647 w 432"/>
                <a:gd name="T5" fmla="*/ 0 h 144"/>
                <a:gd name="T6" fmla="*/ 2147483647 w 432"/>
                <a:gd name="T7" fmla="*/ 2147483647 h 144"/>
                <a:gd name="T8" fmla="*/ 2147483647 w 432"/>
                <a:gd name="T9" fmla="*/ 2147483647 h 144"/>
                <a:gd name="T10" fmla="*/ 0 w 432"/>
                <a:gd name="T11" fmla="*/ 2147483647 h 144"/>
                <a:gd name="T12" fmla="*/ 2147483647 w 432"/>
                <a:gd name="T13" fmla="*/ 2147483647 h 144"/>
                <a:gd name="T14" fmla="*/ 2147483647 w 432"/>
                <a:gd name="T15" fmla="*/ 2147483647 h 144"/>
                <a:gd name="T16" fmla="*/ 2147483647 w 432"/>
                <a:gd name="T17" fmla="*/ 2147483647 h 144"/>
                <a:gd name="T18" fmla="*/ 2147483647 w 432"/>
                <a:gd name="T19" fmla="*/ 2147483647 h 144"/>
                <a:gd name="T20" fmla="*/ 2147483647 w 432"/>
                <a:gd name="T21" fmla="*/ 2147483647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2"/>
                <a:gd name="T34" fmla="*/ 0 h 144"/>
                <a:gd name="T35" fmla="*/ 432 w 432"/>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2" h="144">
                  <a:moveTo>
                    <a:pt x="432" y="21"/>
                  </a:moveTo>
                  <a:lnTo>
                    <a:pt x="364" y="6"/>
                  </a:lnTo>
                  <a:lnTo>
                    <a:pt x="282" y="0"/>
                  </a:lnTo>
                  <a:lnTo>
                    <a:pt x="192" y="18"/>
                  </a:lnTo>
                  <a:lnTo>
                    <a:pt x="83" y="47"/>
                  </a:lnTo>
                  <a:lnTo>
                    <a:pt x="0" y="83"/>
                  </a:lnTo>
                  <a:lnTo>
                    <a:pt x="122" y="122"/>
                  </a:lnTo>
                  <a:lnTo>
                    <a:pt x="189" y="133"/>
                  </a:lnTo>
                  <a:lnTo>
                    <a:pt x="288" y="144"/>
                  </a:lnTo>
                  <a:lnTo>
                    <a:pt x="351" y="138"/>
                  </a:lnTo>
                  <a:lnTo>
                    <a:pt x="432" y="126"/>
                  </a:lnTo>
                </a:path>
              </a:pathLst>
            </a:custGeom>
            <a:solidFill>
              <a:srgbClr val="FF9933"/>
            </a:solidFill>
            <a:ln w="9525">
              <a:solidFill>
                <a:srgbClr val="FF9933"/>
              </a:solidFill>
              <a:round/>
              <a:headEnd/>
              <a:tailEnd/>
            </a:ln>
          </p:spPr>
          <p:txBody>
            <a:bodyPr wrap="none"/>
            <a:lstStyle/>
            <a:p>
              <a:endParaRPr lang="en-US" sz="2000" i="1">
                <a:latin typeface="Times New Roman" panose="02020603050405020304" pitchFamily="18" charset="0"/>
                <a:cs typeface="Times New Roman" panose="02020603050405020304" pitchFamily="18" charset="0"/>
              </a:endParaRPr>
            </a:p>
          </p:txBody>
        </p:sp>
        <p:graphicFrame>
          <p:nvGraphicFramePr>
            <p:cNvPr id="26" name="Object 2"/>
            <p:cNvGraphicFramePr>
              <a:graphicFrameLocks noChangeAspect="1"/>
            </p:cNvGraphicFramePr>
            <p:nvPr>
              <p:extLst>
                <p:ext uri="{D42A27DB-BD31-4B8C-83A1-F6EECF244321}">
                  <p14:modId xmlns:p14="http://schemas.microsoft.com/office/powerpoint/2010/main" val="3331453578"/>
                </p:ext>
              </p:extLst>
            </p:nvPr>
          </p:nvGraphicFramePr>
          <p:xfrm>
            <a:off x="7760381" y="1762731"/>
            <a:ext cx="152400" cy="287337"/>
          </p:xfrm>
          <a:graphic>
            <a:graphicData uri="http://schemas.openxmlformats.org/presentationml/2006/ole">
              <mc:AlternateContent xmlns:mc="http://schemas.openxmlformats.org/markup-compatibility/2006">
                <mc:Choice xmlns:v="urn:schemas-microsoft-com:vml" Requires="v">
                  <p:oleObj spid="_x0000_s180235" name="Equation" r:id="rId3" imgW="152280" imgH="291960" progId="Equation.DSMT4">
                    <p:embed/>
                  </p:oleObj>
                </mc:Choice>
                <mc:Fallback>
                  <p:oleObj name="Equation" r:id="rId3" imgW="152280" imgH="291960" progId="Equation.DSMT4">
                    <p:embed/>
                    <p:pic>
                      <p:nvPicPr>
                        <p:cNvPr id="14338" name="Object 2"/>
                        <p:cNvPicPr>
                          <a:picLocks noChangeAspect="1" noChangeArrowheads="1"/>
                        </p:cNvPicPr>
                        <p:nvPr/>
                      </p:nvPicPr>
                      <p:blipFill>
                        <a:blip r:embed="rId4"/>
                        <a:srcRect/>
                        <a:stretch>
                          <a:fillRect/>
                        </a:stretch>
                      </p:blipFill>
                      <p:spPr bwMode="auto">
                        <a:xfrm>
                          <a:off x="7760381" y="1762731"/>
                          <a:ext cx="152400"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3"/>
            <p:cNvGraphicFramePr>
              <a:graphicFrameLocks noChangeAspect="1"/>
            </p:cNvGraphicFramePr>
            <p:nvPr>
              <p:extLst>
                <p:ext uri="{D42A27DB-BD31-4B8C-83A1-F6EECF244321}">
                  <p14:modId xmlns:p14="http://schemas.microsoft.com/office/powerpoint/2010/main" val="2728440469"/>
                </p:ext>
              </p:extLst>
            </p:nvPr>
          </p:nvGraphicFramePr>
          <p:xfrm>
            <a:off x="7523843" y="3694718"/>
            <a:ext cx="673100" cy="287338"/>
          </p:xfrm>
          <a:graphic>
            <a:graphicData uri="http://schemas.openxmlformats.org/presentationml/2006/ole">
              <mc:AlternateContent xmlns:mc="http://schemas.openxmlformats.org/markup-compatibility/2006">
                <mc:Choice xmlns:v="urn:schemas-microsoft-com:vml" Requires="v">
                  <p:oleObj spid="_x0000_s180236" name="Equation" r:id="rId5" imgW="672840" imgH="291960" progId="Equation.DSMT4">
                    <p:embed/>
                  </p:oleObj>
                </mc:Choice>
                <mc:Fallback>
                  <p:oleObj name="Equation" r:id="rId5" imgW="672840" imgH="291960" progId="Equation.DSMT4">
                    <p:embed/>
                    <p:pic>
                      <p:nvPicPr>
                        <p:cNvPr id="14339" name="Object 3"/>
                        <p:cNvPicPr>
                          <a:picLocks noChangeAspect="1" noChangeArrowheads="1"/>
                        </p:cNvPicPr>
                        <p:nvPr/>
                      </p:nvPicPr>
                      <p:blipFill>
                        <a:blip r:embed="rId6"/>
                        <a:srcRect/>
                        <a:stretch>
                          <a:fillRect/>
                        </a:stretch>
                      </p:blipFill>
                      <p:spPr bwMode="auto">
                        <a:xfrm>
                          <a:off x="7523843" y="3694718"/>
                          <a:ext cx="673100"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27"/>
            <p:cNvGraphicFramePr>
              <a:graphicFrameLocks noChangeAspect="1"/>
            </p:cNvGraphicFramePr>
            <p:nvPr>
              <p:extLst>
                <p:ext uri="{D42A27DB-BD31-4B8C-83A1-F6EECF244321}">
                  <p14:modId xmlns:p14="http://schemas.microsoft.com/office/powerpoint/2010/main" val="2148901055"/>
                </p:ext>
              </p:extLst>
            </p:nvPr>
          </p:nvGraphicFramePr>
          <p:xfrm>
            <a:off x="2724831" y="3826481"/>
            <a:ext cx="177800" cy="288925"/>
          </p:xfrm>
          <a:graphic>
            <a:graphicData uri="http://schemas.openxmlformats.org/presentationml/2006/ole">
              <mc:AlternateContent xmlns:mc="http://schemas.openxmlformats.org/markup-compatibility/2006">
                <mc:Choice xmlns:v="urn:schemas-microsoft-com:vml" Requires="v">
                  <p:oleObj spid="_x0000_s180237" name="Equation" r:id="rId7" imgW="177480" imgH="291960" progId="Equation.DSMT4">
                    <p:embed/>
                  </p:oleObj>
                </mc:Choice>
                <mc:Fallback>
                  <p:oleObj name="Equation" r:id="rId7" imgW="177480" imgH="291960" progId="Equation.DSMT4">
                    <p:embed/>
                    <p:pic>
                      <p:nvPicPr>
                        <p:cNvPr id="14340" name="Object 27"/>
                        <p:cNvPicPr>
                          <a:picLocks noChangeAspect="1" noChangeArrowheads="1"/>
                        </p:cNvPicPr>
                        <p:nvPr/>
                      </p:nvPicPr>
                      <p:blipFill>
                        <a:blip r:embed="rId8"/>
                        <a:srcRect/>
                        <a:stretch>
                          <a:fillRect/>
                        </a:stretch>
                      </p:blipFill>
                      <p:spPr bwMode="auto">
                        <a:xfrm>
                          <a:off x="2724831" y="3826481"/>
                          <a:ext cx="177800"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14605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momentum</a:t>
            </a:r>
            <a:endParaRPr lang="en-SG" dirty="0"/>
          </a:p>
        </p:txBody>
      </p:sp>
      <p:sp>
        <p:nvSpPr>
          <p:cNvPr id="3" name="Content Placeholder 2"/>
          <p:cNvSpPr>
            <a:spLocks noGrp="1"/>
          </p:cNvSpPr>
          <p:nvPr>
            <p:ph idx="1"/>
          </p:nvPr>
        </p:nvSpPr>
        <p:spPr/>
        <p:txBody>
          <a:bodyPr/>
          <a:lstStyle/>
          <a:p>
            <a:r>
              <a:rPr lang="en-US" dirty="0"/>
              <a:t>In this lesson we will study linear momentum, </a:t>
            </a:r>
            <a:r>
              <a:rPr lang="en-US" dirty="0" smtClean="0"/>
              <a:t/>
            </a:r>
            <a:br>
              <a:rPr lang="en-US" dirty="0" smtClean="0"/>
            </a:br>
            <a:r>
              <a:rPr lang="en-US" dirty="0" smtClean="0"/>
              <a:t>which </a:t>
            </a:r>
            <a:r>
              <a:rPr lang="en-US" dirty="0"/>
              <a:t>is useful for studying collision scenarios.</a:t>
            </a:r>
          </a:p>
          <a:p>
            <a:r>
              <a:rPr lang="en-US" dirty="0"/>
              <a:t>Linear momentum is defined as </a:t>
            </a:r>
          </a:p>
          <a:p>
            <a:pPr marL="357188" indent="-357188">
              <a:buNone/>
              <a:tabLst>
                <a:tab pos="357188" algn="l"/>
              </a:tabLst>
            </a:pPr>
            <a:r>
              <a:rPr lang="en-US" dirty="0"/>
              <a:t>	where </a:t>
            </a:r>
            <a:r>
              <a:rPr lang="en-US" i="1" dirty="0"/>
              <a:t>m</a:t>
            </a:r>
            <a:r>
              <a:rPr lang="en-US" dirty="0"/>
              <a:t> is mass in kg and     </a:t>
            </a:r>
            <a:r>
              <a:rPr lang="en-US" dirty="0" smtClean="0"/>
              <a:t>is </a:t>
            </a:r>
            <a:r>
              <a:rPr lang="en-US" dirty="0"/>
              <a:t>velocity</a:t>
            </a:r>
            <a:br>
              <a:rPr lang="en-US" dirty="0"/>
            </a:br>
            <a:r>
              <a:rPr lang="en-US" dirty="0" smtClean="0"/>
              <a:t>in </a:t>
            </a:r>
            <a:r>
              <a:rPr lang="en-US" dirty="0"/>
              <a:t>m/s. Hence the </a:t>
            </a:r>
            <a:r>
              <a:rPr lang="en-US" dirty="0" smtClean="0"/>
              <a:t>unit of </a:t>
            </a:r>
            <a:r>
              <a:rPr lang="en-US" dirty="0"/>
              <a:t>linear momentum</a:t>
            </a:r>
            <a:br>
              <a:rPr lang="en-US" dirty="0"/>
            </a:br>
            <a:r>
              <a:rPr lang="en-US" dirty="0" smtClean="0"/>
              <a:t>is </a:t>
            </a:r>
            <a:r>
              <a:rPr lang="en-US" dirty="0"/>
              <a:t>kg m/s.</a:t>
            </a:r>
          </a:p>
          <a:p>
            <a:r>
              <a:rPr lang="en-US" dirty="0"/>
              <a:t>Linear momentum is a vector. </a:t>
            </a:r>
            <a:r>
              <a:rPr lang="en-US" dirty="0" smtClean="0"/>
              <a:t>It’s</a:t>
            </a:r>
            <a:r>
              <a:rPr lang="en-US" dirty="0"/>
              <a:t>	components </a:t>
            </a:r>
            <a:r>
              <a:rPr lang="en-US" dirty="0" smtClean="0"/>
              <a:t/>
            </a:r>
            <a:br>
              <a:rPr lang="en-US" dirty="0" smtClean="0"/>
            </a:br>
            <a:r>
              <a:rPr lang="en-US" dirty="0" smtClean="0"/>
              <a:t>are </a:t>
            </a:r>
            <a:r>
              <a:rPr lang="en-US" dirty="0"/>
              <a:t>:</a:t>
            </a:r>
          </a:p>
          <a:p>
            <a:endParaRPr lang="en-AU"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a:t>
            </a:fld>
            <a:endParaRPr lang="en-US" dirty="0"/>
          </a:p>
        </p:txBody>
      </p:sp>
      <p:pic>
        <p:nvPicPr>
          <p:cNvPr id="6" name="Picture 5" descr="08_Figure01-I.jpg"/>
          <p:cNvPicPr>
            <a:picLocks noChangeAspect="1"/>
          </p:cNvPicPr>
          <p:nvPr/>
        </p:nvPicPr>
        <p:blipFill>
          <a:blip r:embed="rId3" cstate="print"/>
          <a:srcRect l="1033" t="678"/>
          <a:stretch>
            <a:fillRect/>
          </a:stretch>
        </p:blipFill>
        <p:spPr>
          <a:xfrm>
            <a:off x="7893021" y="2523773"/>
            <a:ext cx="2742618" cy="2619057"/>
          </a:xfrm>
          <a:prstGeom prst="rect">
            <a:avLst/>
          </a:prstGeom>
        </p:spPr>
      </p:pic>
      <p:graphicFrame>
        <p:nvGraphicFramePr>
          <p:cNvPr id="8" name="Object 2"/>
          <p:cNvGraphicFramePr>
            <a:graphicFrameLocks noChangeAspect="1"/>
          </p:cNvGraphicFramePr>
          <p:nvPr>
            <p:extLst>
              <p:ext uri="{D42A27DB-BD31-4B8C-83A1-F6EECF244321}">
                <p14:modId xmlns:p14="http://schemas.microsoft.com/office/powerpoint/2010/main" val="2769958254"/>
              </p:ext>
            </p:extLst>
          </p:nvPr>
        </p:nvGraphicFramePr>
        <p:xfrm>
          <a:off x="5394779" y="2466637"/>
          <a:ext cx="1009650" cy="466725"/>
        </p:xfrm>
        <a:graphic>
          <a:graphicData uri="http://schemas.openxmlformats.org/presentationml/2006/ole">
            <mc:AlternateContent xmlns:mc="http://schemas.openxmlformats.org/markup-compatibility/2006">
              <mc:Choice xmlns:v="urn:schemas-microsoft-com:vml" Requires="v">
                <p:oleObj spid="_x0000_s160818" name="Equation" r:id="rId4" imgW="914400" imgH="431640" progId="Equation.DSMT4">
                  <p:embed/>
                </p:oleObj>
              </mc:Choice>
              <mc:Fallback>
                <p:oleObj name="Equation" r:id="rId4" imgW="914400" imgH="431640" progId="Equation.DSMT4">
                  <p:embed/>
                  <p:pic>
                    <p:nvPicPr>
                      <p:cNvPr id="335874" name="Object 2"/>
                      <p:cNvPicPr>
                        <a:picLocks noChangeAspect="1" noChangeArrowheads="1"/>
                      </p:cNvPicPr>
                      <p:nvPr/>
                    </p:nvPicPr>
                    <p:blipFill>
                      <a:blip r:embed="rId5"/>
                      <a:srcRect/>
                      <a:stretch>
                        <a:fillRect/>
                      </a:stretch>
                    </p:blipFill>
                    <p:spPr bwMode="auto">
                      <a:xfrm>
                        <a:off x="5394779" y="2466637"/>
                        <a:ext cx="1009650" cy="466725"/>
                      </a:xfrm>
                      <a:prstGeom prst="rect">
                        <a:avLst/>
                      </a:prstGeom>
                      <a:noFill/>
                      <a:ln w="15875">
                        <a:noFill/>
                      </a:ln>
                      <a:extLst/>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4009092297"/>
              </p:ext>
            </p:extLst>
          </p:nvPr>
        </p:nvGraphicFramePr>
        <p:xfrm>
          <a:off x="1448935" y="5464404"/>
          <a:ext cx="4386262" cy="523875"/>
        </p:xfrm>
        <a:graphic>
          <a:graphicData uri="http://schemas.openxmlformats.org/presentationml/2006/ole">
            <mc:AlternateContent xmlns:mc="http://schemas.openxmlformats.org/markup-compatibility/2006">
              <mc:Choice xmlns:v="urn:schemas-microsoft-com:vml" Requires="v">
                <p:oleObj spid="_x0000_s160819" name="Equation" r:id="rId6" imgW="3974760" imgH="482400" progId="Equation.DSMT4">
                  <p:embed/>
                </p:oleObj>
              </mc:Choice>
              <mc:Fallback>
                <p:oleObj name="Equation" r:id="rId6" imgW="3974760" imgH="482400" progId="Equation.DSMT4">
                  <p:embed/>
                  <p:pic>
                    <p:nvPicPr>
                      <p:cNvPr id="8" name="Object 2"/>
                      <p:cNvPicPr>
                        <a:picLocks noChangeAspect="1" noChangeArrowheads="1"/>
                      </p:cNvPicPr>
                      <p:nvPr/>
                    </p:nvPicPr>
                    <p:blipFill>
                      <a:blip r:embed="rId7"/>
                      <a:srcRect/>
                      <a:stretch>
                        <a:fillRect/>
                      </a:stretch>
                    </p:blipFill>
                    <p:spPr bwMode="auto">
                      <a:xfrm>
                        <a:off x="1448935" y="5464404"/>
                        <a:ext cx="4386262" cy="523875"/>
                      </a:xfrm>
                      <a:prstGeom prst="rect">
                        <a:avLst/>
                      </a:prstGeom>
                      <a:noFill/>
                      <a:ln w="15875">
                        <a:noFill/>
                      </a:ln>
                      <a:extLst/>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3714577786"/>
              </p:ext>
            </p:extLst>
          </p:nvPr>
        </p:nvGraphicFramePr>
        <p:xfrm>
          <a:off x="4771568" y="3143020"/>
          <a:ext cx="195263" cy="400050"/>
        </p:xfrm>
        <a:graphic>
          <a:graphicData uri="http://schemas.openxmlformats.org/presentationml/2006/ole">
            <mc:AlternateContent xmlns:mc="http://schemas.openxmlformats.org/markup-compatibility/2006">
              <mc:Choice xmlns:v="urn:schemas-microsoft-com:vml" Requires="v">
                <p:oleObj spid="_x0000_s160820" name="Equation" r:id="rId8" imgW="177480" imgH="368280" progId="Equation.DSMT4">
                  <p:embed/>
                </p:oleObj>
              </mc:Choice>
              <mc:Fallback>
                <p:oleObj name="Equation" r:id="rId8" imgW="177480" imgH="368280" progId="Equation.DSMT4">
                  <p:embed/>
                  <p:pic>
                    <p:nvPicPr>
                      <p:cNvPr id="9" name="Object 2"/>
                      <p:cNvPicPr>
                        <a:picLocks noChangeAspect="1" noChangeArrowheads="1"/>
                      </p:cNvPicPr>
                      <p:nvPr/>
                    </p:nvPicPr>
                    <p:blipFill>
                      <a:blip r:embed="rId9"/>
                      <a:srcRect/>
                      <a:stretch>
                        <a:fillRect/>
                      </a:stretch>
                    </p:blipFill>
                    <p:spPr bwMode="auto">
                      <a:xfrm>
                        <a:off x="4771568" y="3143020"/>
                        <a:ext cx="195263"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467663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Rocket propulsion</a:t>
            </a:r>
            <a:endParaRPr lang="en-SG" dirty="0"/>
          </a:p>
        </p:txBody>
      </p:sp>
      <p:sp>
        <p:nvSpPr>
          <p:cNvPr id="3" name="Content Placeholder 2"/>
          <p:cNvSpPr>
            <a:spLocks noGrp="1"/>
          </p:cNvSpPr>
          <p:nvPr>
            <p:ph idx="1"/>
          </p:nvPr>
        </p:nvSpPr>
        <p:spPr/>
        <p:txBody>
          <a:bodyPr/>
          <a:lstStyle/>
          <a:p>
            <a:r>
              <a:rPr lang="en-US" dirty="0"/>
              <a:t>Consider the system shown in fig (a) and fig (b</a:t>
            </a:r>
            <a:r>
              <a:rPr lang="en-US" dirty="0" smtClean="0"/>
              <a:t>).</a:t>
            </a:r>
          </a:p>
          <a:p>
            <a:endParaRPr lang="en-US" dirty="0"/>
          </a:p>
          <a:p>
            <a:endParaRPr lang="en-US" dirty="0" smtClean="0"/>
          </a:p>
          <a:p>
            <a:endParaRPr lang="en-US" dirty="0"/>
          </a:p>
          <a:p>
            <a:endParaRPr lang="en-US" dirty="0" smtClean="0"/>
          </a:p>
          <a:p>
            <a:endParaRPr lang="en-US" dirty="0"/>
          </a:p>
          <a:p>
            <a:r>
              <a:rPr lang="en-US" dirty="0"/>
              <a:t>Suppose an external force        acts on the mass </a:t>
            </a:r>
            <a:r>
              <a:rPr lang="en-US" i="1" dirty="0"/>
              <a:t>M</a:t>
            </a:r>
            <a:r>
              <a:rPr lang="en-US" dirty="0"/>
              <a:t> at time </a:t>
            </a:r>
            <a:r>
              <a:rPr lang="en-US" i="1" dirty="0"/>
              <a:t>t</a:t>
            </a:r>
            <a:r>
              <a:rPr lang="en-US" dirty="0"/>
              <a:t> and the mass </a:t>
            </a:r>
            <a:r>
              <a:rPr lang="en-US" i="1" dirty="0"/>
              <a:t>M</a:t>
            </a:r>
            <a:r>
              <a:rPr lang="en-US" dirty="0"/>
              <a:t> ejects a small portion D</a:t>
            </a:r>
            <a:r>
              <a:rPr lang="en-US" i="1" dirty="0"/>
              <a:t>M</a:t>
            </a:r>
            <a:r>
              <a:rPr lang="en-US" dirty="0"/>
              <a:t> of it in the opposite direction</a:t>
            </a:r>
            <a:r>
              <a:rPr lang="en-US" dirty="0" smtClean="0"/>
              <a:t>.</a:t>
            </a:r>
            <a:endParaRPr lang="en-US"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20</a:t>
            </a:fld>
            <a:endParaRPr lang="en-US" dirty="0"/>
          </a:p>
        </p:txBody>
      </p:sp>
      <p:grpSp>
        <p:nvGrpSpPr>
          <p:cNvPr id="5" name="Group 41"/>
          <p:cNvGrpSpPr>
            <a:grpSpLocks/>
          </p:cNvGrpSpPr>
          <p:nvPr/>
        </p:nvGrpSpPr>
        <p:grpSpPr bwMode="auto">
          <a:xfrm>
            <a:off x="2012950" y="2422840"/>
            <a:ext cx="6743700" cy="2639590"/>
            <a:chOff x="903112" y="2156177"/>
            <a:chExt cx="6744756" cy="2414846"/>
          </a:xfrm>
        </p:grpSpPr>
        <p:cxnSp>
          <p:nvCxnSpPr>
            <p:cNvPr id="6" name="Straight Arrow Connector 6"/>
            <p:cNvCxnSpPr>
              <a:cxnSpLocks noChangeShapeType="1"/>
            </p:cNvCxnSpPr>
            <p:nvPr/>
          </p:nvCxnSpPr>
          <p:spPr bwMode="auto">
            <a:xfrm rot="5400000" flipH="1" flipV="1">
              <a:off x="378178" y="3110089"/>
              <a:ext cx="1749778" cy="1588"/>
            </a:xfrm>
            <a:prstGeom prst="straightConnector1">
              <a:avLst/>
            </a:prstGeom>
            <a:noFill/>
            <a:ln w="9525" algn="ctr">
              <a:solidFill>
                <a:schemeClr val="tx1"/>
              </a:solidFill>
              <a:round/>
              <a:headEnd/>
              <a:tailEnd type="arrow" w="med" len="med"/>
            </a:ln>
          </p:spPr>
        </p:cxnSp>
        <p:cxnSp>
          <p:nvCxnSpPr>
            <p:cNvPr id="7" name="Straight Arrow Connector 7"/>
            <p:cNvCxnSpPr>
              <a:cxnSpLocks noChangeShapeType="1"/>
            </p:cNvCxnSpPr>
            <p:nvPr/>
          </p:nvCxnSpPr>
          <p:spPr bwMode="auto">
            <a:xfrm>
              <a:off x="1263556" y="3985772"/>
              <a:ext cx="2506926" cy="0"/>
            </a:xfrm>
            <a:prstGeom prst="straightConnector1">
              <a:avLst/>
            </a:prstGeom>
            <a:noFill/>
            <a:ln w="9525" algn="ctr">
              <a:solidFill>
                <a:schemeClr val="tx1"/>
              </a:solidFill>
              <a:round/>
              <a:headEnd/>
              <a:tailEnd type="arrow" w="med" len="med"/>
            </a:ln>
          </p:spPr>
        </p:cxnSp>
        <p:sp>
          <p:nvSpPr>
            <p:cNvPr id="8" name="Oval 7"/>
            <p:cNvSpPr/>
            <p:nvPr/>
          </p:nvSpPr>
          <p:spPr bwMode="auto">
            <a:xfrm>
              <a:off x="1998659" y="2732348"/>
              <a:ext cx="1079669" cy="711086"/>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defRPr/>
              </a:pPr>
              <a:endParaRPr lang="en-US" sz="2000" i="1">
                <a:latin typeface="Times New Roman" panose="02020603050405020304" pitchFamily="18" charset="0"/>
                <a:cs typeface="Times New Roman" panose="02020603050405020304" pitchFamily="18" charset="0"/>
              </a:endParaRPr>
            </a:p>
          </p:txBody>
        </p:sp>
        <p:sp>
          <p:nvSpPr>
            <p:cNvPr id="9" name="Oval 10"/>
            <p:cNvSpPr>
              <a:spLocks noChangeAspect="1"/>
            </p:cNvSpPr>
            <p:nvPr/>
          </p:nvSpPr>
          <p:spPr bwMode="auto">
            <a:xfrm>
              <a:off x="2506137" y="3048002"/>
              <a:ext cx="72249" cy="72249"/>
            </a:xfrm>
            <a:prstGeom prst="ellipse">
              <a:avLst/>
            </a:prstGeom>
            <a:solidFill>
              <a:schemeClr val="tx1"/>
            </a:solidFill>
            <a:ln w="9525" algn="ctr">
              <a:solidFill>
                <a:schemeClr val="tx1"/>
              </a:solidFill>
              <a:round/>
              <a:headEnd/>
              <a:tailEnd/>
            </a:ln>
          </p:spPr>
          <p:txBody>
            <a:bodyPr wrap="none"/>
            <a:lstStyle/>
            <a:p>
              <a:endParaRPr lang="en-US" sz="2000" i="1">
                <a:latin typeface="Times New Roman" panose="02020603050405020304" pitchFamily="18" charset="0"/>
                <a:cs typeface="Times New Roman" panose="02020603050405020304" pitchFamily="18" charset="0"/>
              </a:endParaRPr>
            </a:p>
          </p:txBody>
        </p:sp>
        <p:cxnSp>
          <p:nvCxnSpPr>
            <p:cNvPr id="10" name="Straight Arrow Connector 12"/>
            <p:cNvCxnSpPr>
              <a:cxnSpLocks noChangeShapeType="1"/>
            </p:cNvCxnSpPr>
            <p:nvPr/>
          </p:nvCxnSpPr>
          <p:spPr bwMode="auto">
            <a:xfrm>
              <a:off x="2596445" y="3081867"/>
              <a:ext cx="824089" cy="1588"/>
            </a:xfrm>
            <a:prstGeom prst="straightConnector1">
              <a:avLst/>
            </a:prstGeom>
            <a:noFill/>
            <a:ln w="9525" algn="ctr">
              <a:solidFill>
                <a:schemeClr val="tx1"/>
              </a:solidFill>
              <a:round/>
              <a:headEnd/>
              <a:tailEnd type="arrow" w="med" len="med"/>
            </a:ln>
          </p:spPr>
        </p:cxnSp>
        <p:sp>
          <p:nvSpPr>
            <p:cNvPr id="11" name="TextBox 13"/>
            <p:cNvSpPr txBox="1">
              <a:spLocks noChangeArrowheads="1"/>
            </p:cNvSpPr>
            <p:nvPr/>
          </p:nvSpPr>
          <p:spPr bwMode="auto">
            <a:xfrm>
              <a:off x="2370667" y="4143023"/>
              <a:ext cx="526188" cy="422357"/>
            </a:xfrm>
            <a:prstGeom prst="rect">
              <a:avLst/>
            </a:prstGeom>
            <a:noFill/>
            <a:ln w="9525">
              <a:noFill/>
              <a:miter lim="800000"/>
              <a:headEnd/>
              <a:tailEnd/>
            </a:ln>
          </p:spPr>
          <p:txBody>
            <a:bodyPr wrap="none">
              <a:spAutoFit/>
            </a:bodyPr>
            <a:lstStyle/>
            <a:p>
              <a:r>
                <a:rPr lang="en-GB" sz="2400" dirty="0">
                  <a:latin typeface="Times New Roman" panose="02020603050405020304" pitchFamily="18" charset="0"/>
                  <a:cs typeface="Times New Roman" panose="02020603050405020304" pitchFamily="18" charset="0"/>
                </a:rPr>
                <a:t>(a)</a:t>
              </a:r>
              <a:endParaRPr lang="en-US" sz="2400" dirty="0">
                <a:latin typeface="Times New Roman" panose="02020603050405020304" pitchFamily="18" charset="0"/>
                <a:cs typeface="Times New Roman" panose="02020603050405020304" pitchFamily="18" charset="0"/>
              </a:endParaRPr>
            </a:p>
          </p:txBody>
        </p:sp>
        <p:sp>
          <p:nvSpPr>
            <p:cNvPr id="12" name="TextBox 14"/>
            <p:cNvSpPr txBox="1">
              <a:spLocks noChangeArrowheads="1"/>
            </p:cNvSpPr>
            <p:nvPr/>
          </p:nvSpPr>
          <p:spPr bwMode="auto">
            <a:xfrm>
              <a:off x="903112" y="2156177"/>
              <a:ext cx="298527" cy="366043"/>
            </a:xfrm>
            <a:prstGeom prst="rect">
              <a:avLst/>
            </a:prstGeom>
            <a:noFill/>
            <a:ln w="9525">
              <a:noFill/>
              <a:miter lim="800000"/>
              <a:headEnd/>
              <a:tailEnd/>
            </a:ln>
          </p:spPr>
          <p:txBody>
            <a:bodyPr wrap="none">
              <a:spAutoFit/>
            </a:bodyPr>
            <a:lstStyle/>
            <a:p>
              <a:r>
                <a:rPr lang="en-GB" sz="2000" i="1">
                  <a:latin typeface="Times New Roman" panose="02020603050405020304" pitchFamily="18" charset="0"/>
                  <a:cs typeface="Times New Roman" panose="02020603050405020304" pitchFamily="18" charset="0"/>
                </a:rPr>
                <a:t>y</a:t>
              </a:r>
              <a:endParaRPr lang="en-US" sz="2000" i="1">
                <a:latin typeface="Times New Roman" panose="02020603050405020304" pitchFamily="18" charset="0"/>
                <a:cs typeface="Times New Roman" panose="02020603050405020304" pitchFamily="18" charset="0"/>
              </a:endParaRPr>
            </a:p>
          </p:txBody>
        </p:sp>
        <p:sp>
          <p:nvSpPr>
            <p:cNvPr id="13" name="TextBox 15"/>
            <p:cNvSpPr txBox="1">
              <a:spLocks noChangeArrowheads="1"/>
            </p:cNvSpPr>
            <p:nvPr/>
          </p:nvSpPr>
          <p:spPr bwMode="auto">
            <a:xfrm>
              <a:off x="3793069" y="3781775"/>
              <a:ext cx="298527" cy="366043"/>
            </a:xfrm>
            <a:prstGeom prst="rect">
              <a:avLst/>
            </a:prstGeom>
            <a:noFill/>
            <a:ln w="9525">
              <a:noFill/>
              <a:miter lim="800000"/>
              <a:headEnd/>
              <a:tailEnd/>
            </a:ln>
          </p:spPr>
          <p:txBody>
            <a:bodyPr wrap="none">
              <a:spAutoFit/>
            </a:bodyPr>
            <a:lstStyle/>
            <a:p>
              <a:r>
                <a:rPr lang="en-GB" sz="2000" i="1">
                  <a:latin typeface="Times New Roman" panose="02020603050405020304" pitchFamily="18" charset="0"/>
                  <a:cs typeface="Times New Roman" panose="02020603050405020304" pitchFamily="18" charset="0"/>
                </a:rPr>
                <a:t>x</a:t>
              </a:r>
              <a:endParaRPr lang="en-US" sz="2000" i="1">
                <a:latin typeface="Times New Roman" panose="02020603050405020304" pitchFamily="18" charset="0"/>
                <a:cs typeface="Times New Roman" panose="02020603050405020304" pitchFamily="18" charset="0"/>
              </a:endParaRPr>
            </a:p>
          </p:txBody>
        </p:sp>
        <p:sp>
          <p:nvSpPr>
            <p:cNvPr id="14" name="TextBox 17"/>
            <p:cNvSpPr txBox="1">
              <a:spLocks noChangeArrowheads="1"/>
            </p:cNvSpPr>
            <p:nvPr/>
          </p:nvSpPr>
          <p:spPr bwMode="auto">
            <a:xfrm>
              <a:off x="1648179" y="2246485"/>
              <a:ext cx="255238" cy="366043"/>
            </a:xfrm>
            <a:prstGeom prst="rect">
              <a:avLst/>
            </a:prstGeom>
            <a:noFill/>
            <a:ln w="9525">
              <a:noFill/>
              <a:miter lim="800000"/>
              <a:headEnd/>
              <a:tailEnd/>
            </a:ln>
          </p:spPr>
          <p:txBody>
            <a:bodyPr wrap="none">
              <a:spAutoFit/>
            </a:bodyPr>
            <a:lstStyle/>
            <a:p>
              <a:r>
                <a:rPr lang="en-GB" sz="2000" i="1" dirty="0">
                  <a:latin typeface="Times New Roman" panose="02020603050405020304" pitchFamily="18" charset="0"/>
                  <a:cs typeface="Times New Roman" panose="02020603050405020304" pitchFamily="18" charset="0"/>
                </a:rPr>
                <a:t>t</a:t>
              </a:r>
              <a:endParaRPr lang="en-US" sz="2000" i="1" dirty="0">
                <a:latin typeface="Times New Roman" panose="02020603050405020304" pitchFamily="18" charset="0"/>
                <a:cs typeface="Times New Roman" panose="02020603050405020304" pitchFamily="18" charset="0"/>
              </a:endParaRPr>
            </a:p>
          </p:txBody>
        </p:sp>
        <p:cxnSp>
          <p:nvCxnSpPr>
            <p:cNvPr id="15" name="Straight Arrow Connector 19"/>
            <p:cNvCxnSpPr>
              <a:cxnSpLocks noChangeShapeType="1"/>
            </p:cNvCxnSpPr>
            <p:nvPr/>
          </p:nvCxnSpPr>
          <p:spPr bwMode="auto">
            <a:xfrm rot="5400000" flipH="1" flipV="1">
              <a:off x="3826966" y="3115732"/>
              <a:ext cx="1749778" cy="1588"/>
            </a:xfrm>
            <a:prstGeom prst="straightConnector1">
              <a:avLst/>
            </a:prstGeom>
            <a:noFill/>
            <a:ln w="9525" algn="ctr">
              <a:solidFill>
                <a:schemeClr val="tx1"/>
              </a:solidFill>
              <a:round/>
              <a:headEnd/>
              <a:tailEnd type="arrow" w="med" len="med"/>
            </a:ln>
          </p:spPr>
        </p:cxnSp>
        <p:cxnSp>
          <p:nvCxnSpPr>
            <p:cNvPr id="16" name="Straight Arrow Connector 20"/>
            <p:cNvCxnSpPr>
              <a:cxnSpLocks noChangeShapeType="1"/>
            </p:cNvCxnSpPr>
            <p:nvPr/>
          </p:nvCxnSpPr>
          <p:spPr bwMode="auto">
            <a:xfrm>
              <a:off x="4712344" y="3991415"/>
              <a:ext cx="2506926" cy="0"/>
            </a:xfrm>
            <a:prstGeom prst="straightConnector1">
              <a:avLst/>
            </a:prstGeom>
            <a:noFill/>
            <a:ln w="9525" algn="ctr">
              <a:solidFill>
                <a:schemeClr val="tx1"/>
              </a:solidFill>
              <a:round/>
              <a:headEnd/>
              <a:tailEnd type="arrow" w="med" len="med"/>
            </a:ln>
          </p:spPr>
        </p:cxnSp>
        <p:sp>
          <p:nvSpPr>
            <p:cNvPr id="17" name="Oval 16"/>
            <p:cNvSpPr/>
            <p:nvPr/>
          </p:nvSpPr>
          <p:spPr bwMode="auto">
            <a:xfrm>
              <a:off x="5458363" y="2737109"/>
              <a:ext cx="1079669" cy="711086"/>
            </a:xfrm>
            <a:prstGeom prst="ellipse">
              <a:avLst/>
            </a:prstGeom>
            <a:solidFill>
              <a:schemeClr val="accent1">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defRPr/>
              </a:pPr>
              <a:endParaRPr lang="en-US" sz="2000" i="1">
                <a:latin typeface="Times New Roman" panose="02020603050405020304" pitchFamily="18" charset="0"/>
                <a:cs typeface="Times New Roman" panose="02020603050405020304" pitchFamily="18" charset="0"/>
              </a:endParaRPr>
            </a:p>
          </p:txBody>
        </p:sp>
        <p:sp>
          <p:nvSpPr>
            <p:cNvPr id="18" name="Oval 22"/>
            <p:cNvSpPr>
              <a:spLocks noChangeAspect="1"/>
            </p:cNvSpPr>
            <p:nvPr/>
          </p:nvSpPr>
          <p:spPr bwMode="auto">
            <a:xfrm>
              <a:off x="5954925" y="3053220"/>
              <a:ext cx="72249" cy="72249"/>
            </a:xfrm>
            <a:prstGeom prst="ellipse">
              <a:avLst/>
            </a:prstGeom>
            <a:solidFill>
              <a:schemeClr val="tx1"/>
            </a:solidFill>
            <a:ln w="9525" algn="ctr">
              <a:solidFill>
                <a:schemeClr val="tx1"/>
              </a:solidFill>
              <a:round/>
              <a:headEnd/>
              <a:tailEnd/>
            </a:ln>
          </p:spPr>
          <p:txBody>
            <a:bodyPr wrap="none"/>
            <a:lstStyle/>
            <a:p>
              <a:endParaRPr lang="en-US" sz="2000" i="1">
                <a:latin typeface="Times New Roman" panose="02020603050405020304" pitchFamily="18" charset="0"/>
                <a:cs typeface="Times New Roman" panose="02020603050405020304" pitchFamily="18" charset="0"/>
              </a:endParaRPr>
            </a:p>
          </p:txBody>
        </p:sp>
        <p:cxnSp>
          <p:nvCxnSpPr>
            <p:cNvPr id="19" name="Straight Arrow Connector 23"/>
            <p:cNvCxnSpPr>
              <a:cxnSpLocks noChangeShapeType="1"/>
            </p:cNvCxnSpPr>
            <p:nvPr/>
          </p:nvCxnSpPr>
          <p:spPr bwMode="auto">
            <a:xfrm>
              <a:off x="6045233" y="3087510"/>
              <a:ext cx="824089" cy="1588"/>
            </a:xfrm>
            <a:prstGeom prst="straightConnector1">
              <a:avLst/>
            </a:prstGeom>
            <a:noFill/>
            <a:ln w="9525" algn="ctr">
              <a:solidFill>
                <a:schemeClr val="tx1"/>
              </a:solidFill>
              <a:round/>
              <a:headEnd/>
              <a:tailEnd type="arrow" w="med" len="med"/>
            </a:ln>
          </p:spPr>
        </p:cxnSp>
        <p:sp>
          <p:nvSpPr>
            <p:cNvPr id="20" name="TextBox 24"/>
            <p:cNvSpPr txBox="1">
              <a:spLocks noChangeArrowheads="1"/>
            </p:cNvSpPr>
            <p:nvPr/>
          </p:nvSpPr>
          <p:spPr bwMode="auto">
            <a:xfrm>
              <a:off x="5819455" y="4148666"/>
              <a:ext cx="543824" cy="422357"/>
            </a:xfrm>
            <a:prstGeom prst="rect">
              <a:avLst/>
            </a:prstGeom>
            <a:noFill/>
            <a:ln w="9525">
              <a:noFill/>
              <a:miter lim="800000"/>
              <a:headEnd/>
              <a:tailEnd/>
            </a:ln>
          </p:spPr>
          <p:txBody>
            <a:bodyPr wrap="none">
              <a:spAutoFit/>
            </a:bodyPr>
            <a:lstStyle/>
            <a:p>
              <a:r>
                <a:rPr lang="en-GB" sz="2400" dirty="0">
                  <a:latin typeface="Times New Roman" panose="02020603050405020304" pitchFamily="18" charset="0"/>
                  <a:cs typeface="Times New Roman" panose="02020603050405020304" pitchFamily="18" charset="0"/>
                </a:rPr>
                <a:t>(b)</a:t>
              </a:r>
              <a:endParaRPr lang="en-US" sz="2400" dirty="0">
                <a:latin typeface="Times New Roman" panose="02020603050405020304" pitchFamily="18" charset="0"/>
                <a:cs typeface="Times New Roman" panose="02020603050405020304" pitchFamily="18" charset="0"/>
              </a:endParaRPr>
            </a:p>
          </p:txBody>
        </p:sp>
        <p:sp>
          <p:nvSpPr>
            <p:cNvPr id="21" name="TextBox 25"/>
            <p:cNvSpPr txBox="1">
              <a:spLocks noChangeArrowheads="1"/>
            </p:cNvSpPr>
            <p:nvPr/>
          </p:nvSpPr>
          <p:spPr bwMode="auto">
            <a:xfrm>
              <a:off x="4351900" y="2161820"/>
              <a:ext cx="298527" cy="366043"/>
            </a:xfrm>
            <a:prstGeom prst="rect">
              <a:avLst/>
            </a:prstGeom>
            <a:noFill/>
            <a:ln w="9525">
              <a:noFill/>
              <a:miter lim="800000"/>
              <a:headEnd/>
              <a:tailEnd/>
            </a:ln>
          </p:spPr>
          <p:txBody>
            <a:bodyPr wrap="none">
              <a:spAutoFit/>
            </a:bodyPr>
            <a:lstStyle/>
            <a:p>
              <a:r>
                <a:rPr lang="en-GB" sz="2000" i="1">
                  <a:latin typeface="Times New Roman" panose="02020603050405020304" pitchFamily="18" charset="0"/>
                  <a:cs typeface="Times New Roman" panose="02020603050405020304" pitchFamily="18" charset="0"/>
                </a:rPr>
                <a:t>y</a:t>
              </a:r>
              <a:endParaRPr lang="en-US" sz="2000" i="1">
                <a:latin typeface="Times New Roman" panose="02020603050405020304" pitchFamily="18" charset="0"/>
                <a:cs typeface="Times New Roman" panose="02020603050405020304" pitchFamily="18" charset="0"/>
              </a:endParaRPr>
            </a:p>
          </p:txBody>
        </p:sp>
        <p:sp>
          <p:nvSpPr>
            <p:cNvPr id="22" name="TextBox 26"/>
            <p:cNvSpPr txBox="1">
              <a:spLocks noChangeArrowheads="1"/>
            </p:cNvSpPr>
            <p:nvPr/>
          </p:nvSpPr>
          <p:spPr bwMode="auto">
            <a:xfrm>
              <a:off x="7241857" y="3787418"/>
              <a:ext cx="298527" cy="366043"/>
            </a:xfrm>
            <a:prstGeom prst="rect">
              <a:avLst/>
            </a:prstGeom>
            <a:noFill/>
            <a:ln w="9525">
              <a:noFill/>
              <a:miter lim="800000"/>
              <a:headEnd/>
              <a:tailEnd/>
            </a:ln>
          </p:spPr>
          <p:txBody>
            <a:bodyPr wrap="none">
              <a:spAutoFit/>
            </a:bodyPr>
            <a:lstStyle/>
            <a:p>
              <a:r>
                <a:rPr lang="en-GB" sz="2000" i="1">
                  <a:latin typeface="Times New Roman" panose="02020603050405020304" pitchFamily="18" charset="0"/>
                  <a:cs typeface="Times New Roman" panose="02020603050405020304" pitchFamily="18" charset="0"/>
                </a:rPr>
                <a:t>x</a:t>
              </a:r>
              <a:endParaRPr lang="en-US" sz="2000" i="1">
                <a:latin typeface="Times New Roman" panose="02020603050405020304" pitchFamily="18" charset="0"/>
                <a:cs typeface="Times New Roman" panose="02020603050405020304" pitchFamily="18" charset="0"/>
              </a:endParaRPr>
            </a:p>
          </p:txBody>
        </p:sp>
        <p:sp>
          <p:nvSpPr>
            <p:cNvPr id="23" name="TextBox 28"/>
            <p:cNvSpPr txBox="1">
              <a:spLocks noChangeArrowheads="1"/>
            </p:cNvSpPr>
            <p:nvPr/>
          </p:nvSpPr>
          <p:spPr bwMode="auto">
            <a:xfrm>
              <a:off x="4938923" y="2229551"/>
              <a:ext cx="842286" cy="366043"/>
            </a:xfrm>
            <a:prstGeom prst="rect">
              <a:avLst/>
            </a:prstGeom>
            <a:noFill/>
            <a:ln w="9525">
              <a:noFill/>
              <a:miter lim="800000"/>
              <a:headEnd/>
              <a:tailEnd/>
            </a:ln>
          </p:spPr>
          <p:txBody>
            <a:bodyPr wrap="none">
              <a:spAutoFit/>
            </a:bodyPr>
            <a:lstStyle/>
            <a:p>
              <a:r>
                <a:rPr lang="en-GB" sz="2000" i="1" dirty="0">
                  <a:latin typeface="Times New Roman" panose="02020603050405020304" pitchFamily="18" charset="0"/>
                  <a:cs typeface="Times New Roman" panose="02020603050405020304" pitchFamily="18" charset="0"/>
                </a:rPr>
                <a:t>t + </a:t>
              </a:r>
              <a:r>
                <a:rPr lang="el-GR" sz="2000" dirty="0">
                  <a:latin typeface="Times New Roman" panose="02020603050405020304" pitchFamily="18" charset="0"/>
                  <a:cs typeface="Times New Roman" panose="02020603050405020304" pitchFamily="18" charset="0"/>
                </a:rPr>
                <a:t>Δ </a:t>
              </a:r>
              <a:r>
                <a:rPr lang="en-GB" sz="2000" i="1" dirty="0" smtClean="0">
                  <a:latin typeface="Times New Roman" panose="02020603050405020304" pitchFamily="18" charset="0"/>
                  <a:cs typeface="Times New Roman" panose="02020603050405020304" pitchFamily="18" charset="0"/>
                </a:rPr>
                <a:t>t</a:t>
              </a:r>
              <a:endParaRPr lang="en-US" sz="2000" i="1" dirty="0">
                <a:latin typeface="Times New Roman" panose="02020603050405020304" pitchFamily="18" charset="0"/>
                <a:cs typeface="Times New Roman" panose="02020603050405020304" pitchFamily="18" charset="0"/>
              </a:endParaRPr>
            </a:p>
          </p:txBody>
        </p:sp>
        <p:graphicFrame>
          <p:nvGraphicFramePr>
            <p:cNvPr id="24" name="Object 6"/>
            <p:cNvGraphicFramePr>
              <a:graphicFrameLocks noChangeAspect="1"/>
            </p:cNvGraphicFramePr>
            <p:nvPr/>
          </p:nvGraphicFramePr>
          <p:xfrm>
            <a:off x="3491142" y="2905432"/>
            <a:ext cx="165126" cy="292053"/>
          </p:xfrm>
          <a:graphic>
            <a:graphicData uri="http://schemas.openxmlformats.org/presentationml/2006/ole">
              <mc:AlternateContent xmlns:mc="http://schemas.openxmlformats.org/markup-compatibility/2006">
                <mc:Choice xmlns:v="urn:schemas-microsoft-com:vml" Requires="v">
                  <p:oleObj spid="_x0000_s181262" name="Equation" r:id="rId3" imgW="164880" imgH="291960" progId="Equation.DSMT4">
                    <p:embed/>
                  </p:oleObj>
                </mc:Choice>
                <mc:Fallback>
                  <p:oleObj name="Equation" r:id="rId3" imgW="164880" imgH="291960" progId="Equation.DSMT4">
                    <p:embed/>
                    <p:pic>
                      <p:nvPicPr>
                        <p:cNvPr id="15363"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1142" y="2905432"/>
                          <a:ext cx="165126" cy="2920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7"/>
            <p:cNvGraphicFramePr>
              <a:graphicFrameLocks noChangeAspect="1"/>
            </p:cNvGraphicFramePr>
            <p:nvPr>
              <p:extLst>
                <p:ext uri="{D42A27DB-BD31-4B8C-83A1-F6EECF244321}">
                  <p14:modId xmlns:p14="http://schemas.microsoft.com/office/powerpoint/2010/main" val="2843699055"/>
                </p:ext>
              </p:extLst>
            </p:nvPr>
          </p:nvGraphicFramePr>
          <p:xfrm>
            <a:off x="6974663" y="2906746"/>
            <a:ext cx="673205" cy="318061"/>
          </p:xfrm>
          <a:graphic>
            <a:graphicData uri="http://schemas.openxmlformats.org/presentationml/2006/ole">
              <mc:AlternateContent xmlns:mc="http://schemas.openxmlformats.org/markup-compatibility/2006">
                <mc:Choice xmlns:v="urn:schemas-microsoft-com:vml" Requires="v">
                  <p:oleObj spid="_x0000_s181263" name="Equation" r:id="rId5" imgW="672840" imgH="317160" progId="Equation.DSMT4">
                    <p:embed/>
                  </p:oleObj>
                </mc:Choice>
                <mc:Fallback>
                  <p:oleObj name="Equation" r:id="rId5" imgW="672840" imgH="317160" progId="Equation.DSMT4">
                    <p:embed/>
                    <p:pic>
                      <p:nvPicPr>
                        <p:cNvPr id="15364" name="Object 7"/>
                        <p:cNvPicPr>
                          <a:picLocks noChangeAspect="1" noChangeArrowheads="1"/>
                        </p:cNvPicPr>
                        <p:nvPr/>
                      </p:nvPicPr>
                      <p:blipFill>
                        <a:blip r:embed="rId6"/>
                        <a:srcRect/>
                        <a:stretch>
                          <a:fillRect/>
                        </a:stretch>
                      </p:blipFill>
                      <p:spPr bwMode="auto">
                        <a:xfrm>
                          <a:off x="6974663" y="2906746"/>
                          <a:ext cx="673205" cy="3180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Oval 32"/>
            <p:cNvSpPr>
              <a:spLocks noChangeArrowheads="1"/>
            </p:cNvSpPr>
            <p:nvPr/>
          </p:nvSpPr>
          <p:spPr bwMode="auto">
            <a:xfrm>
              <a:off x="5091291" y="3014134"/>
              <a:ext cx="270933" cy="180622"/>
            </a:xfrm>
            <a:prstGeom prst="ellipse">
              <a:avLst/>
            </a:prstGeom>
            <a:solidFill>
              <a:schemeClr val="accent1"/>
            </a:solidFill>
            <a:ln w="9525" algn="ctr">
              <a:solidFill>
                <a:schemeClr val="tx1"/>
              </a:solidFill>
              <a:round/>
              <a:headEnd/>
              <a:tailEnd/>
            </a:ln>
          </p:spPr>
          <p:txBody>
            <a:bodyPr wrap="none"/>
            <a:lstStyle/>
            <a:p>
              <a:endParaRPr lang="en-US" sz="2000" i="1">
                <a:latin typeface="Times New Roman" panose="02020603050405020304" pitchFamily="18" charset="0"/>
                <a:cs typeface="Times New Roman" panose="02020603050405020304" pitchFamily="18" charset="0"/>
              </a:endParaRPr>
            </a:p>
          </p:txBody>
        </p:sp>
        <p:cxnSp>
          <p:nvCxnSpPr>
            <p:cNvPr id="27" name="Straight Arrow Connector 34"/>
            <p:cNvCxnSpPr>
              <a:cxnSpLocks noChangeShapeType="1"/>
            </p:cNvCxnSpPr>
            <p:nvPr/>
          </p:nvCxnSpPr>
          <p:spPr bwMode="auto">
            <a:xfrm rot="5400000" flipH="1">
              <a:off x="5054686" y="2960428"/>
              <a:ext cx="0" cy="288033"/>
            </a:xfrm>
            <a:prstGeom prst="straightConnector1">
              <a:avLst/>
            </a:prstGeom>
            <a:noFill/>
            <a:ln w="9525" algn="ctr">
              <a:solidFill>
                <a:schemeClr val="tx1"/>
              </a:solidFill>
              <a:round/>
              <a:headEnd/>
              <a:tailEnd type="arrow" w="med" len="med"/>
            </a:ln>
          </p:spPr>
        </p:cxnSp>
        <p:sp>
          <p:nvSpPr>
            <p:cNvPr id="28" name="Oval 36"/>
            <p:cNvSpPr>
              <a:spLocks noChangeAspect="1"/>
            </p:cNvSpPr>
            <p:nvPr/>
          </p:nvSpPr>
          <p:spPr bwMode="auto">
            <a:xfrm>
              <a:off x="5192916" y="3070577"/>
              <a:ext cx="72249" cy="72249"/>
            </a:xfrm>
            <a:prstGeom prst="ellipse">
              <a:avLst/>
            </a:prstGeom>
            <a:solidFill>
              <a:schemeClr val="tx1"/>
            </a:solidFill>
            <a:ln w="9525" algn="ctr">
              <a:solidFill>
                <a:schemeClr val="tx1"/>
              </a:solidFill>
              <a:round/>
              <a:headEnd/>
              <a:tailEnd/>
            </a:ln>
          </p:spPr>
          <p:txBody>
            <a:bodyPr wrap="none"/>
            <a:lstStyle/>
            <a:p>
              <a:endParaRPr lang="en-US" sz="2000" i="1">
                <a:latin typeface="Times New Roman" panose="02020603050405020304" pitchFamily="18" charset="0"/>
                <a:cs typeface="Times New Roman" panose="02020603050405020304" pitchFamily="18" charset="0"/>
              </a:endParaRPr>
            </a:p>
          </p:txBody>
        </p:sp>
        <p:graphicFrame>
          <p:nvGraphicFramePr>
            <p:cNvPr id="29" name="Object 8"/>
            <p:cNvGraphicFramePr>
              <a:graphicFrameLocks noChangeAspect="1"/>
            </p:cNvGraphicFramePr>
            <p:nvPr>
              <p:extLst>
                <p:ext uri="{D42A27DB-BD31-4B8C-83A1-F6EECF244321}">
                  <p14:modId xmlns:p14="http://schemas.microsoft.com/office/powerpoint/2010/main" val="3644272488"/>
                </p:ext>
              </p:extLst>
            </p:nvPr>
          </p:nvGraphicFramePr>
          <p:xfrm>
            <a:off x="5134462" y="2645326"/>
            <a:ext cx="177828" cy="319514"/>
          </p:xfrm>
          <a:graphic>
            <a:graphicData uri="http://schemas.openxmlformats.org/presentationml/2006/ole">
              <mc:AlternateContent xmlns:mc="http://schemas.openxmlformats.org/markup-compatibility/2006">
                <mc:Choice xmlns:v="urn:schemas-microsoft-com:vml" Requires="v">
                  <p:oleObj spid="_x0000_s181264" name="Equation" r:id="rId7" imgW="177480" imgH="317160" progId="Equation.DSMT4">
                    <p:embed/>
                  </p:oleObj>
                </mc:Choice>
                <mc:Fallback>
                  <p:oleObj name="Equation" r:id="rId7" imgW="177480" imgH="317160" progId="Equation.DSMT4">
                    <p:embed/>
                    <p:pic>
                      <p:nvPicPr>
                        <p:cNvPr id="15365" name="Object 8"/>
                        <p:cNvPicPr>
                          <a:picLocks noChangeAspect="1" noChangeArrowheads="1"/>
                        </p:cNvPicPr>
                        <p:nvPr/>
                      </p:nvPicPr>
                      <p:blipFill>
                        <a:blip r:embed="rId8"/>
                        <a:srcRect/>
                        <a:stretch>
                          <a:fillRect/>
                        </a:stretch>
                      </p:blipFill>
                      <p:spPr bwMode="auto">
                        <a:xfrm>
                          <a:off x="5134462" y="2645326"/>
                          <a:ext cx="177828" cy="3195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38"/>
            <p:cNvSpPr txBox="1">
              <a:spLocks noChangeArrowheads="1"/>
            </p:cNvSpPr>
            <p:nvPr/>
          </p:nvSpPr>
          <p:spPr bwMode="auto">
            <a:xfrm>
              <a:off x="2359379" y="3533418"/>
              <a:ext cx="412357" cy="366043"/>
            </a:xfrm>
            <a:prstGeom prst="rect">
              <a:avLst/>
            </a:prstGeom>
            <a:noFill/>
            <a:ln w="9525">
              <a:noFill/>
              <a:miter lim="800000"/>
              <a:headEnd/>
              <a:tailEnd/>
            </a:ln>
          </p:spPr>
          <p:txBody>
            <a:bodyPr wrap="none">
              <a:spAutoFit/>
            </a:bodyPr>
            <a:lstStyle/>
            <a:p>
              <a:r>
                <a:rPr lang="en-GB" sz="2000" i="1" dirty="0">
                  <a:latin typeface="Times New Roman" panose="02020603050405020304" pitchFamily="18" charset="0"/>
                  <a:cs typeface="Times New Roman" panose="02020603050405020304" pitchFamily="18" charset="0"/>
                </a:rPr>
                <a:t>M</a:t>
              </a:r>
              <a:endParaRPr lang="en-US" sz="2000" i="1" dirty="0">
                <a:latin typeface="Times New Roman" panose="02020603050405020304" pitchFamily="18" charset="0"/>
                <a:cs typeface="Times New Roman" panose="02020603050405020304" pitchFamily="18" charset="0"/>
              </a:endParaRPr>
            </a:p>
          </p:txBody>
        </p:sp>
        <p:sp>
          <p:nvSpPr>
            <p:cNvPr id="31" name="TextBox 39"/>
            <p:cNvSpPr txBox="1">
              <a:spLocks noChangeArrowheads="1"/>
            </p:cNvSpPr>
            <p:nvPr/>
          </p:nvSpPr>
          <p:spPr bwMode="auto">
            <a:xfrm>
              <a:off x="5661412" y="3505194"/>
              <a:ext cx="989528" cy="366043"/>
            </a:xfrm>
            <a:prstGeom prst="rect">
              <a:avLst/>
            </a:prstGeom>
            <a:noFill/>
            <a:ln w="9525">
              <a:noFill/>
              <a:miter lim="800000"/>
              <a:headEnd/>
              <a:tailEnd/>
            </a:ln>
          </p:spPr>
          <p:txBody>
            <a:bodyPr wrap="none">
              <a:spAutoFit/>
            </a:bodyPr>
            <a:lstStyle/>
            <a:p>
              <a:r>
                <a:rPr lang="en-GB" sz="2000" i="1" dirty="0">
                  <a:latin typeface="Times New Roman" panose="02020603050405020304" pitchFamily="18" charset="0"/>
                  <a:cs typeface="Times New Roman" panose="02020603050405020304" pitchFamily="18" charset="0"/>
                </a:rPr>
                <a:t>M - </a:t>
              </a:r>
              <a:r>
                <a:rPr lang="el-GR" sz="2000" dirty="0" smtClean="0">
                  <a:latin typeface="Times New Roman" panose="02020603050405020304" pitchFamily="18" charset="0"/>
                  <a:cs typeface="Times New Roman" panose="02020603050405020304" pitchFamily="18" charset="0"/>
                </a:rPr>
                <a:t>Δ</a:t>
              </a:r>
              <a:r>
                <a:rPr lang="en-GB" sz="2000" i="1" dirty="0" smtClean="0">
                  <a:latin typeface="Times New Roman" panose="02020603050405020304" pitchFamily="18" charset="0"/>
                  <a:cs typeface="Times New Roman" panose="02020603050405020304" pitchFamily="18" charset="0"/>
                </a:rPr>
                <a:t>M</a:t>
              </a:r>
              <a:endParaRPr lang="en-US" sz="2000" i="1" dirty="0">
                <a:latin typeface="Times New Roman" panose="02020603050405020304" pitchFamily="18" charset="0"/>
                <a:cs typeface="Times New Roman" panose="02020603050405020304" pitchFamily="18" charset="0"/>
              </a:endParaRPr>
            </a:p>
          </p:txBody>
        </p:sp>
        <p:sp>
          <p:nvSpPr>
            <p:cNvPr id="32" name="TextBox 40"/>
            <p:cNvSpPr txBox="1">
              <a:spLocks noChangeArrowheads="1"/>
            </p:cNvSpPr>
            <p:nvPr/>
          </p:nvSpPr>
          <p:spPr bwMode="auto">
            <a:xfrm>
              <a:off x="4950223" y="3256858"/>
              <a:ext cx="563063" cy="366043"/>
            </a:xfrm>
            <a:prstGeom prst="rect">
              <a:avLst/>
            </a:prstGeom>
            <a:noFill/>
            <a:ln w="9525">
              <a:noFill/>
              <a:miter lim="800000"/>
              <a:headEnd/>
              <a:tailEnd/>
            </a:ln>
          </p:spPr>
          <p:txBody>
            <a:bodyPr wrap="none">
              <a:spAutoFit/>
            </a:bodyPr>
            <a:lstStyle/>
            <a:p>
              <a:r>
                <a:rPr lang="el-GR" sz="2000" dirty="0" smtClean="0">
                  <a:latin typeface="Times New Roman" panose="02020603050405020304" pitchFamily="18" charset="0"/>
                  <a:cs typeface="Times New Roman" panose="02020603050405020304" pitchFamily="18" charset="0"/>
                </a:rPr>
                <a:t>Δ</a:t>
              </a:r>
              <a:r>
                <a:rPr lang="en-GB" sz="2000" i="1" dirty="0" smtClean="0">
                  <a:latin typeface="Times New Roman" panose="02020603050405020304" pitchFamily="18" charset="0"/>
                  <a:cs typeface="Times New Roman" panose="02020603050405020304" pitchFamily="18" charset="0"/>
                </a:rPr>
                <a:t>M</a:t>
              </a:r>
              <a:endParaRPr lang="en-US" sz="2000" i="1" dirty="0">
                <a:latin typeface="Times New Roman" panose="02020603050405020304" pitchFamily="18" charset="0"/>
                <a:cs typeface="Times New Roman" panose="02020603050405020304" pitchFamily="18" charset="0"/>
              </a:endParaRPr>
            </a:p>
          </p:txBody>
        </p:sp>
      </p:grpSp>
      <p:graphicFrame>
        <p:nvGraphicFramePr>
          <p:cNvPr id="33" name="Object 2"/>
          <p:cNvGraphicFramePr>
            <a:graphicFrameLocks noChangeAspect="1"/>
          </p:cNvGraphicFramePr>
          <p:nvPr>
            <p:extLst>
              <p:ext uri="{D42A27DB-BD31-4B8C-83A1-F6EECF244321}">
                <p14:modId xmlns:p14="http://schemas.microsoft.com/office/powerpoint/2010/main" val="3879011982"/>
              </p:ext>
            </p:extLst>
          </p:nvPr>
        </p:nvGraphicFramePr>
        <p:xfrm>
          <a:off x="4628695" y="5470901"/>
          <a:ext cx="495300" cy="381000"/>
        </p:xfrm>
        <a:graphic>
          <a:graphicData uri="http://schemas.openxmlformats.org/presentationml/2006/ole">
            <mc:AlternateContent xmlns:mc="http://schemas.openxmlformats.org/markup-compatibility/2006">
              <mc:Choice xmlns:v="urn:schemas-microsoft-com:vml" Requires="v">
                <p:oleObj spid="_x0000_s181265" name="Equation" r:id="rId9" imgW="495000" imgH="380880" progId="Equation.DSMT4">
                  <p:embed/>
                </p:oleObj>
              </mc:Choice>
              <mc:Fallback>
                <p:oleObj name="Equation" r:id="rId9" imgW="495000" imgH="380880" progId="Equation.DSMT4">
                  <p:embed/>
                  <p:pic>
                    <p:nvPicPr>
                      <p:cNvPr id="15362" name="Object 2"/>
                      <p:cNvPicPr>
                        <a:picLocks noChangeAspect="1" noChangeArrowheads="1"/>
                      </p:cNvPicPr>
                      <p:nvPr/>
                    </p:nvPicPr>
                    <p:blipFill>
                      <a:blip r:embed="rId10"/>
                      <a:srcRect/>
                      <a:stretch>
                        <a:fillRect/>
                      </a:stretch>
                    </p:blipFill>
                    <p:spPr bwMode="auto">
                      <a:xfrm>
                        <a:off x="4628695" y="5470901"/>
                        <a:ext cx="495300" cy="381000"/>
                      </a:xfrm>
                      <a:prstGeom prst="rect">
                        <a:avLst/>
                      </a:prstGeom>
                      <a:noFill/>
                      <a:extLst/>
                    </p:spPr>
                  </p:pic>
                </p:oleObj>
              </mc:Fallback>
            </mc:AlternateContent>
          </a:graphicData>
        </a:graphic>
      </p:graphicFrame>
    </p:spTree>
    <p:extLst>
      <p:ext uri="{BB962C8B-B14F-4D97-AF65-F5344CB8AC3E}">
        <p14:creationId xmlns:p14="http://schemas.microsoft.com/office/powerpoint/2010/main" val="2295813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Rocket propulsion</a:t>
            </a:r>
            <a:endParaRPr lang="en-SG" dirty="0"/>
          </a:p>
        </p:txBody>
      </p:sp>
      <p:sp>
        <p:nvSpPr>
          <p:cNvPr id="3" name="Content Placeholder 2"/>
          <p:cNvSpPr>
            <a:spLocks noGrp="1"/>
          </p:cNvSpPr>
          <p:nvPr>
            <p:ph idx="1"/>
          </p:nvPr>
        </p:nvSpPr>
        <p:spPr/>
        <p:txBody>
          <a:bodyPr/>
          <a:lstStyle/>
          <a:p>
            <a:r>
              <a:rPr lang="en-US" dirty="0"/>
              <a:t>The momentum of the mass </a:t>
            </a:r>
            <a:r>
              <a:rPr lang="en-US" i="1" dirty="0"/>
              <a:t>M</a:t>
            </a:r>
            <a:r>
              <a:rPr lang="en-US" dirty="0"/>
              <a:t> at time </a:t>
            </a:r>
            <a:r>
              <a:rPr lang="en-US" i="1" dirty="0"/>
              <a:t>t</a:t>
            </a:r>
            <a:r>
              <a:rPr lang="en-US" dirty="0"/>
              <a:t> is</a:t>
            </a:r>
          </a:p>
          <a:p>
            <a:r>
              <a:rPr lang="en-GB" dirty="0"/>
              <a:t> </a:t>
            </a:r>
            <a:r>
              <a:rPr lang="en-US" dirty="0" smtClean="0"/>
              <a:t>The </a:t>
            </a:r>
            <a:r>
              <a:rPr lang="en-US" dirty="0"/>
              <a:t>momentum of the mass at time </a:t>
            </a:r>
            <a:r>
              <a:rPr lang="en-US" i="1" dirty="0"/>
              <a:t>t</a:t>
            </a:r>
            <a:r>
              <a:rPr lang="en-US" dirty="0"/>
              <a:t> + </a:t>
            </a:r>
            <a:r>
              <a:rPr lang="en-US" dirty="0">
                <a:latin typeface="Symbol" pitchFamily="18" charset="2"/>
              </a:rPr>
              <a:t>D</a:t>
            </a:r>
            <a:r>
              <a:rPr lang="en-US" i="1" dirty="0"/>
              <a:t>t</a:t>
            </a:r>
            <a:r>
              <a:rPr lang="en-US" dirty="0"/>
              <a:t> is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21</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083266499"/>
              </p:ext>
            </p:extLst>
          </p:nvPr>
        </p:nvGraphicFramePr>
        <p:xfrm>
          <a:off x="1510937" y="2802100"/>
          <a:ext cx="4913312" cy="1803400"/>
        </p:xfrm>
        <a:graphic>
          <a:graphicData uri="http://schemas.openxmlformats.org/presentationml/2006/ole">
            <mc:AlternateContent xmlns:mc="http://schemas.openxmlformats.org/markup-compatibility/2006">
              <mc:Choice xmlns:v="urn:schemas-microsoft-com:vml" Requires="v">
                <p:oleObj spid="_x0000_s182283" name="Equation" r:id="rId3" imgW="4914720" imgH="1803240" progId="Equation.DSMT4">
                  <p:embed/>
                </p:oleObj>
              </mc:Choice>
              <mc:Fallback>
                <p:oleObj name="Equation" r:id="rId3" imgW="4914720" imgH="1803240" progId="Equation.DSMT4">
                  <p:embed/>
                  <p:pic>
                    <p:nvPicPr>
                      <p:cNvPr id="16386" name="Object 2"/>
                      <p:cNvPicPr>
                        <a:picLocks noChangeAspect="1" noChangeArrowheads="1"/>
                      </p:cNvPicPr>
                      <p:nvPr/>
                    </p:nvPicPr>
                    <p:blipFill>
                      <a:blip r:embed="rId4"/>
                      <a:srcRect/>
                      <a:stretch>
                        <a:fillRect/>
                      </a:stretch>
                    </p:blipFill>
                    <p:spPr bwMode="auto">
                      <a:xfrm>
                        <a:off x="1510937" y="2802100"/>
                        <a:ext cx="4913312" cy="180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2046237664"/>
              </p:ext>
            </p:extLst>
          </p:nvPr>
        </p:nvGraphicFramePr>
        <p:xfrm>
          <a:off x="6577921" y="1438049"/>
          <a:ext cx="495300" cy="368300"/>
        </p:xfrm>
        <a:graphic>
          <a:graphicData uri="http://schemas.openxmlformats.org/presentationml/2006/ole">
            <mc:AlternateContent xmlns:mc="http://schemas.openxmlformats.org/markup-compatibility/2006">
              <mc:Choice xmlns:v="urn:schemas-microsoft-com:vml" Requires="v">
                <p:oleObj spid="_x0000_s182284" name="Equation" r:id="rId5" imgW="495000" imgH="368280" progId="Equation.DSMT4">
                  <p:embed/>
                </p:oleObj>
              </mc:Choice>
              <mc:Fallback>
                <p:oleObj name="Equation" r:id="rId5" imgW="495000" imgH="368280" progId="Equation.DSMT4">
                  <p:embed/>
                  <p:pic>
                    <p:nvPicPr>
                      <p:cNvPr id="16387" name="Object 3"/>
                      <p:cNvPicPr>
                        <a:picLocks noChangeAspect="1" noChangeArrowheads="1"/>
                      </p:cNvPicPr>
                      <p:nvPr/>
                    </p:nvPicPr>
                    <p:blipFill>
                      <a:blip r:embed="rId6"/>
                      <a:srcRect/>
                      <a:stretch>
                        <a:fillRect/>
                      </a:stretch>
                    </p:blipFill>
                    <p:spPr bwMode="auto">
                      <a:xfrm>
                        <a:off x="6577921" y="1438049"/>
                        <a:ext cx="4953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765624004"/>
              </p:ext>
            </p:extLst>
          </p:nvPr>
        </p:nvGraphicFramePr>
        <p:xfrm>
          <a:off x="6614435" y="2100263"/>
          <a:ext cx="3186113" cy="431800"/>
        </p:xfrm>
        <a:graphic>
          <a:graphicData uri="http://schemas.openxmlformats.org/presentationml/2006/ole">
            <mc:AlternateContent xmlns:mc="http://schemas.openxmlformats.org/markup-compatibility/2006">
              <mc:Choice xmlns:v="urn:schemas-microsoft-com:vml" Requires="v">
                <p:oleObj spid="_x0000_s182285" name="Equation" r:id="rId7" imgW="3187440" imgH="431640" progId="Equation.DSMT4">
                  <p:embed/>
                </p:oleObj>
              </mc:Choice>
              <mc:Fallback>
                <p:oleObj name="Equation" r:id="rId7" imgW="3187440" imgH="431640" progId="Equation.DSMT4">
                  <p:embed/>
                  <p:pic>
                    <p:nvPicPr>
                      <p:cNvPr id="16388" name="Object 6"/>
                      <p:cNvPicPr>
                        <a:picLocks noChangeAspect="1" noChangeArrowheads="1"/>
                      </p:cNvPicPr>
                      <p:nvPr/>
                    </p:nvPicPr>
                    <p:blipFill>
                      <a:blip r:embed="rId8"/>
                      <a:srcRect/>
                      <a:stretch>
                        <a:fillRect/>
                      </a:stretch>
                    </p:blipFill>
                    <p:spPr bwMode="auto">
                      <a:xfrm>
                        <a:off x="6614435" y="2100263"/>
                        <a:ext cx="318611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610998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Rocket propulsion</a:t>
            </a:r>
            <a:endParaRPr lang="en-SG" dirty="0"/>
          </a:p>
        </p:txBody>
      </p:sp>
      <p:sp>
        <p:nvSpPr>
          <p:cNvPr id="3" name="Content Placeholder 2"/>
          <p:cNvSpPr>
            <a:spLocks noGrp="1"/>
          </p:cNvSpPr>
          <p:nvPr>
            <p:ph idx="1"/>
          </p:nvPr>
        </p:nvSpPr>
        <p:spPr/>
        <p:txBody>
          <a:bodyPr/>
          <a:lstStyle/>
          <a:p>
            <a:r>
              <a:rPr lang="en-SG" dirty="0"/>
              <a:t>As </a:t>
            </a:r>
          </a:p>
          <a:p>
            <a:endParaRPr lang="en-SG" dirty="0"/>
          </a:p>
          <a:p>
            <a:endParaRPr lang="en-SG" dirty="0"/>
          </a:p>
          <a:p>
            <a:endParaRPr lang="en-SG" dirty="0" smtClean="0"/>
          </a:p>
          <a:p>
            <a:r>
              <a:rPr lang="en-SG" dirty="0" smtClean="0"/>
              <a:t>Hence</a:t>
            </a:r>
            <a:endParaRPr lang="en-SG"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22</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4290842033"/>
              </p:ext>
            </p:extLst>
          </p:nvPr>
        </p:nvGraphicFramePr>
        <p:xfrm>
          <a:off x="1491342" y="4526566"/>
          <a:ext cx="3351212" cy="1803400"/>
        </p:xfrm>
        <a:graphic>
          <a:graphicData uri="http://schemas.openxmlformats.org/presentationml/2006/ole">
            <mc:AlternateContent xmlns:mc="http://schemas.openxmlformats.org/markup-compatibility/2006">
              <mc:Choice xmlns:v="urn:schemas-microsoft-com:vml" Requires="v">
                <p:oleObj spid="_x0000_s183307" name="Equation" r:id="rId3" imgW="3352680" imgH="1803240" progId="Equation.DSMT4">
                  <p:embed/>
                </p:oleObj>
              </mc:Choice>
              <mc:Fallback>
                <p:oleObj name="Equation" r:id="rId3" imgW="3352680" imgH="1803240" progId="Equation.DSMT4">
                  <p:embed/>
                  <p:pic>
                    <p:nvPicPr>
                      <p:cNvPr id="17410" name="Object 2"/>
                      <p:cNvPicPr>
                        <a:picLocks noChangeAspect="1" noChangeArrowheads="1"/>
                      </p:cNvPicPr>
                      <p:nvPr/>
                    </p:nvPicPr>
                    <p:blipFill>
                      <a:blip r:embed="rId4"/>
                      <a:srcRect/>
                      <a:stretch>
                        <a:fillRect/>
                      </a:stretch>
                    </p:blipFill>
                    <p:spPr bwMode="auto">
                      <a:xfrm>
                        <a:off x="1491342" y="4526566"/>
                        <a:ext cx="3351212" cy="180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08196001"/>
              </p:ext>
            </p:extLst>
          </p:nvPr>
        </p:nvGraphicFramePr>
        <p:xfrm>
          <a:off x="1899557" y="1530228"/>
          <a:ext cx="1104900" cy="330200"/>
        </p:xfrm>
        <a:graphic>
          <a:graphicData uri="http://schemas.openxmlformats.org/presentationml/2006/ole">
            <mc:AlternateContent xmlns:mc="http://schemas.openxmlformats.org/markup-compatibility/2006">
              <mc:Choice xmlns:v="urn:schemas-microsoft-com:vml" Requires="v">
                <p:oleObj spid="_x0000_s183308" name="Equation" r:id="rId5" imgW="1104840" imgH="330120" progId="Equation.DSMT4">
                  <p:embed/>
                </p:oleObj>
              </mc:Choice>
              <mc:Fallback>
                <p:oleObj name="Equation" r:id="rId5" imgW="1104840" imgH="330120" progId="Equation.DSMT4">
                  <p:embed/>
                  <p:pic>
                    <p:nvPicPr>
                      <p:cNvPr id="17411" name="Object 5"/>
                      <p:cNvPicPr>
                        <a:picLocks noChangeAspect="1" noChangeArrowheads="1"/>
                      </p:cNvPicPr>
                      <p:nvPr/>
                    </p:nvPicPr>
                    <p:blipFill>
                      <a:blip r:embed="rId6"/>
                      <a:srcRect/>
                      <a:stretch>
                        <a:fillRect/>
                      </a:stretch>
                    </p:blipFill>
                    <p:spPr bwMode="auto">
                      <a:xfrm>
                        <a:off x="1899557" y="1530228"/>
                        <a:ext cx="11049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431695737"/>
              </p:ext>
            </p:extLst>
          </p:nvPr>
        </p:nvGraphicFramePr>
        <p:xfrm>
          <a:off x="1415143" y="1950656"/>
          <a:ext cx="4356100" cy="2044700"/>
        </p:xfrm>
        <a:graphic>
          <a:graphicData uri="http://schemas.openxmlformats.org/presentationml/2006/ole">
            <mc:AlternateContent xmlns:mc="http://schemas.openxmlformats.org/markup-compatibility/2006">
              <mc:Choice xmlns:v="urn:schemas-microsoft-com:vml" Requires="v">
                <p:oleObj spid="_x0000_s183309" name="Equation" r:id="rId7" imgW="4356000" imgH="2044440" progId="Equation.DSMT4">
                  <p:embed/>
                </p:oleObj>
              </mc:Choice>
              <mc:Fallback>
                <p:oleObj name="Equation" r:id="rId7" imgW="4356000" imgH="2044440" progId="Equation.DSMT4">
                  <p:embed/>
                  <p:pic>
                    <p:nvPicPr>
                      <p:cNvPr id="6" name="Object 5"/>
                      <p:cNvPicPr>
                        <a:picLocks noChangeAspect="1" noChangeArrowheads="1"/>
                      </p:cNvPicPr>
                      <p:nvPr/>
                    </p:nvPicPr>
                    <p:blipFill>
                      <a:blip r:embed="rId8"/>
                      <a:srcRect/>
                      <a:stretch>
                        <a:fillRect/>
                      </a:stretch>
                    </p:blipFill>
                    <p:spPr bwMode="auto">
                      <a:xfrm>
                        <a:off x="1415143" y="1950656"/>
                        <a:ext cx="4356100" cy="2044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461191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Rocket propulsion</a:t>
            </a:r>
            <a:endParaRPr lang="en-SG" dirty="0"/>
          </a:p>
        </p:txBody>
      </p:sp>
      <p:sp>
        <p:nvSpPr>
          <p:cNvPr id="3" name="Content Placeholder 2"/>
          <p:cNvSpPr>
            <a:spLocks noGrp="1"/>
          </p:cNvSpPr>
          <p:nvPr>
            <p:ph idx="1"/>
          </p:nvPr>
        </p:nvSpPr>
        <p:spPr/>
        <p:txBody>
          <a:bodyPr/>
          <a:lstStyle/>
          <a:p>
            <a:r>
              <a:rPr lang="en-US" dirty="0"/>
              <a:t>Rearranging, we get</a:t>
            </a:r>
          </a:p>
          <a:p>
            <a:endParaRPr lang="en-US" dirty="0"/>
          </a:p>
          <a:p>
            <a:endParaRPr lang="en-US" dirty="0"/>
          </a:p>
          <a:p>
            <a:endParaRPr lang="en-US" dirty="0"/>
          </a:p>
          <a:p>
            <a:r>
              <a:rPr lang="en-US" dirty="0" smtClean="0"/>
              <a:t>Hence </a:t>
            </a:r>
            <a:r>
              <a:rPr lang="en-US" dirty="0"/>
              <a:t>thrust (reaction force) on the rocket depends on </a:t>
            </a:r>
          </a:p>
          <a:p>
            <a:pPr lvl="1"/>
            <a:r>
              <a:rPr lang="en-US" dirty="0"/>
              <a:t>the exhaust speed relative to the rocket</a:t>
            </a:r>
          </a:p>
          <a:p>
            <a:pPr lvl="1"/>
            <a:r>
              <a:rPr lang="en-US" dirty="0"/>
              <a:t>the rate of change of mass (burn rate),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23</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231910107"/>
              </p:ext>
            </p:extLst>
          </p:nvPr>
        </p:nvGraphicFramePr>
        <p:xfrm>
          <a:off x="1426799" y="2005628"/>
          <a:ext cx="4656137" cy="1752600"/>
        </p:xfrm>
        <a:graphic>
          <a:graphicData uri="http://schemas.openxmlformats.org/presentationml/2006/ole">
            <mc:AlternateContent xmlns:mc="http://schemas.openxmlformats.org/markup-compatibility/2006">
              <mc:Choice xmlns:v="urn:schemas-microsoft-com:vml" Requires="v">
                <p:oleObj spid="_x0000_s184331" name="Equation" r:id="rId3" imgW="4660560" imgH="1752480" progId="Equation.DSMT4">
                  <p:embed/>
                </p:oleObj>
              </mc:Choice>
              <mc:Fallback>
                <p:oleObj name="Equation" r:id="rId3" imgW="4660560" imgH="1752480" progId="Equation.DSMT4">
                  <p:embed/>
                  <p:pic>
                    <p:nvPicPr>
                      <p:cNvPr id="18434" name="Object 2"/>
                      <p:cNvPicPr>
                        <a:picLocks noChangeAspect="1" noChangeArrowheads="1"/>
                      </p:cNvPicPr>
                      <p:nvPr/>
                    </p:nvPicPr>
                    <p:blipFill>
                      <a:blip r:embed="rId4"/>
                      <a:srcRect/>
                      <a:stretch>
                        <a:fillRect/>
                      </a:stretch>
                    </p:blipFill>
                    <p:spPr bwMode="auto">
                      <a:xfrm>
                        <a:off x="1426799" y="2005628"/>
                        <a:ext cx="4656137" cy="175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7"/>
          <p:cNvGraphicFramePr>
            <a:graphicFrameLocks noChangeAspect="1"/>
          </p:cNvGraphicFramePr>
          <p:nvPr>
            <p:extLst>
              <p:ext uri="{D42A27DB-BD31-4B8C-83A1-F6EECF244321}">
                <p14:modId xmlns:p14="http://schemas.microsoft.com/office/powerpoint/2010/main" val="3772414381"/>
              </p:ext>
            </p:extLst>
          </p:nvPr>
        </p:nvGraphicFramePr>
        <p:xfrm>
          <a:off x="5763531" y="4643438"/>
          <a:ext cx="660400" cy="317500"/>
        </p:xfrm>
        <a:graphic>
          <a:graphicData uri="http://schemas.openxmlformats.org/presentationml/2006/ole">
            <mc:AlternateContent xmlns:mc="http://schemas.openxmlformats.org/markup-compatibility/2006">
              <mc:Choice xmlns:v="urn:schemas-microsoft-com:vml" Requires="v">
                <p:oleObj spid="_x0000_s184332" name="Equation" r:id="rId5" imgW="660240" imgH="317160" progId="Equation.DSMT4">
                  <p:embed/>
                </p:oleObj>
              </mc:Choice>
              <mc:Fallback>
                <p:oleObj name="Equation" r:id="rId5" imgW="660240" imgH="317160" progId="Equation.DSMT4">
                  <p:embed/>
                  <p:pic>
                    <p:nvPicPr>
                      <p:cNvPr id="18435" name="Object 7"/>
                      <p:cNvPicPr>
                        <a:picLocks noChangeAspect="1" noChangeArrowheads="1"/>
                      </p:cNvPicPr>
                      <p:nvPr/>
                    </p:nvPicPr>
                    <p:blipFill>
                      <a:blip r:embed="rId6"/>
                      <a:srcRect/>
                      <a:stretch>
                        <a:fillRect/>
                      </a:stretch>
                    </p:blipFill>
                    <p:spPr bwMode="auto">
                      <a:xfrm>
                        <a:off x="5763531" y="4643438"/>
                        <a:ext cx="6604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8"/>
          <p:cNvGraphicFramePr>
            <a:graphicFrameLocks noChangeAspect="1"/>
          </p:cNvGraphicFramePr>
          <p:nvPr>
            <p:extLst>
              <p:ext uri="{D42A27DB-BD31-4B8C-83A1-F6EECF244321}">
                <p14:modId xmlns:p14="http://schemas.microsoft.com/office/powerpoint/2010/main" val="3643894016"/>
              </p:ext>
            </p:extLst>
          </p:nvPr>
        </p:nvGraphicFramePr>
        <p:xfrm>
          <a:off x="5693681" y="5159469"/>
          <a:ext cx="800100" cy="254000"/>
        </p:xfrm>
        <a:graphic>
          <a:graphicData uri="http://schemas.openxmlformats.org/presentationml/2006/ole">
            <mc:AlternateContent xmlns:mc="http://schemas.openxmlformats.org/markup-compatibility/2006">
              <mc:Choice xmlns:v="urn:schemas-microsoft-com:vml" Requires="v">
                <p:oleObj spid="_x0000_s184333" name="Equation" r:id="rId7" imgW="799920" imgH="253800" progId="Equation.DSMT4">
                  <p:embed/>
                </p:oleObj>
              </mc:Choice>
              <mc:Fallback>
                <p:oleObj name="Equation" r:id="rId7" imgW="799920" imgH="253800" progId="Equation.DSMT4">
                  <p:embed/>
                  <p:pic>
                    <p:nvPicPr>
                      <p:cNvPr id="18436" name="Object 8"/>
                      <p:cNvPicPr>
                        <a:picLocks noChangeAspect="1" noChangeArrowheads="1"/>
                      </p:cNvPicPr>
                      <p:nvPr/>
                    </p:nvPicPr>
                    <p:blipFill>
                      <a:blip r:embed="rId8"/>
                      <a:srcRect/>
                      <a:stretch>
                        <a:fillRect/>
                      </a:stretch>
                    </p:blipFill>
                    <p:spPr bwMode="auto">
                      <a:xfrm>
                        <a:off x="5693681" y="5159469"/>
                        <a:ext cx="800100" cy="25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38743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7</a:t>
            </a:r>
            <a:endParaRPr lang="en-SG" dirty="0"/>
          </a:p>
        </p:txBody>
      </p:sp>
      <p:sp>
        <p:nvSpPr>
          <p:cNvPr id="3" name="Content Placeholder 2"/>
          <p:cNvSpPr>
            <a:spLocks noGrp="1"/>
          </p:cNvSpPr>
          <p:nvPr>
            <p:ph idx="1"/>
          </p:nvPr>
        </p:nvSpPr>
        <p:spPr/>
        <p:txBody>
          <a:bodyPr/>
          <a:lstStyle/>
          <a:p>
            <a:pPr marL="0" indent="0">
              <a:buNone/>
            </a:pPr>
            <a:r>
              <a:rPr lang="en-US" sz="2000" dirty="0"/>
              <a:t>A rocket stands vertically on its launching pad prior to ignition. The mass of the rocket and its fuel is 1.9 x 10</a:t>
            </a:r>
            <a:r>
              <a:rPr lang="en-US" sz="2000" baseline="30000" dirty="0"/>
              <a:t>3</a:t>
            </a:r>
            <a:r>
              <a:rPr lang="en-US" sz="2000" dirty="0"/>
              <a:t> kg. On ignition, gas is ejected from the rocket at a speed of 2.5 x 10</a:t>
            </a:r>
            <a:r>
              <a:rPr lang="en-US" sz="2000" baseline="30000" dirty="0"/>
              <a:t>3</a:t>
            </a:r>
            <a:r>
              <a:rPr lang="en-US" sz="2000" dirty="0"/>
              <a:t> kg/s relative to the rocket and fuel is consumed at a constant rate of 7.4 kg/s. Find the thrust on the rocket and hence explain why there is an interval between ignition and lift-off.	</a:t>
            </a:r>
          </a:p>
          <a:p>
            <a:endParaRPr lang="en-US" sz="2000" dirty="0"/>
          </a:p>
          <a:p>
            <a:endParaRPr lang="en-US" sz="2000" dirty="0"/>
          </a:p>
          <a:p>
            <a:endParaRPr lang="en-US" sz="2000" dirty="0"/>
          </a:p>
          <a:p>
            <a:pPr>
              <a:buNone/>
            </a:pPr>
            <a:endParaRPr lang="en-US" sz="2000" dirty="0" smtClean="0"/>
          </a:p>
          <a:p>
            <a:pPr>
              <a:buNone/>
            </a:pPr>
            <a:r>
              <a:rPr lang="en-US" sz="2000" dirty="0" smtClean="0"/>
              <a:t>The </a:t>
            </a:r>
            <a:r>
              <a:rPr lang="en-US" sz="2000" dirty="0"/>
              <a:t>delay is due to the inertia of the rocket and initial fuel load.</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24</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20809192"/>
              </p:ext>
            </p:extLst>
          </p:nvPr>
        </p:nvGraphicFramePr>
        <p:xfrm>
          <a:off x="1065213" y="2919413"/>
          <a:ext cx="1638300" cy="1828800"/>
        </p:xfrm>
        <a:graphic>
          <a:graphicData uri="http://schemas.openxmlformats.org/presentationml/2006/ole">
            <mc:AlternateContent xmlns:mc="http://schemas.openxmlformats.org/markup-compatibility/2006">
              <mc:Choice xmlns:v="urn:schemas-microsoft-com:vml" Requires="v">
                <p:oleObj spid="_x0000_s185349" name="Equation" r:id="rId3" imgW="1638000" imgH="1828800" progId="Equation.DSMT4">
                  <p:embed/>
                </p:oleObj>
              </mc:Choice>
              <mc:Fallback>
                <p:oleObj name="Equation" r:id="rId3" imgW="1638000" imgH="1828800" progId="Equation.DSMT4">
                  <p:embed/>
                  <p:pic>
                    <p:nvPicPr>
                      <p:cNvPr id="19458" name="Object 2"/>
                      <p:cNvPicPr>
                        <a:picLocks noChangeAspect="1" noChangeArrowheads="1"/>
                      </p:cNvPicPr>
                      <p:nvPr/>
                    </p:nvPicPr>
                    <p:blipFill>
                      <a:blip r:embed="rId4"/>
                      <a:srcRect/>
                      <a:stretch>
                        <a:fillRect/>
                      </a:stretch>
                    </p:blipFill>
                    <p:spPr bwMode="auto">
                      <a:xfrm>
                        <a:off x="1065213" y="2919413"/>
                        <a:ext cx="16383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7339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981200" y="277813"/>
            <a:ext cx="8229600" cy="900112"/>
          </a:xfrm>
        </p:spPr>
        <p:txBody>
          <a:bodyPr/>
          <a:lstStyle/>
          <a:p>
            <a:endParaRPr lang="en-US" smtClean="0">
              <a:latin typeface="Arial" charset="0"/>
            </a:endParaRPr>
          </a:p>
        </p:txBody>
      </p:sp>
      <p:sp>
        <p:nvSpPr>
          <p:cNvPr id="55299" name="Content Placeholder 2"/>
          <p:cNvSpPr>
            <a:spLocks noGrp="1"/>
          </p:cNvSpPr>
          <p:nvPr>
            <p:ph idx="1"/>
          </p:nvPr>
        </p:nvSpPr>
        <p:spPr>
          <a:xfrm>
            <a:off x="1981200" y="1295401"/>
            <a:ext cx="8229600" cy="4530725"/>
          </a:xfrm>
        </p:spPr>
        <p:txBody>
          <a:bodyPr/>
          <a:lstStyle/>
          <a:p>
            <a:endParaRPr lang="en-US" smtClean="0"/>
          </a:p>
        </p:txBody>
      </p:sp>
      <p:sp>
        <p:nvSpPr>
          <p:cNvPr id="55300" name="TextBox 3"/>
          <p:cNvSpPr txBox="1">
            <a:spLocks noChangeArrowheads="1"/>
          </p:cNvSpPr>
          <p:nvPr/>
        </p:nvSpPr>
        <p:spPr bwMode="auto">
          <a:xfrm>
            <a:off x="2678113" y="3146425"/>
            <a:ext cx="6889750" cy="1016000"/>
          </a:xfrm>
          <a:prstGeom prst="rect">
            <a:avLst/>
          </a:prstGeom>
          <a:noFill/>
          <a:ln w="9525">
            <a:noFill/>
            <a:miter lim="800000"/>
            <a:headEnd/>
            <a:tailEnd/>
          </a:ln>
        </p:spPr>
        <p:txBody>
          <a:bodyPr>
            <a:spAutoFit/>
          </a:bodyPr>
          <a:lstStyle/>
          <a:p>
            <a:pPr algn="ctr"/>
            <a:r>
              <a:rPr lang="en-GB" sz="6000" dirty="0">
                <a:latin typeface="Times New Roman" panose="02020603050405020304" pitchFamily="18" charset="0"/>
                <a:cs typeface="Times New Roman" panose="02020603050405020304" pitchFamily="18" charset="0"/>
              </a:rPr>
              <a:t>End of chapter</a:t>
            </a:r>
            <a:endParaRPr lang="en-US" sz="6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r>
              <a:rPr lang="en-US" smtClean="0"/>
              <a:t> Page </a:t>
            </a:r>
            <a:fld id="{D57F1E4F-1CFF-5643-939E-217C01CDF565}" type="slidenum">
              <a:rPr lang="en-US" smtClean="0"/>
              <a:pPr/>
              <a:t>25</a:t>
            </a:fld>
            <a:endParaRPr lang="en-US" dirty="0"/>
          </a:p>
        </p:txBody>
      </p:sp>
    </p:spTree>
    <p:extLst>
      <p:ext uri="{BB962C8B-B14F-4D97-AF65-F5344CB8AC3E}">
        <p14:creationId xmlns:p14="http://schemas.microsoft.com/office/powerpoint/2010/main" val="1502202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Newton’s second law</a:t>
            </a:r>
            <a:endParaRPr lang="en-SG" dirty="0"/>
          </a:p>
        </p:txBody>
      </p:sp>
      <p:sp>
        <p:nvSpPr>
          <p:cNvPr id="3" name="Content Placeholder 2"/>
          <p:cNvSpPr>
            <a:spLocks noGrp="1"/>
          </p:cNvSpPr>
          <p:nvPr>
            <p:ph idx="1"/>
          </p:nvPr>
        </p:nvSpPr>
        <p:spPr/>
        <p:txBody>
          <a:bodyPr/>
          <a:lstStyle/>
          <a:p>
            <a:r>
              <a:rPr lang="en-US" dirty="0"/>
              <a:t>In terms of linear momentum, Newton’s second law is </a:t>
            </a:r>
          </a:p>
          <a:p>
            <a:endParaRPr lang="en-GB" dirty="0"/>
          </a:p>
          <a:p>
            <a:endParaRPr lang="en-GB" dirty="0" smtClean="0"/>
          </a:p>
          <a:p>
            <a:r>
              <a:rPr lang="en-GB" dirty="0" smtClean="0"/>
              <a:t>In </a:t>
            </a:r>
            <a:r>
              <a:rPr lang="en-GB" dirty="0"/>
              <a:t>words, </a:t>
            </a:r>
            <a:r>
              <a:rPr lang="en-GB" dirty="0">
                <a:solidFill>
                  <a:srgbClr val="FF0000"/>
                </a:solidFill>
              </a:rPr>
              <a:t>the net force </a:t>
            </a:r>
            <a:r>
              <a:rPr lang="en-GB" dirty="0"/>
              <a:t>acting on a particle equals</a:t>
            </a:r>
            <a:r>
              <a:rPr lang="en-GB" dirty="0">
                <a:solidFill>
                  <a:srgbClr val="FF0000"/>
                </a:solidFill>
              </a:rPr>
              <a:t> the time rate of change of the linear momentum</a:t>
            </a:r>
            <a:r>
              <a:rPr lang="en-GB" b="1" dirty="0">
                <a:solidFill>
                  <a:srgbClr val="FF0000"/>
                </a:solidFill>
              </a:rPr>
              <a:t> </a:t>
            </a:r>
            <a:r>
              <a:rPr lang="en-GB" dirty="0"/>
              <a:t>of the particle. </a:t>
            </a:r>
          </a:p>
          <a:p>
            <a:r>
              <a:rPr lang="en-GB" dirty="0"/>
              <a:t>A rapid change in momentum requires a large force while a gradual change in momentum requires less force.</a:t>
            </a:r>
          </a:p>
          <a:p>
            <a:r>
              <a:rPr lang="en-GB" dirty="0"/>
              <a:t>If the mass </a:t>
            </a:r>
            <a:r>
              <a:rPr lang="en-GB" i="1" dirty="0"/>
              <a:t>m</a:t>
            </a:r>
            <a:r>
              <a:rPr lang="en-GB" dirty="0"/>
              <a:t> is constant and </a:t>
            </a:r>
            <a:r>
              <a:rPr lang="en-GB" i="1" dirty="0" smtClean="0"/>
              <a:t>a</a:t>
            </a:r>
            <a:r>
              <a:rPr lang="en-GB" dirty="0" smtClean="0"/>
              <a:t> </a:t>
            </a:r>
            <a:r>
              <a:rPr lang="en-GB" dirty="0"/>
              <a:t>is uniform, </a:t>
            </a:r>
            <a:r>
              <a:rPr lang="en-GB" dirty="0" smtClean="0"/>
              <a:t>then </a:t>
            </a:r>
            <a:endParaRPr lang="en-US"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486188012"/>
              </p:ext>
            </p:extLst>
          </p:nvPr>
        </p:nvGraphicFramePr>
        <p:xfrm>
          <a:off x="1421039" y="1943896"/>
          <a:ext cx="2260440" cy="787320"/>
        </p:xfrm>
        <a:graphic>
          <a:graphicData uri="http://schemas.openxmlformats.org/presentationml/2006/ole">
            <mc:AlternateContent xmlns:mc="http://schemas.openxmlformats.org/markup-compatibility/2006">
              <mc:Choice xmlns:v="urn:schemas-microsoft-com:vml" Requires="v">
                <p:oleObj spid="_x0000_s161826" name="Equation" r:id="rId3" imgW="2260440" imgH="787320" progId="Equation.DSMT4">
                  <p:embed/>
                </p:oleObj>
              </mc:Choice>
              <mc:Fallback>
                <p:oleObj name="Equation" r:id="rId3" imgW="2260440" imgH="787320" progId="Equation.DSMT4">
                  <p:embed/>
                  <p:pic>
                    <p:nvPicPr>
                      <p:cNvPr id="7" name="Object 2"/>
                      <p:cNvPicPr>
                        <a:picLocks noChangeAspect="1" noChangeArrowheads="1"/>
                      </p:cNvPicPr>
                      <p:nvPr/>
                    </p:nvPicPr>
                    <p:blipFill>
                      <a:blip r:embed="rId4"/>
                      <a:srcRect/>
                      <a:stretch>
                        <a:fillRect/>
                      </a:stretch>
                    </p:blipFill>
                    <p:spPr bwMode="auto">
                      <a:xfrm>
                        <a:off x="1421039" y="1943896"/>
                        <a:ext cx="2260440" cy="787320"/>
                      </a:xfrm>
                      <a:prstGeom prst="rect">
                        <a:avLst/>
                      </a:prstGeom>
                      <a:noFill/>
                      <a:ln w="15875">
                        <a:noFill/>
                      </a:ln>
                      <a:extLst/>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3139282983"/>
              </p:ext>
            </p:extLst>
          </p:nvPr>
        </p:nvGraphicFramePr>
        <p:xfrm>
          <a:off x="7254195" y="5343566"/>
          <a:ext cx="2197080" cy="787320"/>
        </p:xfrm>
        <a:graphic>
          <a:graphicData uri="http://schemas.openxmlformats.org/presentationml/2006/ole">
            <mc:AlternateContent xmlns:mc="http://schemas.openxmlformats.org/markup-compatibility/2006">
              <mc:Choice xmlns:v="urn:schemas-microsoft-com:vml" Requires="v">
                <p:oleObj spid="_x0000_s161827" name="Equation" r:id="rId5" imgW="2197080" imgH="787320" progId="Equation.DSMT4">
                  <p:embed/>
                </p:oleObj>
              </mc:Choice>
              <mc:Fallback>
                <p:oleObj name="Equation" r:id="rId5" imgW="2197080" imgH="787320" progId="Equation.DSMT4">
                  <p:embed/>
                  <p:pic>
                    <p:nvPicPr>
                      <p:cNvPr id="8" name="Object 2"/>
                      <p:cNvPicPr>
                        <a:picLocks noChangeAspect="1" noChangeArrowheads="1"/>
                      </p:cNvPicPr>
                      <p:nvPr/>
                    </p:nvPicPr>
                    <p:blipFill>
                      <a:blip r:embed="rId6"/>
                      <a:srcRect/>
                      <a:stretch>
                        <a:fillRect/>
                      </a:stretch>
                    </p:blipFill>
                    <p:spPr bwMode="auto">
                      <a:xfrm>
                        <a:off x="7254195" y="5343566"/>
                        <a:ext cx="2197080" cy="787320"/>
                      </a:xfrm>
                      <a:prstGeom prst="rect">
                        <a:avLst/>
                      </a:prstGeom>
                      <a:noFill/>
                      <a:ln w="15875">
                        <a:noFill/>
                      </a:ln>
                      <a:extLst/>
                    </p:spPr>
                  </p:pic>
                </p:oleObj>
              </mc:Fallback>
            </mc:AlternateContent>
          </a:graphicData>
        </a:graphic>
      </p:graphicFrame>
    </p:spTree>
    <p:extLst>
      <p:ext uri="{BB962C8B-B14F-4D97-AF65-F5344CB8AC3E}">
        <p14:creationId xmlns:p14="http://schemas.microsoft.com/office/powerpoint/2010/main" val="3047334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Impulse-momentum theorem </a:t>
            </a:r>
            <a:endParaRPr lang="en-SG" dirty="0"/>
          </a:p>
        </p:txBody>
      </p:sp>
      <p:sp>
        <p:nvSpPr>
          <p:cNvPr id="3" name="Content Placeholder 2"/>
          <p:cNvSpPr>
            <a:spLocks noGrp="1"/>
          </p:cNvSpPr>
          <p:nvPr>
            <p:ph idx="1"/>
          </p:nvPr>
        </p:nvSpPr>
        <p:spPr/>
        <p:txBody>
          <a:bodyPr/>
          <a:lstStyle/>
          <a:p>
            <a:r>
              <a:rPr lang="en-GB" dirty="0"/>
              <a:t>If the net force on the mass is </a:t>
            </a:r>
            <a:r>
              <a:rPr lang="en-GB" dirty="0">
                <a:solidFill>
                  <a:srgbClr val="FF0000"/>
                </a:solidFill>
              </a:rPr>
              <a:t>constant</a:t>
            </a:r>
            <a:r>
              <a:rPr lang="en-GB" dirty="0"/>
              <a:t>, </a:t>
            </a:r>
            <a:endParaRPr lang="en-US" dirty="0"/>
          </a:p>
          <a:p>
            <a:endParaRPr lang="en-US" dirty="0"/>
          </a:p>
          <a:p>
            <a:endParaRPr lang="en-US" dirty="0"/>
          </a:p>
          <a:p>
            <a:r>
              <a:rPr lang="en-US" dirty="0"/>
              <a:t>We can write the above as</a:t>
            </a:r>
          </a:p>
          <a:p>
            <a:r>
              <a:rPr lang="en-GB" dirty="0" smtClean="0"/>
              <a:t>The </a:t>
            </a:r>
            <a:r>
              <a:rPr lang="en-GB" dirty="0"/>
              <a:t>term                    </a:t>
            </a:r>
            <a:r>
              <a:rPr lang="en-GB" dirty="0" smtClean="0"/>
              <a:t>is </a:t>
            </a:r>
            <a:r>
              <a:rPr lang="en-GB" dirty="0"/>
              <a:t>known as impulse. It </a:t>
            </a:r>
            <a:r>
              <a:rPr lang="en-US" dirty="0"/>
              <a:t>is a </a:t>
            </a:r>
            <a:r>
              <a:rPr lang="en-US" dirty="0">
                <a:solidFill>
                  <a:srgbClr val="FF0000"/>
                </a:solidFill>
              </a:rPr>
              <a:t>vector</a:t>
            </a:r>
            <a:r>
              <a:rPr lang="en-US" dirty="0"/>
              <a:t> quantity and its direction is in the direction of the </a:t>
            </a:r>
            <a:r>
              <a:rPr lang="en-US" dirty="0">
                <a:solidFill>
                  <a:srgbClr val="FF0000"/>
                </a:solidFill>
              </a:rPr>
              <a:t>net</a:t>
            </a:r>
            <a:r>
              <a:rPr lang="en-US" dirty="0"/>
              <a:t> force.</a:t>
            </a:r>
          </a:p>
          <a:p>
            <a:r>
              <a:rPr lang="en-US" dirty="0"/>
              <a:t>The SI unit of impulse is N s.</a:t>
            </a:r>
          </a:p>
          <a:p>
            <a:r>
              <a:rPr lang="en-GB" dirty="0"/>
              <a:t>The above relation is known as the </a:t>
            </a:r>
            <a:r>
              <a:rPr lang="en-GB" dirty="0">
                <a:solidFill>
                  <a:srgbClr val="FF0000"/>
                </a:solidFill>
              </a:rPr>
              <a:t>impulse-momentum </a:t>
            </a:r>
            <a:r>
              <a:rPr lang="en-GB" dirty="0">
                <a:solidFill>
                  <a:schemeClr val="tx1"/>
                </a:solidFill>
              </a:rPr>
              <a:t>theorem.</a:t>
            </a:r>
          </a:p>
          <a:p>
            <a:endParaRPr lang="en-US"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4</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642069608"/>
              </p:ext>
            </p:extLst>
          </p:nvPr>
        </p:nvGraphicFramePr>
        <p:xfrm>
          <a:off x="1388382" y="1941060"/>
          <a:ext cx="2463480" cy="863280"/>
        </p:xfrm>
        <a:graphic>
          <a:graphicData uri="http://schemas.openxmlformats.org/presentationml/2006/ole">
            <mc:AlternateContent xmlns:mc="http://schemas.openxmlformats.org/markup-compatibility/2006">
              <mc:Choice xmlns:v="urn:schemas-microsoft-com:vml" Requires="v">
                <p:oleObj spid="_x0000_s175151" name="Equation" r:id="rId3" imgW="2463480" imgH="863280" progId="Equation.DSMT4">
                  <p:embed/>
                </p:oleObj>
              </mc:Choice>
              <mc:Fallback>
                <p:oleObj name="Equation" r:id="rId3" imgW="2463480" imgH="863280" progId="Equation.DSMT4">
                  <p:embed/>
                  <p:pic>
                    <p:nvPicPr>
                      <p:cNvPr id="336900" name="Object 4"/>
                      <p:cNvPicPr>
                        <a:picLocks noChangeAspect="1" noChangeArrowheads="1"/>
                      </p:cNvPicPr>
                      <p:nvPr/>
                    </p:nvPicPr>
                    <p:blipFill>
                      <a:blip r:embed="rId4"/>
                      <a:srcRect/>
                      <a:stretch>
                        <a:fillRect/>
                      </a:stretch>
                    </p:blipFill>
                    <p:spPr bwMode="auto">
                      <a:xfrm>
                        <a:off x="1388382" y="1941060"/>
                        <a:ext cx="2463480" cy="863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2992197685"/>
              </p:ext>
            </p:extLst>
          </p:nvPr>
        </p:nvGraphicFramePr>
        <p:xfrm>
          <a:off x="4751160" y="3466206"/>
          <a:ext cx="1981080" cy="431640"/>
        </p:xfrm>
        <a:graphic>
          <a:graphicData uri="http://schemas.openxmlformats.org/presentationml/2006/ole">
            <mc:AlternateContent xmlns:mc="http://schemas.openxmlformats.org/markup-compatibility/2006">
              <mc:Choice xmlns:v="urn:schemas-microsoft-com:vml" Requires="v">
                <p:oleObj spid="_x0000_s175152" name="Equation" r:id="rId5" imgW="1981080" imgH="431640" progId="Equation.DSMT4">
                  <p:embed/>
                </p:oleObj>
              </mc:Choice>
              <mc:Fallback>
                <p:oleObj name="Equation" r:id="rId5" imgW="1981080" imgH="431640" progId="Equation.DSMT4">
                  <p:embed/>
                  <p:pic>
                    <p:nvPicPr>
                      <p:cNvPr id="337923" name="Object 3"/>
                      <p:cNvPicPr>
                        <a:picLocks noChangeAspect="1" noChangeArrowheads="1"/>
                      </p:cNvPicPr>
                      <p:nvPr/>
                    </p:nvPicPr>
                    <p:blipFill>
                      <a:blip r:embed="rId6"/>
                      <a:srcRect/>
                      <a:stretch>
                        <a:fillRect/>
                      </a:stretch>
                    </p:blipFill>
                    <p:spPr bwMode="auto">
                      <a:xfrm>
                        <a:off x="4751160" y="3466206"/>
                        <a:ext cx="1981080" cy="431640"/>
                      </a:xfrm>
                      <a:prstGeom prst="rect">
                        <a:avLst/>
                      </a:prstGeom>
                      <a:noFill/>
                      <a:ln w="15875">
                        <a:noFill/>
                      </a:ln>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1771379696"/>
              </p:ext>
            </p:extLst>
          </p:nvPr>
        </p:nvGraphicFramePr>
        <p:xfrm>
          <a:off x="2663666" y="4116641"/>
          <a:ext cx="1269720" cy="431640"/>
        </p:xfrm>
        <a:graphic>
          <a:graphicData uri="http://schemas.openxmlformats.org/presentationml/2006/ole">
            <mc:AlternateContent xmlns:mc="http://schemas.openxmlformats.org/markup-compatibility/2006">
              <mc:Choice xmlns:v="urn:schemas-microsoft-com:vml" Requires="v">
                <p:oleObj spid="_x0000_s175153" name="Equation" r:id="rId7" imgW="1269720" imgH="431640" progId="Equation.DSMT4">
                  <p:embed/>
                </p:oleObj>
              </mc:Choice>
              <mc:Fallback>
                <p:oleObj name="Equation" r:id="rId7" imgW="1269720" imgH="431640" progId="Equation.DSMT4">
                  <p:embed/>
                  <p:pic>
                    <p:nvPicPr>
                      <p:cNvPr id="9" name="Object 3"/>
                      <p:cNvPicPr>
                        <a:picLocks noChangeAspect="1" noChangeArrowheads="1"/>
                      </p:cNvPicPr>
                      <p:nvPr/>
                    </p:nvPicPr>
                    <p:blipFill>
                      <a:blip r:embed="rId8"/>
                      <a:srcRect/>
                      <a:stretch>
                        <a:fillRect/>
                      </a:stretch>
                    </p:blipFill>
                    <p:spPr bwMode="auto">
                      <a:xfrm>
                        <a:off x="2663666" y="4116641"/>
                        <a:ext cx="1269720" cy="431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40026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Impulse-momentum theorem</a:t>
            </a:r>
            <a:endParaRPr lang="en-SG" dirty="0"/>
          </a:p>
        </p:txBody>
      </p:sp>
      <p:sp>
        <p:nvSpPr>
          <p:cNvPr id="3" name="Content Placeholder 2"/>
          <p:cNvSpPr>
            <a:spLocks noGrp="1"/>
          </p:cNvSpPr>
          <p:nvPr>
            <p:ph idx="1"/>
          </p:nvPr>
        </p:nvSpPr>
        <p:spPr/>
        <p:txBody>
          <a:bodyPr/>
          <a:lstStyle/>
          <a:p>
            <a:r>
              <a:rPr lang="en-GB" dirty="0"/>
              <a:t>If the net force is not constant </a:t>
            </a:r>
          </a:p>
          <a:p>
            <a:endParaRPr lang="en-GB" dirty="0"/>
          </a:p>
          <a:p>
            <a:r>
              <a:rPr lang="en-GB" dirty="0" smtClean="0"/>
              <a:t>We </a:t>
            </a:r>
            <a:r>
              <a:rPr lang="en-GB" dirty="0"/>
              <a:t>can define an average net </a:t>
            </a:r>
            <a:r>
              <a:rPr lang="en-GB" dirty="0" smtClean="0"/>
              <a:t>force which </a:t>
            </a:r>
            <a:br>
              <a:rPr lang="en-GB" dirty="0" smtClean="0"/>
            </a:br>
            <a:r>
              <a:rPr lang="en-GB" dirty="0" smtClean="0"/>
              <a:t>gives </a:t>
            </a:r>
            <a:r>
              <a:rPr lang="en-GB" dirty="0"/>
              <a:t>the same </a:t>
            </a:r>
            <a:r>
              <a:rPr lang="en-GB" dirty="0" smtClean="0"/>
              <a:t>area as </a:t>
            </a:r>
            <a:r>
              <a:rPr lang="en-GB" dirty="0"/>
              <a:t>the varying </a:t>
            </a:r>
            <a:r>
              <a:rPr lang="en-GB" dirty="0" smtClean="0"/>
              <a:t>net </a:t>
            </a:r>
            <a:r>
              <a:rPr lang="en-GB" dirty="0"/>
              <a:t>force, i.e.</a:t>
            </a:r>
          </a:p>
          <a:p>
            <a:endParaRPr lang="en-SG" dirty="0" smtClean="0"/>
          </a:p>
          <a:p>
            <a:r>
              <a:rPr lang="en-SG" dirty="0" smtClean="0"/>
              <a:t>The magnitude of the components are:</a:t>
            </a: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5</a:t>
            </a:fld>
            <a:endParaRPr lang="en-US" dirty="0"/>
          </a:p>
        </p:txBody>
      </p:sp>
      <p:graphicFrame>
        <p:nvGraphicFramePr>
          <p:cNvPr id="5" name="Object 6"/>
          <p:cNvGraphicFramePr>
            <a:graphicFrameLocks noChangeAspect="1"/>
          </p:cNvGraphicFramePr>
          <p:nvPr>
            <p:extLst>
              <p:ext uri="{D42A27DB-BD31-4B8C-83A1-F6EECF244321}">
                <p14:modId xmlns:p14="http://schemas.microsoft.com/office/powerpoint/2010/main" val="709365240"/>
              </p:ext>
            </p:extLst>
          </p:nvPr>
        </p:nvGraphicFramePr>
        <p:xfrm>
          <a:off x="1442811" y="5054545"/>
          <a:ext cx="5384800" cy="1358900"/>
        </p:xfrm>
        <a:graphic>
          <a:graphicData uri="http://schemas.openxmlformats.org/presentationml/2006/ole">
            <mc:AlternateContent xmlns:mc="http://schemas.openxmlformats.org/markup-compatibility/2006">
              <mc:Choice xmlns:v="urn:schemas-microsoft-com:vml" Requires="v">
                <p:oleObj spid="_x0000_s176169" name="Equation" r:id="rId3" imgW="5384520" imgH="1358640" progId="Equation.DSMT4">
                  <p:embed/>
                </p:oleObj>
              </mc:Choice>
              <mc:Fallback>
                <p:oleObj name="Equation" r:id="rId3" imgW="5384520" imgH="1358640" progId="Equation.DSMT4">
                  <p:embed/>
                  <p:pic>
                    <p:nvPicPr>
                      <p:cNvPr id="293893" name="Object 6"/>
                      <p:cNvPicPr>
                        <a:picLocks noChangeAspect="1" noChangeArrowheads="1"/>
                      </p:cNvPicPr>
                      <p:nvPr/>
                    </p:nvPicPr>
                    <p:blipFill>
                      <a:blip r:embed="rId4"/>
                      <a:srcRect/>
                      <a:stretch>
                        <a:fillRect/>
                      </a:stretch>
                    </p:blipFill>
                    <p:spPr bwMode="auto">
                      <a:xfrm>
                        <a:off x="1442811" y="5054545"/>
                        <a:ext cx="5384800" cy="1358900"/>
                      </a:xfrm>
                      <a:prstGeom prst="rect">
                        <a:avLst/>
                      </a:prstGeom>
                      <a:solidFill>
                        <a:schemeClr val="bg1"/>
                      </a:solidFill>
                      <a:extLst/>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4023563351"/>
              </p:ext>
            </p:extLst>
          </p:nvPr>
        </p:nvGraphicFramePr>
        <p:xfrm>
          <a:off x="1390650" y="1958975"/>
          <a:ext cx="1523880" cy="558720"/>
        </p:xfrm>
        <a:graphic>
          <a:graphicData uri="http://schemas.openxmlformats.org/presentationml/2006/ole">
            <mc:AlternateContent xmlns:mc="http://schemas.openxmlformats.org/markup-compatibility/2006">
              <mc:Choice xmlns:v="urn:schemas-microsoft-com:vml" Requires="v">
                <p:oleObj spid="_x0000_s176170" name="Equation" r:id="rId5" imgW="1523880" imgH="558720" progId="Equation.DSMT4">
                  <p:embed/>
                </p:oleObj>
              </mc:Choice>
              <mc:Fallback>
                <p:oleObj name="Equation" r:id="rId5" imgW="1523880" imgH="558720" progId="Equation.DSMT4">
                  <p:embed/>
                  <p:pic>
                    <p:nvPicPr>
                      <p:cNvPr id="293894" name="Object 6"/>
                      <p:cNvPicPr>
                        <a:picLocks noChangeAspect="1" noChangeArrowheads="1"/>
                      </p:cNvPicPr>
                      <p:nvPr/>
                    </p:nvPicPr>
                    <p:blipFill>
                      <a:blip r:embed="rId6"/>
                      <a:srcRect/>
                      <a:stretch>
                        <a:fillRect/>
                      </a:stretch>
                    </p:blipFill>
                    <p:spPr bwMode="auto">
                      <a:xfrm>
                        <a:off x="1390650" y="1958975"/>
                        <a:ext cx="1523880" cy="558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9" descr="E:\Media\Chapter8\Images\08_Figure03a-I.jpg"/>
          <p:cNvPicPr>
            <a:picLocks noChangeAspect="1" noChangeArrowheads="1"/>
          </p:cNvPicPr>
          <p:nvPr/>
        </p:nvPicPr>
        <p:blipFill>
          <a:blip r:embed="rId7" cstate="print"/>
          <a:srcRect t="8543"/>
          <a:stretch>
            <a:fillRect/>
          </a:stretch>
        </p:blipFill>
        <p:spPr bwMode="auto">
          <a:xfrm>
            <a:off x="7584636" y="1635996"/>
            <a:ext cx="3594994" cy="3411746"/>
          </a:xfrm>
          <a:prstGeom prst="rect">
            <a:avLst/>
          </a:prstGeom>
          <a:noFill/>
          <a:ln w="9525">
            <a:noFill/>
            <a:miter lim="800000"/>
            <a:headEnd/>
            <a:tailEnd/>
          </a:ln>
        </p:spPr>
      </p:pic>
      <p:graphicFrame>
        <p:nvGraphicFramePr>
          <p:cNvPr id="8" name="Object 4"/>
          <p:cNvGraphicFramePr>
            <a:graphicFrameLocks noChangeAspect="1"/>
          </p:cNvGraphicFramePr>
          <p:nvPr>
            <p:extLst>
              <p:ext uri="{D42A27DB-BD31-4B8C-83A1-F6EECF244321}">
                <p14:modId xmlns:p14="http://schemas.microsoft.com/office/powerpoint/2010/main" val="386166922"/>
              </p:ext>
            </p:extLst>
          </p:nvPr>
        </p:nvGraphicFramePr>
        <p:xfrm>
          <a:off x="1442811" y="3691609"/>
          <a:ext cx="1828800" cy="444240"/>
        </p:xfrm>
        <a:graphic>
          <a:graphicData uri="http://schemas.openxmlformats.org/presentationml/2006/ole">
            <mc:AlternateContent xmlns:mc="http://schemas.openxmlformats.org/markup-compatibility/2006">
              <mc:Choice xmlns:v="urn:schemas-microsoft-com:vml" Requires="v">
                <p:oleObj spid="_x0000_s176171" name="Equation" r:id="rId8" imgW="1828800" imgH="444240" progId="Equation.DSMT4">
                  <p:embed/>
                </p:oleObj>
              </mc:Choice>
              <mc:Fallback>
                <p:oleObj name="Equation" r:id="rId8" imgW="1828800" imgH="444240" progId="Equation.DSMT4">
                  <p:embed/>
                  <p:pic>
                    <p:nvPicPr>
                      <p:cNvPr id="293892" name="Object 4"/>
                      <p:cNvPicPr>
                        <a:picLocks noChangeAspect="1" noChangeArrowheads="1"/>
                      </p:cNvPicPr>
                      <p:nvPr/>
                    </p:nvPicPr>
                    <p:blipFill>
                      <a:blip r:embed="rId9"/>
                      <a:srcRect/>
                      <a:stretch>
                        <a:fillRect/>
                      </a:stretch>
                    </p:blipFill>
                    <p:spPr bwMode="auto">
                      <a:xfrm>
                        <a:off x="1442811" y="3691609"/>
                        <a:ext cx="1828800" cy="444240"/>
                      </a:xfrm>
                      <a:prstGeom prst="rect">
                        <a:avLst/>
                      </a:prstGeom>
                      <a:noFill/>
                      <a:ln w="15875">
                        <a:noFill/>
                      </a:ln>
                      <a:extLst/>
                    </p:spPr>
                  </p:pic>
                </p:oleObj>
              </mc:Fallback>
            </mc:AlternateContent>
          </a:graphicData>
        </a:graphic>
      </p:graphicFrame>
    </p:spTree>
    <p:extLst>
      <p:ext uri="{BB962C8B-B14F-4D97-AF65-F5344CB8AC3E}">
        <p14:creationId xmlns:p14="http://schemas.microsoft.com/office/powerpoint/2010/main" val="1382857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a:t>
            </a:r>
            <a:endParaRPr lang="en-SG" dirty="0"/>
          </a:p>
        </p:txBody>
      </p:sp>
      <p:sp>
        <p:nvSpPr>
          <p:cNvPr id="3" name="Content Placeholder 2"/>
          <p:cNvSpPr>
            <a:spLocks noGrp="1"/>
          </p:cNvSpPr>
          <p:nvPr>
            <p:ph idx="1"/>
          </p:nvPr>
        </p:nvSpPr>
        <p:spPr/>
        <p:txBody>
          <a:bodyPr/>
          <a:lstStyle/>
          <a:p>
            <a:pPr marL="0" indent="0">
              <a:buNone/>
            </a:pPr>
            <a:r>
              <a:rPr lang="en-US" sz="2000" dirty="0"/>
              <a:t>You throw a ball with a mass 0.40 kg against a brick wall. It moves horizontally to the left at 30 m/s to hit the wall after which it rebounds horizontally to the right at 20 m/s. (a) Find the impulse of the net force on the ball during its collision with the wall. (b) If the ball is in contact with the wall for 0.010 s, find the average horizontal force that the wall exerts on the ball during the impact.</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6</a:t>
            </a:fld>
            <a:endParaRPr lang="en-US" dirty="0"/>
          </a:p>
        </p:txBody>
      </p:sp>
      <p:pic>
        <p:nvPicPr>
          <p:cNvPr id="5" name="Picture 4" descr="08_05_Figure"/>
          <p:cNvPicPr>
            <a:picLocks noChangeAspect="1" noChangeArrowheads="1"/>
          </p:cNvPicPr>
          <p:nvPr/>
        </p:nvPicPr>
        <p:blipFill>
          <a:blip r:embed="rId3" cstate="print"/>
          <a:srcRect/>
          <a:stretch>
            <a:fillRect/>
          </a:stretch>
        </p:blipFill>
        <p:spPr bwMode="auto">
          <a:xfrm>
            <a:off x="1211545" y="3068297"/>
            <a:ext cx="4404015" cy="1530009"/>
          </a:xfrm>
          <a:prstGeom prst="rect">
            <a:avLst/>
          </a:prstGeom>
          <a:noFill/>
        </p:spPr>
      </p:pic>
    </p:spTree>
    <p:extLst>
      <p:ext uri="{BB962C8B-B14F-4D97-AF65-F5344CB8AC3E}">
        <p14:creationId xmlns:p14="http://schemas.microsoft.com/office/powerpoint/2010/main" val="377966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Internal and external forces</a:t>
            </a:r>
            <a:endParaRPr lang="en-SG" dirty="0"/>
          </a:p>
        </p:txBody>
      </p:sp>
      <p:sp>
        <p:nvSpPr>
          <p:cNvPr id="3" name="Content Placeholder 2"/>
          <p:cNvSpPr>
            <a:spLocks noGrp="1"/>
          </p:cNvSpPr>
          <p:nvPr>
            <p:ph idx="1"/>
          </p:nvPr>
        </p:nvSpPr>
        <p:spPr/>
        <p:txBody>
          <a:bodyPr/>
          <a:lstStyle/>
          <a:p>
            <a:r>
              <a:rPr lang="en-US" dirty="0"/>
              <a:t>For any system of particles, the forces exerted by the particles on each other are called </a:t>
            </a:r>
            <a:r>
              <a:rPr lang="en-US" dirty="0">
                <a:solidFill>
                  <a:srgbClr val="FF0000"/>
                </a:solidFill>
              </a:rPr>
              <a:t>internal </a:t>
            </a:r>
            <a:r>
              <a:rPr lang="en-US" dirty="0"/>
              <a:t>forces.</a:t>
            </a:r>
          </a:p>
          <a:p>
            <a:r>
              <a:rPr lang="en-US" dirty="0"/>
              <a:t>The forces exerted on any part of the system </a:t>
            </a:r>
            <a:r>
              <a:rPr lang="en-US" dirty="0" smtClean="0"/>
              <a:t>by </a:t>
            </a:r>
            <a:r>
              <a:rPr lang="en-US" dirty="0"/>
              <a:t>objects outside it are called </a:t>
            </a:r>
            <a:r>
              <a:rPr lang="en-US" dirty="0">
                <a:solidFill>
                  <a:srgbClr val="FF0000"/>
                </a:solidFill>
              </a:rPr>
              <a:t>external</a:t>
            </a:r>
            <a:r>
              <a:rPr lang="en-US" b="1" dirty="0">
                <a:solidFill>
                  <a:srgbClr val="FF0000"/>
                </a:solidFill>
              </a:rPr>
              <a:t> </a:t>
            </a:r>
            <a:r>
              <a:rPr lang="en-US" dirty="0"/>
              <a:t>forces.</a:t>
            </a:r>
            <a:endParaRPr lang="en-GB" dirty="0"/>
          </a:p>
          <a:p>
            <a:r>
              <a:rPr lang="en-GB" dirty="0"/>
              <a:t>If internal forces in a system are much </a:t>
            </a:r>
            <a:r>
              <a:rPr lang="en-GB" dirty="0">
                <a:solidFill>
                  <a:srgbClr val="FF0000"/>
                </a:solidFill>
              </a:rPr>
              <a:t>larger</a:t>
            </a:r>
            <a:r>
              <a:rPr lang="en-GB" dirty="0"/>
              <a:t> than any </a:t>
            </a:r>
            <a:r>
              <a:rPr lang="en-GB" dirty="0">
                <a:solidFill>
                  <a:srgbClr val="FF0000"/>
                </a:solidFill>
              </a:rPr>
              <a:t>external</a:t>
            </a:r>
            <a:r>
              <a:rPr lang="en-GB" dirty="0"/>
              <a:t> forces, we can treat the system as an </a:t>
            </a:r>
            <a:r>
              <a:rPr lang="en-GB" dirty="0">
                <a:solidFill>
                  <a:srgbClr val="FF0000"/>
                </a:solidFill>
              </a:rPr>
              <a:t>isolated system</a:t>
            </a:r>
            <a:r>
              <a:rPr lang="en-GB" dirty="0"/>
              <a:t>.</a:t>
            </a:r>
          </a:p>
          <a:p>
            <a:r>
              <a:rPr lang="en-GB" dirty="0"/>
              <a:t>For example, when two pucks on an air table collide, the internal force between them is much greater than the frictional force between the air and pucks.</a:t>
            </a:r>
          </a:p>
          <a:p>
            <a:r>
              <a:rPr lang="en-GB" dirty="0"/>
              <a:t>The two pucks </a:t>
            </a:r>
            <a:r>
              <a:rPr lang="en-GB" dirty="0">
                <a:solidFill>
                  <a:srgbClr val="FF0000"/>
                </a:solidFill>
              </a:rPr>
              <a:t>together</a:t>
            </a:r>
            <a:r>
              <a:rPr lang="en-GB" dirty="0"/>
              <a:t> can be regarded as an isolated system</a:t>
            </a:r>
            <a:r>
              <a:rPr lang="en-GB" dirty="0" smtClean="0"/>
              <a:t>.</a:t>
            </a:r>
            <a:endParaRPr lang="en-US"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7</a:t>
            </a:fld>
            <a:endParaRPr lang="en-US" dirty="0"/>
          </a:p>
        </p:txBody>
      </p:sp>
    </p:spTree>
    <p:extLst>
      <p:ext uri="{BB962C8B-B14F-4D97-AF65-F5344CB8AC3E}">
        <p14:creationId xmlns:p14="http://schemas.microsoft.com/office/powerpoint/2010/main" val="3917131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Law of conservation of momentum</a:t>
            </a:r>
            <a:endParaRPr lang="en-SG" dirty="0"/>
          </a:p>
        </p:txBody>
      </p:sp>
      <p:sp>
        <p:nvSpPr>
          <p:cNvPr id="3" name="Content Placeholder 2"/>
          <p:cNvSpPr>
            <a:spLocks noGrp="1"/>
          </p:cNvSpPr>
          <p:nvPr>
            <p:ph idx="1"/>
          </p:nvPr>
        </p:nvSpPr>
        <p:spPr/>
        <p:txBody>
          <a:bodyPr/>
          <a:lstStyle/>
          <a:p>
            <a:r>
              <a:rPr lang="en-US" dirty="0"/>
              <a:t>Consider an isolated system in which objects A and B collide. </a:t>
            </a:r>
          </a:p>
          <a:p>
            <a:r>
              <a:rPr lang="en-US" dirty="0"/>
              <a:t>From Newton’s third law,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8</a:t>
            </a:fld>
            <a:endParaRPr lang="en-US" dirty="0"/>
          </a:p>
        </p:txBody>
      </p:sp>
      <p:graphicFrame>
        <p:nvGraphicFramePr>
          <p:cNvPr id="5" name="Object 5"/>
          <p:cNvGraphicFramePr>
            <a:graphicFrameLocks noChangeAspect="1"/>
          </p:cNvGraphicFramePr>
          <p:nvPr>
            <p:extLst>
              <p:ext uri="{D42A27DB-BD31-4B8C-83A1-F6EECF244321}">
                <p14:modId xmlns:p14="http://schemas.microsoft.com/office/powerpoint/2010/main" val="590860251"/>
              </p:ext>
            </p:extLst>
          </p:nvPr>
        </p:nvGraphicFramePr>
        <p:xfrm>
          <a:off x="1446215" y="2708254"/>
          <a:ext cx="5366939" cy="3411746"/>
        </p:xfrm>
        <a:graphic>
          <a:graphicData uri="http://schemas.openxmlformats.org/presentationml/2006/ole">
            <mc:AlternateContent xmlns:mc="http://schemas.openxmlformats.org/markup-compatibility/2006">
              <mc:Choice xmlns:v="urn:schemas-microsoft-com:vml" Requires="v">
                <p:oleObj spid="_x0000_s177163" name="Equation" r:id="rId3" imgW="5092560" imgH="3238200" progId="Equation.DSMT4">
                  <p:embed/>
                </p:oleObj>
              </mc:Choice>
              <mc:Fallback>
                <p:oleObj name="Equation" r:id="rId3" imgW="5092560" imgH="3238200" progId="Equation.DSMT4">
                  <p:embed/>
                  <p:pic>
                    <p:nvPicPr>
                      <p:cNvPr id="320514" name="Object 5"/>
                      <p:cNvPicPr preferRelativeResize="0">
                        <a:picLocks noChangeAspect="1" noChangeArrowheads="1"/>
                      </p:cNvPicPr>
                      <p:nvPr/>
                    </p:nvPicPr>
                    <p:blipFill>
                      <a:blip r:embed="rId4"/>
                      <a:srcRect/>
                      <a:stretch>
                        <a:fillRect/>
                      </a:stretch>
                    </p:blipFill>
                    <p:spPr bwMode="auto">
                      <a:xfrm>
                        <a:off x="1446215" y="2708254"/>
                        <a:ext cx="5366939" cy="34117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91451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2</a:t>
            </a:r>
            <a:endParaRPr lang="en-SG" dirty="0"/>
          </a:p>
        </p:txBody>
      </p:sp>
      <p:sp>
        <p:nvSpPr>
          <p:cNvPr id="3" name="Content Placeholder 2"/>
          <p:cNvSpPr>
            <a:spLocks noGrp="1"/>
          </p:cNvSpPr>
          <p:nvPr>
            <p:ph idx="1"/>
          </p:nvPr>
        </p:nvSpPr>
        <p:spPr/>
        <p:txBody>
          <a:bodyPr/>
          <a:lstStyle/>
          <a:p>
            <a:pPr marL="0" indent="0">
              <a:buNone/>
            </a:pPr>
            <a:r>
              <a:rPr lang="en-US" sz="2000" dirty="0"/>
              <a:t>A man holds a rifle of mass 3.00 kg loosely, so it can recoil freely. He fires a bullet of mass 5.00 g horizontally with a velocity 300 m/s (relative to the ground). (a) What is the recoil velocity of the rifle? (b) What are the final momentum and kinetic energy of the bullet and rifle?</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9</a:t>
            </a:fld>
            <a:endParaRPr lang="en-US" dirty="0"/>
          </a:p>
        </p:txBody>
      </p:sp>
      <p:pic>
        <p:nvPicPr>
          <p:cNvPr id="5" name="Picture 4" descr="08_11_Figure"/>
          <p:cNvPicPr>
            <a:picLocks noChangeAspect="1" noChangeArrowheads="1"/>
          </p:cNvPicPr>
          <p:nvPr/>
        </p:nvPicPr>
        <p:blipFill>
          <a:blip r:embed="rId3" cstate="print"/>
          <a:srcRect/>
          <a:stretch>
            <a:fillRect/>
          </a:stretch>
        </p:blipFill>
        <p:spPr bwMode="auto">
          <a:xfrm>
            <a:off x="1097280" y="2785642"/>
            <a:ext cx="4641273" cy="2445643"/>
          </a:xfrm>
          <a:prstGeom prst="rect">
            <a:avLst/>
          </a:prstGeom>
          <a:noFill/>
        </p:spPr>
      </p:pic>
    </p:spTree>
    <p:extLst>
      <p:ext uri="{BB962C8B-B14F-4D97-AF65-F5344CB8AC3E}">
        <p14:creationId xmlns:p14="http://schemas.microsoft.com/office/powerpoint/2010/main" val="744900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1127</TotalTime>
  <Words>1401</Words>
  <Application>Microsoft Office PowerPoint</Application>
  <PresentationFormat>Widescreen</PresentationFormat>
  <Paragraphs>163</Paragraphs>
  <Slides>25</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Calibri</vt:lpstr>
      <vt:lpstr>Symbol</vt:lpstr>
      <vt:lpstr>Times New Roman</vt:lpstr>
      <vt:lpstr>Retrospect</vt:lpstr>
      <vt:lpstr>Equation</vt:lpstr>
      <vt:lpstr>Linear momentum</vt:lpstr>
      <vt:lpstr>Linear momentum</vt:lpstr>
      <vt:lpstr>Newton’s second law</vt:lpstr>
      <vt:lpstr>Impulse-momentum theorem </vt:lpstr>
      <vt:lpstr>Impulse-momentum theorem</vt:lpstr>
      <vt:lpstr>Example 1</vt:lpstr>
      <vt:lpstr>Internal and external forces</vt:lpstr>
      <vt:lpstr>Law of conservation of momentum</vt:lpstr>
      <vt:lpstr>Example 2</vt:lpstr>
      <vt:lpstr>Elastic, inelastic and completely inelastic collision</vt:lpstr>
      <vt:lpstr>Elastic collision in one dimension</vt:lpstr>
      <vt:lpstr>Elastic collision in one dimension</vt:lpstr>
      <vt:lpstr>Example 3</vt:lpstr>
      <vt:lpstr>Example 4</vt:lpstr>
      <vt:lpstr>Example on inelastic collision</vt:lpstr>
      <vt:lpstr>Example 5</vt:lpstr>
      <vt:lpstr>Example 6</vt:lpstr>
      <vt:lpstr>PowerPoint Presentation</vt:lpstr>
      <vt:lpstr>Rocket propulsion</vt:lpstr>
      <vt:lpstr>Rocket propulsion</vt:lpstr>
      <vt:lpstr>Rocket propulsion</vt:lpstr>
      <vt:lpstr>Rocket propulsion</vt:lpstr>
      <vt:lpstr>Rocket propulsion</vt:lpstr>
      <vt:lpstr>Example 7</vt:lpstr>
      <vt:lpstr>PowerPoint Presentation</vt:lpstr>
    </vt:vector>
  </TitlesOfParts>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electricity</dc:title>
  <dc:creator>Tan Teow Chye</dc:creator>
  <cp:lastModifiedBy>Tan Teow Chye</cp:lastModifiedBy>
  <cp:revision>186</cp:revision>
  <dcterms:created xsi:type="dcterms:W3CDTF">2018-09-30T12:15:30Z</dcterms:created>
  <dcterms:modified xsi:type="dcterms:W3CDTF">2018-10-03T15:27:19Z</dcterms:modified>
</cp:coreProperties>
</file>