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8"/>
  </p:notesMasterIdLst>
  <p:sldIdLst>
    <p:sldId id="256" r:id="rId2"/>
    <p:sldId id="374" r:id="rId3"/>
    <p:sldId id="409" r:id="rId4"/>
    <p:sldId id="410" r:id="rId5"/>
    <p:sldId id="411" r:id="rId6"/>
    <p:sldId id="412" r:id="rId7"/>
    <p:sldId id="413" r:id="rId8"/>
    <p:sldId id="414" r:id="rId9"/>
    <p:sldId id="418" r:id="rId10"/>
    <p:sldId id="417" r:id="rId11"/>
    <p:sldId id="415" r:id="rId12"/>
    <p:sldId id="416" r:id="rId13"/>
    <p:sldId id="419" r:id="rId14"/>
    <p:sldId id="420" r:id="rId15"/>
    <p:sldId id="421" r:id="rId16"/>
    <p:sldId id="422" r:id="rId17"/>
    <p:sldId id="423" r:id="rId18"/>
    <p:sldId id="425" r:id="rId19"/>
    <p:sldId id="424" r:id="rId20"/>
    <p:sldId id="426" r:id="rId21"/>
    <p:sldId id="394" r:id="rId22"/>
    <p:sldId id="427" r:id="rId23"/>
    <p:sldId id="428" r:id="rId24"/>
    <p:sldId id="429" r:id="rId25"/>
    <p:sldId id="430" r:id="rId26"/>
    <p:sldId id="399" r:id="rId27"/>
    <p:sldId id="431" r:id="rId28"/>
    <p:sldId id="432" r:id="rId29"/>
    <p:sldId id="433" r:id="rId30"/>
    <p:sldId id="434" r:id="rId31"/>
    <p:sldId id="436" r:id="rId32"/>
    <p:sldId id="435" r:id="rId33"/>
    <p:sldId id="437" r:id="rId34"/>
    <p:sldId id="438" r:id="rId35"/>
    <p:sldId id="439" r:id="rId36"/>
    <p:sldId id="33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2015" autoAdjust="0"/>
  </p:normalViewPr>
  <p:slideViewPr>
    <p:cSldViewPr snapToGrid="0">
      <p:cViewPr varScale="1">
        <p:scale>
          <a:sx n="70" d="100"/>
          <a:sy n="70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44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k</a:t>
            </a:r>
            <a:r>
              <a:rPr lang="en-GB" baseline="0" dirty="0" smtClean="0"/>
              <a:t> = 200 N/m, </a:t>
            </a:r>
            <a:r>
              <a:rPr lang="el-GR" baseline="0" dirty="0" smtClean="0"/>
              <a:t>ω</a:t>
            </a:r>
            <a:r>
              <a:rPr lang="en-GB" baseline="0" dirty="0" smtClean="0"/>
              <a:t> = 20 rad/s, f = 3.2 Hz, T = 0.31 s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73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T = 0.31s, A = 0.025 m, phase angle</a:t>
            </a:r>
            <a:r>
              <a:rPr lang="en-GB" baseline="0" dirty="0" smtClean="0"/>
              <a:t> = </a:t>
            </a:r>
            <a:r>
              <a:rPr lang="en-GB" dirty="0" smtClean="0"/>
              <a:t>–</a:t>
            </a:r>
            <a:r>
              <a:rPr lang="en-GB" baseline="0" dirty="0" smtClean="0"/>
              <a:t>53</a:t>
            </a:r>
            <a:r>
              <a:rPr lang="en-GB" baseline="30000" dirty="0" smtClean="0"/>
              <a:t>o</a:t>
            </a:r>
            <a:r>
              <a:rPr lang="en-GB" baseline="0" dirty="0" smtClean="0"/>
              <a:t>  = </a:t>
            </a:r>
            <a:r>
              <a:rPr lang="en-GB" dirty="0" smtClean="0"/>
              <a:t>–</a:t>
            </a:r>
            <a:r>
              <a:rPr lang="en-GB" baseline="0" dirty="0" smtClean="0"/>
              <a:t>0.93 rad   </a:t>
            </a:r>
          </a:p>
          <a:p>
            <a:pPr marL="228600" indent="-228600">
              <a:buAutoNum type="alphaLcParenR"/>
            </a:pPr>
            <a:r>
              <a:rPr lang="en-GB" baseline="30000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(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0.025 m) cos [ (20 rad/s) t </a:t>
            </a:r>
            <a:r>
              <a:rPr lang="en-GB" dirty="0" smtClean="0"/>
              <a:t>–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baseline="0" dirty="0" smtClean="0"/>
              <a:t>0.93 rad]</a:t>
            </a:r>
          </a:p>
          <a:p>
            <a:pPr marL="228600" indent="-228600">
              <a:buNone/>
            </a:pP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GB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dirty="0" smtClean="0"/>
              <a:t>–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 m/s) sin [ (20 rad/s) t </a:t>
            </a:r>
            <a:r>
              <a:rPr lang="en-GB" dirty="0" smtClean="0"/>
              <a:t>– </a:t>
            </a:r>
            <a:r>
              <a:rPr lang="en-GB" baseline="0" dirty="0" smtClean="0"/>
              <a:t>0.93 rad]</a:t>
            </a:r>
          </a:p>
          <a:p>
            <a:pPr marL="228600" indent="-228600">
              <a:buNone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GB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dirty="0" smtClean="0"/>
              <a:t>–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m/s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cos [ (20 rad/s) t </a:t>
            </a:r>
            <a:r>
              <a:rPr lang="en-GB" dirty="0" smtClean="0"/>
              <a:t>–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baseline="0" dirty="0" smtClean="0"/>
              <a:t>0.93 rad]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93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 = 2.007 s, f = 0.4983 Hz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60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gsir.netfirms.com/englishhtm/SpringSHM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y.ntnu.edu.tw/ntnujava/index.php?topic=1116.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hyperlink" Target="http://ngsir.netfirms.com/englishhtm/Damped.htm" TargetMode="Externa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://ngsir.netfirms.com/englishhtm/Damped.htm" TargetMode="Externa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7tqXgvCN0E&amp;feature=related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gsir.netfirms.com/englishhtm/Damped.htm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Simple Harmonic Motion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 angle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phase</a:t>
            </a:r>
            <a:r>
              <a:rPr lang="en-GB" dirty="0"/>
              <a:t> angle </a:t>
            </a:r>
            <a:r>
              <a:rPr lang="el-GR" dirty="0">
                <a:latin typeface="Times New Roman"/>
                <a:cs typeface="Times New Roman"/>
              </a:rPr>
              <a:t>ϕ</a:t>
            </a:r>
            <a:r>
              <a:rPr lang="en-GB" dirty="0"/>
              <a:t> tells us at what point in the cycle the motion was at </a:t>
            </a:r>
            <a:r>
              <a:rPr lang="en-GB" i="1" dirty="0"/>
              <a:t>t = </a:t>
            </a:r>
            <a:r>
              <a:rPr lang="en-GB" dirty="0"/>
              <a:t>0. </a:t>
            </a:r>
          </a:p>
          <a:p>
            <a:r>
              <a:rPr lang="en-GB" dirty="0"/>
              <a:t>We can also use the sine function instead of cosine for the displacement using the identity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546892"/>
              </p:ext>
            </p:extLst>
          </p:nvPr>
        </p:nvGraphicFramePr>
        <p:xfrm>
          <a:off x="1411288" y="3043238"/>
          <a:ext cx="2247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2" name="Equation" r:id="rId3" imgW="2247840" imgH="787320" progId="Equation.DSMT4">
                  <p:embed/>
                </p:oleObj>
              </mc:Choice>
              <mc:Fallback>
                <p:oleObj name="Equation" r:id="rId3" imgW="2247840" imgH="787320" progId="Equation.DSMT4">
                  <p:embed/>
                  <p:pic>
                    <p:nvPicPr>
                      <p:cNvPr id="102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043238"/>
                        <a:ext cx="22479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6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differential equation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solution of the differential equation                      </a:t>
            </a:r>
          </a:p>
          <a:p>
            <a:pPr marL="381000" indent="-381000">
              <a:spcBef>
                <a:spcPct val="50000"/>
              </a:spcBef>
            </a:pPr>
            <a:endParaRPr lang="en-GB" dirty="0" smtClean="0"/>
          </a:p>
          <a:p>
            <a:pPr marL="357188" indent="-357188">
              <a:spcBef>
                <a:spcPct val="50000"/>
              </a:spcBef>
              <a:buNone/>
            </a:pPr>
            <a:r>
              <a:rPr lang="en-GB" dirty="0" smtClean="0"/>
              <a:t>     </a:t>
            </a:r>
            <a:r>
              <a:rPr lang="en-GB" dirty="0"/>
              <a:t>is                             </a:t>
            </a:r>
            <a:r>
              <a:rPr lang="en-GB" dirty="0" smtClean="0"/>
              <a:t>, </a:t>
            </a:r>
            <a:r>
              <a:rPr lang="en-GB" dirty="0"/>
              <a:t>where </a:t>
            </a:r>
            <a:r>
              <a:rPr lang="en-GB" i="1" dirty="0"/>
              <a:t>A </a:t>
            </a:r>
            <a:r>
              <a:rPr lang="en-GB" dirty="0"/>
              <a:t>is the amplitude and </a:t>
            </a:r>
            <a:r>
              <a:rPr lang="el-GR" dirty="0">
                <a:latin typeface="Times New Roman"/>
                <a:cs typeface="Times New Roman"/>
              </a:rPr>
              <a:t>ϕ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/>
              <a:t>is the phase angle</a:t>
            </a:r>
            <a:r>
              <a:rPr lang="en-GB" dirty="0">
                <a:latin typeface="Times New Roman"/>
                <a:cs typeface="Times New Roman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GB" dirty="0"/>
              <a:t>Since the values of </a:t>
            </a:r>
            <a:r>
              <a:rPr lang="en-GB" dirty="0" smtClean="0"/>
              <a:t>the cosine function </a:t>
            </a:r>
            <a:r>
              <a:rPr lang="en-GB" dirty="0"/>
              <a:t>lie between </a:t>
            </a:r>
            <a:r>
              <a:rPr lang="en-GB" dirty="0" smtClean="0"/>
              <a:t>–</a:t>
            </a:r>
            <a:r>
              <a:rPr lang="en-GB" dirty="0"/>
              <a:t>1 to 1, the displacement </a:t>
            </a:r>
            <a:r>
              <a:rPr lang="en-GB" i="1" dirty="0"/>
              <a:t>x</a:t>
            </a:r>
            <a:r>
              <a:rPr lang="en-GB" dirty="0"/>
              <a:t> varies between –</a:t>
            </a:r>
            <a:r>
              <a:rPr lang="en-GB" i="1" dirty="0"/>
              <a:t>A</a:t>
            </a:r>
            <a:r>
              <a:rPr lang="en-GB" dirty="0"/>
              <a:t> to </a:t>
            </a:r>
            <a:r>
              <a:rPr lang="en-GB" i="1" dirty="0"/>
              <a:t>A</a:t>
            </a:r>
            <a:r>
              <a:rPr lang="en-GB" dirty="0"/>
              <a:t>. 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To show </a:t>
            </a:r>
            <a:r>
              <a:rPr lang="en-GB" dirty="0" smtClean="0"/>
              <a:t>that                              is the solution, </a:t>
            </a:r>
            <a:r>
              <a:rPr lang="en-GB" dirty="0"/>
              <a:t>we </a:t>
            </a:r>
            <a:r>
              <a:rPr lang="en-GB" dirty="0" smtClean="0"/>
              <a:t>differentiate it </a:t>
            </a:r>
            <a:r>
              <a:rPr lang="en-GB" dirty="0">
                <a:solidFill>
                  <a:srgbClr val="FF0000"/>
                </a:solidFill>
              </a:rPr>
              <a:t>twice</a:t>
            </a:r>
            <a:r>
              <a:rPr lang="en-GB" dirty="0"/>
              <a:t>, i.e.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"/>
              </p:ext>
            </p:extLst>
          </p:nvPr>
        </p:nvGraphicFramePr>
        <p:xfrm>
          <a:off x="6498091" y="1270107"/>
          <a:ext cx="143496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0" name="Equation" r:id="rId3" imgW="1434960" imgH="863280" progId="Equation.DSMT4">
                  <p:embed/>
                </p:oleObj>
              </mc:Choice>
              <mc:Fallback>
                <p:oleObj name="Equation" r:id="rId3" imgW="1434960" imgH="863280" progId="Equation.DSMT4">
                  <p:embed/>
                  <p:pic>
                    <p:nvPicPr>
                      <p:cNvPr id="51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091" y="1270107"/>
                        <a:ext cx="1434960" cy="863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21441"/>
              </p:ext>
            </p:extLst>
          </p:nvPr>
        </p:nvGraphicFramePr>
        <p:xfrm>
          <a:off x="1736952" y="2784702"/>
          <a:ext cx="209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1" name="Equation" r:id="rId5" imgW="2095200" imgH="342720" progId="Equation.DSMT4">
                  <p:embed/>
                </p:oleObj>
              </mc:Choice>
              <mc:Fallback>
                <p:oleObj name="Equation" r:id="rId5" imgW="2095200" imgH="342720" progId="Equation.DSMT4">
                  <p:embed/>
                  <p:pic>
                    <p:nvPicPr>
                      <p:cNvPr id="5253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952" y="2784702"/>
                        <a:ext cx="2095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97325"/>
              </p:ext>
            </p:extLst>
          </p:nvPr>
        </p:nvGraphicFramePr>
        <p:xfrm>
          <a:off x="1458006" y="4871605"/>
          <a:ext cx="5257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2" name="Equation" r:id="rId7" imgW="5257800" imgH="1803240" progId="Equation.DSMT4">
                  <p:embed/>
                </p:oleObj>
              </mc:Choice>
              <mc:Fallback>
                <p:oleObj name="Equation" r:id="rId7" imgW="5257800" imgH="1803240" progId="Equation.DSMT4">
                  <p:embed/>
                  <p:pic>
                    <p:nvPicPr>
                      <p:cNvPr id="52531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006" y="4871605"/>
                        <a:ext cx="5257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12956"/>
              </p:ext>
            </p:extLst>
          </p:nvPr>
        </p:nvGraphicFramePr>
        <p:xfrm>
          <a:off x="3119438" y="4390173"/>
          <a:ext cx="209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3" name="Equation" r:id="rId9" imgW="2095200" imgH="342720" progId="Equation.DSMT4">
                  <p:embed/>
                </p:oleObj>
              </mc:Choice>
              <mc:Fallback>
                <p:oleObj name="Equation" r:id="rId9" imgW="2095200" imgH="34272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390173"/>
                        <a:ext cx="2095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5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and acceleration in SHM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velocity for </a:t>
            </a:r>
            <a:r>
              <a:rPr lang="en-GB" dirty="0" smtClean="0"/>
              <a:t>a simple </a:t>
            </a:r>
            <a:r>
              <a:rPr lang="en-GB" dirty="0"/>
              <a:t>harmonic oscillator can be obtained as</a:t>
            </a:r>
            <a:br>
              <a:rPr lang="en-GB" dirty="0"/>
            </a:br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The velocity </a:t>
            </a:r>
            <a:r>
              <a:rPr lang="en-GB" dirty="0" smtClean="0"/>
              <a:t>varies </a:t>
            </a:r>
            <a:r>
              <a:rPr lang="en-GB" dirty="0"/>
              <a:t>between –</a:t>
            </a:r>
            <a:r>
              <a:rPr lang="el-GR" dirty="0"/>
              <a:t>ω</a:t>
            </a:r>
            <a:r>
              <a:rPr lang="en-GB" dirty="0"/>
              <a:t>A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+</a:t>
            </a:r>
            <a:r>
              <a:rPr lang="el-GR" dirty="0"/>
              <a:t>ω</a:t>
            </a:r>
            <a:r>
              <a:rPr lang="en-GB" dirty="0" smtClean="0"/>
              <a:t>A.</a:t>
            </a:r>
            <a:r>
              <a:rPr lang="en-GB" i="1" dirty="0" smtClean="0"/>
              <a:t> </a:t>
            </a:r>
          </a:p>
          <a:p>
            <a:r>
              <a:rPr lang="en-GB" dirty="0" smtClean="0"/>
              <a:t>The </a:t>
            </a:r>
            <a:r>
              <a:rPr lang="en-GB" dirty="0"/>
              <a:t>acceleration </a:t>
            </a:r>
            <a:r>
              <a:rPr lang="en-GB" dirty="0" smtClean="0"/>
              <a:t>for a simple harmonic oscillator can </a:t>
            </a:r>
            <a:r>
              <a:rPr lang="en-GB" dirty="0"/>
              <a:t>be obtained as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acceleration </a:t>
            </a:r>
            <a:r>
              <a:rPr lang="en-GB" dirty="0" smtClean="0"/>
              <a:t>varies </a:t>
            </a:r>
            <a:r>
              <a:rPr lang="en-GB" dirty="0"/>
              <a:t>between</a:t>
            </a:r>
            <a:r>
              <a:rPr lang="en-GB" i="1" dirty="0"/>
              <a:t> </a:t>
            </a:r>
            <a:r>
              <a:rPr lang="en-GB" dirty="0"/>
              <a:t>–</a:t>
            </a:r>
            <a:r>
              <a:rPr lang="el-GR" dirty="0"/>
              <a:t>ω</a:t>
            </a:r>
            <a:r>
              <a:rPr lang="en-GB" baseline="30000" dirty="0"/>
              <a:t>2</a:t>
            </a:r>
            <a:r>
              <a:rPr lang="en-GB" dirty="0"/>
              <a:t>A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+</a:t>
            </a:r>
            <a:r>
              <a:rPr lang="el-GR" dirty="0"/>
              <a:t>ω</a:t>
            </a:r>
            <a:r>
              <a:rPr lang="en-GB" baseline="30000" dirty="0"/>
              <a:t>2</a:t>
            </a:r>
            <a:r>
              <a:rPr lang="en-GB" dirty="0"/>
              <a:t>A</a:t>
            </a:r>
            <a:r>
              <a:rPr lang="en-GB" i="1" dirty="0"/>
              <a:t>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01578"/>
              </p:ext>
            </p:extLst>
          </p:nvPr>
        </p:nvGraphicFramePr>
        <p:xfrm>
          <a:off x="1501322" y="1928885"/>
          <a:ext cx="3124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4" name="Equation" r:id="rId3" imgW="3124080" imgH="723600" progId="Equation.DSMT4">
                  <p:embed/>
                </p:oleObj>
              </mc:Choice>
              <mc:Fallback>
                <p:oleObj name="Equation" r:id="rId3" imgW="3124080" imgH="723600" progId="Equation.DSMT4">
                  <p:embed/>
                  <p:pic>
                    <p:nvPicPr>
                      <p:cNvPr id="112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22" y="1928885"/>
                        <a:ext cx="31242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9555"/>
              </p:ext>
            </p:extLst>
          </p:nvPr>
        </p:nvGraphicFramePr>
        <p:xfrm>
          <a:off x="1501322" y="4372202"/>
          <a:ext cx="4071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5" name="Equation" r:id="rId5" imgW="4101840" imgH="863280" progId="Equation.DSMT4">
                  <p:embed/>
                </p:oleObj>
              </mc:Choice>
              <mc:Fallback>
                <p:oleObj name="Equation" r:id="rId5" imgW="4101840" imgH="863280" progId="Equation.DSMT4">
                  <p:embed/>
                  <p:pic>
                    <p:nvPicPr>
                      <p:cNvPr id="112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22" y="4372202"/>
                        <a:ext cx="4071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1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displacement, velocity and acceleration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velocity-time graph is repeated on the right for ease of comparison.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8" descr="D:\s41788\My Documents\Dip Plus\Chapters\Images\13_Figure12-I.jpg"/>
          <p:cNvPicPr>
            <a:picLocks noChangeAspect="1" noChangeArrowheads="1"/>
          </p:cNvPicPr>
          <p:nvPr/>
        </p:nvPicPr>
        <p:blipFill rotWithShape="1">
          <a:blip r:embed="rId2" cstate="print"/>
          <a:srcRect b="38345"/>
          <a:stretch/>
        </p:blipFill>
        <p:spPr bwMode="auto">
          <a:xfrm>
            <a:off x="1280964" y="2156205"/>
            <a:ext cx="3535680" cy="405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:\s41788\My Documents\Dip Plus\Chapters\Images\13_Figure12-I.jpg"/>
          <p:cNvPicPr>
            <a:picLocks noChangeAspect="1" noChangeArrowheads="1"/>
          </p:cNvPicPr>
          <p:nvPr/>
        </p:nvPicPr>
        <p:blipFill rotWithShape="1">
          <a:blip r:embed="rId2" cstate="print"/>
          <a:srcRect t="26442"/>
          <a:stretch/>
        </p:blipFill>
        <p:spPr bwMode="auto">
          <a:xfrm>
            <a:off x="5852461" y="1982087"/>
            <a:ext cx="3535680" cy="484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62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dirty="0" smtClean="0"/>
              <a:t>the amplitude </a:t>
            </a:r>
            <a:r>
              <a:rPr lang="en-US" dirty="0"/>
              <a:t>and phase </a:t>
            </a:r>
            <a:r>
              <a:rPr lang="en-US" dirty="0" smtClean="0"/>
              <a:t>angle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Symbol" pitchFamily="18" charset="2"/>
              </a:rPr>
              <a:t>From                              and                                  , at </a:t>
            </a:r>
            <a:r>
              <a:rPr lang="en-GB" i="1" dirty="0" smtClean="0">
                <a:sym typeface="Symbol" pitchFamily="18" charset="2"/>
              </a:rPr>
              <a:t>t </a:t>
            </a:r>
            <a:r>
              <a:rPr lang="en-GB" dirty="0">
                <a:sym typeface="Symbol" pitchFamily="18" charset="2"/>
              </a:rPr>
              <a:t>= 0 </a:t>
            </a:r>
            <a:r>
              <a:rPr lang="en-GB" dirty="0" smtClean="0">
                <a:sym typeface="Symbol" pitchFamily="18" charset="2"/>
              </a:rPr>
              <a:t>,  </a:t>
            </a:r>
          </a:p>
          <a:p>
            <a:pPr>
              <a:buNone/>
            </a:pPr>
            <a:r>
              <a:rPr lang="en-GB" dirty="0">
                <a:sym typeface="Symbol" pitchFamily="18" charset="2"/>
              </a:rPr>
              <a:t>	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85563"/>
              </p:ext>
            </p:extLst>
          </p:nvPr>
        </p:nvGraphicFramePr>
        <p:xfrm>
          <a:off x="1413557" y="2003317"/>
          <a:ext cx="2146300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4" name="Equation" r:id="rId3" imgW="2120760" imgH="2844720" progId="Equation.DSMT4">
                  <p:embed/>
                </p:oleObj>
              </mc:Choice>
              <mc:Fallback>
                <p:oleObj name="Equation" r:id="rId3" imgW="2120760" imgH="2844720" progId="Equation.DSMT4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557" y="2003317"/>
                        <a:ext cx="2146300" cy="284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3473"/>
              </p:ext>
            </p:extLst>
          </p:nvPr>
        </p:nvGraphicFramePr>
        <p:xfrm>
          <a:off x="2190798" y="1518712"/>
          <a:ext cx="209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name="Equation" r:id="rId5" imgW="2095200" imgH="342720" progId="Equation.DSMT4">
                  <p:embed/>
                </p:oleObj>
              </mc:Choice>
              <mc:Fallback>
                <p:oleObj name="Equation" r:id="rId5" imgW="2095200" imgH="34272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98" y="1518712"/>
                        <a:ext cx="2095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27484"/>
              </p:ext>
            </p:extLst>
          </p:nvPr>
        </p:nvGraphicFramePr>
        <p:xfrm>
          <a:off x="4897213" y="1491497"/>
          <a:ext cx="2501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6" name="Equation" r:id="rId7" imgW="2501640" imgH="380880" progId="Equation.DSMT4">
                  <p:embed/>
                </p:oleObj>
              </mc:Choice>
              <mc:Fallback>
                <p:oleObj name="Equation" r:id="rId7" imgW="2501640" imgH="380880" progId="Equation.DSMT4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213" y="1491497"/>
                        <a:ext cx="25019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9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spring is mounted horizontally with its left end stationary. By attaching a spring balance to the free end and pulling toward the right we determine that the stretching force is proportional to the displacement and that a force of </a:t>
            </a:r>
            <a:br>
              <a:rPr lang="en-GB" sz="2000" dirty="0"/>
            </a:br>
            <a:r>
              <a:rPr lang="en-GB" sz="2000" dirty="0"/>
              <a:t>6.0 N causes a displacement of 0.030 m. </a:t>
            </a:r>
          </a:p>
          <a:p>
            <a:pPr marL="0" indent="0">
              <a:buNone/>
            </a:pPr>
            <a:r>
              <a:rPr lang="en-GB" sz="2000" dirty="0"/>
              <a:t>Then the spring balance is replaced by a 0.50-kg glider which is pulled through a distance of 0.020 m along a frictionless air track and released. Find the force constant, angular frequency, frequency and period of oscillation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5" descr="D:\s41788\My Documents\Dip Plus\Chapters\Images\13_Figure08a-I.jpg"/>
          <p:cNvPicPr>
            <a:picLocks noChangeAspect="1" noChangeArrowheads="1"/>
          </p:cNvPicPr>
          <p:nvPr/>
        </p:nvPicPr>
        <p:blipFill>
          <a:blip r:embed="rId3" cstate="print"/>
          <a:srcRect l="-368" t="11613"/>
          <a:stretch>
            <a:fillRect/>
          </a:stretch>
        </p:blipFill>
        <p:spPr bwMode="auto">
          <a:xfrm>
            <a:off x="1564595" y="3931104"/>
            <a:ext cx="4437062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6" descr="D:\s41788\My Documents\Dip Plus\Chapters\Images\13_Figure08b-I.jpg"/>
          <p:cNvPicPr>
            <a:picLocks noChangeAspect="1" noChangeArrowheads="1"/>
          </p:cNvPicPr>
          <p:nvPr/>
        </p:nvPicPr>
        <p:blipFill>
          <a:blip r:embed="rId4" cstate="print"/>
          <a:srcRect l="157" t="15837"/>
          <a:stretch>
            <a:fillRect/>
          </a:stretch>
        </p:blipFill>
        <p:spPr bwMode="auto">
          <a:xfrm>
            <a:off x="6562499" y="4167641"/>
            <a:ext cx="3868737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1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58775" algn="l"/>
                <a:tab pos="533400" algn="l"/>
              </a:tabLst>
              <a:defRPr/>
            </a:pPr>
            <a:r>
              <a:rPr lang="en-GB" sz="2000" dirty="0"/>
              <a:t>Referring to example 2 with force constant = 200 N/m and mass 0.50 kg, if we give the body an initial displacement of +0.015 m and velocity of +0.40 m/s, </a:t>
            </a:r>
          </a:p>
          <a:p>
            <a:pPr marL="450850" indent="-450850">
              <a:spcBef>
                <a:spcPts val="0"/>
              </a:spcBef>
              <a:buNone/>
              <a:tabLst>
                <a:tab pos="450850" algn="l"/>
              </a:tabLst>
              <a:defRPr/>
            </a:pPr>
            <a:r>
              <a:rPr lang="en-GB" sz="2000" dirty="0"/>
              <a:t>a)	Find the period, amplitude and phase angle of the motion. </a:t>
            </a:r>
          </a:p>
          <a:p>
            <a:pPr marL="450850" indent="-450850">
              <a:spcBef>
                <a:spcPts val="0"/>
              </a:spcBef>
              <a:buNone/>
              <a:tabLst>
                <a:tab pos="450850" algn="l"/>
              </a:tabLst>
              <a:defRPr/>
            </a:pPr>
            <a:r>
              <a:rPr lang="en-GB" sz="2000" dirty="0"/>
              <a:t>b)	Write the equations for the displacement, velocity and acceleration as functions of time.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mechanical energy of </a:t>
            </a:r>
            <a:r>
              <a:rPr lang="en-US" dirty="0"/>
              <a:t>a spring-mass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19463" algn="l"/>
              </a:tabLst>
            </a:pPr>
            <a:r>
              <a:rPr lang="en-US" dirty="0" smtClean="0"/>
              <a:t>Neglecting </a:t>
            </a:r>
            <a:r>
              <a:rPr lang="en-US" dirty="0"/>
              <a:t>the mass of the spring, the total mechanical energy consists of the kinetic energy 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of </a:t>
            </a:r>
            <a:r>
              <a:rPr lang="en-US" dirty="0"/>
              <a:t>the object and the potential energy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of </a:t>
            </a:r>
            <a:r>
              <a:rPr lang="en-US" dirty="0"/>
              <a:t>the spring, i.e</a:t>
            </a:r>
            <a:r>
              <a:rPr lang="en-US" dirty="0" smtClean="0"/>
              <a:t>.</a:t>
            </a:r>
          </a:p>
          <a:p>
            <a:pPr>
              <a:tabLst>
                <a:tab pos="3319463" algn="l"/>
              </a:tabLst>
            </a:pPr>
            <a:endParaRPr lang="en-US" dirty="0"/>
          </a:p>
          <a:p>
            <a:pPr>
              <a:tabLst>
                <a:tab pos="3319463" algn="l"/>
              </a:tabLst>
            </a:pPr>
            <a:endParaRPr lang="en-US" dirty="0" smtClean="0"/>
          </a:p>
          <a:p>
            <a:pPr>
              <a:tabLst>
                <a:tab pos="3319463" algn="l"/>
              </a:tabLst>
            </a:pPr>
            <a:endParaRPr lang="en-US" dirty="0"/>
          </a:p>
          <a:p>
            <a:pPr>
              <a:tabLst>
                <a:tab pos="3319463" algn="l"/>
              </a:tabLst>
            </a:pPr>
            <a:endParaRPr lang="en-US" dirty="0" smtClean="0"/>
          </a:p>
          <a:p>
            <a:pPr>
              <a:tabLst>
                <a:tab pos="3319463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total mechanical </a:t>
            </a:r>
            <a:r>
              <a:rPr lang="en-US" dirty="0"/>
              <a:t>energy is conserved </a:t>
            </a:r>
            <a:r>
              <a:rPr lang="en-US" dirty="0" smtClean="0"/>
              <a:t>(constant throughout the motion) as </a:t>
            </a:r>
            <a:r>
              <a:rPr lang="en-US" dirty="0"/>
              <a:t>the force exerted by the spring is </a:t>
            </a:r>
            <a:r>
              <a:rPr lang="en-US" dirty="0">
                <a:solidFill>
                  <a:srgbClr val="FF0000"/>
                </a:solidFill>
              </a:rPr>
              <a:t>conservative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57521"/>
              </p:ext>
            </p:extLst>
          </p:nvPr>
        </p:nvGraphicFramePr>
        <p:xfrm>
          <a:off x="1390650" y="2533650"/>
          <a:ext cx="44577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Equation" r:id="rId3" imgW="4457520" imgH="2336760" progId="Equation.DSMT4">
                  <p:embed/>
                </p:oleObj>
              </mc:Choice>
              <mc:Fallback>
                <p:oleObj name="Equation" r:id="rId3" imgW="4457520" imgH="2336760" progId="Equation.DSMT4">
                  <p:embed/>
                  <p:pic>
                    <p:nvPicPr>
                      <p:cNvPr id="133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533650"/>
                        <a:ext cx="4457700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4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mechanical energy of a spring-mass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below figure shows the potential energy (U) and kinetic energy (K) as function of position x for SHM.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5" descr="D:\s41788\My Documents\Dip Plus\Chapters\Images\13_Figure15b-I.jpg"/>
          <p:cNvPicPr>
            <a:picLocks noChangeAspect="1" noChangeArrowheads="1"/>
          </p:cNvPicPr>
          <p:nvPr/>
        </p:nvPicPr>
        <p:blipFill>
          <a:blip r:embed="rId2" cstate="print"/>
          <a:srcRect l="-117" t="10822"/>
          <a:stretch>
            <a:fillRect/>
          </a:stretch>
        </p:blipFill>
        <p:spPr bwMode="auto">
          <a:xfrm>
            <a:off x="1445544" y="2486338"/>
            <a:ext cx="3620668" cy="371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0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mechanical energy of a spring-mass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energy equation can be </a:t>
            </a:r>
            <a:r>
              <a:rPr lang="en-US" dirty="0" smtClean="0"/>
              <a:t>used to </a:t>
            </a:r>
            <a:br>
              <a:rPr lang="en-US" dirty="0" smtClean="0"/>
            </a:br>
            <a:r>
              <a:rPr lang="en-US" dirty="0" smtClean="0"/>
              <a:t>calculate the </a:t>
            </a:r>
            <a:r>
              <a:rPr lang="en-US" dirty="0"/>
              <a:t>object velocity </a:t>
            </a:r>
            <a:r>
              <a:rPr lang="en-US" dirty="0" smtClean="0"/>
              <a:t>at a </a:t>
            </a:r>
            <a:r>
              <a:rPr lang="en-US" dirty="0"/>
              <a:t>given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displacement</a:t>
            </a:r>
            <a:r>
              <a:rPr lang="en-US" dirty="0"/>
              <a:t>, </a:t>
            </a:r>
            <a:r>
              <a:rPr lang="en-US" dirty="0" err="1" smtClean="0"/>
              <a:t>viz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The maximum velocity occurs </a:t>
            </a:r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 smtClean="0"/>
              <a:t>0, i.e.</a:t>
            </a:r>
          </a:p>
          <a:p>
            <a:endParaRPr lang="en-US" dirty="0"/>
          </a:p>
          <a:p>
            <a:r>
              <a:rPr lang="en-US" dirty="0" smtClean="0"/>
              <a:t>At </a:t>
            </a:r>
            <a:r>
              <a:rPr lang="en-US" i="1" dirty="0"/>
              <a:t>x</a:t>
            </a:r>
            <a:r>
              <a:rPr lang="en-US" dirty="0"/>
              <a:t> = A (amplitude), the velocity </a:t>
            </a:r>
            <a:r>
              <a:rPr lang="en-US" dirty="0" smtClean="0"/>
              <a:t>is </a:t>
            </a:r>
            <a:r>
              <a:rPr lang="en-US" dirty="0" err="1" smtClean="0"/>
              <a:t>is</a:t>
            </a:r>
            <a:r>
              <a:rPr lang="en-US" dirty="0" smtClean="0"/>
              <a:t> </a:t>
            </a:r>
            <a:r>
              <a:rPr lang="en-US" dirty="0"/>
              <a:t>zero.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0" descr="D:\s41788\My Documents\Dip Plus\Chapters\Images\13_Figure13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9385" y="1381832"/>
            <a:ext cx="3070121" cy="518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79308"/>
              </p:ext>
            </p:extLst>
          </p:nvPr>
        </p:nvGraphicFramePr>
        <p:xfrm>
          <a:off x="1425768" y="2778067"/>
          <a:ext cx="2362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Equation" r:id="rId4" imgW="2361960" imgH="799920" progId="Equation.DSMT4">
                  <p:embed/>
                </p:oleObj>
              </mc:Choice>
              <mc:Fallback>
                <p:oleObj name="Equation" r:id="rId4" imgW="2361960" imgH="799920" progId="Equation.DSMT4">
                  <p:embed/>
                  <p:pic>
                    <p:nvPicPr>
                      <p:cNvPr id="143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768" y="2778067"/>
                        <a:ext cx="2362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273314"/>
              </p:ext>
            </p:extLst>
          </p:nvPr>
        </p:nvGraphicFramePr>
        <p:xfrm>
          <a:off x="1447540" y="4326751"/>
          <a:ext cx="26035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5" name="Equation" r:id="rId6" imgW="2603160" imgH="799920" progId="Equation.DSMT4">
                  <p:embed/>
                </p:oleObj>
              </mc:Choice>
              <mc:Fallback>
                <p:oleObj name="Equation" r:id="rId6" imgW="2603160" imgH="79992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540" y="4326751"/>
                        <a:ext cx="26035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9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motion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motion which repeats in </a:t>
            </a:r>
            <a:r>
              <a:rPr lang="en-AU" dirty="0">
                <a:solidFill>
                  <a:srgbClr val="FF0000"/>
                </a:solidFill>
              </a:rPr>
              <a:t>equal</a:t>
            </a:r>
            <a:r>
              <a:rPr lang="en-AU" dirty="0"/>
              <a:t> intervals of time is termed as a </a:t>
            </a:r>
            <a:r>
              <a:rPr lang="en-AU" dirty="0">
                <a:solidFill>
                  <a:srgbClr val="FF0000"/>
                </a:solidFill>
              </a:rPr>
              <a:t>periodic </a:t>
            </a:r>
            <a:r>
              <a:rPr lang="en-AU" dirty="0"/>
              <a:t>motion. </a:t>
            </a:r>
          </a:p>
          <a:p>
            <a:r>
              <a:rPr lang="en-AU" dirty="0"/>
              <a:t>If the periodic motion occurs </a:t>
            </a:r>
            <a:r>
              <a:rPr lang="en-AU" dirty="0">
                <a:solidFill>
                  <a:srgbClr val="FF0000"/>
                </a:solidFill>
              </a:rPr>
              <a:t>back and forth</a:t>
            </a:r>
            <a:r>
              <a:rPr lang="en-AU" dirty="0"/>
              <a:t> over the </a:t>
            </a:r>
            <a:r>
              <a:rPr lang="en-AU" dirty="0">
                <a:solidFill>
                  <a:srgbClr val="FF0000"/>
                </a:solidFill>
              </a:rPr>
              <a:t>same</a:t>
            </a:r>
            <a:r>
              <a:rPr lang="en-AU" dirty="0"/>
              <a:t> path, then it is termed </a:t>
            </a:r>
            <a:r>
              <a:rPr lang="en-AU" dirty="0">
                <a:solidFill>
                  <a:srgbClr val="FF0000"/>
                </a:solidFill>
              </a:rPr>
              <a:t>oscillatory or harmonic</a:t>
            </a:r>
            <a:r>
              <a:rPr lang="en-AU" dirty="0"/>
              <a:t>.</a:t>
            </a:r>
            <a:r>
              <a:rPr lang="en-AU" b="1" dirty="0"/>
              <a:t> </a:t>
            </a:r>
            <a:endParaRPr lang="en-AU" dirty="0"/>
          </a:p>
          <a:p>
            <a:r>
              <a:rPr lang="en-AU" dirty="0"/>
              <a:t>Examples of oscillatory or harmonic motions include the spring-mass system and the simple pendulum.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05017" y="4558802"/>
            <a:ext cx="3387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hlinkClick r:id="rId2"/>
              </a:rPr>
              <a:t>Vertical spring mass 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Referring to example 2 where k = 200 N/m, m = 0.50 kg and the oscillating mass is released from rest at </a:t>
            </a:r>
            <a:r>
              <a:rPr lang="en-GB" sz="2000" i="1" dirty="0"/>
              <a:t>x</a:t>
            </a:r>
            <a:r>
              <a:rPr lang="en-GB" sz="2000" dirty="0"/>
              <a:t> = 0.020 m. 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	Find the maximum and minimum speed attained by oscillating body. 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	Find the maximum acceleration.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	Determine the velocity and acceleration when the body has moved halfway to the centre from its original position.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87818"/>
              </p:ext>
            </p:extLst>
          </p:nvPr>
        </p:nvGraphicFramePr>
        <p:xfrm>
          <a:off x="1067933" y="3779838"/>
          <a:ext cx="364490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Equation" r:id="rId3" imgW="3644640" imgH="1815840" progId="Equation.DSMT4">
                  <p:embed/>
                </p:oleObj>
              </mc:Choice>
              <mc:Fallback>
                <p:oleObj name="Equation" r:id="rId3" imgW="3644640" imgH="1815840" progId="Equation.DSMT4">
                  <p:embed/>
                  <p:pic>
                    <p:nvPicPr>
                      <p:cNvPr id="327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933" y="3779838"/>
                        <a:ext cx="3644900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5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43385"/>
              </p:ext>
            </p:extLst>
          </p:nvPr>
        </p:nvGraphicFramePr>
        <p:xfrm>
          <a:off x="1108166" y="1387022"/>
          <a:ext cx="31369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3" imgW="3136680" imgH="4622760" progId="Equation.DSMT4">
                  <p:embed/>
                </p:oleObj>
              </mc:Choice>
              <mc:Fallback>
                <p:oleObj name="Equation" r:id="rId3" imgW="3136680" imgH="4622760" progId="Equation.DSMT4">
                  <p:embed/>
                  <p:pic>
                    <p:nvPicPr>
                      <p:cNvPr id="327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166" y="1387022"/>
                        <a:ext cx="3136900" cy="455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4 - 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 pendulum – another SHM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pendulum consists of a point mass suspended by a massless un-stretchable string.</a:t>
            </a:r>
          </a:p>
          <a:p>
            <a:r>
              <a:rPr lang="en-GB" dirty="0"/>
              <a:t>If the point mass is displaced from equilibrium position, oscillations take place. </a:t>
            </a:r>
          </a:p>
          <a:p>
            <a:r>
              <a:rPr lang="en-GB" dirty="0"/>
              <a:t>The restoring force is provided by the component of  the weight of the mass.</a:t>
            </a:r>
          </a:p>
          <a:p>
            <a:r>
              <a:rPr lang="en-GB" dirty="0"/>
              <a:t>The path of the point mass (also known as the pendulum bob) is an arc of circle with radius </a:t>
            </a:r>
            <a:r>
              <a:rPr lang="en-GB" i="1" dirty="0"/>
              <a:t>L </a:t>
            </a:r>
            <a:r>
              <a:rPr lang="en-GB" dirty="0"/>
              <a:t>which is the length of the string.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hlinkClick r:id="rId2"/>
              </a:rPr>
              <a:t>See animation</a:t>
            </a:r>
            <a:endParaRPr lang="en-GB" dirty="0"/>
          </a:p>
          <a:p>
            <a:r>
              <a:rPr lang="en-GB" dirty="0"/>
              <a:t>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pendulum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/>
              <a:t>the </a:t>
            </a:r>
            <a:r>
              <a:rPr lang="en-GB" dirty="0" smtClean="0"/>
              <a:t>figure, the restoring force is  </a:t>
            </a:r>
            <a:r>
              <a:rPr lang="en-GB" i="1" dirty="0" smtClean="0"/>
              <a:t>F</a:t>
            </a:r>
            <a:r>
              <a:rPr lang="en-GB" dirty="0" smtClean="0"/>
              <a:t> = –</a:t>
            </a:r>
            <a:r>
              <a:rPr lang="en-GB" i="1" dirty="0" smtClean="0"/>
              <a:t>mg</a:t>
            </a:r>
            <a:r>
              <a:rPr lang="en-GB" dirty="0" smtClean="0"/>
              <a:t> sin </a:t>
            </a:r>
            <a:r>
              <a:rPr lang="el-GR" dirty="0" smtClean="0"/>
              <a:t>θ</a:t>
            </a:r>
            <a:r>
              <a:rPr lang="en-SG" dirty="0" smtClean="0"/>
              <a:t>.</a:t>
            </a:r>
            <a:endParaRPr lang="en-GB" dirty="0"/>
          </a:p>
          <a:p>
            <a:r>
              <a:rPr lang="en-GB" dirty="0" smtClean="0"/>
              <a:t>From Newton’s second law,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6" descr="D:\s41788\My Documents\Dip Plus\Chapters\Images\13_UnChapSummary0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9540" y="2617746"/>
            <a:ext cx="2419004" cy="244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2877"/>
              </p:ext>
            </p:extLst>
          </p:nvPr>
        </p:nvGraphicFramePr>
        <p:xfrm>
          <a:off x="1401763" y="2798763"/>
          <a:ext cx="513080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4" imgW="5130720" imgH="2844720" progId="Equation.DSMT4">
                  <p:embed/>
                </p:oleObj>
              </mc:Choice>
              <mc:Fallback>
                <p:oleObj name="Equation" r:id="rId4" imgW="5130720" imgH="2844720" progId="Equation.DSMT4">
                  <p:embed/>
                  <p:pic>
                    <p:nvPicPr>
                      <p:cNvPr id="4454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798763"/>
                        <a:ext cx="5130800" cy="284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 pendulum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frequency and time period of a simple pendulum are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frequency and period depend only on the length of the string </a:t>
            </a:r>
            <a:r>
              <a:rPr lang="en-GB" i="1" dirty="0" smtClean="0"/>
              <a:t>L</a:t>
            </a:r>
            <a:r>
              <a:rPr lang="en-GB" dirty="0" smtClean="0"/>
              <a:t> and </a:t>
            </a:r>
            <a:r>
              <a:rPr lang="en-GB" dirty="0"/>
              <a:t>acceleration due to </a:t>
            </a:r>
            <a:r>
              <a:rPr lang="en-GB" dirty="0" smtClean="0"/>
              <a:t>gravity </a:t>
            </a:r>
            <a:r>
              <a:rPr lang="en-GB" i="1" dirty="0" smtClean="0"/>
              <a:t>g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Note that the above analysis is applicable only when the displacement and hence the amplitude is small.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3419"/>
              </p:ext>
            </p:extLst>
          </p:nvPr>
        </p:nvGraphicFramePr>
        <p:xfrm>
          <a:off x="1443492" y="1990887"/>
          <a:ext cx="224472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3" imgW="2260440" imgH="1803240" progId="Equation.DSMT4">
                  <p:embed/>
                </p:oleObj>
              </mc:Choice>
              <mc:Fallback>
                <p:oleObj name="Equation" r:id="rId3" imgW="2260440" imgH="1803240" progId="Equation.DSMT4">
                  <p:embed/>
                  <p:pic>
                    <p:nvPicPr>
                      <p:cNvPr id="18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492" y="1990887"/>
                        <a:ext cx="2244725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Find the period and frequency of a simple pendulum 1.000 m long at a location where acceleration due to gravity is 9.800 m/s</a:t>
            </a:r>
            <a:r>
              <a:rPr lang="en-GB" sz="2000" baseline="30000" dirty="0"/>
              <a:t>2</a:t>
            </a:r>
            <a:r>
              <a:rPr lang="en-GB" sz="2000" dirty="0"/>
              <a:t>.</a:t>
            </a:r>
            <a:endParaRPr lang="en-GB" sz="2000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sz="4800" dirty="0"/>
          </a:p>
          <a:p>
            <a:pPr algn="ctr">
              <a:buNone/>
            </a:pPr>
            <a:endParaRPr lang="en-GB" sz="4800" dirty="0"/>
          </a:p>
          <a:p>
            <a:pPr algn="ctr">
              <a:buNone/>
            </a:pPr>
            <a:r>
              <a:rPr lang="en-GB" sz="4800" dirty="0"/>
              <a:t>Self </a:t>
            </a:r>
            <a:r>
              <a:rPr lang="en-GB" sz="4800" dirty="0" smtClean="0"/>
              <a:t>study </a:t>
            </a:r>
            <a:r>
              <a:rPr lang="en-GB" sz="4800" dirty="0"/>
              <a:t>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5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real world, dissipative forces cause a decrease in the amplitude of an oscillatory system. </a:t>
            </a:r>
          </a:p>
          <a:p>
            <a:r>
              <a:rPr lang="en-US" dirty="0" smtClean="0"/>
              <a:t>The </a:t>
            </a:r>
            <a:r>
              <a:rPr lang="en-US" dirty="0"/>
              <a:t>simplest case is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i="1" dirty="0" err="1"/>
              <a:t>bv</a:t>
            </a:r>
            <a:r>
              <a:rPr lang="en-US" dirty="0"/>
              <a:t>, where </a:t>
            </a:r>
            <a:r>
              <a:rPr lang="en-US" i="1" dirty="0"/>
              <a:t>b</a:t>
            </a:r>
            <a:r>
              <a:rPr lang="en-US" dirty="0"/>
              <a:t> describes the strength of damping which occur in friction involving viscous fluid </a:t>
            </a:r>
            <a:r>
              <a:rPr lang="en-US" dirty="0" smtClean="0"/>
              <a:t>flow, and </a:t>
            </a:r>
            <a:r>
              <a:rPr lang="en-US" i="1" dirty="0" smtClean="0"/>
              <a:t>v</a:t>
            </a:r>
            <a:r>
              <a:rPr lang="en-US" dirty="0" smtClean="0"/>
              <a:t> is velocity.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net force on the body 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65417"/>
              </p:ext>
            </p:extLst>
          </p:nvPr>
        </p:nvGraphicFramePr>
        <p:xfrm>
          <a:off x="1525359" y="4152900"/>
          <a:ext cx="2323800" cy="12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Equation" r:id="rId3" imgW="2323800" imgH="1295280" progId="Equation.DSMT4">
                  <p:embed/>
                </p:oleObj>
              </mc:Choice>
              <mc:Fallback>
                <p:oleObj name="Equation" r:id="rId3" imgW="2323800" imgH="1295280" progId="Equation.DSMT4">
                  <p:embed/>
                  <p:pic>
                    <p:nvPicPr>
                      <p:cNvPr id="204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359" y="4152900"/>
                        <a:ext cx="2323800" cy="12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46345" y="5340598"/>
            <a:ext cx="2308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hlinkClick r:id="rId5"/>
              </a:rPr>
              <a:t>Damping animation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66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damping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Solving the differential equation, we get expressions is for an oscillator with small damping also known as </a:t>
            </a:r>
            <a:r>
              <a:rPr lang="en-GB" dirty="0">
                <a:solidFill>
                  <a:srgbClr val="FF0000"/>
                </a:solidFill>
              </a:rPr>
              <a:t>under damping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angular frequency </a:t>
            </a:r>
            <a:r>
              <a:rPr lang="en-GB" dirty="0" smtClean="0">
                <a:sym typeface="Symbol" panose="05050102010706020507" pitchFamily="18" charset="2"/>
              </a:rPr>
              <a:t>’ </a:t>
            </a:r>
            <a:r>
              <a:rPr lang="en-GB" dirty="0" smtClean="0"/>
              <a:t>is </a:t>
            </a:r>
            <a:r>
              <a:rPr lang="en-GB" dirty="0">
                <a:solidFill>
                  <a:srgbClr val="FF0000"/>
                </a:solidFill>
              </a:rPr>
              <a:t>smaller</a:t>
            </a:r>
            <a:r>
              <a:rPr lang="en-GB" dirty="0"/>
              <a:t> than </a:t>
            </a:r>
            <a:r>
              <a:rPr lang="en-GB" dirty="0" smtClean="0">
                <a:sym typeface="Symbol" panose="05050102010706020507" pitchFamily="18" charset="2"/>
              </a:rPr>
              <a:t> </a:t>
            </a:r>
            <a:r>
              <a:rPr lang="en-GB" dirty="0" smtClean="0"/>
              <a:t>in the no </a:t>
            </a:r>
            <a:r>
              <a:rPr lang="en-GB" dirty="0"/>
              <a:t>damping case.</a:t>
            </a:r>
          </a:p>
          <a:p>
            <a:r>
              <a:rPr lang="en-GB" dirty="0" smtClean="0"/>
              <a:t>The </a:t>
            </a:r>
            <a:r>
              <a:rPr lang="en-GB" dirty="0"/>
              <a:t>amplitude </a:t>
            </a:r>
            <a:r>
              <a:rPr lang="en-GB" dirty="0" smtClean="0"/>
              <a:t>is </a:t>
            </a:r>
            <a:r>
              <a:rPr lang="en-GB" dirty="0"/>
              <a:t>not a </a:t>
            </a:r>
            <a:r>
              <a:rPr lang="en-GB" dirty="0" smtClean="0"/>
              <a:t>constant</a:t>
            </a:r>
            <a:r>
              <a:rPr lang="en-GB" dirty="0"/>
              <a:t> </a:t>
            </a:r>
            <a:r>
              <a:rPr lang="en-GB" dirty="0" smtClean="0"/>
              <a:t>and decreases according </a:t>
            </a:r>
            <a:r>
              <a:rPr lang="en-GB" dirty="0"/>
              <a:t>to </a:t>
            </a:r>
            <a:r>
              <a:rPr lang="en-GB" dirty="0" smtClean="0"/>
              <a:t>                       .                 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41815"/>
              </p:ext>
            </p:extLst>
          </p:nvPr>
        </p:nvGraphicFramePr>
        <p:xfrm>
          <a:off x="1399268" y="2364241"/>
          <a:ext cx="306546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3" imgW="3085920" imgH="1625400" progId="Equation.DSMT4">
                  <p:embed/>
                </p:oleObj>
              </mc:Choice>
              <mc:Fallback>
                <p:oleObj name="Equation" r:id="rId3" imgW="3085920" imgH="1625400" progId="Equation.DSMT4">
                  <p:embed/>
                  <p:pic>
                    <p:nvPicPr>
                      <p:cNvPr id="215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268" y="2364241"/>
                        <a:ext cx="306546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2011"/>
              </p:ext>
            </p:extLst>
          </p:nvPr>
        </p:nvGraphicFramePr>
        <p:xfrm>
          <a:off x="8679770" y="5140325"/>
          <a:ext cx="1700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5" name="Equation" r:id="rId5" imgW="1714320" imgH="469800" progId="Equation.DSMT4">
                  <p:embed/>
                </p:oleObj>
              </mc:Choice>
              <mc:Fallback>
                <p:oleObj name="Equation" r:id="rId5" imgW="1714320" imgH="46980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770" y="5140325"/>
                        <a:ext cx="1700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6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damping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damping is increased further, a point is reached when </a:t>
            </a:r>
            <a:r>
              <a:rPr lang="en-GB" dirty="0">
                <a:latin typeface="Symbol" pitchFamily="18" charset="2"/>
              </a:rPr>
              <a:t>w</a:t>
            </a:r>
            <a:r>
              <a:rPr lang="en-GB" dirty="0"/>
              <a:t>‘ becomes zero, i.e.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system is said to be </a:t>
            </a:r>
            <a:r>
              <a:rPr lang="en-GB" dirty="0">
                <a:solidFill>
                  <a:srgbClr val="FF0000"/>
                </a:solidFill>
              </a:rPr>
              <a:t>critically damped </a:t>
            </a:r>
            <a:r>
              <a:rPr lang="en-GB" dirty="0"/>
              <a:t>and </a:t>
            </a:r>
            <a:r>
              <a:rPr lang="en-GB" dirty="0" smtClean="0"/>
              <a:t>there is no oscillations.</a:t>
            </a:r>
            <a:endParaRPr lang="en-GB" dirty="0"/>
          </a:p>
          <a:p>
            <a:r>
              <a:rPr lang="en-GB" dirty="0" smtClean="0"/>
              <a:t>The mass </a:t>
            </a:r>
            <a:r>
              <a:rPr lang="en-GB" dirty="0"/>
              <a:t>returns to its equilibrium position when it is displaced and released.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72815"/>
              </p:ext>
            </p:extLst>
          </p:nvPr>
        </p:nvGraphicFramePr>
        <p:xfrm>
          <a:off x="1438502" y="2331073"/>
          <a:ext cx="2120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Equation" r:id="rId3" imgW="2120760" imgH="1523880" progId="Equation.DSMT4">
                  <p:embed/>
                </p:oleObj>
              </mc:Choice>
              <mc:Fallback>
                <p:oleObj name="Equation" r:id="rId3" imgW="2120760" imgH="1523880" progId="Equation.DSMT4">
                  <p:embed/>
                  <p:pic>
                    <p:nvPicPr>
                      <p:cNvPr id="2253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02" y="2331073"/>
                        <a:ext cx="2120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60298" y="6090453"/>
            <a:ext cx="2308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hlinkClick r:id="rId5"/>
              </a:rPr>
              <a:t>Damping animation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24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 in periodic motion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>
                <a:solidFill>
                  <a:srgbClr val="FF0000"/>
                </a:solidFill>
              </a:rPr>
              <a:t>Amplitude,</a:t>
            </a:r>
            <a:r>
              <a:rPr lang="en-GB" dirty="0"/>
              <a:t> </a:t>
            </a:r>
            <a:r>
              <a:rPr lang="en-GB" i="1" dirty="0"/>
              <a:t>A</a:t>
            </a:r>
            <a:r>
              <a:rPr lang="en-GB" dirty="0"/>
              <a:t> – </a:t>
            </a:r>
            <a:r>
              <a:rPr lang="en-GB" dirty="0">
                <a:solidFill>
                  <a:srgbClr val="FF0000"/>
                </a:solidFill>
              </a:rPr>
              <a:t>maximum</a:t>
            </a:r>
            <a:r>
              <a:rPr lang="en-GB" dirty="0"/>
              <a:t> displacement from the equilibrium position. The SI unit is metre.</a:t>
            </a:r>
          </a:p>
          <a:p>
            <a:pPr marL="381000" indent="-381000"/>
            <a:r>
              <a:rPr lang="en-GB" dirty="0">
                <a:solidFill>
                  <a:srgbClr val="FF0000"/>
                </a:solidFill>
              </a:rPr>
              <a:t>Period, </a:t>
            </a:r>
            <a:r>
              <a:rPr lang="en-GB" i="1" dirty="0"/>
              <a:t>T</a:t>
            </a:r>
            <a:r>
              <a:rPr lang="en-GB" dirty="0"/>
              <a:t> – Time taken to </a:t>
            </a:r>
            <a:r>
              <a:rPr lang="en-GB" dirty="0">
                <a:solidFill>
                  <a:srgbClr val="FF0000"/>
                </a:solidFill>
              </a:rPr>
              <a:t>complete</a:t>
            </a:r>
            <a:r>
              <a:rPr lang="en-GB" dirty="0"/>
              <a:t> one oscillation or cycle. The SI unit is second. </a:t>
            </a:r>
          </a:p>
          <a:p>
            <a:pPr marL="381000" indent="-381000"/>
            <a:r>
              <a:rPr lang="en-GB" dirty="0">
                <a:solidFill>
                  <a:srgbClr val="FF0000"/>
                </a:solidFill>
              </a:rPr>
              <a:t>Frequency,</a:t>
            </a:r>
            <a:r>
              <a:rPr lang="en-GB" b="1" dirty="0"/>
              <a:t> </a:t>
            </a:r>
            <a:r>
              <a:rPr lang="en-GB" i="1" dirty="0"/>
              <a:t>f</a:t>
            </a:r>
            <a:r>
              <a:rPr lang="en-GB" dirty="0"/>
              <a:t> – Number of oscillations or cycles in a unit of time. The SI unit is hertz (Hz) or cycle/s.</a:t>
            </a:r>
          </a:p>
          <a:p>
            <a:pPr marL="381000" indent="-381000"/>
            <a:endParaRPr lang="en-GB" dirty="0">
              <a:solidFill>
                <a:srgbClr val="FF0000"/>
              </a:solidFill>
            </a:endParaRPr>
          </a:p>
          <a:p>
            <a:pPr marL="381000" indent="-381000"/>
            <a:r>
              <a:rPr lang="en-GB" dirty="0" smtClean="0">
                <a:solidFill>
                  <a:srgbClr val="FF0000"/>
                </a:solidFill>
              </a:rPr>
              <a:t>Angular </a:t>
            </a:r>
            <a:r>
              <a:rPr lang="en-GB" dirty="0">
                <a:solidFill>
                  <a:srgbClr val="FF0000"/>
                </a:solidFill>
              </a:rPr>
              <a:t>frequency </a:t>
            </a:r>
            <a:r>
              <a:rPr lang="en-GB" dirty="0"/>
              <a:t>(</a:t>
            </a:r>
            <a:r>
              <a:rPr lang="el-GR" dirty="0"/>
              <a:t>ω</a:t>
            </a:r>
            <a:r>
              <a:rPr lang="en-GB" dirty="0"/>
              <a:t>) – Angular displacement </a:t>
            </a:r>
            <a:r>
              <a:rPr lang="en-GB" dirty="0">
                <a:solidFill>
                  <a:srgbClr val="FF0000"/>
                </a:solidFill>
              </a:rPr>
              <a:t>per second</a:t>
            </a:r>
            <a:r>
              <a:rPr lang="en-GB" dirty="0"/>
              <a:t>. Its unit is rad/s.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85988"/>
              </p:ext>
            </p:extLst>
          </p:nvPr>
        </p:nvGraphicFramePr>
        <p:xfrm>
          <a:off x="1423307" y="5775543"/>
          <a:ext cx="1204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Equation" r:id="rId3" imgW="1206360" imgH="342720" progId="Equation.DSMT4">
                  <p:embed/>
                </p:oleObj>
              </mc:Choice>
              <mc:Fallback>
                <p:oleObj name="Equation" r:id="rId3" imgW="1206360" imgH="342720" progId="Equation.DSMT4">
                  <p:embed/>
                  <p:pic>
                    <p:nvPicPr>
                      <p:cNvPr id="4536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07" y="5775543"/>
                        <a:ext cx="1204912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45647"/>
              </p:ext>
            </p:extLst>
          </p:nvPr>
        </p:nvGraphicFramePr>
        <p:xfrm>
          <a:off x="1423307" y="4441825"/>
          <a:ext cx="923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3" name="Equation" r:id="rId5" imgW="927000" imgH="723600" progId="Equation.DSMT4">
                  <p:embed/>
                </p:oleObj>
              </mc:Choice>
              <mc:Fallback>
                <p:oleObj name="Equation" r:id="rId5" imgW="927000" imgH="723600" progId="Equation.DSMT4">
                  <p:embed/>
                  <p:pic>
                    <p:nvPicPr>
                      <p:cNvPr id="453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07" y="4441825"/>
                        <a:ext cx="923925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0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Overdamping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                  </a:t>
            </a:r>
            <a:r>
              <a:rPr lang="en-GB" dirty="0" smtClean="0"/>
              <a:t>, </a:t>
            </a:r>
            <a:r>
              <a:rPr lang="en-GB" dirty="0" smtClean="0">
                <a:sym typeface="Symbol" panose="05050102010706020507" pitchFamily="18" charset="2"/>
              </a:rPr>
              <a:t>’ is complex and </a:t>
            </a:r>
            <a:r>
              <a:rPr lang="en-GB" dirty="0" smtClean="0"/>
              <a:t>the </a:t>
            </a:r>
            <a:r>
              <a:rPr lang="en-GB" dirty="0"/>
              <a:t>system is </a:t>
            </a:r>
            <a:r>
              <a:rPr lang="en-GB" dirty="0">
                <a:solidFill>
                  <a:srgbClr val="FF0000"/>
                </a:solidFill>
              </a:rPr>
              <a:t>over damped</a:t>
            </a:r>
            <a:r>
              <a:rPr lang="en-GB" dirty="0"/>
              <a:t>. </a:t>
            </a:r>
          </a:p>
          <a:p>
            <a:r>
              <a:rPr lang="en-GB" dirty="0" smtClean="0"/>
              <a:t>There </a:t>
            </a:r>
            <a:r>
              <a:rPr lang="en-GB" dirty="0"/>
              <a:t>is no oscillation and the system returns to equilibrium </a:t>
            </a:r>
            <a:r>
              <a:rPr lang="en-GB" dirty="0">
                <a:solidFill>
                  <a:srgbClr val="FF0000"/>
                </a:solidFill>
              </a:rPr>
              <a:t>more slowly </a:t>
            </a:r>
            <a:r>
              <a:rPr lang="en-GB" dirty="0"/>
              <a:t>than in the critical damping case.</a:t>
            </a:r>
          </a:p>
          <a:p>
            <a:r>
              <a:rPr lang="en-GB" dirty="0" smtClean="0"/>
              <a:t>The </a:t>
            </a:r>
            <a:r>
              <a:rPr lang="en-GB" dirty="0"/>
              <a:t>solution of the differential equation </a:t>
            </a:r>
            <a:r>
              <a:rPr lang="en-GB" dirty="0" smtClean="0"/>
              <a:t>for overdamp case is</a:t>
            </a:r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where </a:t>
            </a:r>
            <a:r>
              <a:rPr lang="en-GB" i="1" dirty="0"/>
              <a:t>C</a:t>
            </a:r>
            <a:r>
              <a:rPr lang="en-GB" baseline="-25000" dirty="0"/>
              <a:t>1</a:t>
            </a:r>
            <a:r>
              <a:rPr lang="en-GB" dirty="0"/>
              <a:t> and </a:t>
            </a:r>
            <a:r>
              <a:rPr lang="en-GB" i="1" dirty="0"/>
              <a:t>C</a:t>
            </a:r>
            <a:r>
              <a:rPr lang="en-GB" baseline="-25000" dirty="0"/>
              <a:t>2</a:t>
            </a:r>
            <a:r>
              <a:rPr lang="en-GB" dirty="0"/>
              <a:t> depend on </a:t>
            </a:r>
            <a:r>
              <a:rPr lang="en-GB" dirty="0" smtClean="0"/>
              <a:t>the initial </a:t>
            </a:r>
            <a:r>
              <a:rPr lang="en-GB" dirty="0"/>
              <a:t>conditions while </a:t>
            </a:r>
            <a:r>
              <a:rPr lang="en-GB" i="1" dirty="0" smtClean="0"/>
              <a:t>a</a:t>
            </a:r>
            <a:r>
              <a:rPr lang="en-GB" baseline="-25000" dirty="0" smtClean="0"/>
              <a:t>1</a:t>
            </a:r>
            <a:r>
              <a:rPr lang="en-GB" dirty="0" smtClean="0"/>
              <a:t> and </a:t>
            </a:r>
            <a:r>
              <a:rPr lang="en-GB" i="1" dirty="0"/>
              <a:t>a</a:t>
            </a:r>
            <a:r>
              <a:rPr lang="en-GB" baseline="-25000" dirty="0"/>
              <a:t>2</a:t>
            </a:r>
            <a:r>
              <a:rPr lang="en-GB" dirty="0"/>
              <a:t> are determined by 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k</a:t>
            </a:r>
            <a:r>
              <a:rPr lang="en-GB" dirty="0"/>
              <a:t> and </a:t>
            </a:r>
            <a:r>
              <a:rPr lang="en-GB" i="1" dirty="0"/>
              <a:t>b</a:t>
            </a:r>
            <a:r>
              <a:rPr lang="en-GB" dirty="0"/>
              <a:t>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05966"/>
              </p:ext>
            </p:extLst>
          </p:nvPr>
        </p:nvGraphicFramePr>
        <p:xfrm>
          <a:off x="1464356" y="3780000"/>
          <a:ext cx="227304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Equation" r:id="rId3" imgW="2273040" imgH="469800" progId="Equation.DSMT4">
                  <p:embed/>
                </p:oleObj>
              </mc:Choice>
              <mc:Fallback>
                <p:oleObj name="Equation" r:id="rId3" imgW="2273040" imgH="469800" progId="Equation.DSMT4">
                  <p:embed/>
                  <p:pic>
                    <p:nvPicPr>
                      <p:cNvPr id="235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356" y="3780000"/>
                        <a:ext cx="2273040" cy="46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17012"/>
              </p:ext>
            </p:extLst>
          </p:nvPr>
        </p:nvGraphicFramePr>
        <p:xfrm>
          <a:off x="1785031" y="1451718"/>
          <a:ext cx="1244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9" name="Equation" r:id="rId5" imgW="1244520" imgH="380880" progId="Equation.DSMT4">
                  <p:embed/>
                </p:oleObj>
              </mc:Choice>
              <mc:Fallback>
                <p:oleObj name="Equation" r:id="rId5" imgW="1244520" imgH="380880" progId="Equation.DSMT4">
                  <p:embed/>
                  <p:pic>
                    <p:nvPicPr>
                      <p:cNvPr id="4198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031" y="1451718"/>
                        <a:ext cx="1244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0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Graphs of displacement in damped oscillation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D:\s41788\My Documents\Dip Plus\Chapters\Images\13_Figure26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31" y="1625058"/>
            <a:ext cx="4350429" cy="427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34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damping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use of damping is in an automobile’s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suspension </a:t>
            </a:r>
            <a:r>
              <a:rPr lang="en-GB" dirty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shock absorbers provide a velocity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dependent </a:t>
            </a:r>
            <a:r>
              <a:rPr lang="en-GB" dirty="0"/>
              <a:t>damping force so that when a car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goes </a:t>
            </a:r>
            <a:r>
              <a:rPr lang="en-GB" dirty="0"/>
              <a:t>over a bump, it does not continue bouncing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forever</a:t>
            </a:r>
            <a:r>
              <a:rPr lang="en-GB" dirty="0"/>
              <a:t>. </a:t>
            </a:r>
          </a:p>
          <a:p>
            <a:r>
              <a:rPr lang="en-GB" dirty="0" smtClean="0"/>
              <a:t>For </a:t>
            </a:r>
            <a:r>
              <a:rPr lang="en-GB" dirty="0"/>
              <a:t>optimal passenger comfort, the system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should </a:t>
            </a:r>
            <a:r>
              <a:rPr lang="en-GB" dirty="0"/>
              <a:t>be critically damped or slightly under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damped</a:t>
            </a:r>
            <a:r>
              <a:rPr lang="en-GB" dirty="0"/>
              <a:t>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6" descr="E:\Media\Chapter13\Images\13_Figure27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6233" y="1571843"/>
            <a:ext cx="2054225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11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in damped oscillations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spring-mass </a:t>
            </a:r>
            <a:r>
              <a:rPr lang="en-GB" dirty="0" smtClean="0"/>
              <a:t>system with damping   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8320"/>
              </p:ext>
            </p:extLst>
          </p:nvPr>
        </p:nvGraphicFramePr>
        <p:xfrm>
          <a:off x="1400402" y="2020660"/>
          <a:ext cx="4810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Equation" r:id="rId3" imgW="5168880" imgH="4394160" progId="Equation.DSMT4">
                  <p:embed/>
                </p:oleObj>
              </mc:Choice>
              <mc:Fallback>
                <p:oleObj name="Equation" r:id="rId3" imgW="5168880" imgH="4394160" progId="Equation.DSMT4">
                  <p:embed/>
                  <p:pic>
                    <p:nvPicPr>
                      <p:cNvPr id="42086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402" y="2020660"/>
                        <a:ext cx="4810125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1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oscillations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Periodically applying a driving force with angular frequency (</a:t>
            </a:r>
            <a:r>
              <a:rPr lang="el-GR" dirty="0"/>
              <a:t>ω</a:t>
            </a:r>
            <a:r>
              <a:rPr lang="en-GB" baseline="-25000" dirty="0"/>
              <a:t>d</a:t>
            </a:r>
            <a:r>
              <a:rPr lang="en-GB" dirty="0"/>
              <a:t>) to a damped harmonic oscillator results in a </a:t>
            </a:r>
            <a:r>
              <a:rPr lang="en-GB" dirty="0">
                <a:solidFill>
                  <a:srgbClr val="FF0000"/>
                </a:solidFill>
              </a:rPr>
              <a:t>forced or driven </a:t>
            </a:r>
            <a:r>
              <a:rPr lang="en-GB" dirty="0">
                <a:solidFill>
                  <a:schemeClr val="tx1"/>
                </a:solidFill>
              </a:rPr>
              <a:t>oscillation</a:t>
            </a:r>
            <a:r>
              <a:rPr lang="en-GB" dirty="0"/>
              <a:t>. </a:t>
            </a:r>
          </a:p>
          <a:p>
            <a:r>
              <a:rPr lang="en-GB" dirty="0" smtClean="0"/>
              <a:t>The </a:t>
            </a:r>
            <a:r>
              <a:rPr lang="en-GB" dirty="0"/>
              <a:t>mass oscillates with angular frequency </a:t>
            </a:r>
            <a:r>
              <a:rPr lang="el-GR" dirty="0"/>
              <a:t>ω</a:t>
            </a:r>
            <a:r>
              <a:rPr lang="en-GB" baseline="-25000" dirty="0"/>
              <a:t>d</a:t>
            </a:r>
            <a:r>
              <a:rPr lang="en-GB" dirty="0"/>
              <a:t> which may or may not be equal to the system’s natural angular frequency </a:t>
            </a:r>
            <a:r>
              <a:rPr lang="el-GR" dirty="0"/>
              <a:t>ω</a:t>
            </a:r>
            <a:r>
              <a:rPr lang="en-GB" dirty="0"/>
              <a:t>’.</a:t>
            </a:r>
            <a:endParaRPr lang="en-GB" baseline="-25000" dirty="0"/>
          </a:p>
          <a:p>
            <a:r>
              <a:rPr lang="en-GB" dirty="0" smtClean="0"/>
              <a:t>The </a:t>
            </a:r>
            <a:r>
              <a:rPr lang="en-GB" dirty="0"/>
              <a:t>oscillation amplitude is a function of the driving frequency </a:t>
            </a:r>
            <a:r>
              <a:rPr lang="el-GR" dirty="0"/>
              <a:t>ω</a:t>
            </a:r>
            <a:r>
              <a:rPr lang="en-GB" baseline="-25000" dirty="0"/>
              <a:t>d</a:t>
            </a:r>
            <a:r>
              <a:rPr lang="en-GB" dirty="0"/>
              <a:t>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at resonance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example of resonance is the building up of oscillations of a child on a swing by pushing it with a frequency equal to the swing’s natural frequency.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E:\Media\Chapter13\Images\13_Figure28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067" y="2520867"/>
            <a:ext cx="5307748" cy="393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45116" y="5735895"/>
            <a:ext cx="267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Resonance of wine glass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47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80" y="286603"/>
            <a:ext cx="10058400" cy="1260000"/>
          </a:xfrm>
        </p:spPr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An ultrasonic transducer (a kind of loudspeaker) used for medical diagnosis oscillates at a frequency of 6.7 </a:t>
            </a:r>
            <a:r>
              <a:rPr lang="en-GB" sz="2000" dirty="0" err="1"/>
              <a:t>MHz.</a:t>
            </a:r>
            <a:r>
              <a:rPr lang="en-GB" sz="2000" dirty="0"/>
              <a:t> How much time does each oscillation take and what is the angular frequency?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72477"/>
              </p:ext>
            </p:extLst>
          </p:nvPr>
        </p:nvGraphicFramePr>
        <p:xfrm>
          <a:off x="1079500" y="2601231"/>
          <a:ext cx="28733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Equation" r:id="rId3" imgW="3162240" imgH="1930320" progId="Equation.DSMT4">
                  <p:embed/>
                </p:oleObj>
              </mc:Choice>
              <mc:Fallback>
                <p:oleObj name="Equation" r:id="rId3" imgW="3162240" imgH="1930320" progId="Equation.DSMT4">
                  <p:embed/>
                  <p:pic>
                    <p:nvPicPr>
                      <p:cNvPr id="327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601231"/>
                        <a:ext cx="2873375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7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harmonic motion (SHM)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>
                <a:solidFill>
                  <a:srgbClr val="FF0000"/>
                </a:solidFill>
              </a:rPr>
              <a:t>Simple harmonic motion </a:t>
            </a:r>
            <a:r>
              <a:rPr lang="en-GB" dirty="0" smtClean="0"/>
              <a:t>is </a:t>
            </a:r>
            <a:r>
              <a:rPr lang="en-GB" dirty="0"/>
              <a:t>a kind of oscillation where the force acting on the object is directly proportional to the displacement of the object from its equilibrium position, i.e</a:t>
            </a:r>
            <a:r>
              <a:rPr lang="en-GB" dirty="0" smtClean="0"/>
              <a:t>. </a:t>
            </a:r>
            <a:r>
              <a:rPr lang="en-GB" i="1" dirty="0" smtClean="0"/>
              <a:t>F </a:t>
            </a:r>
            <a:r>
              <a:rPr lang="en-GB" dirty="0" smtClean="0"/>
              <a:t>= – </a:t>
            </a:r>
            <a:r>
              <a:rPr lang="en-GB" i="1" dirty="0" err="1" smtClean="0"/>
              <a:t>kx</a:t>
            </a:r>
            <a:endParaRPr lang="en-GB" i="1" dirty="0"/>
          </a:p>
          <a:p>
            <a:pPr marL="381000" indent="-381000">
              <a:spcBef>
                <a:spcPct val="50000"/>
              </a:spcBef>
              <a:buNone/>
            </a:pPr>
            <a:r>
              <a:rPr lang="en-GB" i="1" dirty="0"/>
              <a:t>     </a:t>
            </a:r>
            <a:r>
              <a:rPr lang="en-GB" dirty="0"/>
              <a:t>where </a:t>
            </a:r>
            <a:r>
              <a:rPr lang="en-GB" i="1" dirty="0"/>
              <a:t>k</a:t>
            </a:r>
            <a:r>
              <a:rPr lang="en-GB" dirty="0"/>
              <a:t> is a constant.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negative sign indicates that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</a:t>
            </a:r>
            <a:r>
              <a:rPr lang="en-GB" i="1" dirty="0"/>
              <a:t>F</a:t>
            </a:r>
            <a:r>
              <a:rPr lang="en-GB" dirty="0"/>
              <a:t> and the displacement </a:t>
            </a:r>
            <a:r>
              <a:rPr lang="en-GB" i="1" dirty="0"/>
              <a:t>x</a:t>
            </a:r>
            <a:r>
              <a:rPr lang="en-GB" dirty="0"/>
              <a:t> are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.</a:t>
            </a:r>
          </a:p>
          <a:p>
            <a:pPr marL="381000" indent="-381000">
              <a:spcBef>
                <a:spcPct val="50000"/>
              </a:spcBef>
            </a:pPr>
            <a:r>
              <a:rPr lang="en-GB" i="1" dirty="0"/>
              <a:t>F</a:t>
            </a:r>
            <a:r>
              <a:rPr lang="en-GB" dirty="0"/>
              <a:t> is called the </a:t>
            </a:r>
            <a:r>
              <a:rPr lang="en-GB" dirty="0">
                <a:solidFill>
                  <a:srgbClr val="FF0000"/>
                </a:solidFill>
              </a:rPr>
              <a:t>restoring force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as it restores the object to its equilibrium position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SHM and circular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many systems the restoring force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approximately </a:t>
            </a:r>
            <a:r>
              <a:rPr lang="en-GB" dirty="0"/>
              <a:t>proportional to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displacement </a:t>
            </a:r>
            <a:r>
              <a:rPr lang="en-GB" dirty="0"/>
              <a:t>if the displacement is small.</a:t>
            </a:r>
          </a:p>
          <a:p>
            <a:r>
              <a:rPr lang="en-SG" dirty="0" smtClean="0"/>
              <a:t>SHM </a:t>
            </a:r>
            <a:r>
              <a:rPr lang="en-SG" dirty="0"/>
              <a:t>is related to circular motion.</a:t>
            </a:r>
          </a:p>
          <a:p>
            <a:r>
              <a:rPr lang="en-SG" dirty="0"/>
              <a:t>If we look at the projection onto the </a:t>
            </a:r>
            <a:r>
              <a:rPr lang="en-SG" i="1" dirty="0"/>
              <a:t>x</a:t>
            </a:r>
            <a:r>
              <a:rPr lang="en-SG" dirty="0"/>
              <a:t> or </a:t>
            </a:r>
            <a:r>
              <a:rPr lang="en-SG" i="1" dirty="0"/>
              <a:t>y</a:t>
            </a:r>
            <a:r>
              <a:rPr lang="en-SG" dirty="0"/>
              <a:t>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axis </a:t>
            </a:r>
            <a:r>
              <a:rPr lang="en-SG" dirty="0"/>
              <a:t>of an object moving in a circle at a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constant </a:t>
            </a:r>
            <a:r>
              <a:rPr lang="en-SG" dirty="0"/>
              <a:t>speed, we find that the </a:t>
            </a:r>
            <a:r>
              <a:rPr lang="en-SG" i="1" dirty="0"/>
              <a:t>x</a:t>
            </a:r>
            <a:r>
              <a:rPr lang="en-SG" dirty="0"/>
              <a:t> or </a:t>
            </a:r>
            <a:r>
              <a:rPr lang="en-SG" i="1" dirty="0"/>
              <a:t>y</a:t>
            </a:r>
            <a:r>
              <a:rPr lang="en-SG" dirty="0"/>
              <a:t>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component </a:t>
            </a:r>
            <a:r>
              <a:rPr lang="en-SG" dirty="0"/>
              <a:t>of its position is the same as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SHM</a:t>
            </a:r>
            <a:r>
              <a:rPr lang="en-SG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b="34382"/>
          <a:stretch/>
        </p:blipFill>
        <p:spPr bwMode="auto">
          <a:xfrm>
            <a:off x="7505329" y="2923515"/>
            <a:ext cx="2771775" cy="371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t="74232" b="4064"/>
          <a:stretch/>
        </p:blipFill>
        <p:spPr bwMode="auto">
          <a:xfrm>
            <a:off x="7505328" y="1353644"/>
            <a:ext cx="2771775" cy="123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6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Spring-mass system – an example of SHM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spring-mass system comprises </a:t>
            </a:r>
            <a:r>
              <a:rPr lang="en-US" dirty="0" smtClean="0"/>
              <a:t>a </a:t>
            </a:r>
            <a:r>
              <a:rPr lang="en-US" dirty="0"/>
              <a:t>ma</a:t>
            </a:r>
            <a:r>
              <a:rPr lang="en-US" i="1" dirty="0"/>
              <a:t>ss m</a:t>
            </a:r>
            <a:r>
              <a:rPr lang="en-US" dirty="0"/>
              <a:t>, </a:t>
            </a:r>
            <a:r>
              <a:rPr lang="en-US" dirty="0" smtClean="0"/>
              <a:t>attached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light</a:t>
            </a:r>
            <a:r>
              <a:rPr lang="en-US" dirty="0"/>
              <a:t> spring, on a </a:t>
            </a:r>
            <a:r>
              <a:rPr lang="en-US" dirty="0">
                <a:solidFill>
                  <a:srgbClr val="FF0000"/>
                </a:solidFill>
              </a:rPr>
              <a:t>frictionless</a:t>
            </a:r>
            <a:r>
              <a:rPr lang="en-US" dirty="0"/>
              <a:t> horizontal guide. </a:t>
            </a:r>
          </a:p>
          <a:p>
            <a:r>
              <a:rPr lang="en-AU" dirty="0"/>
              <a:t>If the spring </a:t>
            </a:r>
            <a:r>
              <a:rPr lang="en-AU" dirty="0" smtClean="0"/>
              <a:t>(of spring constant </a:t>
            </a:r>
            <a:r>
              <a:rPr lang="en-AU" i="1" dirty="0" smtClean="0"/>
              <a:t>k</a:t>
            </a:r>
            <a:r>
              <a:rPr lang="en-AU" dirty="0" smtClean="0"/>
              <a:t>) is </a:t>
            </a:r>
            <a:r>
              <a:rPr lang="en-AU" dirty="0"/>
              <a:t>stretched or compressed from </a:t>
            </a:r>
            <a:r>
              <a:rPr lang="en-AU" dirty="0" smtClean="0"/>
              <a:t>its </a:t>
            </a:r>
            <a:r>
              <a:rPr lang="en-AU" dirty="0"/>
              <a:t>equilibrium position 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dirty="0"/>
              <a:t>a net force, </a:t>
            </a:r>
            <a:r>
              <a:rPr lang="en-AU" i="1" dirty="0"/>
              <a:t>F</a:t>
            </a:r>
            <a:r>
              <a:rPr lang="en-AU" dirty="0"/>
              <a:t> = </a:t>
            </a:r>
            <a:r>
              <a:rPr lang="en-AU" dirty="0" smtClean="0"/>
              <a:t>–</a:t>
            </a:r>
            <a:r>
              <a:rPr lang="en-AU" i="1" dirty="0" err="1" smtClean="0"/>
              <a:t>kx</a:t>
            </a:r>
            <a:r>
              <a:rPr lang="en-AU" dirty="0" smtClean="0"/>
              <a:t> </a:t>
            </a:r>
            <a:r>
              <a:rPr lang="en-AU" dirty="0"/>
              <a:t>is exerted </a:t>
            </a:r>
            <a:r>
              <a:rPr lang="en-AU" dirty="0">
                <a:solidFill>
                  <a:srgbClr val="FF0000"/>
                </a:solidFill>
              </a:rPr>
              <a:t>by </a:t>
            </a:r>
            <a:r>
              <a:rPr lang="en-AU" dirty="0"/>
              <a:t>the spring </a:t>
            </a:r>
            <a:r>
              <a:rPr lang="en-AU" dirty="0">
                <a:solidFill>
                  <a:srgbClr val="FF0000"/>
                </a:solidFill>
              </a:rPr>
              <a:t>on</a:t>
            </a:r>
            <a:r>
              <a:rPr lang="en-AU" dirty="0"/>
              <a:t> the </a:t>
            </a:r>
            <a:r>
              <a:rPr lang="en-AU" dirty="0" smtClean="0"/>
              <a:t>mass </a:t>
            </a:r>
            <a:r>
              <a:rPr lang="en-AU" dirty="0"/>
              <a:t>to bring </a:t>
            </a:r>
            <a:r>
              <a:rPr lang="en-AU" dirty="0" smtClean="0"/>
              <a:t>it </a:t>
            </a:r>
            <a:r>
              <a:rPr lang="en-AU" dirty="0"/>
              <a:t>back to </a:t>
            </a:r>
            <a:r>
              <a:rPr lang="en-AU" i="1" dirty="0"/>
              <a:t>O</a:t>
            </a:r>
            <a:r>
              <a:rPr lang="en-A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6" descr="F:\Media\Chapter13\Images\13_Figure01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038" y="4883205"/>
            <a:ext cx="3455856" cy="14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F:\Media\Chapter13\Images\13_Figure02a-I.jpg"/>
          <p:cNvPicPr>
            <a:picLocks noChangeAspect="1" noChangeArrowheads="1"/>
          </p:cNvPicPr>
          <p:nvPr/>
        </p:nvPicPr>
        <p:blipFill>
          <a:blip r:embed="rId4" cstate="print"/>
          <a:srcRect l="520" t="8865"/>
          <a:stretch>
            <a:fillRect/>
          </a:stretch>
        </p:blipFill>
        <p:spPr bwMode="auto">
          <a:xfrm>
            <a:off x="6152564" y="3856752"/>
            <a:ext cx="3829636" cy="2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0458" y="3463969"/>
            <a:ext cx="1704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 </a:t>
            </a:r>
            <a:r>
              <a:rPr lang="en-GB" dirty="0" smtClean="0">
                <a:hlinkClick r:id="rId5"/>
              </a:rPr>
              <a:t>Animation</a:t>
            </a:r>
            <a:r>
              <a:rPr lang="en-GB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Spring-mass system – an example of SHM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For a spring-mass system without damping forces, Newton’s second law state </a:t>
            </a:r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acceleration </a:t>
            </a:r>
            <a:r>
              <a:rPr lang="en-GB" i="1" dirty="0"/>
              <a:t>a</a:t>
            </a:r>
            <a:r>
              <a:rPr lang="en-GB" dirty="0"/>
              <a:t> of the </a:t>
            </a:r>
            <a:r>
              <a:rPr lang="en-GB" dirty="0" smtClean="0"/>
              <a:t>mass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constant as it </a:t>
            </a:r>
            <a:r>
              <a:rPr lang="en-GB" dirty="0">
                <a:solidFill>
                  <a:srgbClr val="FF0000"/>
                </a:solidFill>
              </a:rPr>
              <a:t>depends</a:t>
            </a:r>
            <a:r>
              <a:rPr lang="en-GB" dirty="0"/>
              <a:t> </a:t>
            </a:r>
            <a:r>
              <a:rPr lang="en-GB" dirty="0" smtClean="0"/>
              <a:t>on </a:t>
            </a:r>
            <a:r>
              <a:rPr lang="en-GB" i="1" dirty="0"/>
              <a:t>x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5027"/>
              </p:ext>
            </p:extLst>
          </p:nvPr>
        </p:nvGraphicFramePr>
        <p:xfrm>
          <a:off x="1489303" y="2102984"/>
          <a:ext cx="49149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3" imgW="4914720" imgH="2184120" progId="Equation.DSMT4">
                  <p:embed/>
                </p:oleObj>
              </mc:Choice>
              <mc:Fallback>
                <p:oleObj name="Equation" r:id="rId3" imgW="4914720" imgH="2184120" progId="Equation.DSMT4">
                  <p:embed/>
                  <p:pic>
                    <p:nvPicPr>
                      <p:cNvPr id="51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303" y="2102984"/>
                        <a:ext cx="49149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angular frequency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ym typeface="Symbol" panose="05050102010706020507" pitchFamily="18" charset="2"/>
              </a:rPr>
              <a:t></a:t>
            </a:r>
            <a:r>
              <a:rPr lang="en-GB" dirty="0"/>
              <a:t> is the angular frequency and is determined by the spring constant </a:t>
            </a:r>
            <a:r>
              <a:rPr lang="en-GB" i="1" dirty="0"/>
              <a:t>k </a:t>
            </a:r>
            <a:r>
              <a:rPr lang="en-GB" dirty="0"/>
              <a:t>and the mass of the object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r>
              <a:rPr lang="el-GR" dirty="0">
                <a:sym typeface="Symbol" panose="05050102010706020507" pitchFamily="18" charset="2"/>
              </a:rPr>
              <a:t></a:t>
            </a:r>
            <a:r>
              <a:rPr lang="el-GR" dirty="0"/>
              <a:t> </a:t>
            </a:r>
            <a:r>
              <a:rPr lang="en-GB" dirty="0"/>
              <a:t>is related to frequency and time period as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r>
              <a:rPr lang="en-GB" dirty="0" smtClean="0"/>
              <a:t>Note </a:t>
            </a:r>
            <a:r>
              <a:rPr lang="en-GB" dirty="0"/>
              <a:t>that for SHM, the period or frequency is independent of the amplitude.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39546"/>
              </p:ext>
            </p:extLst>
          </p:nvPr>
        </p:nvGraphicFramePr>
        <p:xfrm>
          <a:off x="1358900" y="3035753"/>
          <a:ext cx="21717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9" name="Equation" r:id="rId3" imgW="2171520" imgH="1803240" progId="Equation.DSMT4">
                  <p:embed/>
                </p:oleObj>
              </mc:Choice>
              <mc:Fallback>
                <p:oleObj name="Equation" r:id="rId3" imgW="2171520" imgH="1803240" progId="Equation.DSMT4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035753"/>
                        <a:ext cx="2171700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1058</TotalTime>
  <Words>1526</Words>
  <Application>Microsoft Office PowerPoint</Application>
  <PresentationFormat>Widescreen</PresentationFormat>
  <Paragraphs>201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Retrospect</vt:lpstr>
      <vt:lpstr>MathType 6.0 Equation</vt:lpstr>
      <vt:lpstr>Simple Harmonic Motion</vt:lpstr>
      <vt:lpstr>Harmonic motion</vt:lpstr>
      <vt:lpstr>Important terms in periodic motion</vt:lpstr>
      <vt:lpstr>Example 1</vt:lpstr>
      <vt:lpstr>Simple harmonic motion (SHM)</vt:lpstr>
      <vt:lpstr>SHM and circular motion</vt:lpstr>
      <vt:lpstr>Spring-mass system – an example of SHM</vt:lpstr>
      <vt:lpstr>Spring-mass system – an example of SHM</vt:lpstr>
      <vt:lpstr>The angular frequency</vt:lpstr>
      <vt:lpstr>The phase angle</vt:lpstr>
      <vt:lpstr>Solution of the differential equation</vt:lpstr>
      <vt:lpstr>Velocity and acceleration in SHM</vt:lpstr>
      <vt:lpstr>Graphs of displacement, velocity and acceleration</vt:lpstr>
      <vt:lpstr>Determining the amplitude and phase angle</vt:lpstr>
      <vt:lpstr>Example 2</vt:lpstr>
      <vt:lpstr>Example 3</vt:lpstr>
      <vt:lpstr>Total mechanical energy of a spring-mass system</vt:lpstr>
      <vt:lpstr>Total mechanical energy of a spring-mass system</vt:lpstr>
      <vt:lpstr>Total mechanical energy of a spring-mass system</vt:lpstr>
      <vt:lpstr>Example 4</vt:lpstr>
      <vt:lpstr>Example 4 - cont</vt:lpstr>
      <vt:lpstr>The simple pendulum – another SHM</vt:lpstr>
      <vt:lpstr>The simple pendulum</vt:lpstr>
      <vt:lpstr>The simple pendulum</vt:lpstr>
      <vt:lpstr>Example 5</vt:lpstr>
      <vt:lpstr>PowerPoint Presentation</vt:lpstr>
      <vt:lpstr>Damped oscillations</vt:lpstr>
      <vt:lpstr>Small damping</vt:lpstr>
      <vt:lpstr>Critical damping</vt:lpstr>
      <vt:lpstr>Overdamping</vt:lpstr>
      <vt:lpstr>Graphs of displacement in damped oscillation</vt:lpstr>
      <vt:lpstr>Uses of damping</vt:lpstr>
      <vt:lpstr>Energy in damped oscillations</vt:lpstr>
      <vt:lpstr>Forced oscillations</vt:lpstr>
      <vt:lpstr>Amplitude at resonance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Tan Teow Chye</cp:lastModifiedBy>
  <cp:revision>168</cp:revision>
  <dcterms:created xsi:type="dcterms:W3CDTF">2018-09-30T12:15:30Z</dcterms:created>
  <dcterms:modified xsi:type="dcterms:W3CDTF">2018-10-03T05:33:09Z</dcterms:modified>
</cp:coreProperties>
</file>