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 kothakota" initials="sk" lastIdx="4" clrIdx="0">
    <p:extLst>
      <p:ext uri="{19B8F6BF-5375-455C-9EA6-DF929625EA0E}">
        <p15:presenceInfo xmlns:p15="http://schemas.microsoft.com/office/powerpoint/2012/main" userId="783c0f0fd26561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57DB69-9156-4F0E-862D-7E8FCA9494B6}" v="22" dt="2021-05-24T06:15:50.0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othakota" userId="783c0f0fd265616a" providerId="LiveId" clId="{7C57DB69-9156-4F0E-862D-7E8FCA9494B6}"/>
    <pc:docChg chg="custSel addSld delSld modSld">
      <pc:chgData name="shiva kothakota" userId="783c0f0fd265616a" providerId="LiveId" clId="{7C57DB69-9156-4F0E-862D-7E8FCA9494B6}" dt="2021-05-24T06:22:04.611" v="2688" actId="114"/>
      <pc:docMkLst>
        <pc:docMk/>
      </pc:docMkLst>
      <pc:sldChg chg="modSp mod">
        <pc:chgData name="shiva kothakota" userId="783c0f0fd265616a" providerId="LiveId" clId="{7C57DB69-9156-4F0E-862D-7E8FCA9494B6}" dt="2021-05-24T04:26:09.937" v="971" actId="20577"/>
        <pc:sldMkLst>
          <pc:docMk/>
          <pc:sldMk cId="3455858975" sldId="256"/>
        </pc:sldMkLst>
        <pc:spChg chg="mod">
          <ac:chgData name="shiva kothakota" userId="783c0f0fd265616a" providerId="LiveId" clId="{7C57DB69-9156-4F0E-862D-7E8FCA9494B6}" dt="2021-05-24T04:26:09.937" v="971" actId="20577"/>
          <ac:spMkLst>
            <pc:docMk/>
            <pc:sldMk cId="3455858975" sldId="256"/>
            <ac:spMk id="13" creationId="{5D5BF191-50D1-4001-9733-B8A26CA07A5C}"/>
          </ac:spMkLst>
        </pc:spChg>
        <pc:spChg chg="mod">
          <ac:chgData name="shiva kothakota" userId="783c0f0fd265616a" providerId="LiveId" clId="{7C57DB69-9156-4F0E-862D-7E8FCA9494B6}" dt="2021-05-24T04:25:36.064" v="968" actId="20577"/>
          <ac:spMkLst>
            <pc:docMk/>
            <pc:sldMk cId="3455858975" sldId="256"/>
            <ac:spMk id="15" creationId="{B3FFF107-95AE-4137-B46B-A245E1702C85}"/>
          </ac:spMkLst>
        </pc:spChg>
      </pc:sldChg>
      <pc:sldChg chg="modSp mod">
        <pc:chgData name="shiva kothakota" userId="783c0f0fd265616a" providerId="LiveId" clId="{7C57DB69-9156-4F0E-862D-7E8FCA9494B6}" dt="2021-05-24T06:20:26.168" v="2673" actId="114"/>
        <pc:sldMkLst>
          <pc:docMk/>
          <pc:sldMk cId="154258780" sldId="257"/>
        </pc:sldMkLst>
        <pc:spChg chg="mod">
          <ac:chgData name="shiva kothakota" userId="783c0f0fd265616a" providerId="LiveId" clId="{7C57DB69-9156-4F0E-862D-7E8FCA9494B6}" dt="2021-05-24T04:13:32.974" v="488" actId="207"/>
          <ac:spMkLst>
            <pc:docMk/>
            <pc:sldMk cId="154258780" sldId="257"/>
            <ac:spMk id="2" creationId="{A45698CC-1AE2-49B9-ACEF-F2173C8D1996}"/>
          </ac:spMkLst>
        </pc:spChg>
        <pc:spChg chg="mod">
          <ac:chgData name="shiva kothakota" userId="783c0f0fd265616a" providerId="LiveId" clId="{7C57DB69-9156-4F0E-862D-7E8FCA9494B6}" dt="2021-05-24T06:20:26.168" v="2673" actId="114"/>
          <ac:spMkLst>
            <pc:docMk/>
            <pc:sldMk cId="154258780" sldId="257"/>
            <ac:spMk id="3" creationId="{6FF252CB-C79D-4ECB-9118-9633AF3E258E}"/>
          </ac:spMkLst>
        </pc:spChg>
      </pc:sldChg>
      <pc:sldChg chg="modSp mod">
        <pc:chgData name="shiva kothakota" userId="783c0f0fd265616a" providerId="LiveId" clId="{7C57DB69-9156-4F0E-862D-7E8FCA9494B6}" dt="2021-05-24T06:20:32.700" v="2674" actId="114"/>
        <pc:sldMkLst>
          <pc:docMk/>
          <pc:sldMk cId="680140749" sldId="258"/>
        </pc:sldMkLst>
        <pc:spChg chg="mod">
          <ac:chgData name="shiva kothakota" userId="783c0f0fd265616a" providerId="LiveId" clId="{7C57DB69-9156-4F0E-862D-7E8FCA9494B6}" dt="2021-05-24T04:13:46.206" v="489" actId="207"/>
          <ac:spMkLst>
            <pc:docMk/>
            <pc:sldMk cId="680140749" sldId="258"/>
            <ac:spMk id="2" creationId="{1D97E563-258A-4C26-8AAA-A130B00E247F}"/>
          </ac:spMkLst>
        </pc:spChg>
        <pc:spChg chg="mod">
          <ac:chgData name="shiva kothakota" userId="783c0f0fd265616a" providerId="LiveId" clId="{7C57DB69-9156-4F0E-862D-7E8FCA9494B6}" dt="2021-05-24T06:20:32.700" v="2674" actId="114"/>
          <ac:spMkLst>
            <pc:docMk/>
            <pc:sldMk cId="680140749" sldId="258"/>
            <ac:spMk id="3" creationId="{FE4763EC-5BB4-4EED-9C0A-2EC23D95F965}"/>
          </ac:spMkLst>
        </pc:spChg>
      </pc:sldChg>
      <pc:sldChg chg="modSp new mod addCm delCm">
        <pc:chgData name="shiva kothakota" userId="783c0f0fd265616a" providerId="LiveId" clId="{7C57DB69-9156-4F0E-862D-7E8FCA9494B6}" dt="2021-05-24T06:20:46.418" v="2675" actId="114"/>
        <pc:sldMkLst>
          <pc:docMk/>
          <pc:sldMk cId="3933907780" sldId="259"/>
        </pc:sldMkLst>
        <pc:spChg chg="mod">
          <ac:chgData name="shiva kothakota" userId="783c0f0fd265616a" providerId="LiveId" clId="{7C57DB69-9156-4F0E-862D-7E8FCA9494B6}" dt="2021-05-24T04:15:15.426" v="524" actId="207"/>
          <ac:spMkLst>
            <pc:docMk/>
            <pc:sldMk cId="3933907780" sldId="259"/>
            <ac:spMk id="2" creationId="{47C43F9E-482C-401E-A504-6948ABEE7D84}"/>
          </ac:spMkLst>
        </pc:spChg>
        <pc:spChg chg="mod">
          <ac:chgData name="shiva kothakota" userId="783c0f0fd265616a" providerId="LiveId" clId="{7C57DB69-9156-4F0E-862D-7E8FCA9494B6}" dt="2021-05-24T06:20:46.418" v="2675" actId="114"/>
          <ac:spMkLst>
            <pc:docMk/>
            <pc:sldMk cId="3933907780" sldId="259"/>
            <ac:spMk id="3" creationId="{135F31EB-50D8-488D-8C30-E2A5A6101DD9}"/>
          </ac:spMkLst>
        </pc:spChg>
      </pc:sldChg>
      <pc:sldChg chg="addSp modSp new mod">
        <pc:chgData name="shiva kothakota" userId="783c0f0fd265616a" providerId="LiveId" clId="{7C57DB69-9156-4F0E-862D-7E8FCA9494B6}" dt="2021-05-24T06:20:09.996" v="2672" actId="114"/>
        <pc:sldMkLst>
          <pc:docMk/>
          <pc:sldMk cId="2743943991" sldId="260"/>
        </pc:sldMkLst>
        <pc:spChg chg="mod">
          <ac:chgData name="shiva kothakota" userId="783c0f0fd265616a" providerId="LiveId" clId="{7C57DB69-9156-4F0E-862D-7E8FCA9494B6}" dt="2021-05-24T04:35:58.373" v="983" actId="207"/>
          <ac:spMkLst>
            <pc:docMk/>
            <pc:sldMk cId="2743943991" sldId="260"/>
            <ac:spMk id="2" creationId="{5D2BEB12-4B1E-446D-9780-354DBA27F65F}"/>
          </ac:spMkLst>
        </pc:spChg>
        <pc:spChg chg="mod">
          <ac:chgData name="shiva kothakota" userId="783c0f0fd265616a" providerId="LiveId" clId="{7C57DB69-9156-4F0E-862D-7E8FCA9494B6}" dt="2021-05-24T06:20:09.996" v="2672" actId="114"/>
          <ac:spMkLst>
            <pc:docMk/>
            <pc:sldMk cId="2743943991" sldId="260"/>
            <ac:spMk id="3" creationId="{C9EA8CCE-C79E-40F9-AED6-CD7EA6D0B921}"/>
          </ac:spMkLst>
        </pc:spChg>
        <pc:graphicFrameChg chg="add mod modGraphic">
          <ac:chgData name="shiva kothakota" userId="783c0f0fd265616a" providerId="LiveId" clId="{7C57DB69-9156-4F0E-862D-7E8FCA9494B6}" dt="2021-05-24T05:56:05.364" v="1936" actId="1076"/>
          <ac:graphicFrameMkLst>
            <pc:docMk/>
            <pc:sldMk cId="2743943991" sldId="260"/>
            <ac:graphicFrameMk id="4" creationId="{5F62C7A4-C616-43E7-9A88-12CE0C888680}"/>
          </ac:graphicFrameMkLst>
        </pc:graphicFrameChg>
      </pc:sldChg>
      <pc:sldChg chg="delSp modSp new mod">
        <pc:chgData name="shiva kothakota" userId="783c0f0fd265616a" providerId="LiveId" clId="{7C57DB69-9156-4F0E-862D-7E8FCA9494B6}" dt="2021-05-24T06:21:08.700" v="2676" actId="114"/>
        <pc:sldMkLst>
          <pc:docMk/>
          <pc:sldMk cId="2327561679" sldId="261"/>
        </pc:sldMkLst>
        <pc:spChg chg="del mod">
          <ac:chgData name="shiva kothakota" userId="783c0f0fd265616a" providerId="LiveId" clId="{7C57DB69-9156-4F0E-862D-7E8FCA9494B6}" dt="2021-05-24T05:30:27.413" v="1340" actId="21"/>
          <ac:spMkLst>
            <pc:docMk/>
            <pc:sldMk cId="2327561679" sldId="261"/>
            <ac:spMk id="2" creationId="{FDE9F7F8-A60B-4ECE-819E-6B0977F84237}"/>
          </ac:spMkLst>
        </pc:spChg>
        <pc:spChg chg="mod">
          <ac:chgData name="shiva kothakota" userId="783c0f0fd265616a" providerId="LiveId" clId="{7C57DB69-9156-4F0E-862D-7E8FCA9494B6}" dt="2021-05-24T06:21:08.700" v="2676" actId="114"/>
          <ac:spMkLst>
            <pc:docMk/>
            <pc:sldMk cId="2327561679" sldId="261"/>
            <ac:spMk id="3" creationId="{5C3B266E-6291-457A-B9C6-103EE79AB2C8}"/>
          </ac:spMkLst>
        </pc:spChg>
      </pc:sldChg>
      <pc:sldChg chg="addSp modSp new mod setBg">
        <pc:chgData name="shiva kothakota" userId="783c0f0fd265616a" providerId="LiveId" clId="{7C57DB69-9156-4F0E-862D-7E8FCA9494B6}" dt="2021-05-24T06:21:19.597" v="2678" actId="20577"/>
        <pc:sldMkLst>
          <pc:docMk/>
          <pc:sldMk cId="1019851569" sldId="262"/>
        </pc:sldMkLst>
        <pc:spChg chg="mod ord">
          <ac:chgData name="shiva kothakota" userId="783c0f0fd265616a" providerId="LiveId" clId="{7C57DB69-9156-4F0E-862D-7E8FCA9494B6}" dt="2021-05-24T05:48:01.394" v="1885" actId="1076"/>
          <ac:spMkLst>
            <pc:docMk/>
            <pc:sldMk cId="1019851569" sldId="262"/>
            <ac:spMk id="2" creationId="{00A2526D-C03E-4764-8C00-2A4DEE20E440}"/>
          </ac:spMkLst>
        </pc:spChg>
        <pc:spChg chg="mod ord">
          <ac:chgData name="shiva kothakota" userId="783c0f0fd265616a" providerId="LiveId" clId="{7C57DB69-9156-4F0E-862D-7E8FCA9494B6}" dt="2021-05-24T06:21:19.597" v="2678" actId="20577"/>
          <ac:spMkLst>
            <pc:docMk/>
            <pc:sldMk cId="1019851569" sldId="262"/>
            <ac:spMk id="3" creationId="{02506B0D-852B-4C82-AF9C-450A3612E2D9}"/>
          </ac:spMkLst>
        </pc:spChg>
        <pc:spChg chg="add">
          <ac:chgData name="shiva kothakota" userId="783c0f0fd265616a" providerId="LiveId" clId="{7C57DB69-9156-4F0E-862D-7E8FCA9494B6}" dt="2021-05-24T05:47:32.850" v="1878" actId="26606"/>
          <ac:spMkLst>
            <pc:docMk/>
            <pc:sldMk cId="1019851569" sldId="262"/>
            <ac:spMk id="9" creationId="{48FE65CB-EFD8-497D-A30A-093E20EACB05}"/>
          </ac:spMkLst>
        </pc:spChg>
        <pc:picChg chg="add mod">
          <ac:chgData name="shiva kothakota" userId="783c0f0fd265616a" providerId="LiveId" clId="{7C57DB69-9156-4F0E-862D-7E8FCA9494B6}" dt="2021-05-24T05:47:32.850" v="1878" actId="26606"/>
          <ac:picMkLst>
            <pc:docMk/>
            <pc:sldMk cId="1019851569" sldId="262"/>
            <ac:picMk id="4" creationId="{E20B5C6D-E07D-4DD5-A5D5-386F6AB062B0}"/>
          </ac:picMkLst>
        </pc:picChg>
        <pc:picChg chg="add">
          <ac:chgData name="shiva kothakota" userId="783c0f0fd265616a" providerId="LiveId" clId="{7C57DB69-9156-4F0E-862D-7E8FCA9494B6}" dt="2021-05-24T05:47:32.850" v="1878" actId="26606"/>
          <ac:picMkLst>
            <pc:docMk/>
            <pc:sldMk cId="1019851569" sldId="262"/>
            <ac:picMk id="11" creationId="{00E374F5-52B2-4260-8B1C-54237931F069}"/>
          </ac:picMkLst>
        </pc:picChg>
      </pc:sldChg>
      <pc:sldChg chg="modSp new mod">
        <pc:chgData name="shiva kothakota" userId="783c0f0fd265616a" providerId="LiveId" clId="{7C57DB69-9156-4F0E-862D-7E8FCA9494B6}" dt="2021-05-24T06:21:40.247" v="2685" actId="20577"/>
        <pc:sldMkLst>
          <pc:docMk/>
          <pc:sldMk cId="1418231951" sldId="263"/>
        </pc:sldMkLst>
        <pc:spChg chg="mod">
          <ac:chgData name="shiva kothakota" userId="783c0f0fd265616a" providerId="LiveId" clId="{7C57DB69-9156-4F0E-862D-7E8FCA9494B6}" dt="2021-05-24T05:49:47.987" v="1893" actId="207"/>
          <ac:spMkLst>
            <pc:docMk/>
            <pc:sldMk cId="1418231951" sldId="263"/>
            <ac:spMk id="2" creationId="{3F90FC05-87D3-41E8-80D7-21A4EE55B0EC}"/>
          </ac:spMkLst>
        </pc:spChg>
        <pc:spChg chg="mod">
          <ac:chgData name="shiva kothakota" userId="783c0f0fd265616a" providerId="LiveId" clId="{7C57DB69-9156-4F0E-862D-7E8FCA9494B6}" dt="2021-05-24T06:21:40.247" v="2685" actId="20577"/>
          <ac:spMkLst>
            <pc:docMk/>
            <pc:sldMk cId="1418231951" sldId="263"/>
            <ac:spMk id="3" creationId="{776AF436-82F2-458D-8FC7-B24D8AFC0B22}"/>
          </ac:spMkLst>
        </pc:spChg>
      </pc:sldChg>
      <pc:sldChg chg="addSp delSp modSp new mod">
        <pc:chgData name="shiva kothakota" userId="783c0f0fd265616a" providerId="LiveId" clId="{7C57DB69-9156-4F0E-862D-7E8FCA9494B6}" dt="2021-05-24T06:06:59.806" v="2300" actId="1076"/>
        <pc:sldMkLst>
          <pc:docMk/>
          <pc:sldMk cId="3838404658" sldId="264"/>
        </pc:sldMkLst>
        <pc:spChg chg="del">
          <ac:chgData name="shiva kothakota" userId="783c0f0fd265616a" providerId="LiveId" clId="{7C57DB69-9156-4F0E-862D-7E8FCA9494B6}" dt="2021-05-24T06:05:49.549" v="2291" actId="21"/>
          <ac:spMkLst>
            <pc:docMk/>
            <pc:sldMk cId="3838404658" sldId="264"/>
            <ac:spMk id="2" creationId="{0E47045B-33CA-4744-9DFE-3DF8B6FA613C}"/>
          </ac:spMkLst>
        </pc:spChg>
        <pc:spChg chg="del">
          <ac:chgData name="shiva kothakota" userId="783c0f0fd265616a" providerId="LiveId" clId="{7C57DB69-9156-4F0E-862D-7E8FCA9494B6}" dt="2021-05-24T06:05:55.701" v="2292" actId="21"/>
          <ac:spMkLst>
            <pc:docMk/>
            <pc:sldMk cId="3838404658" sldId="264"/>
            <ac:spMk id="3" creationId="{A05DF813-793C-40D6-9101-72FDD4F1C5A2}"/>
          </ac:spMkLst>
        </pc:spChg>
        <pc:picChg chg="add del mod">
          <ac:chgData name="shiva kothakota" userId="783c0f0fd265616a" providerId="LiveId" clId="{7C57DB69-9156-4F0E-862D-7E8FCA9494B6}" dt="2021-05-24T06:06:49.075" v="2298" actId="21"/>
          <ac:picMkLst>
            <pc:docMk/>
            <pc:sldMk cId="3838404658" sldId="264"/>
            <ac:picMk id="4" creationId="{88EFD3F0-C6FF-4E3F-A3ED-96BA20264369}"/>
          </ac:picMkLst>
        </pc:picChg>
        <pc:picChg chg="add mod">
          <ac:chgData name="shiva kothakota" userId="783c0f0fd265616a" providerId="LiveId" clId="{7C57DB69-9156-4F0E-862D-7E8FCA9494B6}" dt="2021-05-24T06:06:59.806" v="2300" actId="1076"/>
          <ac:picMkLst>
            <pc:docMk/>
            <pc:sldMk cId="3838404658" sldId="264"/>
            <ac:picMk id="5" creationId="{3E35A51A-BF5E-46D4-B045-F0A52F97D014}"/>
          </ac:picMkLst>
        </pc:picChg>
      </pc:sldChg>
      <pc:sldChg chg="new del">
        <pc:chgData name="shiva kothakota" userId="783c0f0fd265616a" providerId="LiveId" clId="{7C57DB69-9156-4F0E-862D-7E8FCA9494B6}" dt="2021-05-24T06:07:17.583" v="2302" actId="2696"/>
        <pc:sldMkLst>
          <pc:docMk/>
          <pc:sldMk cId="650432139" sldId="265"/>
        </pc:sldMkLst>
      </pc:sldChg>
      <pc:sldChg chg="modSp new mod">
        <pc:chgData name="shiva kothakota" userId="783c0f0fd265616a" providerId="LiveId" clId="{7C57DB69-9156-4F0E-862D-7E8FCA9494B6}" dt="2021-05-24T06:22:04.611" v="2688" actId="114"/>
        <pc:sldMkLst>
          <pc:docMk/>
          <pc:sldMk cId="2205402898" sldId="265"/>
        </pc:sldMkLst>
        <pc:spChg chg="mod">
          <ac:chgData name="shiva kothakota" userId="783c0f0fd265616a" providerId="LiveId" clId="{7C57DB69-9156-4F0E-862D-7E8FCA9494B6}" dt="2021-05-24T06:09:02.470" v="2315" actId="207"/>
          <ac:spMkLst>
            <pc:docMk/>
            <pc:sldMk cId="2205402898" sldId="265"/>
            <ac:spMk id="2" creationId="{AE277728-A9E3-4B98-86BA-187005383E7C}"/>
          </ac:spMkLst>
        </pc:spChg>
        <pc:spChg chg="mod">
          <ac:chgData name="shiva kothakota" userId="783c0f0fd265616a" providerId="LiveId" clId="{7C57DB69-9156-4F0E-862D-7E8FCA9494B6}" dt="2021-05-24T06:22:04.611" v="2688" actId="114"/>
          <ac:spMkLst>
            <pc:docMk/>
            <pc:sldMk cId="2205402898" sldId="265"/>
            <ac:spMk id="3" creationId="{8A86F5F9-050D-403F-BA90-53D4F22BBCA3}"/>
          </ac:spMkLst>
        </pc:spChg>
      </pc:sldChg>
      <pc:sldChg chg="addSp delSp modSp new mod setBg">
        <pc:chgData name="shiva kothakota" userId="783c0f0fd265616a" providerId="LiveId" clId="{7C57DB69-9156-4F0E-862D-7E8FCA9494B6}" dt="2021-05-24T06:16:20.548" v="2671" actId="21"/>
        <pc:sldMkLst>
          <pc:docMk/>
          <pc:sldMk cId="4087988690" sldId="266"/>
        </pc:sldMkLst>
        <pc:spChg chg="del">
          <ac:chgData name="shiva kothakota" userId="783c0f0fd265616a" providerId="LiveId" clId="{7C57DB69-9156-4F0E-862D-7E8FCA9494B6}" dt="2021-05-24T06:14:44.023" v="2665" actId="21"/>
          <ac:spMkLst>
            <pc:docMk/>
            <pc:sldMk cId="4087988690" sldId="266"/>
            <ac:spMk id="2" creationId="{9857FD03-CD44-4204-A45F-BE9A534452F4}"/>
          </ac:spMkLst>
        </pc:spChg>
        <pc:spChg chg="del">
          <ac:chgData name="shiva kothakota" userId="783c0f0fd265616a" providerId="LiveId" clId="{7C57DB69-9156-4F0E-862D-7E8FCA9494B6}" dt="2021-05-24T06:14:33.314" v="2664" actId="21"/>
          <ac:spMkLst>
            <pc:docMk/>
            <pc:sldMk cId="4087988690" sldId="266"/>
            <ac:spMk id="3" creationId="{1A276798-B182-4D49-BEC1-F04AE09138AC}"/>
          </ac:spMkLst>
        </pc:spChg>
        <pc:spChg chg="add del mod">
          <ac:chgData name="shiva kothakota" userId="783c0f0fd265616a" providerId="LiveId" clId="{7C57DB69-9156-4F0E-862D-7E8FCA9494B6}" dt="2021-05-24T06:16:20.548" v="2671" actId="21"/>
          <ac:spMkLst>
            <pc:docMk/>
            <pc:sldMk cId="4087988690" sldId="266"/>
            <ac:spMk id="6" creationId="{4529C87B-CAC5-4D08-94E2-03A118DED962}"/>
          </ac:spMkLst>
        </pc:spChg>
        <pc:spChg chg="add">
          <ac:chgData name="shiva kothakota" userId="783c0f0fd265616a" providerId="LiveId" clId="{7C57DB69-9156-4F0E-862D-7E8FCA9494B6}" dt="2021-05-24T06:15:54.905" v="2669" actId="26606"/>
          <ac:spMkLst>
            <pc:docMk/>
            <pc:sldMk cId="4087988690" sldId="266"/>
            <ac:spMk id="15" creationId="{DDDE267B-E820-4910-868D-BA40CFB936D7}"/>
          </ac:spMkLst>
        </pc:spChg>
        <pc:picChg chg="add mod">
          <ac:chgData name="shiva kothakota" userId="783c0f0fd265616a" providerId="LiveId" clId="{7C57DB69-9156-4F0E-862D-7E8FCA9494B6}" dt="2021-05-24T06:15:54.905" v="2669" actId="26606"/>
          <ac:picMkLst>
            <pc:docMk/>
            <pc:sldMk cId="4087988690" sldId="266"/>
            <ac:picMk id="5" creationId="{35D225FA-9501-4A2E-A192-F4D82FF7EE18}"/>
          </ac:picMkLst>
        </pc:picChg>
        <pc:picChg chg="add">
          <ac:chgData name="shiva kothakota" userId="783c0f0fd265616a" providerId="LiveId" clId="{7C57DB69-9156-4F0E-862D-7E8FCA9494B6}" dt="2021-05-24T06:15:54.905" v="2669" actId="26606"/>
          <ac:picMkLst>
            <pc:docMk/>
            <pc:sldMk cId="4087988690" sldId="266"/>
            <ac:picMk id="11" creationId="{B1981535-B5AA-4E0C-ACE5-925CC19B20FE}"/>
          </ac:picMkLst>
        </pc:picChg>
        <pc:picChg chg="add">
          <ac:chgData name="shiva kothakota" userId="783c0f0fd265616a" providerId="LiveId" clId="{7C57DB69-9156-4F0E-862D-7E8FCA9494B6}" dt="2021-05-24T06:15:54.905" v="2669" actId="26606"/>
          <ac:picMkLst>
            <pc:docMk/>
            <pc:sldMk cId="4087988690" sldId="266"/>
            <ac:picMk id="13" creationId="{BF97D060-AA7E-4411-BA62-28BD1EBD55D6}"/>
          </ac:picMkLst>
        </pc:picChg>
        <pc:picChg chg="add">
          <ac:chgData name="shiva kothakota" userId="783c0f0fd265616a" providerId="LiveId" clId="{7C57DB69-9156-4F0E-862D-7E8FCA9494B6}" dt="2021-05-24T06:15:54.905" v="2669" actId="26606"/>
          <ac:picMkLst>
            <pc:docMk/>
            <pc:sldMk cId="4087988690" sldId="266"/>
            <ac:picMk id="17" creationId="{FF3E25D7-C2F8-445D-AA42-C1163028DA6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5/24/2021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sumitsinha.org/2020/10/exposys-data-labs-online-recruitment.html"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maxpixel.net/Technology-Science-Light-Trace-Grid-Board-Just-3157431" TargetMode="Externa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thebluediamondgallery.com/handwriting/t/thank-you.html" TargetMode="Externa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3274B0C-1CB3-4AA4-A183-20B7FE5DB1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E640319-3BB6-49BF-BAF4-D63FEC73E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CUSTOMER SEGMENTATION&#10;&#10;&#10;&#10;Description automatically generated">
            <a:extLst>
              <a:ext uri="{FF2B5EF4-FFF2-40B4-BE49-F238E27FC236}">
                <a16:creationId xmlns:a16="http://schemas.microsoft.com/office/drawing/2014/main" id="{6DDD3164-0045-4FE5-A82D-5A828BFD0AA3}"/>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b="15730"/>
          <a:stretch/>
        </p:blipFill>
        <p:spPr>
          <a:xfrm>
            <a:off x="-3" y="-2"/>
            <a:ext cx="12191980" cy="6857990"/>
          </a:xfrm>
          <a:prstGeom prst="rect">
            <a:avLst/>
          </a:prstGeom>
        </p:spPr>
      </p:pic>
      <p:sp>
        <p:nvSpPr>
          <p:cNvPr id="6" name="TextBox 5">
            <a:extLst>
              <a:ext uri="{FF2B5EF4-FFF2-40B4-BE49-F238E27FC236}">
                <a16:creationId xmlns:a16="http://schemas.microsoft.com/office/drawing/2014/main" id="{3F94472C-78A0-4A82-8A7A-B1E231A9A351}"/>
              </a:ext>
            </a:extLst>
          </p:cNvPr>
          <p:cNvSpPr txBox="1"/>
          <p:nvPr/>
        </p:nvSpPr>
        <p:spPr>
          <a:xfrm>
            <a:off x="3123439" y="1392462"/>
            <a:ext cx="6045693" cy="707886"/>
          </a:xfrm>
          <a:prstGeom prst="rect">
            <a:avLst/>
          </a:prstGeom>
          <a:noFill/>
        </p:spPr>
        <p:txBody>
          <a:bodyPr wrap="square" rtlCol="0">
            <a:spAutoFit/>
          </a:bodyPr>
          <a:lstStyle/>
          <a:p>
            <a:r>
              <a:rPr lang="en-US" sz="4000" dirty="0">
                <a:solidFill>
                  <a:schemeClr val="bg1"/>
                </a:solidFill>
                <a:highlight>
                  <a:srgbClr val="000000"/>
                </a:highlight>
              </a:rPr>
              <a:t>CUSTOMER SEGMENTATION</a:t>
            </a:r>
            <a:endParaRPr lang="en-IN" sz="4000" dirty="0">
              <a:solidFill>
                <a:schemeClr val="bg1"/>
              </a:solidFill>
              <a:highlight>
                <a:srgbClr val="000000"/>
              </a:highlight>
            </a:endParaRPr>
          </a:p>
        </p:txBody>
      </p:sp>
      <p:sp>
        <p:nvSpPr>
          <p:cNvPr id="8" name="TextBox 7">
            <a:extLst>
              <a:ext uri="{FF2B5EF4-FFF2-40B4-BE49-F238E27FC236}">
                <a16:creationId xmlns:a16="http://schemas.microsoft.com/office/drawing/2014/main" id="{13A8EE26-E7BF-49D3-A11E-E24D7D542341}"/>
              </a:ext>
            </a:extLst>
          </p:cNvPr>
          <p:cNvSpPr txBox="1"/>
          <p:nvPr/>
        </p:nvSpPr>
        <p:spPr>
          <a:xfrm>
            <a:off x="159771" y="4050450"/>
            <a:ext cx="2032988" cy="461665"/>
          </a:xfrm>
          <a:prstGeom prst="rect">
            <a:avLst/>
          </a:prstGeom>
          <a:noFill/>
        </p:spPr>
        <p:txBody>
          <a:bodyPr wrap="square" rtlCol="0">
            <a:spAutoFit/>
          </a:bodyPr>
          <a:lstStyle/>
          <a:p>
            <a:r>
              <a:rPr lang="en-US" sz="2400" dirty="0">
                <a:solidFill>
                  <a:schemeClr val="bg1">
                    <a:lumMod val="95000"/>
                  </a:schemeClr>
                </a:solidFill>
                <a:highlight>
                  <a:srgbClr val="000000"/>
                </a:highlight>
              </a:rPr>
              <a:t>Submitted By :</a:t>
            </a:r>
            <a:endParaRPr lang="en-IN" sz="2400" dirty="0">
              <a:solidFill>
                <a:schemeClr val="bg1">
                  <a:lumMod val="95000"/>
                </a:schemeClr>
              </a:solidFill>
              <a:highlight>
                <a:srgbClr val="000000"/>
              </a:highlight>
            </a:endParaRPr>
          </a:p>
        </p:txBody>
      </p:sp>
      <p:sp>
        <p:nvSpPr>
          <p:cNvPr id="11" name="TextBox 10">
            <a:extLst>
              <a:ext uri="{FF2B5EF4-FFF2-40B4-BE49-F238E27FC236}">
                <a16:creationId xmlns:a16="http://schemas.microsoft.com/office/drawing/2014/main" id="{2603E9BE-A9E6-4AA4-90F2-6DC8EA94918C}"/>
              </a:ext>
            </a:extLst>
          </p:cNvPr>
          <p:cNvSpPr txBox="1"/>
          <p:nvPr/>
        </p:nvSpPr>
        <p:spPr>
          <a:xfrm>
            <a:off x="159771" y="5022529"/>
            <a:ext cx="3382394" cy="369332"/>
          </a:xfrm>
          <a:prstGeom prst="rect">
            <a:avLst/>
          </a:prstGeom>
          <a:noFill/>
        </p:spPr>
        <p:txBody>
          <a:bodyPr wrap="square" rtlCol="0">
            <a:spAutoFit/>
          </a:bodyPr>
          <a:lstStyle/>
          <a:p>
            <a:r>
              <a:rPr lang="en-US" dirty="0">
                <a:solidFill>
                  <a:schemeClr val="bg1"/>
                </a:solidFill>
                <a:highlight>
                  <a:srgbClr val="000000"/>
                </a:highlight>
              </a:rPr>
              <a:t>Kothakota.developer@gmail.com</a:t>
            </a:r>
            <a:endParaRPr lang="en-IN" dirty="0">
              <a:solidFill>
                <a:schemeClr val="bg1"/>
              </a:solidFill>
              <a:highlight>
                <a:srgbClr val="000000"/>
              </a:highlight>
            </a:endParaRPr>
          </a:p>
        </p:txBody>
      </p:sp>
      <p:sp>
        <p:nvSpPr>
          <p:cNvPr id="13" name="TextBox 12">
            <a:extLst>
              <a:ext uri="{FF2B5EF4-FFF2-40B4-BE49-F238E27FC236}">
                <a16:creationId xmlns:a16="http://schemas.microsoft.com/office/drawing/2014/main" id="{5D5BF191-50D1-4001-9733-B8A26CA07A5C}"/>
              </a:ext>
            </a:extLst>
          </p:cNvPr>
          <p:cNvSpPr txBox="1"/>
          <p:nvPr/>
        </p:nvSpPr>
        <p:spPr>
          <a:xfrm>
            <a:off x="159771" y="4582656"/>
            <a:ext cx="3213744" cy="369332"/>
          </a:xfrm>
          <a:prstGeom prst="rect">
            <a:avLst/>
          </a:prstGeom>
          <a:noFill/>
        </p:spPr>
        <p:txBody>
          <a:bodyPr wrap="square" rtlCol="0">
            <a:spAutoFit/>
          </a:bodyPr>
          <a:lstStyle/>
          <a:p>
            <a:r>
              <a:rPr lang="en-US" dirty="0">
                <a:solidFill>
                  <a:schemeClr val="bg1">
                    <a:lumMod val="95000"/>
                  </a:schemeClr>
                </a:solidFill>
                <a:highlight>
                  <a:srgbClr val="000000"/>
                </a:highlight>
              </a:rPr>
              <a:t>Kothakota siva prasad reddy</a:t>
            </a:r>
            <a:endParaRPr lang="en-IN" dirty="0">
              <a:solidFill>
                <a:schemeClr val="bg1">
                  <a:lumMod val="95000"/>
                </a:schemeClr>
              </a:solidFill>
              <a:highlight>
                <a:srgbClr val="000000"/>
              </a:highlight>
            </a:endParaRPr>
          </a:p>
        </p:txBody>
      </p:sp>
      <p:sp>
        <p:nvSpPr>
          <p:cNvPr id="14" name="TextBox 13">
            <a:extLst>
              <a:ext uri="{FF2B5EF4-FFF2-40B4-BE49-F238E27FC236}">
                <a16:creationId xmlns:a16="http://schemas.microsoft.com/office/drawing/2014/main" id="{A48C0DA3-93FB-49E8-9AF1-28DB0B96AF4D}"/>
              </a:ext>
            </a:extLst>
          </p:cNvPr>
          <p:cNvSpPr txBox="1"/>
          <p:nvPr/>
        </p:nvSpPr>
        <p:spPr>
          <a:xfrm>
            <a:off x="9286043" y="4050450"/>
            <a:ext cx="2396971" cy="461665"/>
          </a:xfrm>
          <a:prstGeom prst="rect">
            <a:avLst/>
          </a:prstGeom>
          <a:noFill/>
        </p:spPr>
        <p:txBody>
          <a:bodyPr wrap="square" rtlCol="0">
            <a:spAutoFit/>
          </a:bodyPr>
          <a:lstStyle/>
          <a:p>
            <a:r>
              <a:rPr lang="en-US" sz="2400" dirty="0">
                <a:solidFill>
                  <a:schemeClr val="bg1"/>
                </a:solidFill>
                <a:highlight>
                  <a:srgbClr val="000000"/>
                </a:highlight>
              </a:rPr>
              <a:t>Submitted To :</a:t>
            </a:r>
            <a:endParaRPr lang="en-IN" sz="2400" dirty="0">
              <a:solidFill>
                <a:schemeClr val="bg1"/>
              </a:solidFill>
              <a:highlight>
                <a:srgbClr val="000000"/>
              </a:highlight>
            </a:endParaRPr>
          </a:p>
        </p:txBody>
      </p:sp>
      <p:sp>
        <p:nvSpPr>
          <p:cNvPr id="15" name="TextBox 14">
            <a:extLst>
              <a:ext uri="{FF2B5EF4-FFF2-40B4-BE49-F238E27FC236}">
                <a16:creationId xmlns:a16="http://schemas.microsoft.com/office/drawing/2014/main" id="{B3FFF107-95AE-4137-B46B-A245E1702C85}"/>
              </a:ext>
            </a:extLst>
          </p:cNvPr>
          <p:cNvSpPr txBox="1"/>
          <p:nvPr/>
        </p:nvSpPr>
        <p:spPr>
          <a:xfrm>
            <a:off x="9286044" y="4653197"/>
            <a:ext cx="2396970" cy="369332"/>
          </a:xfrm>
          <a:prstGeom prst="rect">
            <a:avLst/>
          </a:prstGeom>
          <a:noFill/>
        </p:spPr>
        <p:txBody>
          <a:bodyPr wrap="square" rtlCol="0">
            <a:spAutoFit/>
          </a:bodyPr>
          <a:lstStyle/>
          <a:p>
            <a:r>
              <a:rPr lang="en-US" dirty="0">
                <a:solidFill>
                  <a:schemeClr val="bg1"/>
                </a:solidFill>
                <a:highlight>
                  <a:srgbClr val="000000"/>
                </a:highlight>
              </a:rPr>
              <a:t>Exposys Data Labs</a:t>
            </a:r>
            <a:endParaRPr lang="en-IN" dirty="0">
              <a:solidFill>
                <a:schemeClr val="bg1"/>
              </a:solidFill>
              <a:highlight>
                <a:srgbClr val="000000"/>
              </a:highlight>
            </a:endParaRPr>
          </a:p>
        </p:txBody>
      </p:sp>
      <p:pic>
        <p:nvPicPr>
          <p:cNvPr id="17" name="Picture 16" descr="A picture containing text&#10;&#10;Description automatically generated">
            <a:extLst>
              <a:ext uri="{FF2B5EF4-FFF2-40B4-BE49-F238E27FC236}">
                <a16:creationId xmlns:a16="http://schemas.microsoft.com/office/drawing/2014/main" id="{2690B26E-17CD-485B-976A-8685F17254E3}"/>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9402171" y="5093064"/>
            <a:ext cx="2397014" cy="1694389"/>
          </a:xfrm>
          <a:prstGeom prst="rect">
            <a:avLst/>
          </a:prstGeom>
        </p:spPr>
      </p:pic>
    </p:spTree>
    <p:extLst>
      <p:ext uri="{BB962C8B-B14F-4D97-AF65-F5344CB8AC3E}">
        <p14:creationId xmlns:p14="http://schemas.microsoft.com/office/powerpoint/2010/main" val="3455858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7728-A9E3-4B98-86BA-187005383E7C}"/>
              </a:ext>
            </a:extLst>
          </p:cNvPr>
          <p:cNvSpPr>
            <a:spLocks noGrp="1"/>
          </p:cNvSpPr>
          <p:nvPr>
            <p:ph type="title"/>
          </p:nvPr>
        </p:nvSpPr>
        <p:spPr>
          <a:xfrm>
            <a:off x="913775" y="618518"/>
            <a:ext cx="10364451" cy="810788"/>
          </a:xfrm>
        </p:spPr>
        <p:txBody>
          <a:bodyPr/>
          <a:lstStyle/>
          <a:p>
            <a:r>
              <a:rPr lang="en-US" dirty="0">
                <a:solidFill>
                  <a:srgbClr val="92D050"/>
                </a:solidFill>
              </a:rPr>
              <a:t>conclusion</a:t>
            </a:r>
            <a:endParaRPr lang="en-IN" dirty="0">
              <a:solidFill>
                <a:srgbClr val="92D050"/>
              </a:solidFill>
            </a:endParaRPr>
          </a:p>
        </p:txBody>
      </p:sp>
      <p:sp>
        <p:nvSpPr>
          <p:cNvPr id="3" name="Content Placeholder 2">
            <a:extLst>
              <a:ext uri="{FF2B5EF4-FFF2-40B4-BE49-F238E27FC236}">
                <a16:creationId xmlns:a16="http://schemas.microsoft.com/office/drawing/2014/main" id="{8A86F5F9-050D-403F-BA90-53D4F22BBCA3}"/>
              </a:ext>
            </a:extLst>
          </p:cNvPr>
          <p:cNvSpPr>
            <a:spLocks noGrp="1"/>
          </p:cNvSpPr>
          <p:nvPr>
            <p:ph sz="quarter" idx="13"/>
          </p:nvPr>
        </p:nvSpPr>
        <p:spPr>
          <a:xfrm>
            <a:off x="913774" y="1429306"/>
            <a:ext cx="10363826" cy="4361893"/>
          </a:xfrm>
        </p:spPr>
        <p:txBody>
          <a:bodyPr/>
          <a:lstStyle/>
          <a:p>
            <a:pPr marL="0" indent="0">
              <a:buNone/>
            </a:pPr>
            <a:r>
              <a:rPr lang="en-US" sz="2400" b="0" i="1" cap="none" dirty="0">
                <a:solidFill>
                  <a:srgbClr val="2D3139"/>
                </a:solidFill>
                <a:effectLst/>
                <a:latin typeface="Bell MT" panose="02020503060305020303" pitchFamily="18" charset="0"/>
              </a:rPr>
              <a:t>In conclusion, the k-means clustering technique is a simple quick algorithm that can be applied to large datasets to separate them into different partitions; analysis of these partitions may provide a better </a:t>
            </a:r>
            <a:r>
              <a:rPr lang="en-US" sz="2400" i="1" cap="none" dirty="0">
                <a:solidFill>
                  <a:srgbClr val="2D3139"/>
                </a:solidFill>
                <a:latin typeface="Bell MT" panose="02020503060305020303" pitchFamily="18" charset="0"/>
              </a:rPr>
              <a:t>characterization</a:t>
            </a:r>
            <a:r>
              <a:rPr lang="en-US" sz="2400" b="0" i="1" cap="none" dirty="0">
                <a:solidFill>
                  <a:srgbClr val="2D3139"/>
                </a:solidFill>
                <a:effectLst/>
                <a:latin typeface="Bell MT" panose="02020503060305020303" pitchFamily="18" charset="0"/>
              </a:rPr>
              <a:t> of neck pathologies and may be of additional benefit in distinguishing benign and malignant neck pathologies compared with whole lesion mean ADC alone.</a:t>
            </a:r>
          </a:p>
          <a:p>
            <a:pPr marL="0" indent="0">
              <a:buNone/>
            </a:pPr>
            <a:r>
              <a:rPr lang="en-US" sz="2400" b="0" i="1" cap="none" dirty="0">
                <a:solidFill>
                  <a:srgbClr val="202124"/>
                </a:solidFill>
                <a:effectLst/>
                <a:latin typeface="Bell MT" panose="02020503060305020303" pitchFamily="18" charset="0"/>
              </a:rPr>
              <a:t>The </a:t>
            </a:r>
            <a:r>
              <a:rPr lang="en-US" sz="2400" i="1" cap="none" dirty="0">
                <a:solidFill>
                  <a:srgbClr val="202124"/>
                </a:solidFill>
                <a:effectLst/>
                <a:latin typeface="Bell MT" panose="02020503060305020303" pitchFamily="18" charset="0"/>
              </a:rPr>
              <a:t>k-means clustering </a:t>
            </a:r>
            <a:r>
              <a:rPr lang="en-US" sz="2400" b="0" i="1" cap="none" dirty="0">
                <a:solidFill>
                  <a:srgbClr val="202124"/>
                </a:solidFill>
                <a:effectLst/>
                <a:latin typeface="Bell MT" panose="02020503060305020303" pitchFamily="18" charset="0"/>
              </a:rPr>
              <a:t>algorithm is </a:t>
            </a:r>
            <a:r>
              <a:rPr lang="en-US" sz="2400" i="1" cap="none" dirty="0">
                <a:solidFill>
                  <a:srgbClr val="202124"/>
                </a:solidFill>
                <a:effectLst/>
                <a:latin typeface="Bell MT" panose="02020503060305020303" pitchFamily="18" charset="0"/>
              </a:rPr>
              <a:t>used</a:t>
            </a:r>
            <a:r>
              <a:rPr lang="en-US" sz="2400" b="0" i="1" cap="none" dirty="0">
                <a:solidFill>
                  <a:srgbClr val="202124"/>
                </a:solidFill>
                <a:effectLst/>
                <a:latin typeface="Bell MT" panose="02020503060305020303" pitchFamily="18" charset="0"/>
              </a:rPr>
              <a:t> to find groups which have not been explicitly labeled in the data. This can be </a:t>
            </a:r>
            <a:r>
              <a:rPr lang="en-US" sz="2400" i="1" cap="none" dirty="0">
                <a:solidFill>
                  <a:srgbClr val="202124"/>
                </a:solidFill>
                <a:effectLst/>
                <a:latin typeface="Bell MT" panose="02020503060305020303" pitchFamily="18" charset="0"/>
              </a:rPr>
              <a:t>used</a:t>
            </a:r>
            <a:r>
              <a:rPr lang="en-US" sz="2400" b="0" i="1" cap="none" dirty="0">
                <a:solidFill>
                  <a:srgbClr val="202124"/>
                </a:solidFill>
                <a:effectLst/>
                <a:latin typeface="Bell MT" panose="02020503060305020303" pitchFamily="18" charset="0"/>
              </a:rPr>
              <a:t> to confirm business assumptions about what types of groups exist or to identify unknown groups in complex data sets.</a:t>
            </a:r>
            <a:endParaRPr lang="en-IN" sz="2400" i="1" cap="none" dirty="0">
              <a:latin typeface="Bell MT" panose="02020503060305020303" pitchFamily="18" charset="0"/>
            </a:endParaRPr>
          </a:p>
        </p:txBody>
      </p:sp>
    </p:spTree>
    <p:extLst>
      <p:ext uri="{BB962C8B-B14F-4D97-AF65-F5344CB8AC3E}">
        <p14:creationId xmlns:p14="http://schemas.microsoft.com/office/powerpoint/2010/main" val="220540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Freeform: Shape 14">
            <a:extLst>
              <a:ext uri="{FF2B5EF4-FFF2-40B4-BE49-F238E27FC236}">
                <a16:creationId xmlns:a16="http://schemas.microsoft.com/office/drawing/2014/main" id="{DDDE267B-E820-4910-868D-BA40CFB93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9523"/>
            <a:ext cx="10058400" cy="6867522"/>
          </a:xfrm>
          <a:custGeom>
            <a:avLst/>
            <a:gdLst>
              <a:gd name="connsiteX0" fmla="*/ 1263465 w 10058400"/>
              <a:gd name="connsiteY0" fmla="*/ 0 h 6867522"/>
              <a:gd name="connsiteX1" fmla="*/ 8794935 w 10058400"/>
              <a:gd name="connsiteY1" fmla="*/ 0 h 6867522"/>
              <a:gd name="connsiteX2" fmla="*/ 8909975 w 10058400"/>
              <a:gd name="connsiteY2" fmla="*/ 132807 h 6867522"/>
              <a:gd name="connsiteX3" fmla="*/ 10058400 w 10058400"/>
              <a:gd name="connsiteY3" fmla="*/ 3331845 h 6867522"/>
              <a:gd name="connsiteX4" fmla="*/ 8751905 w 10058400"/>
              <a:gd name="connsiteY4" fmla="*/ 6713366 h 6867522"/>
              <a:gd name="connsiteX5" fmla="*/ 8604930 w 10058400"/>
              <a:gd name="connsiteY5" fmla="*/ 6867522 h 6867522"/>
              <a:gd name="connsiteX6" fmla="*/ 1453470 w 10058400"/>
              <a:gd name="connsiteY6" fmla="*/ 6867522 h 6867522"/>
              <a:gd name="connsiteX7" fmla="*/ 1306495 w 10058400"/>
              <a:gd name="connsiteY7" fmla="*/ 6713366 h 6867522"/>
              <a:gd name="connsiteX8" fmla="*/ 0 w 10058400"/>
              <a:gd name="connsiteY8" fmla="*/ 3331845 h 6867522"/>
              <a:gd name="connsiteX9" fmla="*/ 1148425 w 10058400"/>
              <a:gd name="connsiteY9" fmla="*/ 132807 h 686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8400" h="6867522">
                <a:moveTo>
                  <a:pt x="1263465" y="0"/>
                </a:moveTo>
                <a:lnTo>
                  <a:pt x="8794935" y="0"/>
                </a:lnTo>
                <a:lnTo>
                  <a:pt x="8909975" y="132807"/>
                </a:lnTo>
                <a:cubicBezTo>
                  <a:pt x="9627420" y="1002149"/>
                  <a:pt x="10058400" y="2116667"/>
                  <a:pt x="10058400" y="3331845"/>
                </a:cubicBezTo>
                <a:cubicBezTo>
                  <a:pt x="10058400" y="4633822"/>
                  <a:pt x="9563653" y="5820244"/>
                  <a:pt x="8751905" y="6713366"/>
                </a:cubicBezTo>
                <a:lnTo>
                  <a:pt x="8604930" y="6867522"/>
                </a:lnTo>
                <a:lnTo>
                  <a:pt x="1453470" y="6867522"/>
                </a:lnTo>
                <a:lnTo>
                  <a:pt x="1306495" y="6713366"/>
                </a:lnTo>
                <a:cubicBezTo>
                  <a:pt x="494747" y="5820244"/>
                  <a:pt x="0" y="4633822"/>
                  <a:pt x="0" y="3331845"/>
                </a:cubicBezTo>
                <a:cubicBezTo>
                  <a:pt x="0" y="2116667"/>
                  <a:pt x="430980" y="1002149"/>
                  <a:pt x="1148425" y="132807"/>
                </a:cubicBezTo>
                <a:close/>
              </a:path>
            </a:pathLst>
          </a:cu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7" name="Picture 16">
            <a:extLst>
              <a:ext uri="{FF2B5EF4-FFF2-40B4-BE49-F238E27FC236}">
                <a16:creationId xmlns:a16="http://schemas.microsoft.com/office/drawing/2014/main" id="{FF3E25D7-C2F8-445D-AA42-C1163028DA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Text, whiteboard&#10;&#10;Description automatically generated">
            <a:extLst>
              <a:ext uri="{FF2B5EF4-FFF2-40B4-BE49-F238E27FC236}">
                <a16:creationId xmlns:a16="http://schemas.microsoft.com/office/drawing/2014/main" id="{35D225FA-9501-4A2E-A192-F4D82FF7EE18}"/>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412049" y="965201"/>
            <a:ext cx="7367901" cy="4918074"/>
          </a:xfrm>
          <a:prstGeom prst="rect">
            <a:avLst/>
          </a:prstGeom>
        </p:spPr>
      </p:pic>
    </p:spTree>
    <p:extLst>
      <p:ext uri="{BB962C8B-B14F-4D97-AF65-F5344CB8AC3E}">
        <p14:creationId xmlns:p14="http://schemas.microsoft.com/office/powerpoint/2010/main" val="408798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98CC-1AE2-49B9-ACEF-F2173C8D1996}"/>
              </a:ext>
            </a:extLst>
          </p:cNvPr>
          <p:cNvSpPr>
            <a:spLocks noGrp="1"/>
          </p:cNvSpPr>
          <p:nvPr>
            <p:ph type="title"/>
          </p:nvPr>
        </p:nvSpPr>
        <p:spPr>
          <a:xfrm>
            <a:off x="913149" y="878889"/>
            <a:ext cx="10364451" cy="719092"/>
          </a:xfrm>
        </p:spPr>
        <p:txBody>
          <a:bodyPr/>
          <a:lstStyle/>
          <a:p>
            <a:r>
              <a:rPr lang="en-US" dirty="0">
                <a:solidFill>
                  <a:srgbClr val="92D050"/>
                </a:solidFill>
              </a:rPr>
              <a:t>Introduction</a:t>
            </a:r>
            <a:endParaRPr lang="en-IN" dirty="0">
              <a:solidFill>
                <a:srgbClr val="92D050"/>
              </a:solidFill>
            </a:endParaRPr>
          </a:p>
        </p:txBody>
      </p:sp>
      <p:sp>
        <p:nvSpPr>
          <p:cNvPr id="3" name="Content Placeholder 2">
            <a:extLst>
              <a:ext uri="{FF2B5EF4-FFF2-40B4-BE49-F238E27FC236}">
                <a16:creationId xmlns:a16="http://schemas.microsoft.com/office/drawing/2014/main" id="{6FF252CB-C79D-4ECB-9118-9633AF3E258E}"/>
              </a:ext>
            </a:extLst>
          </p:cNvPr>
          <p:cNvSpPr>
            <a:spLocks noGrp="1"/>
          </p:cNvSpPr>
          <p:nvPr>
            <p:ph sz="quarter" idx="13"/>
          </p:nvPr>
        </p:nvSpPr>
        <p:spPr>
          <a:xfrm>
            <a:off x="907231" y="2148397"/>
            <a:ext cx="10465064" cy="4065971"/>
          </a:xfrm>
        </p:spPr>
        <p:txBody>
          <a:bodyPr>
            <a:normAutofit/>
          </a:bodyPr>
          <a:lstStyle/>
          <a:p>
            <a:pPr marL="0" indent="0">
              <a:buNone/>
            </a:pPr>
            <a:r>
              <a:rPr lang="en-IN" sz="2400" i="1" cap="none" dirty="0">
                <a:latin typeface="Bell MT" panose="02020503060305020303" pitchFamily="18" charset="0"/>
              </a:rPr>
              <a:t>The project is all about customer segmentation which helps to divide or categorise data containing the age , gender, annual income and spending of customer into several groups so that each customer in similar group have similar interests.</a:t>
            </a:r>
          </a:p>
          <a:p>
            <a:pPr marL="0" indent="0">
              <a:buNone/>
            </a:pPr>
            <a:r>
              <a:rPr lang="en-IN" sz="2400" i="1" cap="none" dirty="0">
                <a:latin typeface="Bell MT" panose="02020503060305020303" pitchFamily="18" charset="0"/>
              </a:rPr>
              <a:t>Different businesses are always in a race to increase profits and attract more customers which depends on customer satisfaction.</a:t>
            </a:r>
            <a:endParaRPr lang="en-US" sz="2400" cap="none" dirty="0">
              <a:latin typeface="Bell MT" panose="02020503060305020303" pitchFamily="18" charset="0"/>
            </a:endParaRPr>
          </a:p>
          <a:p>
            <a:pPr marL="0" indent="0">
              <a:buNone/>
            </a:pPr>
            <a:r>
              <a:rPr lang="en-US" sz="2400" i="1" cap="none" dirty="0">
                <a:latin typeface="Bell MT" panose="02020503060305020303" pitchFamily="18" charset="0"/>
              </a:rPr>
              <a:t>K-means clustering algorithm was used to build the model for segmentation</a:t>
            </a:r>
            <a:r>
              <a:rPr lang="en-US" sz="2400" cap="none" dirty="0">
                <a:latin typeface="Bell MT" panose="02020503060305020303" pitchFamily="18" charset="0"/>
              </a:rPr>
              <a:t>.</a:t>
            </a:r>
          </a:p>
          <a:p>
            <a:pPr marL="0" indent="0">
              <a:buNone/>
            </a:pPr>
            <a:endParaRPr lang="en-IN" dirty="0"/>
          </a:p>
        </p:txBody>
      </p:sp>
    </p:spTree>
    <p:extLst>
      <p:ext uri="{BB962C8B-B14F-4D97-AF65-F5344CB8AC3E}">
        <p14:creationId xmlns:p14="http://schemas.microsoft.com/office/powerpoint/2010/main" val="15425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E563-258A-4C26-8AAA-A130B00E247F}"/>
              </a:ext>
            </a:extLst>
          </p:cNvPr>
          <p:cNvSpPr>
            <a:spLocks noGrp="1"/>
          </p:cNvSpPr>
          <p:nvPr>
            <p:ph type="title"/>
          </p:nvPr>
        </p:nvSpPr>
        <p:spPr>
          <a:xfrm>
            <a:off x="913775" y="618517"/>
            <a:ext cx="10364451" cy="828543"/>
          </a:xfrm>
        </p:spPr>
        <p:txBody>
          <a:bodyPr>
            <a:normAutofit/>
          </a:bodyPr>
          <a:lstStyle/>
          <a:p>
            <a:r>
              <a:rPr lang="en-US" dirty="0">
                <a:solidFill>
                  <a:srgbClr val="92D050"/>
                </a:solidFill>
              </a:rPr>
              <a:t>Implementation</a:t>
            </a:r>
            <a:endParaRPr lang="en-IN" dirty="0">
              <a:solidFill>
                <a:srgbClr val="92D050"/>
              </a:solidFill>
            </a:endParaRPr>
          </a:p>
        </p:txBody>
      </p:sp>
      <p:sp>
        <p:nvSpPr>
          <p:cNvPr id="3" name="Content Placeholder 2">
            <a:extLst>
              <a:ext uri="{FF2B5EF4-FFF2-40B4-BE49-F238E27FC236}">
                <a16:creationId xmlns:a16="http://schemas.microsoft.com/office/drawing/2014/main" id="{FE4763EC-5BB4-4EED-9C0A-2EC23D95F965}"/>
              </a:ext>
            </a:extLst>
          </p:cNvPr>
          <p:cNvSpPr>
            <a:spLocks noGrp="1"/>
          </p:cNvSpPr>
          <p:nvPr>
            <p:ph sz="quarter" idx="13"/>
          </p:nvPr>
        </p:nvSpPr>
        <p:spPr>
          <a:xfrm>
            <a:off x="913774" y="1819922"/>
            <a:ext cx="10363826" cy="4216894"/>
          </a:xfrm>
        </p:spPr>
        <p:txBody>
          <a:bodyPr>
            <a:noAutofit/>
          </a:bodyPr>
          <a:lstStyle/>
          <a:p>
            <a:pPr marL="457200" indent="-457200">
              <a:buFont typeface="+mj-lt"/>
              <a:buAutoNum type="arabicPeriod"/>
            </a:pPr>
            <a:r>
              <a:rPr lang="en-US" sz="2400" i="1" cap="none" dirty="0">
                <a:latin typeface="Bell MT" panose="02020503060305020303" pitchFamily="18" charset="0"/>
              </a:rPr>
              <a:t>Required libraries and data  are imported</a:t>
            </a:r>
            <a:r>
              <a:rPr lang="en-IN" sz="2400" i="1" cap="none" dirty="0">
                <a:latin typeface="Bell MT" panose="02020503060305020303" pitchFamily="18" charset="0"/>
              </a:rPr>
              <a:t> </a:t>
            </a:r>
          </a:p>
          <a:p>
            <a:pPr marL="457200" indent="-457200">
              <a:buFont typeface="+mj-lt"/>
              <a:buAutoNum type="arabicPeriod"/>
            </a:pPr>
            <a:r>
              <a:rPr lang="en-IN" sz="2400" i="1" cap="none" dirty="0">
                <a:latin typeface="Bell MT" panose="02020503060305020303" pitchFamily="18" charset="0"/>
              </a:rPr>
              <a:t>Analysing the data (such as checking for null values , outliers etc…) and plotting different graphs and sketches to observe the patters and distribution of data.</a:t>
            </a:r>
          </a:p>
          <a:p>
            <a:pPr marL="457200" indent="-457200">
              <a:buFont typeface="+mj-lt"/>
              <a:buAutoNum type="arabicPeriod"/>
            </a:pPr>
            <a:r>
              <a:rPr lang="en-IN" sz="2400" i="1" cap="none" dirty="0">
                <a:latin typeface="Bell MT" panose="02020503060305020303" pitchFamily="18" charset="0"/>
              </a:rPr>
              <a:t>Selecting the proper k value for better model using elbow method.</a:t>
            </a:r>
          </a:p>
          <a:p>
            <a:pPr marL="457200" indent="-457200">
              <a:buFont typeface="+mj-lt"/>
              <a:buAutoNum type="arabicPeriod"/>
            </a:pPr>
            <a:r>
              <a:rPr lang="en-IN" sz="2400" i="1" cap="none" dirty="0">
                <a:latin typeface="Bell MT" panose="02020503060305020303" pitchFamily="18" charset="0"/>
              </a:rPr>
              <a:t>Implementing the model and evaluating model performance using evaluation metrics.</a:t>
            </a:r>
          </a:p>
          <a:p>
            <a:pPr marL="457200" indent="-457200">
              <a:buFont typeface="+mj-lt"/>
              <a:buAutoNum type="arabicPeriod"/>
            </a:pPr>
            <a:r>
              <a:rPr lang="en-IN" sz="2400" i="1" cap="none" dirty="0">
                <a:latin typeface="Bell MT" panose="02020503060305020303" pitchFamily="18" charset="0"/>
              </a:rPr>
              <a:t>Plotting the clusters.</a:t>
            </a:r>
          </a:p>
        </p:txBody>
      </p:sp>
    </p:spTree>
    <p:extLst>
      <p:ext uri="{BB962C8B-B14F-4D97-AF65-F5344CB8AC3E}">
        <p14:creationId xmlns:p14="http://schemas.microsoft.com/office/powerpoint/2010/main" val="680140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3F9E-482C-401E-A504-6948ABEE7D84}"/>
              </a:ext>
            </a:extLst>
          </p:cNvPr>
          <p:cNvSpPr>
            <a:spLocks noGrp="1"/>
          </p:cNvSpPr>
          <p:nvPr>
            <p:ph type="title"/>
          </p:nvPr>
        </p:nvSpPr>
        <p:spPr>
          <a:xfrm>
            <a:off x="913775" y="618517"/>
            <a:ext cx="10364451" cy="988341"/>
          </a:xfrm>
        </p:spPr>
        <p:txBody>
          <a:bodyPr/>
          <a:lstStyle/>
          <a:p>
            <a:r>
              <a:rPr lang="en-US" dirty="0">
                <a:solidFill>
                  <a:srgbClr val="92D050"/>
                </a:solidFill>
              </a:rPr>
              <a:t>Tools and libraries used</a:t>
            </a:r>
            <a:endParaRPr lang="en-IN" dirty="0">
              <a:solidFill>
                <a:srgbClr val="92D050"/>
              </a:solidFill>
            </a:endParaRPr>
          </a:p>
        </p:txBody>
      </p:sp>
      <p:sp>
        <p:nvSpPr>
          <p:cNvPr id="3" name="Content Placeholder 2">
            <a:extLst>
              <a:ext uri="{FF2B5EF4-FFF2-40B4-BE49-F238E27FC236}">
                <a16:creationId xmlns:a16="http://schemas.microsoft.com/office/drawing/2014/main" id="{135F31EB-50D8-488D-8C30-E2A5A6101DD9}"/>
              </a:ext>
            </a:extLst>
          </p:cNvPr>
          <p:cNvSpPr>
            <a:spLocks noGrp="1"/>
          </p:cNvSpPr>
          <p:nvPr>
            <p:ph sz="quarter" idx="13"/>
          </p:nvPr>
        </p:nvSpPr>
        <p:spPr>
          <a:xfrm>
            <a:off x="913774" y="1686757"/>
            <a:ext cx="10363826" cy="4625265"/>
          </a:xfrm>
        </p:spPr>
        <p:txBody>
          <a:bodyPr/>
          <a:lstStyle/>
          <a:p>
            <a:pPr marL="0" indent="0">
              <a:buNone/>
            </a:pPr>
            <a:r>
              <a:rPr lang="en-US" sz="2400" i="1" cap="none" dirty="0">
                <a:latin typeface="Bell MT" panose="02020503060305020303" pitchFamily="18" charset="0"/>
              </a:rPr>
              <a:t>Tools used to build the model is jupyter notebook using python language</a:t>
            </a:r>
            <a:r>
              <a:rPr lang="en-US" sz="2400" i="1" dirty="0">
                <a:latin typeface="Bell MT" panose="02020503060305020303" pitchFamily="18" charset="0"/>
              </a:rPr>
              <a:t>.</a:t>
            </a:r>
          </a:p>
          <a:p>
            <a:pPr marL="0" indent="0">
              <a:buNone/>
            </a:pPr>
            <a:r>
              <a:rPr lang="en-US" sz="2400" i="1" cap="none" dirty="0">
                <a:latin typeface="Bell MT" panose="02020503060305020303" pitchFamily="18" charset="0"/>
              </a:rPr>
              <a:t>Different libraries are used to different purposes.</a:t>
            </a:r>
          </a:p>
          <a:p>
            <a:r>
              <a:rPr lang="en-IN" sz="2400" i="1" cap="none" dirty="0">
                <a:latin typeface="Bell MT" panose="02020503060305020303" pitchFamily="18" charset="0"/>
              </a:rPr>
              <a:t>Pandas :-for basic operations such as importing data and analyse simple     arthematic operations over data</a:t>
            </a:r>
          </a:p>
          <a:p>
            <a:r>
              <a:rPr lang="en-IN" sz="2400" i="1" cap="none" dirty="0">
                <a:latin typeface="Bell MT" panose="02020503060305020303" pitchFamily="18" charset="0"/>
              </a:rPr>
              <a:t>Numpy :- for complex calculation over data.</a:t>
            </a:r>
          </a:p>
          <a:p>
            <a:r>
              <a:rPr lang="en-IN" sz="2400" i="1" cap="none" dirty="0">
                <a:latin typeface="Bell MT" panose="02020503060305020303" pitchFamily="18" charset="0"/>
              </a:rPr>
              <a:t>Matplotlib:-for plotting graphs to find relation and distribution of data.</a:t>
            </a:r>
          </a:p>
          <a:p>
            <a:r>
              <a:rPr lang="en-IN" sz="2400" i="1" cap="none" dirty="0">
                <a:latin typeface="Bell MT" panose="02020503060305020303" pitchFamily="18" charset="0"/>
              </a:rPr>
              <a:t>Scikit-learn :-to implement model</a:t>
            </a:r>
          </a:p>
          <a:p>
            <a:endParaRPr lang="en-IN" sz="2000" dirty="0"/>
          </a:p>
          <a:p>
            <a:endParaRPr lang="en-IN" dirty="0"/>
          </a:p>
        </p:txBody>
      </p:sp>
    </p:spTree>
    <p:extLst>
      <p:ext uri="{BB962C8B-B14F-4D97-AF65-F5344CB8AC3E}">
        <p14:creationId xmlns:p14="http://schemas.microsoft.com/office/powerpoint/2010/main" val="393390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EB12-4B1E-446D-9780-354DBA27F65F}"/>
              </a:ext>
            </a:extLst>
          </p:cNvPr>
          <p:cNvSpPr>
            <a:spLocks noGrp="1"/>
          </p:cNvSpPr>
          <p:nvPr>
            <p:ph type="title"/>
          </p:nvPr>
        </p:nvSpPr>
        <p:spPr>
          <a:xfrm>
            <a:off x="913775" y="618517"/>
            <a:ext cx="10364451" cy="943953"/>
          </a:xfrm>
        </p:spPr>
        <p:txBody>
          <a:bodyPr/>
          <a:lstStyle/>
          <a:p>
            <a:r>
              <a:rPr lang="en-US" dirty="0">
                <a:solidFill>
                  <a:srgbClr val="92D050"/>
                </a:solidFill>
              </a:rPr>
              <a:t>Data set</a:t>
            </a:r>
            <a:endParaRPr lang="en-IN" dirty="0">
              <a:solidFill>
                <a:srgbClr val="92D050"/>
              </a:solidFill>
            </a:endParaRPr>
          </a:p>
        </p:txBody>
      </p:sp>
      <p:sp>
        <p:nvSpPr>
          <p:cNvPr id="3" name="Content Placeholder 2">
            <a:extLst>
              <a:ext uri="{FF2B5EF4-FFF2-40B4-BE49-F238E27FC236}">
                <a16:creationId xmlns:a16="http://schemas.microsoft.com/office/drawing/2014/main" id="{C9EA8CCE-C79E-40F9-AED6-CD7EA6D0B921}"/>
              </a:ext>
            </a:extLst>
          </p:cNvPr>
          <p:cNvSpPr>
            <a:spLocks noGrp="1"/>
          </p:cNvSpPr>
          <p:nvPr>
            <p:ph sz="quarter" idx="13"/>
          </p:nvPr>
        </p:nvSpPr>
        <p:spPr>
          <a:xfrm>
            <a:off x="913774" y="1260630"/>
            <a:ext cx="10363826" cy="5597370"/>
          </a:xfrm>
        </p:spPr>
        <p:txBody>
          <a:bodyPr/>
          <a:lstStyle/>
          <a:p>
            <a:pPr marL="0" indent="0">
              <a:buNone/>
            </a:pPr>
            <a:r>
              <a:rPr lang="en-US" sz="2400" i="1" cap="none" dirty="0">
                <a:latin typeface="Bell MT" panose="02020503060305020303" pitchFamily="18" charset="0"/>
              </a:rPr>
              <a:t>The data set enables the deeper understanding between customers and the organization . companies  employing  customer segmentation operate under the fact that every customer is different and that their marketing efforts would be better served if they target specific, smaller groups with messages that those consumers would find relevant and lead them to buy something.</a:t>
            </a:r>
          </a:p>
          <a:p>
            <a:pPr marL="0" indent="0">
              <a:buNone/>
            </a:pPr>
            <a:r>
              <a:rPr lang="en-US" sz="2000" dirty="0"/>
              <a:t> </a:t>
            </a:r>
            <a:endParaRPr lang="en-IN" dirty="0"/>
          </a:p>
        </p:txBody>
      </p:sp>
      <p:graphicFrame>
        <p:nvGraphicFramePr>
          <p:cNvPr id="4" name="Table 4">
            <a:extLst>
              <a:ext uri="{FF2B5EF4-FFF2-40B4-BE49-F238E27FC236}">
                <a16:creationId xmlns:a16="http://schemas.microsoft.com/office/drawing/2014/main" id="{5F62C7A4-C616-43E7-9A88-12CE0C888680}"/>
              </a:ext>
            </a:extLst>
          </p:cNvPr>
          <p:cNvGraphicFramePr>
            <a:graphicFrameLocks noGrp="1"/>
          </p:cNvGraphicFramePr>
          <p:nvPr>
            <p:extLst>
              <p:ext uri="{D42A27DB-BD31-4B8C-83A1-F6EECF244321}">
                <p14:modId xmlns:p14="http://schemas.microsoft.com/office/powerpoint/2010/main" val="1077289447"/>
              </p:ext>
            </p:extLst>
          </p:nvPr>
        </p:nvGraphicFramePr>
        <p:xfrm>
          <a:off x="1935019" y="3597676"/>
          <a:ext cx="8025727" cy="3130005"/>
        </p:xfrm>
        <a:graphic>
          <a:graphicData uri="http://schemas.openxmlformats.org/drawingml/2006/table">
            <a:tbl>
              <a:tblPr firstRow="1" bandRow="1">
                <a:tableStyleId>{5C22544A-7EE6-4342-B048-85BDC9FD1C3A}</a:tableStyleId>
              </a:tblPr>
              <a:tblGrid>
                <a:gridCol w="1269507">
                  <a:extLst>
                    <a:ext uri="{9D8B030D-6E8A-4147-A177-3AD203B41FA5}">
                      <a16:colId xmlns:a16="http://schemas.microsoft.com/office/drawing/2014/main" val="3261339056"/>
                    </a:ext>
                  </a:extLst>
                </a:gridCol>
                <a:gridCol w="985735">
                  <a:extLst>
                    <a:ext uri="{9D8B030D-6E8A-4147-A177-3AD203B41FA5}">
                      <a16:colId xmlns:a16="http://schemas.microsoft.com/office/drawing/2014/main" val="214051049"/>
                    </a:ext>
                  </a:extLst>
                </a:gridCol>
                <a:gridCol w="1269507">
                  <a:extLst>
                    <a:ext uri="{9D8B030D-6E8A-4147-A177-3AD203B41FA5}">
                      <a16:colId xmlns:a16="http://schemas.microsoft.com/office/drawing/2014/main" val="4029495513"/>
                    </a:ext>
                  </a:extLst>
                </a:gridCol>
                <a:gridCol w="2210539">
                  <a:extLst>
                    <a:ext uri="{9D8B030D-6E8A-4147-A177-3AD203B41FA5}">
                      <a16:colId xmlns:a16="http://schemas.microsoft.com/office/drawing/2014/main" val="1183786065"/>
                    </a:ext>
                  </a:extLst>
                </a:gridCol>
                <a:gridCol w="2290439">
                  <a:extLst>
                    <a:ext uri="{9D8B030D-6E8A-4147-A177-3AD203B41FA5}">
                      <a16:colId xmlns:a16="http://schemas.microsoft.com/office/drawing/2014/main" val="3630166618"/>
                    </a:ext>
                  </a:extLst>
                </a:gridCol>
              </a:tblGrid>
              <a:tr h="656948">
                <a:tc>
                  <a:txBody>
                    <a:bodyPr/>
                    <a:lstStyle/>
                    <a:p>
                      <a:r>
                        <a:rPr lang="en-US" dirty="0"/>
                        <a:t>Customer id</a:t>
                      </a:r>
                      <a:endParaRPr lang="en-IN" dirty="0"/>
                    </a:p>
                  </a:txBody>
                  <a:tcPr/>
                </a:tc>
                <a:tc>
                  <a:txBody>
                    <a:bodyPr/>
                    <a:lstStyle/>
                    <a:p>
                      <a:r>
                        <a:rPr lang="en-US" dirty="0"/>
                        <a:t>Gender </a:t>
                      </a:r>
                      <a:endParaRPr lang="en-IN" dirty="0"/>
                    </a:p>
                  </a:txBody>
                  <a:tcPr/>
                </a:tc>
                <a:tc>
                  <a:txBody>
                    <a:bodyPr/>
                    <a:lstStyle/>
                    <a:p>
                      <a:r>
                        <a:rPr lang="en-US" dirty="0"/>
                        <a:t>Age </a:t>
                      </a:r>
                      <a:endParaRPr lang="en-IN" dirty="0"/>
                    </a:p>
                  </a:txBody>
                  <a:tcPr/>
                </a:tc>
                <a:tc>
                  <a:txBody>
                    <a:bodyPr/>
                    <a:lstStyle/>
                    <a:p>
                      <a:r>
                        <a:rPr lang="en-US" dirty="0"/>
                        <a:t>Annual income(k$) </a:t>
                      </a:r>
                      <a:endParaRPr lang="en-IN" dirty="0"/>
                    </a:p>
                  </a:txBody>
                  <a:tcPr/>
                </a:tc>
                <a:tc>
                  <a:txBody>
                    <a:bodyPr/>
                    <a:lstStyle/>
                    <a:p>
                      <a:r>
                        <a:rPr lang="en-US" dirty="0"/>
                        <a:t>Spending score(1-100)</a:t>
                      </a:r>
                      <a:endParaRPr lang="en-IN" dirty="0"/>
                    </a:p>
                  </a:txBody>
                  <a:tcPr/>
                </a:tc>
                <a:extLst>
                  <a:ext uri="{0D108BD9-81ED-4DB2-BD59-A6C34878D82A}">
                    <a16:rowId xmlns:a16="http://schemas.microsoft.com/office/drawing/2014/main" val="370000235"/>
                  </a:ext>
                </a:extLst>
              </a:tr>
              <a:tr h="367430">
                <a:tc>
                  <a:txBody>
                    <a:bodyPr/>
                    <a:lstStyle/>
                    <a:p>
                      <a:r>
                        <a:rPr lang="en-US" dirty="0"/>
                        <a:t>1</a:t>
                      </a:r>
                      <a:endParaRPr lang="en-IN" dirty="0"/>
                    </a:p>
                  </a:txBody>
                  <a:tcPr/>
                </a:tc>
                <a:tc>
                  <a:txBody>
                    <a:bodyPr/>
                    <a:lstStyle/>
                    <a:p>
                      <a:r>
                        <a:rPr lang="en-US" dirty="0"/>
                        <a:t>male</a:t>
                      </a:r>
                      <a:endParaRPr lang="en-IN" dirty="0"/>
                    </a:p>
                  </a:txBody>
                  <a:tcPr/>
                </a:tc>
                <a:tc>
                  <a:txBody>
                    <a:bodyPr/>
                    <a:lstStyle/>
                    <a:p>
                      <a:r>
                        <a:rPr lang="en-US" dirty="0"/>
                        <a:t>19</a:t>
                      </a:r>
                      <a:endParaRPr lang="en-IN" dirty="0"/>
                    </a:p>
                  </a:txBody>
                  <a:tcPr/>
                </a:tc>
                <a:tc>
                  <a:txBody>
                    <a:bodyPr/>
                    <a:lstStyle/>
                    <a:p>
                      <a:r>
                        <a:rPr lang="en-US" dirty="0"/>
                        <a:t>15</a:t>
                      </a:r>
                      <a:endParaRPr lang="en-IN" dirty="0"/>
                    </a:p>
                  </a:txBody>
                  <a:tcPr/>
                </a:tc>
                <a:tc>
                  <a:txBody>
                    <a:bodyPr/>
                    <a:lstStyle/>
                    <a:p>
                      <a:r>
                        <a:rPr lang="en-US" dirty="0"/>
                        <a:t>39</a:t>
                      </a:r>
                      <a:endParaRPr lang="en-IN" dirty="0"/>
                    </a:p>
                  </a:txBody>
                  <a:tcPr/>
                </a:tc>
                <a:extLst>
                  <a:ext uri="{0D108BD9-81ED-4DB2-BD59-A6C34878D82A}">
                    <a16:rowId xmlns:a16="http://schemas.microsoft.com/office/drawing/2014/main" val="1901479841"/>
                  </a:ext>
                </a:extLst>
              </a:tr>
              <a:tr h="367430">
                <a:tc>
                  <a:txBody>
                    <a:bodyPr/>
                    <a:lstStyle/>
                    <a:p>
                      <a:r>
                        <a:rPr lang="en-US" dirty="0"/>
                        <a:t>2</a:t>
                      </a:r>
                      <a:endParaRPr lang="en-IN" dirty="0"/>
                    </a:p>
                  </a:txBody>
                  <a:tcPr/>
                </a:tc>
                <a:tc>
                  <a:txBody>
                    <a:bodyPr/>
                    <a:lstStyle/>
                    <a:p>
                      <a:r>
                        <a:rPr lang="en-US" dirty="0"/>
                        <a:t>male</a:t>
                      </a:r>
                      <a:endParaRPr lang="en-IN" dirty="0"/>
                    </a:p>
                  </a:txBody>
                  <a:tcPr/>
                </a:tc>
                <a:tc>
                  <a:txBody>
                    <a:bodyPr/>
                    <a:lstStyle/>
                    <a:p>
                      <a:r>
                        <a:rPr lang="en-US" dirty="0"/>
                        <a:t>21</a:t>
                      </a:r>
                      <a:endParaRPr lang="en-IN" dirty="0"/>
                    </a:p>
                  </a:txBody>
                  <a:tcPr/>
                </a:tc>
                <a:tc>
                  <a:txBody>
                    <a:bodyPr/>
                    <a:lstStyle/>
                    <a:p>
                      <a:r>
                        <a:rPr lang="en-US" dirty="0"/>
                        <a:t>15</a:t>
                      </a:r>
                      <a:endParaRPr lang="en-IN" dirty="0"/>
                    </a:p>
                  </a:txBody>
                  <a:tcPr/>
                </a:tc>
                <a:tc>
                  <a:txBody>
                    <a:bodyPr/>
                    <a:lstStyle/>
                    <a:p>
                      <a:r>
                        <a:rPr lang="en-US" dirty="0"/>
                        <a:t>81</a:t>
                      </a:r>
                      <a:endParaRPr lang="en-IN" dirty="0"/>
                    </a:p>
                  </a:txBody>
                  <a:tcPr/>
                </a:tc>
                <a:extLst>
                  <a:ext uri="{0D108BD9-81ED-4DB2-BD59-A6C34878D82A}">
                    <a16:rowId xmlns:a16="http://schemas.microsoft.com/office/drawing/2014/main" val="3441030680"/>
                  </a:ext>
                </a:extLst>
              </a:tr>
              <a:tr h="579399">
                <a:tc>
                  <a:txBody>
                    <a:bodyPr/>
                    <a:lstStyle/>
                    <a:p>
                      <a:r>
                        <a:rPr lang="en-US" dirty="0"/>
                        <a:t>3</a:t>
                      </a:r>
                      <a:endParaRPr lang="en-IN" dirty="0"/>
                    </a:p>
                  </a:txBody>
                  <a:tcPr/>
                </a:tc>
                <a:tc>
                  <a:txBody>
                    <a:bodyPr/>
                    <a:lstStyle/>
                    <a:p>
                      <a:r>
                        <a:rPr lang="en-US" dirty="0"/>
                        <a:t>female</a:t>
                      </a:r>
                      <a:endParaRPr lang="en-IN" dirty="0"/>
                    </a:p>
                  </a:txBody>
                  <a:tcPr/>
                </a:tc>
                <a:tc>
                  <a:txBody>
                    <a:bodyPr/>
                    <a:lstStyle/>
                    <a:p>
                      <a:r>
                        <a:rPr lang="en-US" dirty="0"/>
                        <a:t>20</a:t>
                      </a:r>
                      <a:endParaRPr lang="en-IN" dirty="0"/>
                    </a:p>
                  </a:txBody>
                  <a:tcPr/>
                </a:tc>
                <a:tc>
                  <a:txBody>
                    <a:bodyPr/>
                    <a:lstStyle/>
                    <a:p>
                      <a:r>
                        <a:rPr lang="en-US" dirty="0"/>
                        <a:t>16</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2255613385"/>
                  </a:ext>
                </a:extLst>
              </a:tr>
              <a:tr h="579399">
                <a:tc>
                  <a:txBody>
                    <a:bodyPr/>
                    <a:lstStyle/>
                    <a:p>
                      <a:r>
                        <a:rPr lang="en-US" dirty="0"/>
                        <a:t>4</a:t>
                      </a:r>
                      <a:endParaRPr lang="en-IN" dirty="0"/>
                    </a:p>
                  </a:txBody>
                  <a:tcPr/>
                </a:tc>
                <a:tc>
                  <a:txBody>
                    <a:bodyPr/>
                    <a:lstStyle/>
                    <a:p>
                      <a:r>
                        <a:rPr lang="en-US" dirty="0"/>
                        <a:t>female</a:t>
                      </a:r>
                      <a:endParaRPr lang="en-IN" dirty="0"/>
                    </a:p>
                  </a:txBody>
                  <a:tcPr/>
                </a:tc>
                <a:tc>
                  <a:txBody>
                    <a:bodyPr/>
                    <a:lstStyle/>
                    <a:p>
                      <a:r>
                        <a:rPr lang="en-US" dirty="0"/>
                        <a:t>23</a:t>
                      </a:r>
                      <a:endParaRPr lang="en-IN" dirty="0"/>
                    </a:p>
                  </a:txBody>
                  <a:tcPr/>
                </a:tc>
                <a:tc>
                  <a:txBody>
                    <a:bodyPr/>
                    <a:lstStyle/>
                    <a:p>
                      <a:r>
                        <a:rPr lang="en-US" dirty="0"/>
                        <a:t>16</a:t>
                      </a:r>
                      <a:endParaRPr lang="en-IN" dirty="0"/>
                    </a:p>
                  </a:txBody>
                  <a:tcPr/>
                </a:tc>
                <a:tc>
                  <a:txBody>
                    <a:bodyPr/>
                    <a:lstStyle/>
                    <a:p>
                      <a:r>
                        <a:rPr lang="en-US" dirty="0"/>
                        <a:t>77</a:t>
                      </a:r>
                      <a:endParaRPr lang="en-IN" dirty="0"/>
                    </a:p>
                  </a:txBody>
                  <a:tcPr/>
                </a:tc>
                <a:extLst>
                  <a:ext uri="{0D108BD9-81ED-4DB2-BD59-A6C34878D82A}">
                    <a16:rowId xmlns:a16="http://schemas.microsoft.com/office/drawing/2014/main" val="1886809592"/>
                  </a:ext>
                </a:extLst>
              </a:tr>
              <a:tr h="579399">
                <a:tc>
                  <a:txBody>
                    <a:bodyPr/>
                    <a:lstStyle/>
                    <a:p>
                      <a:r>
                        <a:rPr lang="en-US" dirty="0"/>
                        <a:t>5</a:t>
                      </a:r>
                      <a:endParaRPr lang="en-IN" dirty="0"/>
                    </a:p>
                  </a:txBody>
                  <a:tcPr/>
                </a:tc>
                <a:tc>
                  <a:txBody>
                    <a:bodyPr/>
                    <a:lstStyle/>
                    <a:p>
                      <a:r>
                        <a:rPr lang="en-US" dirty="0"/>
                        <a:t>female</a:t>
                      </a:r>
                      <a:endParaRPr lang="en-IN" dirty="0"/>
                    </a:p>
                  </a:txBody>
                  <a:tcPr/>
                </a:tc>
                <a:tc>
                  <a:txBody>
                    <a:bodyPr/>
                    <a:lstStyle/>
                    <a:p>
                      <a:r>
                        <a:rPr lang="en-US" dirty="0"/>
                        <a:t>31</a:t>
                      </a:r>
                      <a:endParaRPr lang="en-IN" dirty="0"/>
                    </a:p>
                  </a:txBody>
                  <a:tcPr/>
                </a:tc>
                <a:tc>
                  <a:txBody>
                    <a:bodyPr/>
                    <a:lstStyle/>
                    <a:p>
                      <a:r>
                        <a:rPr lang="en-US" dirty="0"/>
                        <a:t>17</a:t>
                      </a:r>
                      <a:endParaRPr lang="en-IN" dirty="0"/>
                    </a:p>
                  </a:txBody>
                  <a:tcPr/>
                </a:tc>
                <a:tc>
                  <a:txBody>
                    <a:bodyPr/>
                    <a:lstStyle/>
                    <a:p>
                      <a:r>
                        <a:rPr lang="en-US" dirty="0"/>
                        <a:t>40</a:t>
                      </a:r>
                      <a:endParaRPr lang="en-IN" dirty="0"/>
                    </a:p>
                  </a:txBody>
                  <a:tcPr/>
                </a:tc>
                <a:extLst>
                  <a:ext uri="{0D108BD9-81ED-4DB2-BD59-A6C34878D82A}">
                    <a16:rowId xmlns:a16="http://schemas.microsoft.com/office/drawing/2014/main" val="818682799"/>
                  </a:ext>
                </a:extLst>
              </a:tr>
            </a:tbl>
          </a:graphicData>
        </a:graphic>
      </p:graphicFrame>
    </p:spTree>
    <p:extLst>
      <p:ext uri="{BB962C8B-B14F-4D97-AF65-F5344CB8AC3E}">
        <p14:creationId xmlns:p14="http://schemas.microsoft.com/office/powerpoint/2010/main" val="274394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B266E-6291-457A-B9C6-103EE79AB2C8}"/>
              </a:ext>
            </a:extLst>
          </p:cNvPr>
          <p:cNvSpPr>
            <a:spLocks noGrp="1"/>
          </p:cNvSpPr>
          <p:nvPr>
            <p:ph sz="quarter" idx="13"/>
          </p:nvPr>
        </p:nvSpPr>
        <p:spPr>
          <a:xfrm>
            <a:off x="1064694" y="1646808"/>
            <a:ext cx="10363826" cy="5029200"/>
          </a:xfrm>
        </p:spPr>
        <p:txBody>
          <a:bodyPr/>
          <a:lstStyle/>
          <a:p>
            <a:r>
              <a:rPr lang="en-US" sz="2400" i="1" cap="none" dirty="0">
                <a:latin typeface="Bell MT" panose="02020503060305020303" pitchFamily="18" charset="0"/>
              </a:rPr>
              <a:t>Customer id :- it is the unique identification number for each customer</a:t>
            </a:r>
          </a:p>
          <a:p>
            <a:r>
              <a:rPr lang="en-US" sz="2400" i="1" cap="none" dirty="0">
                <a:latin typeface="Bell MT" panose="02020503060305020303" pitchFamily="18" charset="0"/>
              </a:rPr>
              <a:t>Gender :- gender of customer</a:t>
            </a:r>
          </a:p>
          <a:p>
            <a:r>
              <a:rPr lang="en-US" sz="2400" i="1" cap="none" dirty="0">
                <a:latin typeface="Bell MT" panose="02020503060305020303" pitchFamily="18" charset="0"/>
              </a:rPr>
              <a:t>Age:- age of customer</a:t>
            </a:r>
          </a:p>
          <a:p>
            <a:r>
              <a:rPr lang="en-US" sz="2400" i="1" cap="none" dirty="0">
                <a:latin typeface="Bell MT" panose="02020503060305020303" pitchFamily="18" charset="0"/>
              </a:rPr>
              <a:t>Annual income(k$) :- annual income of customer</a:t>
            </a:r>
          </a:p>
          <a:p>
            <a:r>
              <a:rPr lang="en-US" sz="2400" i="1" cap="none" dirty="0">
                <a:latin typeface="Bell MT" panose="02020503060305020303" pitchFamily="18" charset="0"/>
              </a:rPr>
              <a:t>Spending score: it is the score (out of 100) given to a customer by the mall authorities, based on the money spent and the behavior of the customer.</a:t>
            </a:r>
          </a:p>
          <a:p>
            <a:endParaRPr lang="en-IN" dirty="0"/>
          </a:p>
          <a:p>
            <a:endParaRPr lang="en-US" dirty="0"/>
          </a:p>
          <a:p>
            <a:endParaRPr lang="en-IN" dirty="0"/>
          </a:p>
        </p:txBody>
      </p:sp>
    </p:spTree>
    <p:extLst>
      <p:ext uri="{BB962C8B-B14F-4D97-AF65-F5344CB8AC3E}">
        <p14:creationId xmlns:p14="http://schemas.microsoft.com/office/powerpoint/2010/main" val="232756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0B5C6D-E07D-4DD5-A5D5-386F6AB062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48643" y="1224549"/>
            <a:ext cx="6299887" cy="42939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02506B0D-852B-4C82-AF9C-450A3612E2D9}"/>
              </a:ext>
            </a:extLst>
          </p:cNvPr>
          <p:cNvSpPr>
            <a:spLocks noGrp="1"/>
          </p:cNvSpPr>
          <p:nvPr>
            <p:ph sz="quarter" idx="13"/>
          </p:nvPr>
        </p:nvSpPr>
        <p:spPr>
          <a:xfrm>
            <a:off x="380374" y="1900145"/>
            <a:ext cx="4368533" cy="4293953"/>
          </a:xfrm>
        </p:spPr>
        <p:txBody>
          <a:bodyPr>
            <a:normAutofit/>
          </a:bodyPr>
          <a:lstStyle/>
          <a:p>
            <a:pPr marL="0" indent="0">
              <a:lnSpc>
                <a:spcPct val="110000"/>
              </a:lnSpc>
              <a:buNone/>
            </a:pPr>
            <a:r>
              <a:rPr lang="en-US" sz="2400" b="0" i="1" cap="none" dirty="0">
                <a:effectLst/>
                <a:latin typeface="Bell MT" panose="02020503060305020303" pitchFamily="18" charset="0"/>
              </a:rPr>
              <a:t>In clustering analysis , the elbow method is a heuristic used in determining the number of clusters in a data set . the method consists of plotting the explained variation as a function of the cluster ,and picking the elbow of </a:t>
            </a:r>
            <a:r>
              <a:rPr lang="en-US" sz="2400" i="1" cap="none" dirty="0">
                <a:latin typeface="Bell MT" panose="02020503060305020303" pitchFamily="18" charset="0"/>
              </a:rPr>
              <a:t>t</a:t>
            </a:r>
            <a:r>
              <a:rPr lang="en-US" sz="2400" b="0" i="1" cap="none" dirty="0">
                <a:effectLst/>
                <a:latin typeface="Bell MT" panose="02020503060305020303" pitchFamily="18" charset="0"/>
              </a:rPr>
              <a:t>he curve as the number of clusters to use.</a:t>
            </a:r>
            <a:endParaRPr lang="en-US" sz="2400" i="1" cap="none" dirty="0">
              <a:latin typeface="Bell MT" panose="02020503060305020303" pitchFamily="18" charset="0"/>
            </a:endParaRPr>
          </a:p>
        </p:txBody>
      </p:sp>
      <p:sp>
        <p:nvSpPr>
          <p:cNvPr id="2" name="Title 1">
            <a:extLst>
              <a:ext uri="{FF2B5EF4-FFF2-40B4-BE49-F238E27FC236}">
                <a16:creationId xmlns:a16="http://schemas.microsoft.com/office/drawing/2014/main" id="{00A2526D-C03E-4764-8C00-2A4DEE20E440}"/>
              </a:ext>
            </a:extLst>
          </p:cNvPr>
          <p:cNvSpPr>
            <a:spLocks noGrp="1"/>
          </p:cNvSpPr>
          <p:nvPr>
            <p:ph type="title"/>
          </p:nvPr>
        </p:nvSpPr>
        <p:spPr>
          <a:xfrm>
            <a:off x="380374" y="663902"/>
            <a:ext cx="3740515" cy="1121294"/>
          </a:xfrm>
        </p:spPr>
        <p:txBody>
          <a:bodyPr>
            <a:normAutofit/>
          </a:bodyPr>
          <a:lstStyle/>
          <a:p>
            <a:pPr algn="l"/>
            <a:r>
              <a:rPr lang="en-US" dirty="0"/>
              <a:t>Elbow method</a:t>
            </a:r>
            <a:endParaRPr lang="en-IN" dirty="0"/>
          </a:p>
        </p:txBody>
      </p:sp>
    </p:spTree>
    <p:extLst>
      <p:ext uri="{BB962C8B-B14F-4D97-AF65-F5344CB8AC3E}">
        <p14:creationId xmlns:p14="http://schemas.microsoft.com/office/powerpoint/2010/main" val="101985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FC05-87D3-41E8-80D7-21A4EE55B0EC}"/>
              </a:ext>
            </a:extLst>
          </p:cNvPr>
          <p:cNvSpPr>
            <a:spLocks noGrp="1"/>
          </p:cNvSpPr>
          <p:nvPr>
            <p:ph type="title"/>
          </p:nvPr>
        </p:nvSpPr>
        <p:spPr>
          <a:xfrm>
            <a:off x="913775" y="618517"/>
            <a:ext cx="10364451" cy="828543"/>
          </a:xfrm>
        </p:spPr>
        <p:txBody>
          <a:bodyPr>
            <a:normAutofit/>
          </a:bodyPr>
          <a:lstStyle/>
          <a:p>
            <a:r>
              <a:rPr lang="en-IN" sz="3600" dirty="0">
                <a:solidFill>
                  <a:srgbClr val="92D050"/>
                </a:solidFill>
              </a:rPr>
              <a:t>K-MEANS ALGORITHM</a:t>
            </a:r>
            <a:endParaRPr lang="en-IN" dirty="0">
              <a:solidFill>
                <a:srgbClr val="92D050"/>
              </a:solidFill>
            </a:endParaRPr>
          </a:p>
        </p:txBody>
      </p:sp>
      <p:sp>
        <p:nvSpPr>
          <p:cNvPr id="3" name="Content Placeholder 2">
            <a:extLst>
              <a:ext uri="{FF2B5EF4-FFF2-40B4-BE49-F238E27FC236}">
                <a16:creationId xmlns:a16="http://schemas.microsoft.com/office/drawing/2014/main" id="{776AF436-82F2-458D-8FC7-B24D8AFC0B22}"/>
              </a:ext>
            </a:extLst>
          </p:cNvPr>
          <p:cNvSpPr>
            <a:spLocks noGrp="1"/>
          </p:cNvSpPr>
          <p:nvPr>
            <p:ph sz="quarter" idx="13"/>
          </p:nvPr>
        </p:nvSpPr>
        <p:spPr>
          <a:xfrm>
            <a:off x="913774" y="1376040"/>
            <a:ext cx="10363826" cy="5015882"/>
          </a:xfrm>
        </p:spPr>
        <p:txBody>
          <a:bodyPr>
            <a:normAutofit lnSpcReduction="10000"/>
          </a:bodyPr>
          <a:lstStyle/>
          <a:p>
            <a:pPr marL="0" indent="0">
              <a:buNone/>
            </a:pPr>
            <a:r>
              <a:rPr lang="en-US" sz="2400" i="1" cap="none" dirty="0">
                <a:solidFill>
                  <a:srgbClr val="202124"/>
                </a:solidFill>
                <a:effectLst/>
                <a:latin typeface="Bell MT" panose="02020503060305020303" pitchFamily="18" charset="0"/>
                <a:cs typeface="Aldhabi" panose="020B0604020202020204" pitchFamily="2" charset="-78"/>
              </a:rPr>
              <a:t>K means clustering algorithm computes the centroids and iterates  until we it finds optimal centroid. It assumes that the number of clusters are already known. It is also called flat clustering algorithm , the number of clusters identified from data by algorithm is represented by  ‘k’ in k-means</a:t>
            </a:r>
            <a:r>
              <a:rPr lang="en-US" sz="2400" b="1" i="1" cap="none" dirty="0">
                <a:solidFill>
                  <a:srgbClr val="202124"/>
                </a:solidFill>
                <a:effectLst/>
                <a:latin typeface="arial" panose="020B0604020202020204" pitchFamily="34" charset="0"/>
                <a:cs typeface="Aldhabi" panose="020B0604020202020204" pitchFamily="2" charset="-78"/>
              </a:rPr>
              <a:t>.</a:t>
            </a:r>
          </a:p>
          <a:p>
            <a:pPr marL="0" indent="0" algn="l">
              <a:buNone/>
            </a:pPr>
            <a:r>
              <a:rPr lang="en-US" sz="2400" b="0" i="1" cap="none" dirty="0">
                <a:solidFill>
                  <a:srgbClr val="000000"/>
                </a:solidFill>
                <a:effectLst/>
                <a:latin typeface="Bell MT" panose="02020503060305020303" pitchFamily="18" charset="0"/>
              </a:rPr>
              <a:t>Stopping criteria for k-means clustering:</a:t>
            </a:r>
          </a:p>
          <a:p>
            <a:pPr algn="l"/>
            <a:r>
              <a:rPr lang="en-US" sz="2400" b="0" i="1" cap="none" dirty="0">
                <a:solidFill>
                  <a:srgbClr val="000000"/>
                </a:solidFill>
                <a:effectLst/>
                <a:latin typeface="Bell MT" panose="02020503060305020303" pitchFamily="18" charset="0"/>
              </a:rPr>
              <a:t>There are essentially three stopping criteria that can be adopted to stop the k-means algorithm:</a:t>
            </a:r>
          </a:p>
          <a:p>
            <a:pPr algn="l"/>
            <a:r>
              <a:rPr lang="en-US" sz="2400" b="0" i="1" cap="none" dirty="0">
                <a:solidFill>
                  <a:srgbClr val="000000"/>
                </a:solidFill>
                <a:effectLst/>
                <a:latin typeface="Bell MT" panose="02020503060305020303" pitchFamily="18" charset="0"/>
              </a:rPr>
              <a:t>Centroids of newly formed clusters do not change</a:t>
            </a:r>
          </a:p>
          <a:p>
            <a:pPr algn="l"/>
            <a:r>
              <a:rPr lang="en-US" sz="2400" b="0" i="1" cap="none" dirty="0">
                <a:solidFill>
                  <a:srgbClr val="000000"/>
                </a:solidFill>
                <a:effectLst/>
                <a:latin typeface="Bell MT" panose="02020503060305020303" pitchFamily="18" charset="0"/>
              </a:rPr>
              <a:t>Points remain in the same cluster</a:t>
            </a:r>
          </a:p>
          <a:p>
            <a:pPr algn="l"/>
            <a:r>
              <a:rPr lang="en-US" sz="2400" b="0" i="1" cap="none" dirty="0">
                <a:solidFill>
                  <a:srgbClr val="000000"/>
                </a:solidFill>
                <a:effectLst/>
                <a:latin typeface="Bell MT" panose="02020503060305020303" pitchFamily="18" charset="0"/>
              </a:rPr>
              <a:t>Maximum number of iterations are reach</a:t>
            </a:r>
          </a:p>
          <a:p>
            <a:pPr marL="0" indent="0">
              <a:buNone/>
            </a:pPr>
            <a:endParaRPr lang="en-US" i="1" dirty="0">
              <a:solidFill>
                <a:srgbClr val="202124"/>
              </a:solidFill>
              <a:effectLst/>
              <a:latin typeface="Bell MT" panose="02020503060305020303" pitchFamily="18" charset="0"/>
              <a:cs typeface="Aldhabi" panose="020B0604020202020204" pitchFamily="2" charset="-78"/>
            </a:endParaRPr>
          </a:p>
        </p:txBody>
      </p:sp>
    </p:spTree>
    <p:extLst>
      <p:ext uri="{BB962C8B-B14F-4D97-AF65-F5344CB8AC3E}">
        <p14:creationId xmlns:p14="http://schemas.microsoft.com/office/powerpoint/2010/main" val="141823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35A51A-BF5E-46D4-B045-F0A52F97D014}"/>
              </a:ext>
            </a:extLst>
          </p:cNvPr>
          <p:cNvPicPr>
            <a:picLocks noChangeAspect="1"/>
          </p:cNvPicPr>
          <p:nvPr/>
        </p:nvPicPr>
        <p:blipFill>
          <a:blip r:embed="rId2"/>
          <a:stretch>
            <a:fillRect/>
          </a:stretch>
        </p:blipFill>
        <p:spPr>
          <a:xfrm>
            <a:off x="2668796" y="501683"/>
            <a:ext cx="7456054" cy="5328366"/>
          </a:xfrm>
          <a:prstGeom prst="rect">
            <a:avLst/>
          </a:prstGeom>
        </p:spPr>
      </p:pic>
    </p:spTree>
    <p:extLst>
      <p:ext uri="{BB962C8B-B14F-4D97-AF65-F5344CB8AC3E}">
        <p14:creationId xmlns:p14="http://schemas.microsoft.com/office/powerpoint/2010/main" val="383840465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195</TotalTime>
  <Words>643</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vt:lpstr>
      <vt:lpstr>Bell MT</vt:lpstr>
      <vt:lpstr>Tw Cen MT</vt:lpstr>
      <vt:lpstr>Droplet</vt:lpstr>
      <vt:lpstr>PowerPoint Presentation</vt:lpstr>
      <vt:lpstr>Introduction</vt:lpstr>
      <vt:lpstr>Implementation</vt:lpstr>
      <vt:lpstr>Tools and libraries used</vt:lpstr>
      <vt:lpstr>Data set</vt:lpstr>
      <vt:lpstr>PowerPoint Presentation</vt:lpstr>
      <vt:lpstr>Elbow method</vt:lpstr>
      <vt:lpstr>K-MEANS ALGORITHM</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 kothakota</dc:creator>
  <cp:lastModifiedBy>shiva kothakota</cp:lastModifiedBy>
  <cp:revision>3</cp:revision>
  <dcterms:created xsi:type="dcterms:W3CDTF">2021-05-24T03:03:48Z</dcterms:created>
  <dcterms:modified xsi:type="dcterms:W3CDTF">2021-05-24T06:22:27Z</dcterms:modified>
</cp:coreProperties>
</file>