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8" r:id="rId2"/>
    <p:sldId id="259" r:id="rId3"/>
    <p:sldId id="260" r:id="rId4"/>
    <p:sldId id="261" r:id="rId5"/>
    <p:sldId id="272" r:id="rId6"/>
    <p:sldId id="262" r:id="rId7"/>
    <p:sldId id="273" r:id="rId8"/>
    <p:sldId id="274" r:id="rId9"/>
    <p:sldId id="266"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6"/>
    <p:restoredTop sz="94856"/>
  </p:normalViewPr>
  <p:slideViewPr>
    <p:cSldViewPr snapToGrid="0">
      <p:cViewPr varScale="1">
        <p:scale>
          <a:sx n="108" d="100"/>
          <a:sy n="108" d="100"/>
        </p:scale>
        <p:origin x="21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BBA04-6E32-0D49-BE5D-7AE108B56328}" type="datetimeFigureOut">
              <a:rPr lang="en-US" smtClean="0"/>
              <a:t>8/13/25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21BD8-64BB-1642-A42B-16BFB72F5BD2}" type="slidenum">
              <a:rPr lang="en-US" smtClean="0"/>
              <a:t>‹#›</a:t>
            </a:fld>
            <a:endParaRPr lang="en-US"/>
          </a:p>
        </p:txBody>
      </p:sp>
    </p:spTree>
    <p:extLst>
      <p:ext uri="{BB962C8B-B14F-4D97-AF65-F5344CB8AC3E}">
        <p14:creationId xmlns:p14="http://schemas.microsoft.com/office/powerpoint/2010/main" val="3046762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1</a:t>
            </a:fld>
            <a:endParaRPr lang="en-US"/>
          </a:p>
        </p:txBody>
      </p:sp>
    </p:spTree>
    <p:extLst>
      <p:ext uri="{BB962C8B-B14F-4D97-AF65-F5344CB8AC3E}">
        <p14:creationId xmlns:p14="http://schemas.microsoft.com/office/powerpoint/2010/main" val="2646990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What is Sky Computing</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“Today, using more than one cloud (like AWS, Azure, GCP) is hard. Each has its own rules, tools, and prices. </a:t>
            </a:r>
            <a:r>
              <a:rPr lang="en-IN" sz="1200" b="1" kern="1200" dirty="0">
                <a:solidFill>
                  <a:schemeClr val="tx1"/>
                </a:solidFill>
                <a:effectLst/>
                <a:latin typeface="+mn-lt"/>
                <a:ea typeface="+mn-ea"/>
                <a:cs typeface="+mn-cs"/>
              </a:rPr>
              <a:t>Sky Computing</a:t>
            </a:r>
            <a:r>
              <a:rPr lang="en-IN" sz="1200" kern="1200" dirty="0">
                <a:solidFill>
                  <a:schemeClr val="tx1"/>
                </a:solidFill>
                <a:effectLst/>
                <a:latin typeface="+mn-lt"/>
                <a:ea typeface="+mn-ea"/>
                <a:cs typeface="+mn-cs"/>
              </a:rPr>
              <a:t> is a new idea where all clouds work together like one big cloud, so you can run things wherever it’s cheapest or fastest.”</a:t>
            </a:r>
          </a:p>
          <a:p>
            <a:r>
              <a:rPr lang="en-IN" sz="1200" b="1" kern="1200" dirty="0">
                <a:solidFill>
                  <a:schemeClr val="tx1"/>
                </a:solidFill>
                <a:effectLst/>
                <a:latin typeface="+mn-lt"/>
                <a:ea typeface="+mn-ea"/>
                <a:cs typeface="+mn-cs"/>
              </a:rPr>
              <a:t>How it works (3 layers)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“It’s built in 3 layers:</a:t>
            </a:r>
          </a:p>
          <a:p>
            <a:pPr lvl="0"/>
            <a:r>
              <a:rPr lang="en-IN" sz="1200" b="1" kern="1200" dirty="0">
                <a:solidFill>
                  <a:schemeClr val="tx1"/>
                </a:solidFill>
                <a:effectLst/>
                <a:latin typeface="+mn-lt"/>
                <a:ea typeface="+mn-ea"/>
                <a:cs typeface="+mn-cs"/>
              </a:rPr>
              <a:t>Compatibility Layer</a:t>
            </a:r>
            <a:r>
              <a:rPr lang="en-IN" sz="1200" kern="1200" dirty="0">
                <a:solidFill>
                  <a:schemeClr val="tx1"/>
                </a:solidFill>
                <a:effectLst/>
                <a:latin typeface="+mn-lt"/>
                <a:ea typeface="+mn-ea"/>
                <a:cs typeface="+mn-cs"/>
              </a:rPr>
              <a:t> – common tools like Kubernetes or Docker make apps run on any cloud without changes.</a:t>
            </a:r>
          </a:p>
          <a:p>
            <a:pPr lvl="0"/>
            <a:r>
              <a:rPr lang="en-IN" sz="1200" b="1" kern="1200" dirty="0">
                <a:solidFill>
                  <a:schemeClr val="tx1"/>
                </a:solidFill>
                <a:effectLst/>
                <a:latin typeface="+mn-lt"/>
                <a:ea typeface="+mn-ea"/>
                <a:cs typeface="+mn-cs"/>
              </a:rPr>
              <a:t>Intercloud Layer</a:t>
            </a:r>
            <a:r>
              <a:rPr lang="en-IN" sz="1200" kern="1200" dirty="0">
                <a:solidFill>
                  <a:schemeClr val="tx1"/>
                </a:solidFill>
                <a:effectLst/>
                <a:latin typeface="+mn-lt"/>
                <a:ea typeface="+mn-ea"/>
                <a:cs typeface="+mn-cs"/>
              </a:rPr>
              <a:t> – a smart system that finds the best cloud for your job based on rules</a:t>
            </a:r>
          </a:p>
          <a:p>
            <a:pPr lvl="0"/>
            <a:r>
              <a:rPr lang="en-IN" sz="1200" b="1" kern="1200" dirty="0">
                <a:solidFill>
                  <a:schemeClr val="tx1"/>
                </a:solidFill>
                <a:effectLst/>
                <a:latin typeface="+mn-lt"/>
                <a:ea typeface="+mn-ea"/>
                <a:cs typeface="+mn-cs"/>
              </a:rPr>
              <a:t>Peering Layer</a:t>
            </a:r>
            <a:r>
              <a:rPr lang="en-IN" sz="1200" kern="1200" dirty="0">
                <a:solidFill>
                  <a:schemeClr val="tx1"/>
                </a:solidFill>
                <a:effectLst/>
                <a:latin typeface="+mn-lt"/>
                <a:ea typeface="+mn-ea"/>
                <a:cs typeface="+mn-cs"/>
              </a:rPr>
              <a:t> – </a:t>
            </a:r>
            <a:r>
              <a:rPr lang="en-US" sz="1200" kern="1200" dirty="0">
                <a:solidFill>
                  <a:schemeClr val="tx1"/>
                </a:solidFill>
                <a:effectLst/>
                <a:latin typeface="+mn-lt"/>
                <a:ea typeface="+mn-ea"/>
                <a:cs typeface="+mn-cs"/>
              </a:rPr>
              <a:t>cross‑cloud </a:t>
            </a:r>
            <a:r>
              <a:rPr lang="en-US" sz="1200" b="1" kern="1200" dirty="0">
                <a:solidFill>
                  <a:schemeClr val="tx1"/>
                </a:solidFill>
                <a:effectLst/>
                <a:latin typeface="+mn-lt"/>
                <a:ea typeface="+mn-ea"/>
                <a:cs typeface="+mn-cs"/>
              </a:rPr>
              <a:t>data peering</a:t>
            </a:r>
            <a:r>
              <a:rPr lang="en-US" sz="1200" kern="1200" dirty="0">
                <a:solidFill>
                  <a:schemeClr val="tx1"/>
                </a:solidFill>
                <a:effectLst/>
                <a:latin typeface="+mn-lt"/>
                <a:ea typeface="+mn-ea"/>
                <a:cs typeface="+mn-cs"/>
              </a:rPr>
              <a:t> to cut egress fees and speed data movement.</a:t>
            </a:r>
            <a:r>
              <a:rPr lang="en-IN" sz="1200" kern="1200" dirty="0">
                <a:solidFill>
                  <a:schemeClr val="tx1"/>
                </a:solidFill>
                <a:effectLst/>
                <a:latin typeface="+mn-lt"/>
                <a:ea typeface="+mn-ea"/>
                <a:cs typeface="+mn-cs"/>
              </a:rPr>
              <a:t>.”</a:t>
            </a:r>
          </a:p>
          <a:p>
            <a:r>
              <a:rPr lang="en-IN" sz="1200" b="1" kern="1200" dirty="0">
                <a:solidFill>
                  <a:schemeClr val="tx1"/>
                </a:solidFill>
                <a:effectLst/>
                <a:latin typeface="+mn-lt"/>
                <a:ea typeface="+mn-ea"/>
                <a:cs typeface="+mn-cs"/>
              </a:rPr>
              <a:t>The Intercloud Broker (the brain of the system)</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“In the middle is the </a:t>
            </a:r>
            <a:r>
              <a:rPr lang="en-IN" sz="1200" b="1" kern="1200" dirty="0">
                <a:solidFill>
                  <a:schemeClr val="tx1"/>
                </a:solidFill>
                <a:effectLst/>
                <a:latin typeface="+mn-lt"/>
                <a:ea typeface="+mn-ea"/>
                <a:cs typeface="+mn-cs"/>
              </a:rPr>
              <a:t>Intercloud Broker</a:t>
            </a:r>
            <a:r>
              <a:rPr lang="en-IN" sz="1200" kern="1200" dirty="0">
                <a:solidFill>
                  <a:schemeClr val="tx1"/>
                </a:solidFill>
                <a:effectLst/>
                <a:latin typeface="+mn-lt"/>
                <a:ea typeface="+mn-ea"/>
                <a:cs typeface="+mn-cs"/>
              </a:rPr>
              <a:t>. You just tell it your job and rules (like ‘keep cost low’). It:</a:t>
            </a:r>
          </a:p>
          <a:p>
            <a:pPr lvl="0"/>
            <a:r>
              <a:rPr lang="en-IN" sz="1200" kern="1200" dirty="0">
                <a:solidFill>
                  <a:schemeClr val="tx1"/>
                </a:solidFill>
                <a:effectLst/>
                <a:latin typeface="+mn-lt"/>
                <a:ea typeface="+mn-ea"/>
                <a:cs typeface="+mn-cs"/>
              </a:rPr>
              <a:t>Checks prices, hardware, and services on each cloud.</a:t>
            </a:r>
          </a:p>
          <a:p>
            <a:pPr lvl="0"/>
            <a:r>
              <a:rPr lang="en-IN" sz="1200" kern="1200" dirty="0">
                <a:solidFill>
                  <a:schemeClr val="tx1"/>
                </a:solidFill>
                <a:effectLst/>
                <a:latin typeface="+mn-lt"/>
                <a:ea typeface="+mn-ea"/>
                <a:cs typeface="+mn-cs"/>
              </a:rPr>
              <a:t>Picks the best place to run each part.</a:t>
            </a:r>
          </a:p>
          <a:p>
            <a:pPr lvl="0"/>
            <a:r>
              <a:rPr lang="en-IN" sz="1200" kern="1200" dirty="0">
                <a:solidFill>
                  <a:schemeClr val="tx1"/>
                </a:solidFill>
                <a:effectLst/>
                <a:latin typeface="+mn-lt"/>
                <a:ea typeface="+mn-ea"/>
                <a:cs typeface="+mn-cs"/>
              </a:rPr>
              <a:t>Moves your data where it’s needed.</a:t>
            </a:r>
          </a:p>
          <a:p>
            <a:pPr lvl="0"/>
            <a:r>
              <a:rPr lang="en-IN" sz="1200" kern="1200" dirty="0">
                <a:solidFill>
                  <a:schemeClr val="tx1"/>
                </a:solidFill>
                <a:effectLst/>
                <a:latin typeface="+mn-lt"/>
                <a:ea typeface="+mn-ea"/>
                <a:cs typeface="+mn-cs"/>
              </a:rPr>
              <a:t>Can even handle billing and error recovery automatically.”</a:t>
            </a:r>
          </a:p>
          <a:p>
            <a:r>
              <a:rPr lang="en-IN" sz="1200" b="1" kern="1200" dirty="0">
                <a:solidFill>
                  <a:schemeClr val="tx1"/>
                </a:solidFill>
                <a:effectLst/>
                <a:latin typeface="+mn-lt"/>
                <a:ea typeface="+mn-ea"/>
                <a:cs typeface="+mn-cs"/>
              </a:rPr>
              <a:t>Example: </a:t>
            </a:r>
            <a:r>
              <a:rPr lang="en-IN" sz="1200" b="1" kern="1200" dirty="0" err="1">
                <a:solidFill>
                  <a:schemeClr val="tx1"/>
                </a:solidFill>
                <a:effectLst/>
                <a:latin typeface="+mn-lt"/>
                <a:ea typeface="+mn-ea"/>
                <a:cs typeface="+mn-cs"/>
              </a:rPr>
              <a:t>SkyPilot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t>
            </a:r>
            <a:r>
              <a:rPr lang="en-IN" sz="1200" b="1" kern="1200" dirty="0" err="1">
                <a:solidFill>
                  <a:schemeClr val="tx1"/>
                </a:solidFill>
                <a:effectLst/>
                <a:latin typeface="+mn-lt"/>
                <a:ea typeface="+mn-ea"/>
                <a:cs typeface="+mn-cs"/>
              </a:rPr>
              <a:t>SkyPilot</a:t>
            </a:r>
            <a:r>
              <a:rPr lang="en-IN" sz="1200" kern="1200" dirty="0">
                <a:solidFill>
                  <a:schemeClr val="tx1"/>
                </a:solidFill>
                <a:effectLst/>
                <a:latin typeface="+mn-lt"/>
                <a:ea typeface="+mn-ea"/>
                <a:cs typeface="+mn-cs"/>
              </a:rPr>
              <a:t> is a real system from UC Berkeley. In one test, they split a job across 3 clouds: secure data prep on Azure, model training on GCP, and inference on AWS. This was </a:t>
            </a:r>
            <a:r>
              <a:rPr lang="en-IN" sz="1200" b="1" kern="1200" dirty="0">
                <a:solidFill>
                  <a:schemeClr val="tx1"/>
                </a:solidFill>
                <a:effectLst/>
                <a:latin typeface="+mn-lt"/>
                <a:ea typeface="+mn-ea"/>
                <a:cs typeface="+mn-cs"/>
              </a:rPr>
              <a:t>80% cheaper</a:t>
            </a:r>
            <a:r>
              <a:rPr lang="en-IN" sz="1200" kern="1200" dirty="0">
                <a:solidFill>
                  <a:schemeClr val="tx1"/>
                </a:solidFill>
                <a:effectLst/>
                <a:latin typeface="+mn-lt"/>
                <a:ea typeface="+mn-ea"/>
                <a:cs typeface="+mn-cs"/>
              </a:rPr>
              <a:t> and </a:t>
            </a:r>
            <a:r>
              <a:rPr lang="en-IN" sz="1200" b="1" kern="1200" dirty="0">
                <a:solidFill>
                  <a:schemeClr val="tx1"/>
                </a:solidFill>
                <a:effectLst/>
                <a:latin typeface="+mn-lt"/>
                <a:ea typeface="+mn-ea"/>
                <a:cs typeface="+mn-cs"/>
              </a:rPr>
              <a:t>62% faster</a:t>
            </a:r>
            <a:r>
              <a:rPr lang="en-IN" sz="1200" kern="1200" dirty="0">
                <a:solidFill>
                  <a:schemeClr val="tx1"/>
                </a:solidFill>
                <a:effectLst/>
                <a:latin typeface="+mn-lt"/>
                <a:ea typeface="+mn-ea"/>
                <a:cs typeface="+mn-cs"/>
              </a:rPr>
              <a:t> than running it all in one cloud.”</a:t>
            </a:r>
          </a:p>
          <a:p>
            <a:r>
              <a:rPr lang="en-IN" sz="1200" b="1" kern="1200" dirty="0">
                <a:solidFill>
                  <a:schemeClr val="tx1"/>
                </a:solidFill>
                <a:effectLst/>
                <a:latin typeface="+mn-lt"/>
                <a:ea typeface="+mn-ea"/>
                <a:cs typeface="+mn-cs"/>
              </a:rPr>
              <a:t>My thesis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“My work supports Sky Computing by:</a:t>
            </a:r>
          </a:p>
          <a:p>
            <a:pPr lvl="0"/>
            <a:r>
              <a:rPr lang="en-IN" sz="1200" kern="1200" dirty="0">
                <a:solidFill>
                  <a:schemeClr val="tx1"/>
                </a:solidFill>
                <a:effectLst/>
                <a:latin typeface="+mn-lt"/>
                <a:ea typeface="+mn-ea"/>
                <a:cs typeface="+mn-cs"/>
              </a:rPr>
              <a:t>Comparing prices and hidden costs between AWS, Azure, and GCP.</a:t>
            </a:r>
          </a:p>
          <a:p>
            <a:pPr lvl="0"/>
            <a:r>
              <a:rPr lang="en-IN" sz="1200" kern="1200" dirty="0">
                <a:solidFill>
                  <a:schemeClr val="tx1"/>
                </a:solidFill>
                <a:effectLst/>
                <a:latin typeface="+mn-lt"/>
                <a:ea typeface="+mn-ea"/>
                <a:cs typeface="+mn-cs"/>
              </a:rPr>
              <a:t>Looking at APIs to track and control costs.</a:t>
            </a:r>
          </a:p>
          <a:p>
            <a:pPr lvl="0"/>
            <a:r>
              <a:rPr lang="en-IN" sz="1200" kern="1200" dirty="0">
                <a:solidFill>
                  <a:schemeClr val="tx1"/>
                </a:solidFill>
                <a:effectLst/>
                <a:latin typeface="+mn-lt"/>
                <a:ea typeface="+mn-ea"/>
                <a:cs typeface="+mn-cs"/>
              </a:rPr>
              <a:t>Building a live dashboard to find the cheapest VM across clouds.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This helps make the Sky Computing vision possible—where you can run your jobs anywhere, easily and cheaply.”</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10</a:t>
            </a:fld>
            <a:endParaRPr lang="en-US"/>
          </a:p>
        </p:txBody>
      </p:sp>
    </p:spTree>
    <p:extLst>
      <p:ext uri="{BB962C8B-B14F-4D97-AF65-F5344CB8AC3E}">
        <p14:creationId xmlns:p14="http://schemas.microsoft.com/office/powerpoint/2010/main" val="4223502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AWS:</a:t>
            </a:r>
            <a:r>
              <a:rPr lang="en-IN" dirty="0"/>
              <a:t> Python SDK (boto3)</a:t>
            </a:r>
          </a:p>
          <a:p>
            <a:r>
              <a:rPr lang="en-IN" b="1" dirty="0"/>
              <a:t>Azure:</a:t>
            </a:r>
            <a:r>
              <a:rPr lang="en-IN" dirty="0"/>
              <a:t> Direct REST API calls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GCP:</a:t>
            </a:r>
            <a:r>
              <a:rPr lang="en-IN" dirty="0"/>
              <a:t> Python SDK (</a:t>
            </a:r>
            <a:r>
              <a:rPr lang="en-IN" dirty="0" err="1"/>
              <a:t>googleapiclient</a:t>
            </a:r>
            <a:r>
              <a:rPr lang="en-IN" dirty="0"/>
              <a:t>)-- Google Cloud Billing </a:t>
            </a:r>
            <a:r>
              <a:rPr lang="en-IN" dirty="0" err="1"/>
              <a:t>Catalog</a:t>
            </a:r>
            <a:r>
              <a:rPr lang="en-IN" dirty="0"/>
              <a:t> API</a:t>
            </a:r>
          </a:p>
          <a:p>
            <a:endParaRPr lang="en-IN" dirty="0"/>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11</a:t>
            </a:fld>
            <a:endParaRPr lang="en-US"/>
          </a:p>
        </p:txBody>
      </p:sp>
    </p:spTree>
    <p:extLst>
      <p:ext uri="{BB962C8B-B14F-4D97-AF65-F5344CB8AC3E}">
        <p14:creationId xmlns:p14="http://schemas.microsoft.com/office/powerpoint/2010/main" val="165626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“This thesis looked at cloud pricing models and cost optimization strategies across AWS, Azure, and GCP.</a:t>
            </a:r>
          </a:p>
          <a:p>
            <a:r>
              <a:rPr lang="en-IN" sz="1200" kern="1200" dirty="0">
                <a:solidFill>
                  <a:schemeClr val="tx1"/>
                </a:solidFill>
                <a:effectLst/>
                <a:latin typeface="+mn-lt"/>
                <a:ea typeface="+mn-ea"/>
                <a:cs typeface="+mn-cs"/>
              </a:rPr>
              <a:t>We used two approaches — first, a literature review to understand pricing models like On-Demand, Reserved, Spot, and Hybrid; and second, real-time pricing analysis using provider APIs.</a:t>
            </a:r>
          </a:p>
          <a:p>
            <a:r>
              <a:rPr lang="en-IN" sz="1200" kern="1200" dirty="0">
                <a:solidFill>
                  <a:schemeClr val="tx1"/>
                </a:solidFill>
                <a:effectLst/>
                <a:latin typeface="+mn-lt"/>
                <a:ea typeface="+mn-ea"/>
                <a:cs typeface="+mn-cs"/>
              </a:rPr>
              <a:t>The results showed:</a:t>
            </a:r>
          </a:p>
          <a:p>
            <a:pPr lvl="0"/>
            <a:r>
              <a:rPr lang="en-IN" sz="1200" b="1" kern="1200" dirty="0">
                <a:solidFill>
                  <a:schemeClr val="tx1"/>
                </a:solidFill>
                <a:effectLst/>
                <a:latin typeface="+mn-lt"/>
                <a:ea typeface="+mn-ea"/>
                <a:cs typeface="+mn-cs"/>
              </a:rPr>
              <a:t>Big regional differences</a:t>
            </a:r>
            <a:r>
              <a:rPr lang="en-IN" sz="1200" kern="1200" dirty="0">
                <a:solidFill>
                  <a:schemeClr val="tx1"/>
                </a:solidFill>
                <a:effectLst/>
                <a:latin typeface="+mn-lt"/>
                <a:ea typeface="+mn-ea"/>
                <a:cs typeface="+mn-cs"/>
              </a:rPr>
              <a:t> — for example, Azure’s Savings Plans in Frankfurt can be up to 56% more expensive than in Virginia.</a:t>
            </a:r>
          </a:p>
          <a:p>
            <a:pPr lvl="0"/>
            <a:r>
              <a:rPr lang="en-IN" sz="1200" b="1" kern="1200" dirty="0">
                <a:solidFill>
                  <a:schemeClr val="tx1"/>
                </a:solidFill>
                <a:effectLst/>
                <a:latin typeface="+mn-lt"/>
                <a:ea typeface="+mn-ea"/>
                <a:cs typeface="+mn-cs"/>
              </a:rPr>
              <a:t>Spot pricing</a:t>
            </a:r>
            <a:r>
              <a:rPr lang="en-IN" sz="1200" kern="1200" dirty="0">
                <a:solidFill>
                  <a:schemeClr val="tx1"/>
                </a:solidFill>
                <a:effectLst/>
                <a:latin typeface="+mn-lt"/>
                <a:ea typeface="+mn-ea"/>
                <a:cs typeface="+mn-cs"/>
              </a:rPr>
              <a:t> gives large savings but is unpredictable and varies by region.</a:t>
            </a:r>
          </a:p>
          <a:p>
            <a:pPr lvl="0"/>
            <a:r>
              <a:rPr lang="en-IN" sz="1200" b="1" kern="1200" dirty="0">
                <a:solidFill>
                  <a:schemeClr val="tx1"/>
                </a:solidFill>
                <a:effectLst/>
                <a:latin typeface="+mn-lt"/>
                <a:ea typeface="+mn-ea"/>
                <a:cs typeface="+mn-cs"/>
              </a:rPr>
              <a:t>Data transfer costs matter</a:t>
            </a:r>
            <a:r>
              <a:rPr lang="en-IN" sz="1200" kern="1200" dirty="0">
                <a:solidFill>
                  <a:schemeClr val="tx1"/>
                </a:solidFill>
                <a:effectLst/>
                <a:latin typeface="+mn-lt"/>
                <a:ea typeface="+mn-ea"/>
                <a:cs typeface="+mn-cs"/>
              </a:rPr>
              <a:t> — ingress is mostly free, but egress can be very expensive (e.g., AWS up to $92/TB from Frankfurt).</a:t>
            </a:r>
          </a:p>
          <a:p>
            <a:pPr lvl="0"/>
            <a:r>
              <a:rPr lang="en-IN" sz="1200" kern="1200" dirty="0">
                <a:solidFill>
                  <a:schemeClr val="tx1"/>
                </a:solidFill>
                <a:effectLst/>
                <a:latin typeface="+mn-lt"/>
                <a:ea typeface="+mn-ea"/>
                <a:cs typeface="+mn-cs"/>
              </a:rPr>
              <a:t>Comparing cloud to on-premises, all three cloud providers were cheaper over 3 years and offered better scalability and flexibility.</a:t>
            </a:r>
          </a:p>
          <a:p>
            <a:pPr lvl="0"/>
            <a:r>
              <a:rPr lang="en-IN" sz="1200" kern="1200" dirty="0">
                <a:solidFill>
                  <a:schemeClr val="tx1"/>
                </a:solidFill>
                <a:effectLst/>
                <a:latin typeface="+mn-lt"/>
                <a:ea typeface="+mn-ea"/>
                <a:cs typeface="+mn-cs"/>
              </a:rPr>
              <a:t>Using a </a:t>
            </a:r>
            <a:r>
              <a:rPr lang="en-IN" sz="1200" b="1" kern="1200" dirty="0">
                <a:solidFill>
                  <a:schemeClr val="tx1"/>
                </a:solidFill>
                <a:effectLst/>
                <a:latin typeface="+mn-lt"/>
                <a:ea typeface="+mn-ea"/>
                <a:cs typeface="+mn-cs"/>
              </a:rPr>
              <a:t>mixed pricing strategy</a:t>
            </a:r>
            <a:r>
              <a:rPr lang="en-IN" sz="1200" kern="1200" dirty="0">
                <a:solidFill>
                  <a:schemeClr val="tx1"/>
                </a:solidFill>
                <a:effectLst/>
                <a:latin typeface="+mn-lt"/>
                <a:ea typeface="+mn-ea"/>
                <a:cs typeface="+mn-cs"/>
              </a:rPr>
              <a:t> (On-Demand + Reserved + Spot) saved 30–45% compared to only On-Demand.</a:t>
            </a:r>
          </a:p>
          <a:p>
            <a:r>
              <a:rPr lang="en-IN" sz="1200" kern="1200" dirty="0">
                <a:solidFill>
                  <a:schemeClr val="tx1"/>
                </a:solidFill>
                <a:effectLst/>
                <a:latin typeface="+mn-lt"/>
                <a:ea typeface="+mn-ea"/>
                <a:cs typeface="+mn-cs"/>
              </a:rPr>
              <a:t>To make this easier to apply, I built a </a:t>
            </a:r>
            <a:r>
              <a:rPr lang="en-IN" sz="1200" b="1" kern="1200" dirty="0">
                <a:solidFill>
                  <a:schemeClr val="tx1"/>
                </a:solidFill>
                <a:effectLst/>
                <a:latin typeface="+mn-lt"/>
                <a:ea typeface="+mn-ea"/>
                <a:cs typeface="+mn-cs"/>
              </a:rPr>
              <a:t>web dashboard</a:t>
            </a:r>
            <a:r>
              <a:rPr lang="en-IN" sz="1200" kern="1200" dirty="0">
                <a:solidFill>
                  <a:schemeClr val="tx1"/>
                </a:solidFill>
                <a:effectLst/>
                <a:latin typeface="+mn-lt"/>
                <a:ea typeface="+mn-ea"/>
                <a:cs typeface="+mn-cs"/>
              </a:rPr>
              <a:t> that connects to AWS, Azure, and GCP APIs to show real-time VM pricing side-by-side. This helps users pick the cheapest option for their needs.</a:t>
            </a:r>
          </a:p>
          <a:p>
            <a:r>
              <a:rPr lang="en-IN" sz="1200" kern="1200" dirty="0">
                <a:solidFill>
                  <a:schemeClr val="tx1"/>
                </a:solidFill>
                <a:effectLst/>
                <a:latin typeface="+mn-lt"/>
                <a:ea typeface="+mn-ea"/>
                <a:cs typeface="+mn-cs"/>
              </a:rPr>
              <a:t>Overall, this work supports the </a:t>
            </a:r>
            <a:r>
              <a:rPr lang="en-IN" sz="1200" b="1" kern="1200" dirty="0">
                <a:solidFill>
                  <a:schemeClr val="tx1"/>
                </a:solidFill>
                <a:effectLst/>
                <a:latin typeface="+mn-lt"/>
                <a:ea typeface="+mn-ea"/>
                <a:cs typeface="+mn-cs"/>
              </a:rPr>
              <a:t>Sky Computing</a:t>
            </a:r>
            <a:r>
              <a:rPr lang="en-IN" sz="1200" kern="1200" dirty="0">
                <a:solidFill>
                  <a:schemeClr val="tx1"/>
                </a:solidFill>
                <a:effectLst/>
                <a:latin typeface="+mn-lt"/>
                <a:ea typeface="+mn-ea"/>
                <a:cs typeface="+mn-cs"/>
              </a:rPr>
              <a:t> vision by showing how understanding prices and hidden costs, plus using live data, can enable moving workloads to the most cost-effective cloud.”</a:t>
            </a:r>
          </a:p>
          <a:p>
            <a:r>
              <a:rPr lang="en-US" sz="1200" b="0" kern="1200" dirty="0">
                <a:solidFill>
                  <a:schemeClr val="tx1"/>
                </a:solidFill>
                <a:effectLst/>
                <a:latin typeface="+mn-lt"/>
                <a:ea typeface="+mn-ea"/>
                <a:cs typeface="+mn-cs"/>
              </a:rPr>
              <a:t>Future Work (about 1 minute)</a:t>
            </a:r>
            <a:endParaRPr lang="en-IN" sz="1200" b="1"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the future, this study could be expanded by:</a:t>
            </a:r>
          </a:p>
          <a:p>
            <a:pPr lvl="0"/>
            <a:r>
              <a:rPr lang="en-IN" sz="1200" kern="1200" dirty="0">
                <a:solidFill>
                  <a:schemeClr val="tx1"/>
                </a:solidFill>
                <a:effectLst/>
                <a:latin typeface="+mn-lt"/>
                <a:ea typeface="+mn-ea"/>
                <a:cs typeface="+mn-cs"/>
              </a:rPr>
              <a:t>Including more instance types — like GPU, memory-optimized, and compute-optimized — and more services like storage, databases, and networking.</a:t>
            </a:r>
          </a:p>
          <a:p>
            <a:pPr lvl="0"/>
            <a:r>
              <a:rPr lang="en-IN" sz="1200" kern="1200" dirty="0">
                <a:solidFill>
                  <a:schemeClr val="tx1"/>
                </a:solidFill>
                <a:effectLst/>
                <a:latin typeface="+mn-lt"/>
                <a:ea typeface="+mn-ea"/>
                <a:cs typeface="+mn-cs"/>
              </a:rPr>
              <a:t>Covering more global regions to see how pricing changes worldwide.</a:t>
            </a:r>
          </a:p>
          <a:p>
            <a:pPr lvl="0"/>
            <a:r>
              <a:rPr lang="en-IN" sz="1200" kern="1200" dirty="0">
                <a:solidFill>
                  <a:schemeClr val="tx1"/>
                </a:solidFill>
                <a:effectLst/>
                <a:latin typeface="+mn-lt"/>
                <a:ea typeface="+mn-ea"/>
                <a:cs typeface="+mn-cs"/>
              </a:rPr>
              <a:t>Making the on-premises vs. cloud comparison more complete by adding storage, networking, licensing, and staffing costs.</a:t>
            </a:r>
          </a:p>
          <a:p>
            <a:pPr lvl="0"/>
            <a:r>
              <a:rPr lang="en-IN" sz="1200" kern="1200" dirty="0">
                <a:solidFill>
                  <a:schemeClr val="tx1"/>
                </a:solidFill>
                <a:effectLst/>
                <a:latin typeface="+mn-lt"/>
                <a:ea typeface="+mn-ea"/>
                <a:cs typeface="+mn-cs"/>
              </a:rPr>
              <a:t>Testing strategies in </a:t>
            </a:r>
            <a:r>
              <a:rPr lang="en-IN" sz="1200" b="1" kern="1200" dirty="0">
                <a:solidFill>
                  <a:schemeClr val="tx1"/>
                </a:solidFill>
                <a:effectLst/>
                <a:latin typeface="+mn-lt"/>
                <a:ea typeface="+mn-ea"/>
                <a:cs typeface="+mn-cs"/>
              </a:rPr>
              <a:t>real deployments</a:t>
            </a:r>
            <a:r>
              <a:rPr lang="en-IN" sz="1200" kern="1200" dirty="0">
                <a:solidFill>
                  <a:schemeClr val="tx1"/>
                </a:solidFill>
                <a:effectLst/>
                <a:latin typeface="+mn-lt"/>
                <a:ea typeface="+mn-ea"/>
                <a:cs typeface="+mn-cs"/>
              </a:rPr>
              <a:t> using auto-scaling, load balancers, and spot instances, and measuring actual performance and reliability.</a:t>
            </a:r>
          </a:p>
          <a:p>
            <a:pPr lvl="0"/>
            <a:r>
              <a:rPr lang="en-IN" sz="1200" kern="1200" dirty="0">
                <a:solidFill>
                  <a:schemeClr val="tx1"/>
                </a:solidFill>
                <a:effectLst/>
                <a:latin typeface="+mn-lt"/>
                <a:ea typeface="+mn-ea"/>
                <a:cs typeface="+mn-cs"/>
              </a:rPr>
              <a:t>Improving the dashboard to accept user requirements like CPU, RAM, and region, and suggest the best instance across providers.</a:t>
            </a:r>
          </a:p>
          <a:p>
            <a:r>
              <a:rPr lang="en-IN" sz="1200" kern="1200" dirty="0">
                <a:solidFill>
                  <a:schemeClr val="tx1"/>
                </a:solidFill>
                <a:effectLst/>
                <a:latin typeface="+mn-lt"/>
                <a:ea typeface="+mn-ea"/>
                <a:cs typeface="+mn-cs"/>
              </a:rPr>
              <a:t>The long-term vision is to turn the tool into an </a:t>
            </a:r>
            <a:r>
              <a:rPr lang="en-IN" sz="1200" b="1" kern="1200" dirty="0">
                <a:solidFill>
                  <a:schemeClr val="tx1"/>
                </a:solidFill>
                <a:effectLst/>
                <a:latin typeface="+mn-lt"/>
                <a:ea typeface="+mn-ea"/>
                <a:cs typeface="+mn-cs"/>
              </a:rPr>
              <a:t>intelligent cloud advisor</a:t>
            </a:r>
            <a:r>
              <a:rPr lang="en-IN" sz="1200" kern="1200" dirty="0">
                <a:solidFill>
                  <a:schemeClr val="tx1"/>
                </a:solidFill>
                <a:effectLst/>
                <a:latin typeface="+mn-lt"/>
                <a:ea typeface="+mn-ea"/>
                <a:cs typeface="+mn-cs"/>
              </a:rPr>
              <a:t> that picks the cheapest and fastest option automatically — just like a Sky Computing broker would.”</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12</a:t>
            </a:fld>
            <a:endParaRPr lang="en-US"/>
          </a:p>
        </p:txBody>
      </p:sp>
    </p:spTree>
    <p:extLst>
      <p:ext uri="{BB962C8B-B14F-4D97-AF65-F5344CB8AC3E}">
        <p14:creationId xmlns:p14="http://schemas.microsoft.com/office/powerpoint/2010/main" val="96682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Over the past decade, cloud adoption has grown rapidly. Organizations are now combining </a:t>
            </a:r>
            <a:r>
              <a:rPr lang="en-IN" sz="1200" b="1" kern="1200" dirty="0">
                <a:solidFill>
                  <a:schemeClr val="tx1"/>
                </a:solidFill>
                <a:effectLst/>
                <a:latin typeface="+mn-lt"/>
                <a:ea typeface="+mn-ea"/>
                <a:cs typeface="+mn-cs"/>
              </a:rPr>
              <a:t>on-premises systems with multiple cloud providers</a:t>
            </a:r>
            <a:r>
              <a:rPr lang="en-IN" sz="1200" kern="1200" dirty="0">
                <a:solidFill>
                  <a:schemeClr val="tx1"/>
                </a:solidFill>
                <a:effectLst/>
                <a:latin typeface="+mn-lt"/>
                <a:ea typeface="+mn-ea"/>
                <a:cs typeface="+mn-cs"/>
              </a:rPr>
              <a:t> to gain flexibility, improve resilience, and avoid vendor lock-in. This approach — called hybrid and multi-cloud — allows them to use the strengths of each platform.</a:t>
            </a:r>
          </a:p>
          <a:p>
            <a:r>
              <a:rPr lang="en-IN" sz="1200" kern="1200" dirty="0">
                <a:solidFill>
                  <a:schemeClr val="tx1"/>
                </a:solidFill>
                <a:effectLst/>
                <a:latin typeface="+mn-lt"/>
                <a:ea typeface="+mn-ea"/>
                <a:cs typeface="+mn-cs"/>
              </a:rPr>
              <a:t>But while the architecture is flexible, </a:t>
            </a:r>
            <a:r>
              <a:rPr lang="en-IN" sz="1200" b="1" kern="1200" dirty="0">
                <a:solidFill>
                  <a:schemeClr val="tx1"/>
                </a:solidFill>
                <a:effectLst/>
                <a:latin typeface="+mn-lt"/>
                <a:ea typeface="+mn-ea"/>
                <a:cs typeface="+mn-cs"/>
              </a:rPr>
              <a:t>cost management becomes a serious challenge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Each cloud provider has different pricing models — On-Demand, Reserved Instances, and Spot pricing — each with its own terms, discount options, and billing practices. Choosing the right option for each workload is essential to avoid unnecessary spending.</a:t>
            </a:r>
          </a:p>
          <a:p>
            <a:r>
              <a:rPr lang="en-IN" sz="1200" kern="1200" dirty="0">
                <a:solidFill>
                  <a:schemeClr val="tx1"/>
                </a:solidFill>
                <a:effectLst/>
                <a:latin typeface="+mn-lt"/>
                <a:ea typeface="+mn-ea"/>
                <a:cs typeface="+mn-cs"/>
              </a:rPr>
              <a:t>The challenge is even greater when costs are </a:t>
            </a:r>
            <a:r>
              <a:rPr lang="en-IN" sz="1200" b="1" kern="1200" dirty="0">
                <a:solidFill>
                  <a:schemeClr val="tx1"/>
                </a:solidFill>
                <a:effectLst/>
                <a:latin typeface="+mn-lt"/>
                <a:ea typeface="+mn-ea"/>
                <a:cs typeface="+mn-cs"/>
              </a:rPr>
              <a:t>spread across multiple platforms</a:t>
            </a:r>
            <a:r>
              <a:rPr lang="en-IN" sz="1200" kern="1200" dirty="0">
                <a:solidFill>
                  <a:schemeClr val="tx1"/>
                </a:solidFill>
                <a:effectLst/>
                <a:latin typeface="+mn-lt"/>
                <a:ea typeface="+mn-ea"/>
                <a:cs typeface="+mn-cs"/>
              </a:rPr>
              <a:t>. Beyond the standard compute and storage charges, companies face </a:t>
            </a:r>
            <a:r>
              <a:rPr lang="en-IN" sz="1200" b="1" kern="1200" dirty="0">
                <a:solidFill>
                  <a:schemeClr val="tx1"/>
                </a:solidFill>
                <a:effectLst/>
                <a:latin typeface="+mn-lt"/>
                <a:ea typeface="+mn-ea"/>
                <a:cs typeface="+mn-cs"/>
              </a:rPr>
              <a:t>hidden costs</a:t>
            </a:r>
            <a:r>
              <a:rPr lang="en-IN" sz="1200" kern="1200" dirty="0">
                <a:solidFill>
                  <a:schemeClr val="tx1"/>
                </a:solidFill>
                <a:effectLst/>
                <a:latin typeface="+mn-lt"/>
                <a:ea typeface="+mn-ea"/>
                <a:cs typeface="+mn-cs"/>
              </a:rPr>
              <a:t> — like data ingress and egress fees, cross-region transfer charges, unexpected API call costs, and expenses from idle resources. And for hybrid setups, the on-premises side still brings ongoing costs like power, cooling, hardware depreciation, and maintenance.</a:t>
            </a:r>
          </a:p>
          <a:p>
            <a:r>
              <a:rPr lang="en-IN" sz="1200" kern="1200" dirty="0">
                <a:solidFill>
                  <a:schemeClr val="tx1"/>
                </a:solidFill>
                <a:effectLst/>
                <a:latin typeface="+mn-lt"/>
                <a:ea typeface="+mn-ea"/>
                <a:cs typeface="+mn-cs"/>
              </a:rPr>
              <a:t>To address this, my research looks at </a:t>
            </a:r>
            <a:r>
              <a:rPr lang="en-IN" sz="1200" b="1" kern="1200" dirty="0">
                <a:solidFill>
                  <a:schemeClr val="tx1"/>
                </a:solidFill>
                <a:effectLst/>
                <a:latin typeface="+mn-lt"/>
                <a:ea typeface="+mn-ea"/>
                <a:cs typeface="+mn-cs"/>
              </a:rPr>
              <a:t>cost optimization strategies, and cost control APIs</a:t>
            </a:r>
            <a:r>
              <a:rPr lang="en-IN" sz="1200" kern="1200" dirty="0">
                <a:solidFill>
                  <a:schemeClr val="tx1"/>
                </a:solidFill>
                <a:effectLst/>
                <a:latin typeface="+mn-lt"/>
                <a:ea typeface="+mn-ea"/>
                <a:cs typeface="+mn-cs"/>
              </a:rPr>
              <a:t>. These APIs help track real-time usage,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spending patterns, and even automate cost-saving actions.</a:t>
            </a:r>
          </a:p>
          <a:p>
            <a:r>
              <a:rPr lang="en-IN" sz="1200" kern="1200" dirty="0">
                <a:solidFill>
                  <a:schemeClr val="tx1"/>
                </a:solidFill>
                <a:effectLst/>
                <a:latin typeface="+mn-lt"/>
                <a:ea typeface="+mn-ea"/>
                <a:cs typeface="+mn-cs"/>
              </a:rPr>
              <a:t>I also explore </a:t>
            </a:r>
            <a:r>
              <a:rPr lang="en-IN" sz="1200" b="1" kern="1200" dirty="0">
                <a:solidFill>
                  <a:schemeClr val="tx1"/>
                </a:solidFill>
                <a:effectLst/>
                <a:latin typeface="+mn-lt"/>
                <a:ea typeface="+mn-ea"/>
                <a:cs typeface="+mn-cs"/>
              </a:rPr>
              <a:t>Sky Computing</a:t>
            </a:r>
            <a:r>
              <a:rPr lang="en-IN" sz="1200" kern="1200" dirty="0">
                <a:solidFill>
                  <a:schemeClr val="tx1"/>
                </a:solidFill>
                <a:effectLst/>
                <a:latin typeface="+mn-lt"/>
                <a:ea typeface="+mn-ea"/>
                <a:cs typeface="+mn-cs"/>
              </a:rPr>
              <a:t>, a newer approach designed to break down the barriers between providers, so workloads can automatically run on whichever platform is most cost-efficient at the time. While this promises better flexibility and savings, it also adds orchestration complexity that needs careful management.</a:t>
            </a:r>
          </a:p>
          <a:p>
            <a:r>
              <a:rPr lang="en-IN" sz="1200" b="1" kern="1200" dirty="0">
                <a:solidFill>
                  <a:schemeClr val="tx1"/>
                </a:solidFill>
                <a:effectLst/>
                <a:latin typeface="+mn-lt"/>
                <a:ea typeface="+mn-ea"/>
                <a:cs typeface="+mn-cs"/>
              </a:rPr>
              <a:t>Methodologically, I use a Systematic Literature Review</a:t>
            </a:r>
            <a:r>
              <a:rPr lang="en-IN" sz="1200" kern="1200" dirty="0">
                <a:solidFill>
                  <a:schemeClr val="tx1"/>
                </a:solidFill>
                <a:effectLst/>
                <a:latin typeface="+mn-lt"/>
                <a:ea typeface="+mn-ea"/>
                <a:cs typeface="+mn-cs"/>
              </a:rPr>
              <a:t> to study cloud pricing models, cost optimization in hybrid cloud ,and the cost control API’s and Sky Computing’s potential. Then, I develop a </a:t>
            </a:r>
            <a:r>
              <a:rPr lang="en-IN" sz="1200" b="1" kern="1200" dirty="0">
                <a:solidFill>
                  <a:schemeClr val="tx1"/>
                </a:solidFill>
                <a:effectLst/>
                <a:latin typeface="+mn-lt"/>
                <a:ea typeface="+mn-ea"/>
                <a:cs typeface="+mn-cs"/>
              </a:rPr>
              <a:t>prototype tool</a:t>
            </a:r>
            <a:r>
              <a:rPr lang="en-IN" sz="1200" kern="1200" dirty="0">
                <a:solidFill>
                  <a:schemeClr val="tx1"/>
                </a:solidFill>
                <a:effectLst/>
                <a:latin typeface="+mn-lt"/>
                <a:ea typeface="+mn-ea"/>
                <a:cs typeface="+mn-cs"/>
              </a:rPr>
              <a:t> that compares compute costs across AWS, Azure, and GCP. The goal is to give organizations a practical way to identify the most cost-effective provider for their workloads.</a:t>
            </a:r>
          </a:p>
          <a:p>
            <a:r>
              <a:rPr lang="en-IN" sz="1200" kern="1200" dirty="0">
                <a:solidFill>
                  <a:schemeClr val="tx1"/>
                </a:solidFill>
                <a:effectLst/>
                <a:latin typeface="+mn-lt"/>
                <a:ea typeface="+mn-ea"/>
                <a:cs typeface="+mn-cs"/>
              </a:rPr>
              <a:t>Ultimately, this work aims to bridge the gap between theory and practice — helping organizations control costs while retaining the flexibility that hybrid and multi-cloud environments offer."</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2</a:t>
            </a:fld>
            <a:endParaRPr lang="en-US"/>
          </a:p>
        </p:txBody>
      </p:sp>
    </p:spTree>
    <p:extLst>
      <p:ext uri="{BB962C8B-B14F-4D97-AF65-F5344CB8AC3E}">
        <p14:creationId xmlns:p14="http://schemas.microsoft.com/office/powerpoint/2010/main" val="57007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3</a:t>
            </a:fld>
            <a:endParaRPr lang="en-US"/>
          </a:p>
        </p:txBody>
      </p:sp>
    </p:spTree>
    <p:extLst>
      <p:ext uri="{BB962C8B-B14F-4D97-AF65-F5344CB8AC3E}">
        <p14:creationId xmlns:p14="http://schemas.microsoft.com/office/powerpoint/2010/main" val="369251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For the methodology, I followed a structured Systematic Literature Review, based on the Carrera-Rivera framework, to ensure transparency, consistency, and reproducibility.</a:t>
            </a:r>
          </a:p>
          <a:p>
            <a:r>
              <a:rPr lang="en-IN" sz="1200" kern="1200" dirty="0">
                <a:solidFill>
                  <a:schemeClr val="tx1"/>
                </a:solidFill>
                <a:effectLst/>
                <a:latin typeface="+mn-lt"/>
                <a:ea typeface="+mn-ea"/>
                <a:cs typeface="+mn-cs"/>
              </a:rPr>
              <a:t>First, in the </a:t>
            </a:r>
            <a:r>
              <a:rPr lang="en-IN" sz="1200" b="1" kern="1200" dirty="0">
                <a:solidFill>
                  <a:schemeClr val="tx1"/>
                </a:solidFill>
                <a:effectLst/>
                <a:latin typeface="+mn-lt"/>
                <a:ea typeface="+mn-ea"/>
                <a:cs typeface="+mn-cs"/>
              </a:rPr>
              <a:t>planning phase</a:t>
            </a:r>
            <a:r>
              <a:rPr lang="en-IN" sz="1200" kern="1200" dirty="0">
                <a:solidFill>
                  <a:schemeClr val="tx1"/>
                </a:solidFill>
                <a:effectLst/>
                <a:latin typeface="+mn-lt"/>
                <a:ea typeface="+mn-ea"/>
                <a:cs typeface="+mn-cs"/>
              </a:rPr>
              <a:t>, I defined research questions using the PICOC framework, selected key databases like IEEE Xplore, ACM, and Semantic Scholar, set inclusion and exclusion criteria, created a quality assessment checklist, and designed a data extraction form.</a:t>
            </a:r>
          </a:p>
          <a:p>
            <a:r>
              <a:rPr lang="en-IN" sz="1200" kern="1200" dirty="0">
                <a:solidFill>
                  <a:schemeClr val="tx1"/>
                </a:solidFill>
                <a:effectLst/>
                <a:latin typeface="+mn-lt"/>
                <a:ea typeface="+mn-ea"/>
                <a:cs typeface="+mn-cs"/>
              </a:rPr>
              <a:t>Next, in the </a:t>
            </a:r>
            <a:r>
              <a:rPr lang="en-IN" sz="1200" b="1" kern="1200" dirty="0">
                <a:solidFill>
                  <a:schemeClr val="tx1"/>
                </a:solidFill>
                <a:effectLst/>
                <a:latin typeface="+mn-lt"/>
                <a:ea typeface="+mn-ea"/>
                <a:cs typeface="+mn-cs"/>
              </a:rPr>
              <a:t>review phase</a:t>
            </a:r>
            <a:r>
              <a:rPr lang="en-IN" sz="1200" kern="1200" dirty="0">
                <a:solidFill>
                  <a:schemeClr val="tx1"/>
                </a:solidFill>
                <a:effectLst/>
                <a:latin typeface="+mn-lt"/>
                <a:ea typeface="+mn-ea"/>
                <a:cs typeface="+mn-cs"/>
              </a:rPr>
              <a:t>, I built Boolean-based search strings from PICOC keywords, ran searches across the databases, removed duplicates, screened titles and abstracts, and then assessed full texts. Inclusion was based on criteria such as publication date, focus on AWS, Azure, GCP, hybrid or multi-cloud, and relevance to pricing or cost optimization.</a:t>
            </a:r>
          </a:p>
          <a:p>
            <a:r>
              <a:rPr lang="en-IN" sz="1200" kern="1200" dirty="0">
                <a:solidFill>
                  <a:schemeClr val="tx1"/>
                </a:solidFill>
                <a:effectLst/>
                <a:latin typeface="+mn-lt"/>
                <a:ea typeface="+mn-ea"/>
                <a:cs typeface="+mn-cs"/>
              </a:rPr>
              <a:t>From 2,349 initial papers, screening and quality checks reduced this to 19 high-quality studies. The quality assessment scored papers on reporting, rigor, credibility, and relevance, with a threshold of 7 out of 8 points.</a:t>
            </a:r>
          </a:p>
          <a:p>
            <a:r>
              <a:rPr lang="en-IN" sz="1200" kern="1200" dirty="0">
                <a:solidFill>
                  <a:schemeClr val="tx1"/>
                </a:solidFill>
                <a:effectLst/>
                <a:latin typeface="+mn-lt"/>
                <a:ea typeface="+mn-ea"/>
                <a:cs typeface="+mn-cs"/>
              </a:rPr>
              <a:t>I then used a structured </a:t>
            </a:r>
            <a:r>
              <a:rPr lang="en-IN" sz="1200" b="1" kern="1200" dirty="0">
                <a:solidFill>
                  <a:schemeClr val="tx1"/>
                </a:solidFill>
                <a:effectLst/>
                <a:latin typeface="+mn-lt"/>
                <a:ea typeface="+mn-ea"/>
                <a:cs typeface="+mn-cs"/>
              </a:rPr>
              <a:t>data extraction form</a:t>
            </a:r>
            <a:r>
              <a:rPr lang="en-IN" sz="1200" kern="1200" dirty="0">
                <a:solidFill>
                  <a:schemeClr val="tx1"/>
                </a:solidFill>
                <a:effectLst/>
                <a:latin typeface="+mn-lt"/>
                <a:ea typeface="+mn-ea"/>
                <a:cs typeface="+mn-cs"/>
              </a:rPr>
              <a:t> to collect key details such as title, authors, year, main findings, and research gaps.</a:t>
            </a:r>
          </a:p>
          <a:p>
            <a:r>
              <a:rPr lang="en-IN" sz="1200" kern="1200" dirty="0">
                <a:solidFill>
                  <a:schemeClr val="tx1"/>
                </a:solidFill>
                <a:effectLst/>
                <a:latin typeface="+mn-lt"/>
                <a:ea typeface="+mn-ea"/>
                <a:cs typeface="+mn-cs"/>
              </a:rPr>
              <a:t>Finally, in </a:t>
            </a:r>
            <a:r>
              <a:rPr lang="en-IN" sz="1200" b="1" kern="1200" dirty="0">
                <a:solidFill>
                  <a:schemeClr val="tx1"/>
                </a:solidFill>
                <a:effectLst/>
                <a:latin typeface="+mn-lt"/>
                <a:ea typeface="+mn-ea"/>
                <a:cs typeface="+mn-cs"/>
              </a:rPr>
              <a:t>data synthesis</a:t>
            </a:r>
            <a:r>
              <a:rPr lang="en-IN" sz="1200" kern="1200" dirty="0">
                <a:solidFill>
                  <a:schemeClr val="tx1"/>
                </a:solidFill>
                <a:effectLst/>
                <a:latin typeface="+mn-lt"/>
                <a:ea typeface="+mn-ea"/>
                <a:cs typeface="+mn-cs"/>
              </a:rPr>
              <a:t>, I analysed these studies to identify patterns, compare approaches, and generate insights to answer the research questions. </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4</a:t>
            </a:fld>
            <a:endParaRPr lang="en-US"/>
          </a:p>
        </p:txBody>
      </p:sp>
    </p:spTree>
    <p:extLst>
      <p:ext uri="{BB962C8B-B14F-4D97-AF65-F5344CB8AC3E}">
        <p14:creationId xmlns:p14="http://schemas.microsoft.com/office/powerpoint/2010/main" val="31799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the related work, I examined how pricing models vary across the three major cloud providers — AWS, Azure, and GCP — focusing on general-purpose virtual compute instances, or VCIs, in two regions: Frankfurt and Virginia.</a:t>
            </a:r>
          </a:p>
          <a:p>
            <a:r>
              <a:rPr lang="en-IN" sz="1200" kern="1200" dirty="0">
                <a:solidFill>
                  <a:schemeClr val="tx1"/>
                </a:solidFill>
                <a:effectLst/>
                <a:latin typeface="+mn-lt"/>
                <a:ea typeface="+mn-ea"/>
                <a:cs typeface="+mn-cs"/>
              </a:rPr>
              <a:t>The goal was to address a gap in real-time, empirical comparisons using official pricing calculators, because cloud costs are influenced by factors like region, instance type, and commitment level.</a:t>
            </a:r>
          </a:p>
          <a:p>
            <a:r>
              <a:rPr lang="en-IN" sz="1200" kern="1200" dirty="0">
                <a:solidFill>
                  <a:schemeClr val="tx1"/>
                </a:solidFill>
                <a:effectLst/>
                <a:latin typeface="+mn-lt"/>
                <a:ea typeface="+mn-ea"/>
                <a:cs typeface="+mn-cs"/>
              </a:rPr>
              <a:t>For AWS, I compared Savings Plans, Reserved Instances, Convertible Reserved Instances, On-Demand, and Spot Instances. Frankfurt was consistently more expensive — about 14% to over 40% higher — with Spot Instances showing the biggest gap.</a:t>
            </a:r>
          </a:p>
          <a:p>
            <a:r>
              <a:rPr lang="en-IN" sz="1200" kern="1200" dirty="0">
                <a:solidFill>
                  <a:schemeClr val="tx1"/>
                </a:solidFill>
                <a:effectLst/>
                <a:latin typeface="+mn-lt"/>
                <a:ea typeface="+mn-ea"/>
                <a:cs typeface="+mn-cs"/>
              </a:rPr>
              <a:t>In Azure, I looked at Pay-as-you-go, Reservations, Savings Plans, and Spot pricing. Frankfurt again cost more across all models, with the steepest increase in 1-year Savings Plans — over 56% higher than Virginia.</a:t>
            </a:r>
          </a:p>
          <a:p>
            <a:r>
              <a:rPr lang="en-IN" sz="1200" kern="1200" dirty="0">
                <a:solidFill>
                  <a:schemeClr val="tx1"/>
                </a:solidFill>
                <a:effectLst/>
                <a:latin typeface="+mn-lt"/>
                <a:ea typeface="+mn-ea"/>
                <a:cs typeface="+mn-cs"/>
              </a:rPr>
              <a:t>For GCP, I </a:t>
            </a:r>
            <a:r>
              <a:rPr lang="en-IN" sz="1200" kern="1200" dirty="0" err="1">
                <a:solidFill>
                  <a:schemeClr val="tx1"/>
                </a:solidFill>
                <a:effectLst/>
                <a:latin typeface="+mn-lt"/>
                <a:ea typeface="+mn-ea"/>
                <a:cs typeface="+mn-cs"/>
              </a:rPr>
              <a:t>analyzed</a:t>
            </a:r>
            <a:r>
              <a:rPr lang="en-IN" sz="1200" kern="1200" dirty="0">
                <a:solidFill>
                  <a:schemeClr val="tx1"/>
                </a:solidFill>
                <a:effectLst/>
                <a:latin typeface="+mn-lt"/>
                <a:ea typeface="+mn-ea"/>
                <a:cs typeface="+mn-cs"/>
              </a:rPr>
              <a:t> Pay-as-you-go, Committed Use Discounts, Sustained Use Discounts, and Spot VMs. Regional price gaps ranged from 14% to 31%, again with Spot instances showing the largest difference.</a:t>
            </a:r>
          </a:p>
          <a:p>
            <a:r>
              <a:rPr lang="en-IN" sz="1200" kern="1200" dirty="0">
                <a:solidFill>
                  <a:schemeClr val="tx1"/>
                </a:solidFill>
                <a:effectLst/>
                <a:latin typeface="+mn-lt"/>
                <a:ea typeface="+mn-ea"/>
                <a:cs typeface="+mn-cs"/>
              </a:rPr>
              <a:t>The key takeaway is that while all providers offer significant discounts through long-term commitments or Spot pricing, </a:t>
            </a:r>
            <a:r>
              <a:rPr lang="en-IN" sz="1200" b="1" kern="1200" dirty="0">
                <a:solidFill>
                  <a:schemeClr val="tx1"/>
                </a:solidFill>
                <a:effectLst/>
                <a:latin typeface="+mn-lt"/>
                <a:ea typeface="+mn-ea"/>
                <a:cs typeface="+mn-cs"/>
              </a:rPr>
              <a:t>region selection is just as critical</a:t>
            </a:r>
            <a:r>
              <a:rPr lang="en-IN" sz="1200" kern="1200" dirty="0">
                <a:solidFill>
                  <a:schemeClr val="tx1"/>
                </a:solidFill>
                <a:effectLst/>
                <a:latin typeface="+mn-lt"/>
                <a:ea typeface="+mn-ea"/>
                <a:cs typeface="+mn-cs"/>
              </a:rPr>
              <a:t>. Even with the same plan, Frankfurt pricing was consistently higher, which can outweigh discount benefits.</a:t>
            </a:r>
          </a:p>
          <a:p>
            <a:r>
              <a:rPr lang="en-IN" sz="1200" kern="1200" dirty="0">
                <a:solidFill>
                  <a:schemeClr val="tx1"/>
                </a:solidFill>
                <a:effectLst/>
                <a:latin typeface="+mn-lt"/>
                <a:ea typeface="+mn-ea"/>
                <a:cs typeface="+mn-cs"/>
              </a:rPr>
              <a:t>Overall, AWS offers the broadest set of flexible pricing models, Azure has strong savings plans but less convertibility, and GCP keeps it simpler with automatic sustained discounts. But across all three, combining the right pricing model with the right region is essential for cost optimization.</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5</a:t>
            </a:fld>
            <a:endParaRPr lang="en-US"/>
          </a:p>
        </p:txBody>
      </p:sp>
    </p:spTree>
    <p:extLst>
      <p:ext uri="{BB962C8B-B14F-4D97-AF65-F5344CB8AC3E}">
        <p14:creationId xmlns:p14="http://schemas.microsoft.com/office/powerpoint/2010/main" val="285903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cloud computing, we often focus on compute and storage costs, but there’s another major factor — </a:t>
            </a:r>
            <a:r>
              <a:rPr lang="en-IN" sz="1200" b="1" kern="1200" dirty="0">
                <a:solidFill>
                  <a:schemeClr val="tx1"/>
                </a:solidFill>
                <a:effectLst/>
                <a:latin typeface="+mn-lt"/>
                <a:ea typeface="+mn-ea"/>
                <a:cs typeface="+mn-cs"/>
              </a:rPr>
              <a:t>data transfer costs</a:t>
            </a:r>
            <a:r>
              <a:rPr lang="en-IN" sz="1200" kern="1200" dirty="0">
                <a:solidFill>
                  <a:schemeClr val="tx1"/>
                </a:solidFill>
                <a:effectLst/>
                <a:latin typeface="+mn-lt"/>
                <a:ea typeface="+mn-ea"/>
                <a:cs typeface="+mn-cs"/>
              </a:rPr>
              <a:t>, especially when moving data out of the cloud, known as </a:t>
            </a:r>
            <a:r>
              <a:rPr lang="en-IN" sz="1200" b="1" kern="1200" dirty="0">
                <a:solidFill>
                  <a:schemeClr val="tx1"/>
                </a:solidFill>
                <a:effectLst/>
                <a:latin typeface="+mn-lt"/>
                <a:ea typeface="+mn-ea"/>
                <a:cs typeface="+mn-cs"/>
              </a:rPr>
              <a:t>egress</a:t>
            </a:r>
            <a:r>
              <a:rPr lang="en-IN" sz="1200" kern="1200" dirty="0">
                <a:solidFill>
                  <a:schemeClr val="tx1"/>
                </a:solidFill>
                <a:effectLst/>
                <a:latin typeface="+mn-lt"/>
                <a:ea typeface="+mn-ea"/>
                <a:cs typeface="+mn-cs"/>
              </a:rPr>
              <a:t>. This can become a hidden but significant expense in hybrid or multi-cloud setups where data moves across regions or platforms.</a:t>
            </a:r>
          </a:p>
          <a:p>
            <a:r>
              <a:rPr lang="en-IN" sz="1200" kern="1200" dirty="0">
                <a:solidFill>
                  <a:schemeClr val="tx1"/>
                </a:solidFill>
                <a:effectLst/>
                <a:latin typeface="+mn-lt"/>
                <a:ea typeface="+mn-ea"/>
                <a:cs typeface="+mn-cs"/>
              </a:rPr>
              <a:t>When we compare the three major providers — AWS, Azure, and GCP — </a:t>
            </a:r>
            <a:r>
              <a:rPr lang="en-IN" sz="1200" b="1" kern="1200" dirty="0">
                <a:solidFill>
                  <a:schemeClr val="tx1"/>
                </a:solidFill>
                <a:effectLst/>
                <a:latin typeface="+mn-lt"/>
                <a:ea typeface="+mn-ea"/>
                <a:cs typeface="+mn-cs"/>
              </a:rPr>
              <a:t>data ingress is free</a:t>
            </a:r>
            <a:r>
              <a:rPr lang="en-IN" sz="1200" kern="1200" dirty="0">
                <a:solidFill>
                  <a:schemeClr val="tx1"/>
                </a:solidFill>
                <a:effectLst/>
                <a:latin typeface="+mn-lt"/>
                <a:ea typeface="+mn-ea"/>
                <a:cs typeface="+mn-cs"/>
              </a:rPr>
              <a:t> in all cases, but egress pricing varies a lot. For example, in the Frankfurt region, AWS can charge as low as two cents per gigabyte when sending to another AWS region, but sending to the internet can go up to nine cents per gigabyte. Azure gives you some free allowances — the first 100 gigabytes to the internet are free — and then charges around 7 to 8 cents per gigabyte. GCP, depending on whether you use their Premium or Standard network tier, can range from about six cents to eleven cents per gigabyte, with the Standard tier being cheaper but offering slightly lower performance.</a:t>
            </a:r>
          </a:p>
          <a:p>
            <a:r>
              <a:rPr lang="en-IN" sz="1200" kern="1200" dirty="0">
                <a:solidFill>
                  <a:schemeClr val="tx1"/>
                </a:solidFill>
                <a:effectLst/>
                <a:latin typeface="+mn-lt"/>
                <a:ea typeface="+mn-ea"/>
                <a:cs typeface="+mn-cs"/>
              </a:rPr>
              <a:t>Now, when we compare </a:t>
            </a:r>
            <a:r>
              <a:rPr lang="en-IN" sz="1200" b="1" kern="1200" dirty="0">
                <a:solidFill>
                  <a:schemeClr val="tx1"/>
                </a:solidFill>
                <a:effectLst/>
                <a:latin typeface="+mn-lt"/>
                <a:ea typeface="+mn-ea"/>
                <a:cs typeface="+mn-cs"/>
              </a:rPr>
              <a:t>on-premises infrastructure to the cloud</a:t>
            </a:r>
            <a:r>
              <a:rPr lang="en-IN" sz="1200" kern="1200" dirty="0">
                <a:solidFill>
                  <a:schemeClr val="tx1"/>
                </a:solidFill>
                <a:effectLst/>
                <a:latin typeface="+mn-lt"/>
                <a:ea typeface="+mn-ea"/>
                <a:cs typeface="+mn-cs"/>
              </a:rPr>
              <a:t>, the differences are clear. An on-prem setup with equivalent compute power requires about </a:t>
            </a:r>
            <a:r>
              <a:rPr lang="en-IN" sz="1200" b="1" kern="1200" dirty="0">
                <a:solidFill>
                  <a:schemeClr val="tx1"/>
                </a:solidFill>
                <a:effectLst/>
                <a:latin typeface="+mn-lt"/>
                <a:ea typeface="+mn-ea"/>
                <a:cs typeface="+mn-cs"/>
              </a:rPr>
              <a:t>$3,600 upfront</a:t>
            </a:r>
            <a:r>
              <a:rPr lang="en-IN" sz="1200" kern="1200" dirty="0">
                <a:solidFill>
                  <a:schemeClr val="tx1"/>
                </a:solidFill>
                <a:effectLst/>
                <a:latin typeface="+mn-lt"/>
                <a:ea typeface="+mn-ea"/>
                <a:cs typeface="+mn-cs"/>
              </a:rPr>
              <a:t> for hardware and rack facilities, plus around </a:t>
            </a:r>
            <a:r>
              <a:rPr lang="en-IN" sz="1200" b="1" kern="1200" dirty="0">
                <a:solidFill>
                  <a:schemeClr val="tx1"/>
                </a:solidFill>
                <a:effectLst/>
                <a:latin typeface="+mn-lt"/>
                <a:ea typeface="+mn-ea"/>
                <a:cs typeface="+mn-cs"/>
              </a:rPr>
              <a:t>$14,900 over three years</a:t>
            </a:r>
            <a:r>
              <a:rPr lang="en-IN" sz="1200" kern="1200" dirty="0">
                <a:solidFill>
                  <a:schemeClr val="tx1"/>
                </a:solidFill>
                <a:effectLst/>
                <a:latin typeface="+mn-lt"/>
                <a:ea typeface="+mn-ea"/>
                <a:cs typeface="+mn-cs"/>
              </a:rPr>
              <a:t> for electricity, cooling, and real estate — that’s a </a:t>
            </a:r>
            <a:r>
              <a:rPr lang="en-IN" sz="1200" b="1" kern="1200" dirty="0">
                <a:solidFill>
                  <a:schemeClr val="tx1"/>
                </a:solidFill>
                <a:effectLst/>
                <a:latin typeface="+mn-lt"/>
                <a:ea typeface="+mn-ea"/>
                <a:cs typeface="+mn-cs"/>
              </a:rPr>
              <a:t>total cost of ownership of about $18,500</a:t>
            </a:r>
            <a:r>
              <a:rPr lang="en-IN" sz="1200" kern="1200" dirty="0">
                <a:solidFill>
                  <a:schemeClr val="tx1"/>
                </a:solidFill>
                <a:effectLst/>
                <a:latin typeface="+mn-lt"/>
                <a:ea typeface="+mn-ea"/>
                <a:cs typeface="+mn-cs"/>
              </a:rPr>
              <a:t> over three years.</a:t>
            </a:r>
          </a:p>
          <a:p>
            <a:r>
              <a:rPr lang="en-IN" sz="1200" kern="1200" dirty="0">
                <a:solidFill>
                  <a:schemeClr val="tx1"/>
                </a:solidFill>
                <a:effectLst/>
                <a:latin typeface="+mn-lt"/>
                <a:ea typeface="+mn-ea"/>
                <a:cs typeface="+mn-cs"/>
              </a:rPr>
              <a:t>For the same workload in Frankfurt over three years, AWS comes in at around </a:t>
            </a:r>
            <a:r>
              <a:rPr lang="en-IN" sz="1200" b="1" kern="1200" dirty="0">
                <a:solidFill>
                  <a:schemeClr val="tx1"/>
                </a:solidFill>
                <a:effectLst/>
                <a:latin typeface="+mn-lt"/>
                <a:ea typeface="+mn-ea"/>
                <a:cs typeface="+mn-cs"/>
              </a:rPr>
              <a:t>$8,100</a:t>
            </a:r>
            <a:r>
              <a:rPr lang="en-IN" sz="1200" kern="1200" dirty="0">
                <a:solidFill>
                  <a:schemeClr val="tx1"/>
                </a:solidFill>
                <a:effectLst/>
                <a:latin typeface="+mn-lt"/>
                <a:ea typeface="+mn-ea"/>
                <a:cs typeface="+mn-cs"/>
              </a:rPr>
              <a:t>, Azure about </a:t>
            </a:r>
            <a:r>
              <a:rPr lang="en-IN" sz="1200" b="1" kern="1200" dirty="0">
                <a:solidFill>
                  <a:schemeClr val="tx1"/>
                </a:solidFill>
                <a:effectLst/>
                <a:latin typeface="+mn-lt"/>
                <a:ea typeface="+mn-ea"/>
                <a:cs typeface="+mn-cs"/>
              </a:rPr>
              <a:t>$8,900</a:t>
            </a:r>
            <a:r>
              <a:rPr lang="en-IN" sz="1200" kern="1200" dirty="0">
                <a:solidFill>
                  <a:schemeClr val="tx1"/>
                </a:solidFill>
                <a:effectLst/>
                <a:latin typeface="+mn-lt"/>
                <a:ea typeface="+mn-ea"/>
                <a:cs typeface="+mn-cs"/>
              </a:rPr>
              <a:t>, and GCP about </a:t>
            </a:r>
            <a:r>
              <a:rPr lang="en-IN" sz="1200" b="1" kern="1200" dirty="0">
                <a:solidFill>
                  <a:schemeClr val="tx1"/>
                </a:solidFill>
                <a:effectLst/>
                <a:latin typeface="+mn-lt"/>
                <a:ea typeface="+mn-ea"/>
                <a:cs typeface="+mn-cs"/>
              </a:rPr>
              <a:t>$11,300</a:t>
            </a:r>
            <a:r>
              <a:rPr lang="en-IN" sz="1200" kern="1200" dirty="0">
                <a:solidFill>
                  <a:schemeClr val="tx1"/>
                </a:solidFill>
                <a:effectLst/>
                <a:latin typeface="+mn-lt"/>
                <a:ea typeface="+mn-ea"/>
                <a:cs typeface="+mn-cs"/>
              </a:rPr>
              <a:t>. That means AWS can be around </a:t>
            </a:r>
            <a:r>
              <a:rPr lang="en-IN" sz="1200" b="1" kern="1200" dirty="0">
                <a:solidFill>
                  <a:schemeClr val="tx1"/>
                </a:solidFill>
                <a:effectLst/>
                <a:latin typeface="+mn-lt"/>
                <a:ea typeface="+mn-ea"/>
                <a:cs typeface="+mn-cs"/>
              </a:rPr>
              <a:t>56% cheaper than on-prem</a:t>
            </a:r>
            <a:r>
              <a:rPr lang="en-IN" sz="1200" kern="1200" dirty="0">
                <a:solidFill>
                  <a:schemeClr val="tx1"/>
                </a:solidFill>
                <a:effectLst/>
                <a:latin typeface="+mn-lt"/>
                <a:ea typeface="+mn-ea"/>
                <a:cs typeface="+mn-cs"/>
              </a:rPr>
              <a:t>, Azure about </a:t>
            </a:r>
            <a:r>
              <a:rPr lang="en-IN" sz="1200" b="1" kern="1200" dirty="0">
                <a:solidFill>
                  <a:schemeClr val="tx1"/>
                </a:solidFill>
                <a:effectLst/>
                <a:latin typeface="+mn-lt"/>
                <a:ea typeface="+mn-ea"/>
                <a:cs typeface="+mn-cs"/>
              </a:rPr>
              <a:t>52% cheaper</a:t>
            </a:r>
            <a:r>
              <a:rPr lang="en-IN" sz="1200" kern="1200" dirty="0">
                <a:solidFill>
                  <a:schemeClr val="tx1"/>
                </a:solidFill>
                <a:effectLst/>
                <a:latin typeface="+mn-lt"/>
                <a:ea typeface="+mn-ea"/>
                <a:cs typeface="+mn-cs"/>
              </a:rPr>
              <a:t>, and even GCP — the most expensive — is still </a:t>
            </a:r>
            <a:r>
              <a:rPr lang="en-IN" sz="1200" b="1" kern="1200" dirty="0">
                <a:solidFill>
                  <a:schemeClr val="tx1"/>
                </a:solidFill>
                <a:effectLst/>
                <a:latin typeface="+mn-lt"/>
                <a:ea typeface="+mn-ea"/>
                <a:cs typeface="+mn-cs"/>
              </a:rPr>
              <a:t>39% cheaper</a:t>
            </a:r>
            <a:r>
              <a:rPr lang="en-IN" sz="1200" kern="1200" dirty="0">
                <a:solidFill>
                  <a:schemeClr val="tx1"/>
                </a:solidFill>
                <a:effectLst/>
                <a:latin typeface="+mn-lt"/>
                <a:ea typeface="+mn-ea"/>
                <a:cs typeface="+mn-cs"/>
              </a:rPr>
              <a:t>.</a:t>
            </a:r>
          </a:p>
          <a:p>
            <a:r>
              <a:rPr lang="en-IN" sz="1200" kern="1200" dirty="0">
                <a:solidFill>
                  <a:schemeClr val="tx1"/>
                </a:solidFill>
                <a:effectLst/>
                <a:latin typeface="+mn-lt"/>
                <a:ea typeface="+mn-ea"/>
                <a:cs typeface="+mn-cs"/>
              </a:rPr>
              <a:t>And beyond cost, the cloud offers operational benefits: you can scale resources instantly without buying new hardware, you don’t have to maintain physical infrastructure, staffing needs are reduced, and you get higher reliability thanks to built-in redundancy and backup options.</a:t>
            </a:r>
          </a:p>
          <a:p>
            <a:r>
              <a:rPr lang="en-IN" sz="1200" kern="1200" dirty="0">
                <a:solidFill>
                  <a:schemeClr val="tx1"/>
                </a:solidFill>
                <a:effectLst/>
                <a:latin typeface="+mn-lt"/>
                <a:ea typeface="+mn-ea"/>
                <a:cs typeface="+mn-cs"/>
              </a:rPr>
              <a:t>So, in short — cloud generally beats on-prem in cost over a multi-year period, but </a:t>
            </a:r>
            <a:r>
              <a:rPr lang="en-IN" sz="1200" b="1" kern="1200" dirty="0">
                <a:solidFill>
                  <a:schemeClr val="tx1"/>
                </a:solidFill>
                <a:effectLst/>
                <a:latin typeface="+mn-lt"/>
                <a:ea typeface="+mn-ea"/>
                <a:cs typeface="+mn-cs"/>
              </a:rPr>
              <a:t>managing data transfer costs carefully is essential</a:t>
            </a:r>
            <a:r>
              <a:rPr lang="en-IN" sz="1200" kern="1200" dirty="0">
                <a:solidFill>
                  <a:schemeClr val="tx1"/>
                </a:solidFill>
                <a:effectLst/>
                <a:latin typeface="+mn-lt"/>
                <a:ea typeface="+mn-ea"/>
                <a:cs typeface="+mn-cs"/>
              </a:rPr>
              <a:t>, especially for global or high-volume workloads.</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6</a:t>
            </a:fld>
            <a:endParaRPr lang="en-US"/>
          </a:p>
        </p:txBody>
      </p:sp>
    </p:spTree>
    <p:extLst>
      <p:ext uri="{BB962C8B-B14F-4D97-AF65-F5344CB8AC3E}">
        <p14:creationId xmlns:p14="http://schemas.microsoft.com/office/powerpoint/2010/main" val="315823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cloud computing, we often focus on compute and storage costs, but there’s another major factor — </a:t>
            </a:r>
            <a:r>
              <a:rPr lang="en-US" sz="1200" b="1" kern="1200" dirty="0">
                <a:solidFill>
                  <a:schemeClr val="tx1"/>
                </a:solidFill>
                <a:effectLst/>
                <a:latin typeface="+mn-lt"/>
                <a:ea typeface="+mn-ea"/>
                <a:cs typeface="+mn-cs"/>
              </a:rPr>
              <a:t>data transfer costs</a:t>
            </a:r>
            <a:r>
              <a:rPr lang="en-US" sz="1200" kern="1200" dirty="0">
                <a:solidFill>
                  <a:schemeClr val="tx1"/>
                </a:solidFill>
                <a:effectLst/>
                <a:latin typeface="+mn-lt"/>
                <a:ea typeface="+mn-ea"/>
                <a:cs typeface="+mn-cs"/>
              </a:rPr>
              <a:t>, especially when moving data out of the cloud, known as </a:t>
            </a:r>
            <a:r>
              <a:rPr lang="en-US" sz="1200" b="1" kern="1200" dirty="0">
                <a:solidFill>
                  <a:schemeClr val="tx1"/>
                </a:solidFill>
                <a:effectLst/>
                <a:latin typeface="+mn-lt"/>
                <a:ea typeface="+mn-ea"/>
                <a:cs typeface="+mn-cs"/>
              </a:rPr>
              <a:t>egress</a:t>
            </a:r>
            <a:r>
              <a:rPr lang="en-US" sz="1200" kern="1200" dirty="0">
                <a:solidFill>
                  <a:schemeClr val="tx1"/>
                </a:solidFill>
                <a:effectLst/>
                <a:latin typeface="+mn-lt"/>
                <a:ea typeface="+mn-ea"/>
                <a:cs typeface="+mn-cs"/>
              </a:rPr>
              <a:t>. This can become a hidden but significant expense in hybrid or multi-cloud setups where data moves across regions or platforms.</a:t>
            </a:r>
            <a:r>
              <a:rPr lang="en-IN" dirty="0">
                <a:effectLst/>
              </a:rPr>
              <a:t> </a:t>
            </a:r>
            <a:br>
              <a:rPr lang="en-US" dirty="0"/>
            </a:br>
            <a:r>
              <a:rPr lang="en-US" dirty="0"/>
              <a:t>AWS</a:t>
            </a:r>
            <a:br>
              <a:rPr lang="en-US" dirty="0"/>
            </a:br>
            <a:r>
              <a:rPr lang="en-US" dirty="0"/>
              <a:t>Intra region ( within Frankfurt </a:t>
            </a:r>
            <a:r>
              <a:rPr lang="en-IN" sz="1200" kern="1200" dirty="0">
                <a:solidFill>
                  <a:schemeClr val="tx1"/>
                </a:solidFill>
                <a:effectLst/>
                <a:latin typeface="+mn-lt"/>
                <a:ea typeface="+mn-ea"/>
                <a:cs typeface="+mn-cs"/>
              </a:rPr>
              <a:t>EC2 ⇄ S3 / Other Services</a:t>
            </a:r>
            <a:r>
              <a:rPr lang="en-IN" dirty="0">
                <a:effectLst/>
              </a:rPr>
              <a:t> )</a:t>
            </a:r>
          </a:p>
          <a:p>
            <a:r>
              <a:rPr lang="en-IN" dirty="0">
                <a:effectLst/>
              </a:rPr>
              <a:t>Inter-region (outbound) – 0.02 /GB in EU </a:t>
            </a:r>
          </a:p>
          <a:p>
            <a:pPr marL="171450" indent="-171450">
              <a:buFont typeface="Wingdings" pitchFamily="2" charset="2"/>
              <a:buChar char="n"/>
            </a:pPr>
            <a:r>
              <a:rPr lang="en-IN" sz="1200" kern="1200" dirty="0">
                <a:solidFill>
                  <a:schemeClr val="tx1"/>
                </a:solidFill>
                <a:effectLst/>
                <a:latin typeface="+mn-lt"/>
                <a:ea typeface="+mn-ea"/>
                <a:cs typeface="+mn-cs"/>
              </a:rPr>
              <a:t>0.08 per GB</a:t>
            </a:r>
            <a:r>
              <a:rPr lang="en-IN" dirty="0">
                <a:effectLst/>
              </a:rPr>
              <a:t> from Frankfurt to Asian countries</a:t>
            </a:r>
          </a:p>
          <a:p>
            <a:pPr marL="171450" indent="-171450">
              <a:buFont typeface="Wingdings" pitchFamily="2" charset="2"/>
              <a:buChar char="n"/>
            </a:pPr>
            <a:r>
              <a:rPr lang="en-IN" sz="1200" kern="1200" dirty="0">
                <a:solidFill>
                  <a:schemeClr val="tx1"/>
                </a:solidFill>
                <a:effectLst/>
                <a:latin typeface="+mn-lt"/>
                <a:ea typeface="+mn-ea"/>
                <a:cs typeface="+mn-cs"/>
              </a:rPr>
              <a:t>$0.05 per GB</a:t>
            </a:r>
            <a:r>
              <a:rPr lang="en-IN" dirty="0">
                <a:effectLst/>
              </a:rPr>
              <a:t> – Canada /Mexico countries</a:t>
            </a:r>
          </a:p>
          <a:p>
            <a:pPr marL="171450" indent="-171450">
              <a:buFont typeface="Wingdings" pitchFamily="2" charset="2"/>
              <a:buChar char="n"/>
            </a:pPr>
            <a:endParaRPr lang="en-IN" dirty="0">
              <a:effectLst/>
            </a:endParaRPr>
          </a:p>
          <a:p>
            <a:pPr marL="171450" indent="-171450">
              <a:buFont typeface="Wingdings" pitchFamily="2" charset="2"/>
              <a:buChar char="n"/>
            </a:pPr>
            <a:r>
              <a:rPr lang="en-IN" dirty="0">
                <a:effectLst/>
              </a:rPr>
              <a:t>GCP </a:t>
            </a:r>
          </a:p>
          <a:p>
            <a:pPr marL="171450" indent="-171450">
              <a:buFont typeface="Wingdings" pitchFamily="2" charset="2"/>
              <a:buChar char="n"/>
            </a:pPr>
            <a:r>
              <a:rPr lang="en-IN" dirty="0">
                <a:effectLst/>
              </a:rPr>
              <a:t>Premium and standard </a:t>
            </a:r>
          </a:p>
          <a:p>
            <a:r>
              <a:rPr lang="en-IN" sz="1200" kern="1200" dirty="0">
                <a:solidFill>
                  <a:schemeClr val="tx1"/>
                </a:solidFill>
                <a:effectLst/>
                <a:latin typeface="+mn-lt"/>
                <a:ea typeface="+mn-ea"/>
                <a:cs typeface="+mn-cs"/>
              </a:rPr>
              <a:t>Intra-Zone</a:t>
            </a:r>
          </a:p>
          <a:p>
            <a:r>
              <a:rPr lang="en-IN" sz="1200" kern="1200" dirty="0">
                <a:solidFill>
                  <a:schemeClr val="tx1"/>
                </a:solidFill>
                <a:effectLst/>
                <a:latin typeface="+mn-lt"/>
                <a:ea typeface="+mn-ea"/>
                <a:cs typeface="+mn-cs"/>
              </a:rPr>
              <a:t>Within Zone</a:t>
            </a:r>
          </a:p>
          <a:p>
            <a:r>
              <a:rPr lang="en-IN" sz="1200" kern="1200" dirty="0">
                <a:solidFill>
                  <a:schemeClr val="tx1"/>
                </a:solidFill>
                <a:effectLst/>
                <a:latin typeface="+mn-lt"/>
                <a:ea typeface="+mn-ea"/>
                <a:cs typeface="+mn-cs"/>
              </a:rPr>
              <a:t>Same zone (internal IP) Inter-Zone (same region)</a:t>
            </a:r>
          </a:p>
          <a:p>
            <a:r>
              <a:rPr lang="en-IN" sz="1200" kern="1200" dirty="0">
                <a:solidFill>
                  <a:schemeClr val="tx1"/>
                </a:solidFill>
                <a:effectLst/>
                <a:latin typeface="+mn-lt"/>
                <a:ea typeface="+mn-ea"/>
                <a:cs typeface="+mn-cs"/>
              </a:rPr>
              <a:t>Internal</a:t>
            </a:r>
          </a:p>
          <a:p>
            <a:r>
              <a:rPr lang="en-IN" sz="1200" kern="1200" dirty="0">
                <a:solidFill>
                  <a:schemeClr val="tx1"/>
                </a:solidFill>
                <a:effectLst/>
                <a:latin typeface="+mn-lt"/>
                <a:ea typeface="+mn-ea"/>
                <a:cs typeface="+mn-cs"/>
              </a:rPr>
              <a:t>Same region (e.g., zone-a → zone-b)</a:t>
            </a:r>
          </a:p>
          <a:p>
            <a:r>
              <a:rPr lang="en-IN" sz="1200" kern="1200" dirty="0">
                <a:solidFill>
                  <a:schemeClr val="tx1"/>
                </a:solidFill>
                <a:effectLst/>
                <a:latin typeface="+mn-lt"/>
                <a:ea typeface="+mn-ea"/>
                <a:cs typeface="+mn-cs"/>
              </a:rPr>
              <a:t>$0.01 per GiB</a:t>
            </a:r>
          </a:p>
          <a:p>
            <a:endParaRPr lang="en-I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Now, when we compare </a:t>
            </a:r>
            <a:r>
              <a:rPr lang="en-IN" sz="1200" b="1" kern="1200" dirty="0">
                <a:solidFill>
                  <a:schemeClr val="tx1"/>
                </a:solidFill>
                <a:effectLst/>
                <a:latin typeface="+mn-lt"/>
                <a:ea typeface="+mn-ea"/>
                <a:cs typeface="+mn-cs"/>
              </a:rPr>
              <a:t>on-premises infrastructure to the cloud</a:t>
            </a:r>
            <a:r>
              <a:rPr lang="en-IN" sz="1200" kern="1200" dirty="0">
                <a:solidFill>
                  <a:schemeClr val="tx1"/>
                </a:solidFill>
                <a:effectLst/>
                <a:latin typeface="+mn-lt"/>
                <a:ea typeface="+mn-ea"/>
                <a:cs typeface="+mn-cs"/>
              </a:rPr>
              <a:t>, the differences are clear. An on-prem setup with equivalent compute power  </a:t>
            </a:r>
            <a:r>
              <a:rPr lang="en-US" sz="1200" kern="1200" dirty="0">
                <a:solidFill>
                  <a:schemeClr val="tx1"/>
                </a:solidFill>
                <a:effectLst/>
                <a:latin typeface="+mn-lt"/>
                <a:ea typeface="+mn-ea"/>
                <a:cs typeface="+mn-cs"/>
              </a:rPr>
              <a:t>Intel® Xeon® E-2468 processor, which features 8 cores . This is paired with 32 GB of ECC DDR5 RAM, a 2TB SATA hard disk drive, The system is a 9U rackmount chassis and includes essential components such as a power distribution unit (PDU), KVM switch, and cabling for deployment in a standard data center environment.</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requires about </a:t>
            </a:r>
            <a:r>
              <a:rPr lang="en-IN" sz="1200" b="1" kern="1200" dirty="0">
                <a:solidFill>
                  <a:schemeClr val="tx1"/>
                </a:solidFill>
                <a:effectLst/>
                <a:latin typeface="+mn-lt"/>
                <a:ea typeface="+mn-ea"/>
                <a:cs typeface="+mn-cs"/>
              </a:rPr>
              <a:t>$3,600 upfront</a:t>
            </a:r>
            <a:r>
              <a:rPr lang="en-IN" sz="1200" kern="1200" dirty="0">
                <a:solidFill>
                  <a:schemeClr val="tx1"/>
                </a:solidFill>
                <a:effectLst/>
                <a:latin typeface="+mn-lt"/>
                <a:ea typeface="+mn-ea"/>
                <a:cs typeface="+mn-cs"/>
              </a:rPr>
              <a:t> for hardware and rack facilities, plus around </a:t>
            </a:r>
            <a:r>
              <a:rPr lang="en-IN" sz="1200" b="1" kern="1200" dirty="0">
                <a:solidFill>
                  <a:schemeClr val="tx1"/>
                </a:solidFill>
                <a:effectLst/>
                <a:latin typeface="+mn-lt"/>
                <a:ea typeface="+mn-ea"/>
                <a:cs typeface="+mn-cs"/>
              </a:rPr>
              <a:t>$14,900 over three years</a:t>
            </a:r>
            <a:r>
              <a:rPr lang="en-IN" sz="1200" kern="1200" dirty="0">
                <a:solidFill>
                  <a:schemeClr val="tx1"/>
                </a:solidFill>
                <a:effectLst/>
                <a:latin typeface="+mn-lt"/>
                <a:ea typeface="+mn-ea"/>
                <a:cs typeface="+mn-cs"/>
              </a:rPr>
              <a:t> for electricity, cooling, and real estate — that’s a </a:t>
            </a:r>
            <a:r>
              <a:rPr lang="en-IN" sz="1200" b="1" kern="1200" dirty="0">
                <a:solidFill>
                  <a:schemeClr val="tx1"/>
                </a:solidFill>
                <a:effectLst/>
                <a:latin typeface="+mn-lt"/>
                <a:ea typeface="+mn-ea"/>
                <a:cs typeface="+mn-cs"/>
              </a:rPr>
              <a:t>total cost of ownership of about $18,500</a:t>
            </a:r>
            <a:r>
              <a:rPr lang="en-IN" sz="1200" kern="1200" dirty="0">
                <a:solidFill>
                  <a:schemeClr val="tx1"/>
                </a:solidFill>
                <a:effectLst/>
                <a:latin typeface="+mn-lt"/>
                <a:ea typeface="+mn-ea"/>
                <a:cs typeface="+mn-cs"/>
              </a:rPr>
              <a:t> over three years.</a:t>
            </a:r>
          </a:p>
          <a:p>
            <a:r>
              <a:rPr lang="en-IN" sz="1200" kern="1200" dirty="0">
                <a:solidFill>
                  <a:schemeClr val="tx1"/>
                </a:solidFill>
                <a:effectLst/>
                <a:latin typeface="+mn-lt"/>
                <a:ea typeface="+mn-ea"/>
                <a:cs typeface="+mn-cs"/>
              </a:rPr>
              <a:t>For the same workload in Frankfurt over three years, AWS comes in at around </a:t>
            </a:r>
            <a:r>
              <a:rPr lang="en-IN" sz="1200" b="1" kern="1200" dirty="0">
                <a:solidFill>
                  <a:schemeClr val="tx1"/>
                </a:solidFill>
                <a:effectLst/>
                <a:latin typeface="+mn-lt"/>
                <a:ea typeface="+mn-ea"/>
                <a:cs typeface="+mn-cs"/>
              </a:rPr>
              <a:t>$8,100</a:t>
            </a:r>
            <a:r>
              <a:rPr lang="en-IN" sz="1200" kern="1200" dirty="0">
                <a:solidFill>
                  <a:schemeClr val="tx1"/>
                </a:solidFill>
                <a:effectLst/>
                <a:latin typeface="+mn-lt"/>
                <a:ea typeface="+mn-ea"/>
                <a:cs typeface="+mn-cs"/>
              </a:rPr>
              <a:t>, Azure about </a:t>
            </a:r>
            <a:r>
              <a:rPr lang="en-IN" sz="1200" b="1" kern="1200" dirty="0">
                <a:solidFill>
                  <a:schemeClr val="tx1"/>
                </a:solidFill>
                <a:effectLst/>
                <a:latin typeface="+mn-lt"/>
                <a:ea typeface="+mn-ea"/>
                <a:cs typeface="+mn-cs"/>
              </a:rPr>
              <a:t>$8,900</a:t>
            </a:r>
            <a:r>
              <a:rPr lang="en-IN" sz="1200" kern="1200" dirty="0">
                <a:solidFill>
                  <a:schemeClr val="tx1"/>
                </a:solidFill>
                <a:effectLst/>
                <a:latin typeface="+mn-lt"/>
                <a:ea typeface="+mn-ea"/>
                <a:cs typeface="+mn-cs"/>
              </a:rPr>
              <a:t>, and GCP about </a:t>
            </a:r>
            <a:r>
              <a:rPr lang="en-IN" sz="1200" b="1" kern="1200" dirty="0">
                <a:solidFill>
                  <a:schemeClr val="tx1"/>
                </a:solidFill>
                <a:effectLst/>
                <a:latin typeface="+mn-lt"/>
                <a:ea typeface="+mn-ea"/>
                <a:cs typeface="+mn-cs"/>
              </a:rPr>
              <a:t>$11,300</a:t>
            </a:r>
            <a:r>
              <a:rPr lang="en-IN" sz="1200" kern="1200" dirty="0">
                <a:solidFill>
                  <a:schemeClr val="tx1"/>
                </a:solidFill>
                <a:effectLst/>
                <a:latin typeface="+mn-lt"/>
                <a:ea typeface="+mn-ea"/>
                <a:cs typeface="+mn-cs"/>
              </a:rPr>
              <a:t>. That means AWS can be around </a:t>
            </a:r>
            <a:r>
              <a:rPr lang="en-IN" sz="1200" b="1" kern="1200" dirty="0">
                <a:solidFill>
                  <a:schemeClr val="tx1"/>
                </a:solidFill>
                <a:effectLst/>
                <a:latin typeface="+mn-lt"/>
                <a:ea typeface="+mn-ea"/>
                <a:cs typeface="+mn-cs"/>
              </a:rPr>
              <a:t>56% cheaper than on-prem</a:t>
            </a:r>
            <a:r>
              <a:rPr lang="en-IN" sz="1200" kern="1200" dirty="0">
                <a:solidFill>
                  <a:schemeClr val="tx1"/>
                </a:solidFill>
                <a:effectLst/>
                <a:latin typeface="+mn-lt"/>
                <a:ea typeface="+mn-ea"/>
                <a:cs typeface="+mn-cs"/>
              </a:rPr>
              <a:t>, Azure about </a:t>
            </a:r>
            <a:r>
              <a:rPr lang="en-IN" sz="1200" b="1" kern="1200" dirty="0">
                <a:solidFill>
                  <a:schemeClr val="tx1"/>
                </a:solidFill>
                <a:effectLst/>
                <a:latin typeface="+mn-lt"/>
                <a:ea typeface="+mn-ea"/>
                <a:cs typeface="+mn-cs"/>
              </a:rPr>
              <a:t>52% cheaper</a:t>
            </a:r>
            <a:r>
              <a:rPr lang="en-IN" sz="1200" kern="1200" dirty="0">
                <a:solidFill>
                  <a:schemeClr val="tx1"/>
                </a:solidFill>
                <a:effectLst/>
                <a:latin typeface="+mn-lt"/>
                <a:ea typeface="+mn-ea"/>
                <a:cs typeface="+mn-cs"/>
              </a:rPr>
              <a:t>, and even GCP — the most expensive — is still </a:t>
            </a:r>
            <a:r>
              <a:rPr lang="en-IN" sz="1200" b="1" kern="1200" dirty="0">
                <a:solidFill>
                  <a:schemeClr val="tx1"/>
                </a:solidFill>
                <a:effectLst/>
                <a:latin typeface="+mn-lt"/>
                <a:ea typeface="+mn-ea"/>
                <a:cs typeface="+mn-cs"/>
              </a:rPr>
              <a:t>39% cheaper</a:t>
            </a:r>
            <a:r>
              <a:rPr lang="en-IN" sz="1200" kern="1200" dirty="0">
                <a:solidFill>
                  <a:schemeClr val="tx1"/>
                </a:solidFill>
                <a:effectLst/>
                <a:latin typeface="+mn-lt"/>
                <a:ea typeface="+mn-ea"/>
                <a:cs typeface="+mn-cs"/>
              </a:rPr>
              <a:t>..</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beyond cost, the cloud offers operational benefits: you can scale resources instantly without buying new hardware, you don’t have to maintain physical infrastructure, staffing needs are reduced, and you get higher reliability thanks to built-in redundancy and backup options.</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So, in short — cloud generally beats on-prem in cost over a multi-year period, but </a:t>
            </a:r>
            <a:r>
              <a:rPr lang="en-IN" sz="1200" b="1" kern="1200" dirty="0">
                <a:solidFill>
                  <a:schemeClr val="tx1"/>
                </a:solidFill>
                <a:effectLst/>
                <a:latin typeface="+mn-lt"/>
                <a:ea typeface="+mn-ea"/>
                <a:cs typeface="+mn-cs"/>
              </a:rPr>
              <a:t>managing data transfer costs carefully is essential</a:t>
            </a:r>
            <a:r>
              <a:rPr lang="en-IN" sz="1200" kern="1200" dirty="0">
                <a:solidFill>
                  <a:schemeClr val="tx1"/>
                </a:solidFill>
                <a:effectLst/>
                <a:latin typeface="+mn-lt"/>
                <a:ea typeface="+mn-ea"/>
                <a:cs typeface="+mn-cs"/>
              </a:rPr>
              <a:t>, especially for global or high-volume workloads.</a:t>
            </a:r>
          </a:p>
          <a:p>
            <a:endParaRPr lang="en-IN"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br>
              <a:rPr lang="en-IN" dirty="0">
                <a:effectLst/>
              </a:rPr>
            </a:br>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7</a:t>
            </a:fld>
            <a:endParaRPr lang="en-US"/>
          </a:p>
        </p:txBody>
      </p:sp>
    </p:spTree>
    <p:extLst>
      <p:ext uri="{BB962C8B-B14F-4D97-AF65-F5344CB8AC3E}">
        <p14:creationId xmlns:p14="http://schemas.microsoft.com/office/powerpoint/2010/main" val="3268399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optmization</a:t>
            </a:r>
            <a:r>
              <a:rPr lang="en-US" dirty="0"/>
              <a:t> techniques:</a:t>
            </a:r>
            <a:br>
              <a:rPr lang="en-US" dirty="0"/>
            </a:br>
            <a:br>
              <a:rPr lang="en-US" dirty="0"/>
            </a:br>
            <a:r>
              <a:rPr lang="en-US" sz="1200" b="1" kern="1200" dirty="0">
                <a:solidFill>
                  <a:schemeClr val="tx1"/>
                </a:solidFill>
                <a:effectLst/>
                <a:latin typeface="+mn-lt"/>
                <a:ea typeface="+mn-ea"/>
                <a:cs typeface="+mn-cs"/>
              </a:rPr>
              <a:t>dynamic resource scheduling and provisioning</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optimizing storage costs</a:t>
            </a:r>
            <a:r>
              <a:rPr lang="en-IN" dirty="0">
                <a:effectLst/>
              </a:rPr>
              <a:t> </a:t>
            </a:r>
          </a:p>
          <a:p>
            <a:r>
              <a:rPr lang="en-US" sz="1200" b="1" kern="1200" dirty="0">
                <a:solidFill>
                  <a:schemeClr val="tx1"/>
                </a:solidFill>
                <a:effectLst/>
                <a:latin typeface="+mn-lt"/>
                <a:ea typeface="+mn-ea"/>
                <a:cs typeface="+mn-cs"/>
              </a:rPr>
              <a:t>Workload placement strategies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carefully choose instance types and purchase options</a:t>
            </a:r>
            <a:r>
              <a:rPr lang="en-IN" dirty="0">
                <a:effectLst/>
              </a:rPr>
              <a:t> </a:t>
            </a:r>
          </a:p>
          <a:p>
            <a:r>
              <a:rPr lang="en-US" sz="1200" b="1" kern="1200" dirty="0">
                <a:solidFill>
                  <a:schemeClr val="tx1"/>
                </a:solidFill>
                <a:effectLst/>
                <a:latin typeface="+mn-lt"/>
                <a:ea typeface="+mn-ea"/>
                <a:cs typeface="+mn-cs"/>
              </a:rPr>
              <a:t>Migration and refactoring strategies</a:t>
            </a:r>
            <a:r>
              <a:rPr lang="en-IN" dirty="0">
                <a:effectLst/>
              </a:rPr>
              <a:t> </a:t>
            </a:r>
          </a:p>
          <a:p>
            <a:r>
              <a:rPr lang="en-US" sz="1200" kern="1200" dirty="0">
                <a:solidFill>
                  <a:schemeClr val="tx1"/>
                </a:solidFill>
                <a:effectLst/>
                <a:latin typeface="+mn-lt"/>
                <a:ea typeface="+mn-ea"/>
                <a:cs typeface="+mn-cs"/>
              </a:rPr>
              <a:t>use of </a:t>
            </a:r>
            <a:r>
              <a:rPr lang="en-US" sz="1200" b="1" kern="1200" dirty="0">
                <a:solidFill>
                  <a:schemeClr val="tx1"/>
                </a:solidFill>
                <a:effectLst/>
                <a:latin typeface="+mn-lt"/>
                <a:ea typeface="+mn-ea"/>
                <a:cs typeface="+mn-cs"/>
              </a:rPr>
              <a:t>AI and automation</a:t>
            </a:r>
            <a:r>
              <a:rPr lang="en-US" sz="1200" kern="1200" dirty="0">
                <a:solidFill>
                  <a:schemeClr val="tx1"/>
                </a:solidFill>
                <a:effectLst/>
                <a:latin typeface="+mn-lt"/>
                <a:ea typeface="+mn-ea"/>
                <a:cs typeface="+mn-cs"/>
              </a:rPr>
              <a:t> </a:t>
            </a:r>
          </a:p>
          <a:p>
            <a:br>
              <a:rPr lang="en-IN" sz="1200" kern="1200" dirty="0">
                <a:solidFill>
                  <a:schemeClr val="tx1"/>
                </a:solidFill>
                <a:effectLst/>
                <a:latin typeface="+mn-lt"/>
                <a:ea typeface="+mn-ea"/>
                <a:cs typeface="+mn-cs"/>
              </a:rPr>
            </a:br>
            <a:br>
              <a:rPr lang="en-IN" sz="1200" kern="1200" dirty="0">
                <a:solidFill>
                  <a:schemeClr val="tx1"/>
                </a:solidFill>
                <a:effectLst/>
                <a:latin typeface="+mn-lt"/>
                <a:ea typeface="+mn-ea"/>
                <a:cs typeface="+mn-cs"/>
              </a:rPr>
            </a:br>
            <a:r>
              <a:rPr lang="en-IN" sz="1200" kern="1200" dirty="0" err="1">
                <a:solidFill>
                  <a:schemeClr val="tx1"/>
                </a:solidFill>
                <a:effectLst/>
                <a:latin typeface="+mn-lt"/>
                <a:ea typeface="+mn-ea"/>
                <a:cs typeface="+mn-cs"/>
              </a:rPr>
              <a:t>i</a:t>
            </a:r>
            <a:r>
              <a:rPr lang="en-IN" sz="1200" kern="1200" dirty="0">
                <a:solidFill>
                  <a:schemeClr val="tx1"/>
                </a:solidFill>
                <a:effectLst/>
                <a:latin typeface="+mn-lt"/>
                <a:ea typeface="+mn-ea"/>
                <a:cs typeface="+mn-cs"/>
              </a:rPr>
              <a:t> have </a:t>
            </a:r>
            <a:r>
              <a:rPr lang="en-IN" sz="1200" b="1" kern="1200" dirty="0" err="1">
                <a:solidFill>
                  <a:schemeClr val="tx1"/>
                </a:solidFill>
                <a:effectLst/>
                <a:latin typeface="+mn-lt"/>
                <a:ea typeface="+mn-ea"/>
                <a:cs typeface="+mn-cs"/>
              </a:rPr>
              <a:t>choosen</a:t>
            </a:r>
            <a:r>
              <a:rPr lang="en-IN" sz="1200" b="1" kern="1200" dirty="0">
                <a:solidFill>
                  <a:schemeClr val="tx1"/>
                </a:solidFill>
                <a:effectLst/>
                <a:latin typeface="+mn-lt"/>
                <a:ea typeface="+mn-ea"/>
                <a:cs typeface="+mn-cs"/>
              </a:rPr>
              <a:t>  the right mix of instance types</a:t>
            </a:r>
            <a:r>
              <a:rPr lang="en-IN" sz="1200" kern="1200" dirty="0">
                <a:solidFill>
                  <a:schemeClr val="tx1"/>
                </a:solidFill>
                <a:effectLst/>
                <a:latin typeface="+mn-lt"/>
                <a:ea typeface="+mn-ea"/>
                <a:cs typeface="+mn-cs"/>
              </a:rPr>
              <a:t>—Reserved, On-Demand, and Spot—based on workload patterns.</a:t>
            </a:r>
          </a:p>
          <a:p>
            <a:r>
              <a:rPr lang="en-IN" sz="1200" b="1" kern="1200" dirty="0">
                <a:solidFill>
                  <a:schemeClr val="tx1"/>
                </a:solidFill>
                <a:effectLst/>
                <a:latin typeface="+mn-lt"/>
                <a:ea typeface="+mn-ea"/>
                <a:cs typeface="+mn-cs"/>
              </a:rPr>
              <a:t>Use Case: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We considered a </a:t>
            </a:r>
            <a:r>
              <a:rPr lang="en-IN" sz="1200" b="1" kern="1200" dirty="0">
                <a:solidFill>
                  <a:schemeClr val="tx1"/>
                </a:solidFill>
                <a:effectLst/>
                <a:latin typeface="+mn-lt"/>
                <a:ea typeface="+mn-ea"/>
                <a:cs typeface="+mn-cs"/>
              </a:rPr>
              <a:t>machine learning web application architecture</a:t>
            </a:r>
            <a:r>
              <a:rPr lang="en-IN" sz="1200" kern="1200" dirty="0">
                <a:solidFill>
                  <a:schemeClr val="tx1"/>
                </a:solidFill>
                <a:effectLst/>
                <a:latin typeface="+mn-lt"/>
                <a:ea typeface="+mn-ea"/>
                <a:cs typeface="+mn-cs"/>
              </a:rPr>
              <a:t> with an always-on webserver, compute-intensive training jobs, and cloud storage, all behind a load balancer.</a:t>
            </a:r>
          </a:p>
          <a:p>
            <a:r>
              <a:rPr lang="en-IN" sz="1200" b="1" kern="1200" dirty="0">
                <a:solidFill>
                  <a:schemeClr val="tx1"/>
                </a:solidFill>
                <a:effectLst/>
                <a:latin typeface="+mn-lt"/>
                <a:ea typeface="+mn-ea"/>
                <a:cs typeface="+mn-cs"/>
              </a:rPr>
              <a:t>Phase 1 – Baseline:</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We </a:t>
            </a:r>
            <a:r>
              <a:rPr lang="en-IN" sz="1200" b="1" kern="1200" dirty="0">
                <a:solidFill>
                  <a:schemeClr val="tx1"/>
                </a:solidFill>
                <a:effectLst/>
                <a:latin typeface="+mn-lt"/>
                <a:ea typeface="+mn-ea"/>
                <a:cs typeface="+mn-cs"/>
              </a:rPr>
              <a:t>simulated</a:t>
            </a:r>
            <a:r>
              <a:rPr lang="en-IN" sz="1200" kern="1200" dirty="0">
                <a:solidFill>
                  <a:schemeClr val="tx1"/>
                </a:solidFill>
                <a:effectLst/>
                <a:latin typeface="+mn-lt"/>
                <a:ea typeface="+mn-ea"/>
                <a:cs typeface="+mn-cs"/>
              </a:rPr>
              <a:t> the costs of running all components on </a:t>
            </a:r>
            <a:r>
              <a:rPr lang="en-IN" sz="1200" b="1" kern="1200" dirty="0">
                <a:solidFill>
                  <a:schemeClr val="tx1"/>
                </a:solidFill>
                <a:effectLst/>
                <a:latin typeface="+mn-lt"/>
                <a:ea typeface="+mn-ea"/>
                <a:cs typeface="+mn-cs"/>
              </a:rPr>
              <a:t>On-Demand instances</a:t>
            </a:r>
            <a:r>
              <a:rPr lang="en-IN" sz="1200" kern="1200" dirty="0">
                <a:solidFill>
                  <a:schemeClr val="tx1"/>
                </a:solidFill>
                <a:effectLst/>
                <a:latin typeface="+mn-lt"/>
                <a:ea typeface="+mn-ea"/>
                <a:cs typeface="+mn-cs"/>
              </a:rPr>
              <a:t> using the official pricing calculators from AWS, Azure, and GCP. While this model offers flexibility and reliability, it is more expensive—monthly costs came out to about </a:t>
            </a:r>
            <a:r>
              <a:rPr lang="en-IN" sz="1200" b="1" kern="1200" dirty="0">
                <a:solidFill>
                  <a:schemeClr val="tx1"/>
                </a:solidFill>
                <a:effectLst/>
                <a:latin typeface="+mn-lt"/>
                <a:ea typeface="+mn-ea"/>
                <a:cs typeface="+mn-cs"/>
              </a:rPr>
              <a:t>$809 for AWS</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$931 for Azure</a:t>
            </a:r>
            <a:r>
              <a:rPr lang="en-IN" sz="1200" kern="1200" dirty="0">
                <a:solidFill>
                  <a:schemeClr val="tx1"/>
                </a:solidFill>
                <a:effectLst/>
                <a:latin typeface="+mn-lt"/>
                <a:ea typeface="+mn-ea"/>
                <a:cs typeface="+mn-cs"/>
              </a:rPr>
              <a:t>, and </a:t>
            </a:r>
            <a:r>
              <a:rPr lang="en-IN" sz="1200" b="1" kern="1200" dirty="0">
                <a:solidFill>
                  <a:schemeClr val="tx1"/>
                </a:solidFill>
                <a:effectLst/>
                <a:latin typeface="+mn-lt"/>
                <a:ea typeface="+mn-ea"/>
                <a:cs typeface="+mn-cs"/>
              </a:rPr>
              <a:t>$1,101 for GCP</a:t>
            </a:r>
            <a:r>
              <a:rPr lang="en-IN" sz="1200" kern="1200" dirty="0">
                <a:solidFill>
                  <a:schemeClr val="tx1"/>
                </a:solidFill>
                <a:effectLst/>
                <a:latin typeface="+mn-lt"/>
                <a:ea typeface="+mn-ea"/>
                <a:cs typeface="+mn-cs"/>
              </a:rPr>
              <a:t>.</a:t>
            </a:r>
          </a:p>
          <a:p>
            <a:r>
              <a:rPr lang="en-IN" sz="1200" b="1" kern="1200" dirty="0">
                <a:solidFill>
                  <a:schemeClr val="tx1"/>
                </a:solidFill>
                <a:effectLst/>
                <a:latin typeface="+mn-lt"/>
                <a:ea typeface="+mn-ea"/>
                <a:cs typeface="+mn-cs"/>
              </a:rPr>
              <a:t>Phase 2 – Optimized:</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We then </a:t>
            </a:r>
            <a:r>
              <a:rPr lang="en-IN" sz="1200" kern="1200" dirty="0" err="1">
                <a:solidFill>
                  <a:schemeClr val="tx1"/>
                </a:solidFill>
                <a:effectLst/>
                <a:latin typeface="+mn-lt"/>
                <a:ea typeface="+mn-ea"/>
                <a:cs typeface="+mn-cs"/>
              </a:rPr>
              <a:t>modeled</a:t>
            </a:r>
            <a:r>
              <a:rPr lang="en-IN" sz="1200" kern="1200" dirty="0">
                <a:solidFill>
                  <a:schemeClr val="tx1"/>
                </a:solidFill>
                <a:effectLst/>
                <a:latin typeface="+mn-lt"/>
                <a:ea typeface="+mn-ea"/>
                <a:cs typeface="+mn-cs"/>
              </a:rPr>
              <a:t> a </a:t>
            </a:r>
            <a:r>
              <a:rPr lang="en-IN" sz="1200" b="1" kern="1200" dirty="0">
                <a:solidFill>
                  <a:schemeClr val="tx1"/>
                </a:solidFill>
                <a:effectLst/>
                <a:latin typeface="+mn-lt"/>
                <a:ea typeface="+mn-ea"/>
                <a:cs typeface="+mn-cs"/>
              </a:rPr>
              <a:t>cost-optimized mix</a:t>
            </a:r>
            <a:r>
              <a:rPr lang="en-IN" sz="1200" kern="1200" dirty="0">
                <a:solidFill>
                  <a:schemeClr val="tx1"/>
                </a:solidFill>
                <a:effectLst/>
                <a:latin typeface="+mn-lt"/>
                <a:ea typeface="+mn-ea"/>
                <a:cs typeface="+mn-cs"/>
              </a:rPr>
              <a:t>:</a:t>
            </a:r>
          </a:p>
          <a:p>
            <a:pPr lvl="0"/>
            <a:r>
              <a:rPr lang="en-IN" sz="1200" b="1" kern="1200" dirty="0">
                <a:solidFill>
                  <a:schemeClr val="tx1"/>
                </a:solidFill>
                <a:effectLst/>
                <a:latin typeface="+mn-lt"/>
                <a:ea typeface="+mn-ea"/>
                <a:cs typeface="+mn-cs"/>
              </a:rPr>
              <a:t>Reserved Instance</a:t>
            </a:r>
            <a:r>
              <a:rPr lang="en-IN" sz="1200" kern="1200" dirty="0">
                <a:solidFill>
                  <a:schemeClr val="tx1"/>
                </a:solidFill>
                <a:effectLst/>
                <a:latin typeface="+mn-lt"/>
                <a:ea typeface="+mn-ea"/>
                <a:cs typeface="+mn-cs"/>
              </a:rPr>
              <a:t> for the always-on webserver (lowest cost for stable workloads).</a:t>
            </a:r>
          </a:p>
          <a:p>
            <a:pPr lvl="0"/>
            <a:r>
              <a:rPr lang="en-IN" sz="1200" b="1" kern="1200" dirty="0">
                <a:solidFill>
                  <a:schemeClr val="tx1"/>
                </a:solidFill>
                <a:effectLst/>
                <a:latin typeface="+mn-lt"/>
                <a:ea typeface="+mn-ea"/>
                <a:cs typeface="+mn-cs"/>
              </a:rPr>
              <a:t>On-Demand</a:t>
            </a:r>
            <a:r>
              <a:rPr lang="en-IN" sz="1200" kern="1200" dirty="0">
                <a:solidFill>
                  <a:schemeClr val="tx1"/>
                </a:solidFill>
                <a:effectLst/>
                <a:latin typeface="+mn-lt"/>
                <a:ea typeface="+mn-ea"/>
                <a:cs typeface="+mn-cs"/>
              </a:rPr>
              <a:t> for burst capacity or failover.</a:t>
            </a:r>
          </a:p>
          <a:p>
            <a:pPr lvl="0"/>
            <a:r>
              <a:rPr lang="en-IN" sz="1200" b="1" kern="1200" dirty="0">
                <a:solidFill>
                  <a:schemeClr val="tx1"/>
                </a:solidFill>
                <a:effectLst/>
                <a:latin typeface="+mn-lt"/>
                <a:ea typeface="+mn-ea"/>
                <a:cs typeface="+mn-cs"/>
              </a:rPr>
              <a:t>Spot Instance</a:t>
            </a:r>
            <a:r>
              <a:rPr lang="en-IN" sz="1200" kern="1200" dirty="0">
                <a:solidFill>
                  <a:schemeClr val="tx1"/>
                </a:solidFill>
                <a:effectLst/>
                <a:latin typeface="+mn-lt"/>
                <a:ea typeface="+mn-ea"/>
                <a:cs typeface="+mn-cs"/>
              </a:rPr>
              <a:t> for non-critical training tasks (up to 90% cheaper).</a:t>
            </a:r>
          </a:p>
          <a:p>
            <a:r>
              <a:rPr lang="en-IN" sz="1200" b="1" kern="1200" dirty="0">
                <a:solidFill>
                  <a:schemeClr val="tx1"/>
                </a:solidFill>
                <a:effectLst/>
                <a:latin typeface="+mn-lt"/>
                <a:ea typeface="+mn-ea"/>
                <a:cs typeface="+mn-cs"/>
              </a:rPr>
              <a:t>Results: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This simulation showed potential </a:t>
            </a:r>
            <a:r>
              <a:rPr lang="en-IN" sz="1200" b="1" kern="1200" dirty="0">
                <a:solidFill>
                  <a:schemeClr val="tx1"/>
                </a:solidFill>
                <a:effectLst/>
                <a:latin typeface="+mn-lt"/>
                <a:ea typeface="+mn-ea"/>
                <a:cs typeface="+mn-cs"/>
              </a:rPr>
              <a:t>monthly savings</a:t>
            </a:r>
            <a:r>
              <a:rPr lang="en-IN" sz="1200" kern="1200" dirty="0">
                <a:solidFill>
                  <a:schemeClr val="tx1"/>
                </a:solidFill>
                <a:effectLst/>
                <a:latin typeface="+mn-lt"/>
                <a:ea typeface="+mn-ea"/>
                <a:cs typeface="+mn-cs"/>
              </a:rPr>
              <a:t> of </a:t>
            </a:r>
            <a:r>
              <a:rPr lang="en-IN" sz="1200" b="1" kern="1200" dirty="0">
                <a:solidFill>
                  <a:schemeClr val="tx1"/>
                </a:solidFill>
                <a:effectLst/>
                <a:latin typeface="+mn-lt"/>
                <a:ea typeface="+mn-ea"/>
                <a:cs typeface="+mn-cs"/>
              </a:rPr>
              <a:t>34% for AWS</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45% for Azure</a:t>
            </a:r>
            <a:r>
              <a:rPr lang="en-IN" sz="1200" kern="1200" dirty="0">
                <a:solidFill>
                  <a:schemeClr val="tx1"/>
                </a:solidFill>
                <a:effectLst/>
                <a:latin typeface="+mn-lt"/>
                <a:ea typeface="+mn-ea"/>
                <a:cs typeface="+mn-cs"/>
              </a:rPr>
              <a:t>, and </a:t>
            </a:r>
            <a:r>
              <a:rPr lang="en-IN" sz="1200" b="1" kern="1200" dirty="0">
                <a:solidFill>
                  <a:schemeClr val="tx1"/>
                </a:solidFill>
                <a:effectLst/>
                <a:latin typeface="+mn-lt"/>
                <a:ea typeface="+mn-ea"/>
                <a:cs typeface="+mn-cs"/>
              </a:rPr>
              <a:t>35% for GCP</a:t>
            </a:r>
            <a:r>
              <a:rPr lang="en-IN" sz="1200" kern="1200" dirty="0">
                <a:solidFill>
                  <a:schemeClr val="tx1"/>
                </a:solidFill>
                <a:effectLst/>
                <a:latin typeface="+mn-lt"/>
                <a:ea typeface="+mn-ea"/>
                <a:cs typeface="+mn-cs"/>
              </a:rPr>
              <a:t>, without reducing availability or performance in the assumed architecture.</a:t>
            </a:r>
          </a:p>
          <a:p>
            <a:r>
              <a:rPr lang="en-IN" sz="1200" b="1" kern="1200" dirty="0">
                <a:solidFill>
                  <a:schemeClr val="tx1"/>
                </a:solidFill>
                <a:effectLst/>
                <a:latin typeface="+mn-lt"/>
                <a:ea typeface="+mn-ea"/>
                <a:cs typeface="+mn-cs"/>
              </a:rPr>
              <a:t>Conclusion:</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Even without a real deployment, this simulation shows how mapping stable workloads to Reserved, using On-Demand for flexibility, and assigning flexible workloads to Spot instances can significantly cut infrastructure costs in hybrid cloud setups.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8</a:t>
            </a:fld>
            <a:endParaRPr lang="en-US"/>
          </a:p>
        </p:txBody>
      </p:sp>
    </p:spTree>
    <p:extLst>
      <p:ext uri="{BB962C8B-B14F-4D97-AF65-F5344CB8AC3E}">
        <p14:creationId xmlns:p14="http://schemas.microsoft.com/office/powerpoint/2010/main" val="105557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Cloud computing is scalable and flexible, but this often results in unpredictable costs. Manual tracking is insufficient, so cloud cost control relies on </a:t>
            </a:r>
            <a:r>
              <a:rPr lang="en-IN" sz="1200" b="1" kern="1200" dirty="0">
                <a:solidFill>
                  <a:schemeClr val="tx1"/>
                </a:solidFill>
                <a:effectLst/>
                <a:latin typeface="+mn-lt"/>
                <a:ea typeface="+mn-ea"/>
                <a:cs typeface="+mn-cs"/>
              </a:rPr>
              <a:t>APIs</a:t>
            </a:r>
            <a:r>
              <a:rPr lang="en-IN" sz="1200" kern="1200" dirty="0">
                <a:solidFill>
                  <a:schemeClr val="tx1"/>
                </a:solidFill>
                <a:effectLst/>
                <a:latin typeface="+mn-lt"/>
                <a:ea typeface="+mn-ea"/>
                <a:cs typeface="+mn-cs"/>
              </a:rPr>
              <a:t> to monitor usage, enforce budgets, and optimize spending in real time.</a:t>
            </a:r>
          </a:p>
          <a:p>
            <a:r>
              <a:rPr lang="en-IN" sz="1200" b="1" kern="1200" dirty="0">
                <a:solidFill>
                  <a:schemeClr val="tx1"/>
                </a:solidFill>
                <a:effectLst/>
                <a:latin typeface="+mn-lt"/>
                <a:ea typeface="+mn-ea"/>
                <a:cs typeface="+mn-cs"/>
              </a:rPr>
              <a:t>2. AWS Cost Control APIs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AWS provides several APIs for cost management:</a:t>
            </a:r>
          </a:p>
          <a:p>
            <a:pPr lvl="0"/>
            <a:r>
              <a:rPr lang="en-IN" sz="1200" b="1" kern="1200" dirty="0">
                <a:solidFill>
                  <a:schemeClr val="tx1"/>
                </a:solidFill>
                <a:effectLst/>
                <a:latin typeface="+mn-lt"/>
                <a:ea typeface="+mn-ea"/>
                <a:cs typeface="+mn-cs"/>
              </a:rPr>
              <a:t>Cost Explorer API</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Analyze</a:t>
            </a:r>
            <a:r>
              <a:rPr lang="en-IN" sz="1200" kern="1200" dirty="0">
                <a:solidFill>
                  <a:schemeClr val="tx1"/>
                </a:solidFill>
                <a:effectLst/>
                <a:latin typeface="+mn-lt"/>
                <a:ea typeface="+mn-ea"/>
                <a:cs typeface="+mn-cs"/>
              </a:rPr>
              <a:t>, forecast, detect anomalies, and </a:t>
            </a:r>
            <a:r>
              <a:rPr lang="en-IN" sz="1200" kern="1200" dirty="0" err="1">
                <a:solidFill>
                  <a:schemeClr val="tx1"/>
                </a:solidFill>
                <a:effectLst/>
                <a:latin typeface="+mn-lt"/>
                <a:ea typeface="+mn-ea"/>
                <a:cs typeface="+mn-cs"/>
              </a:rPr>
              <a:t>rightsize</a:t>
            </a:r>
            <a:r>
              <a:rPr lang="en-IN" sz="1200" kern="1200" dirty="0">
                <a:solidFill>
                  <a:schemeClr val="tx1"/>
                </a:solidFill>
                <a:effectLst/>
                <a:latin typeface="+mn-lt"/>
                <a:ea typeface="+mn-ea"/>
                <a:cs typeface="+mn-cs"/>
              </a:rPr>
              <a:t> resources.</a:t>
            </a:r>
          </a:p>
          <a:p>
            <a:pPr lvl="0"/>
            <a:r>
              <a:rPr lang="en-IN" sz="1200" b="1" kern="1200" dirty="0">
                <a:solidFill>
                  <a:schemeClr val="tx1"/>
                </a:solidFill>
                <a:effectLst/>
                <a:latin typeface="+mn-lt"/>
                <a:ea typeface="+mn-ea"/>
                <a:cs typeface="+mn-cs"/>
              </a:rPr>
              <a:t>Budgets API</a:t>
            </a:r>
            <a:r>
              <a:rPr lang="en-IN" sz="1200" kern="1200" dirty="0">
                <a:solidFill>
                  <a:schemeClr val="tx1"/>
                </a:solidFill>
                <a:effectLst/>
                <a:latin typeface="+mn-lt"/>
                <a:ea typeface="+mn-ea"/>
                <a:cs typeface="+mn-cs"/>
              </a:rPr>
              <a:t> – Set cost/usage limits and trigger alerts or actions.</a:t>
            </a:r>
          </a:p>
          <a:p>
            <a:pPr lvl="0"/>
            <a:r>
              <a:rPr lang="en-IN" sz="1200" b="1" kern="1200" dirty="0">
                <a:solidFill>
                  <a:schemeClr val="tx1"/>
                </a:solidFill>
                <a:effectLst/>
                <a:latin typeface="+mn-lt"/>
                <a:ea typeface="+mn-ea"/>
                <a:cs typeface="+mn-cs"/>
              </a:rPr>
              <a:t>Cost Optimization Hub API</a:t>
            </a:r>
            <a:r>
              <a:rPr lang="en-IN" sz="1200" kern="1200" dirty="0">
                <a:solidFill>
                  <a:schemeClr val="tx1"/>
                </a:solidFill>
                <a:effectLst/>
                <a:latin typeface="+mn-lt"/>
                <a:ea typeface="+mn-ea"/>
                <a:cs typeface="+mn-cs"/>
              </a:rPr>
              <a:t> – Centralized savings recommendations.</a:t>
            </a:r>
          </a:p>
          <a:p>
            <a:pPr lvl="0"/>
            <a:r>
              <a:rPr lang="en-IN" sz="1200" b="1" kern="1200" dirty="0">
                <a:solidFill>
                  <a:schemeClr val="tx1"/>
                </a:solidFill>
                <a:effectLst/>
                <a:latin typeface="+mn-lt"/>
                <a:ea typeface="+mn-ea"/>
                <a:cs typeface="+mn-cs"/>
              </a:rPr>
              <a:t>Cost &amp; Usage Report (CUR) API</a:t>
            </a:r>
            <a:r>
              <a:rPr lang="en-IN" sz="1200" kern="1200" dirty="0">
                <a:solidFill>
                  <a:schemeClr val="tx1"/>
                </a:solidFill>
                <a:effectLst/>
                <a:latin typeface="+mn-lt"/>
                <a:ea typeface="+mn-ea"/>
                <a:cs typeface="+mn-cs"/>
              </a:rPr>
              <a:t> – High-detail CSV reports for analysis.</a:t>
            </a:r>
          </a:p>
          <a:p>
            <a:pPr lvl="0"/>
            <a:r>
              <a:rPr lang="en-IN" sz="1200" b="1" kern="1200" dirty="0">
                <a:solidFill>
                  <a:schemeClr val="tx1"/>
                </a:solidFill>
                <a:effectLst/>
                <a:latin typeface="+mn-lt"/>
                <a:ea typeface="+mn-ea"/>
                <a:cs typeface="+mn-cs"/>
              </a:rPr>
              <a:t>Price List API</a:t>
            </a:r>
            <a:r>
              <a:rPr lang="en-IN" sz="1200" kern="1200" dirty="0">
                <a:solidFill>
                  <a:schemeClr val="tx1"/>
                </a:solidFill>
                <a:effectLst/>
                <a:latin typeface="+mn-lt"/>
                <a:ea typeface="+mn-ea"/>
                <a:cs typeface="+mn-cs"/>
              </a:rPr>
              <a:t> – Real-time service pricing data.</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These can be accessed via AWS CLI, SDKs like </a:t>
            </a:r>
            <a:r>
              <a:rPr lang="en-IN" sz="1200" b="1" kern="1200" dirty="0">
                <a:solidFill>
                  <a:schemeClr val="tx1"/>
                </a:solidFill>
                <a:effectLst/>
                <a:latin typeface="+mn-lt"/>
                <a:ea typeface="+mn-ea"/>
                <a:cs typeface="+mn-cs"/>
              </a:rPr>
              <a:t>Boto3</a:t>
            </a:r>
            <a:r>
              <a:rPr lang="en-IN" sz="1200" kern="1200" dirty="0">
                <a:solidFill>
                  <a:schemeClr val="tx1"/>
                </a:solidFill>
                <a:effectLst/>
                <a:latin typeface="+mn-lt"/>
                <a:ea typeface="+mn-ea"/>
                <a:cs typeface="+mn-cs"/>
              </a:rPr>
              <a:t>, and integrate with dashboards and automation scripts.</a:t>
            </a:r>
          </a:p>
          <a:p>
            <a:r>
              <a:rPr lang="en-IN" sz="1200" b="1" kern="1200" dirty="0">
                <a:solidFill>
                  <a:schemeClr val="tx1"/>
                </a:solidFill>
                <a:effectLst/>
                <a:latin typeface="+mn-lt"/>
                <a:ea typeface="+mn-ea"/>
                <a:cs typeface="+mn-cs"/>
              </a:rPr>
              <a:t>3. Azure Cost Control APIs – 45 seconds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Azure groups its cost APIs into:</a:t>
            </a:r>
          </a:p>
          <a:p>
            <a:pPr lvl="0"/>
            <a:r>
              <a:rPr lang="en-IN" sz="1200" b="1" kern="1200" dirty="0">
                <a:solidFill>
                  <a:schemeClr val="tx1"/>
                </a:solidFill>
                <a:effectLst/>
                <a:latin typeface="+mn-lt"/>
                <a:ea typeface="+mn-ea"/>
                <a:cs typeface="+mn-cs"/>
              </a:rPr>
              <a:t>Cost Details APIs</a:t>
            </a:r>
            <a:r>
              <a:rPr lang="en-IN" sz="1200" kern="1200" dirty="0">
                <a:solidFill>
                  <a:schemeClr val="tx1"/>
                </a:solidFill>
                <a:effectLst/>
                <a:latin typeface="+mn-lt"/>
                <a:ea typeface="+mn-ea"/>
                <a:cs typeface="+mn-cs"/>
              </a:rPr>
              <a:t> – Export and generate usage data for dashboards.</a:t>
            </a:r>
          </a:p>
          <a:p>
            <a:pPr lvl="0"/>
            <a:r>
              <a:rPr lang="en-IN" sz="1200" b="1" kern="1200" dirty="0">
                <a:solidFill>
                  <a:schemeClr val="tx1"/>
                </a:solidFill>
                <a:effectLst/>
                <a:latin typeface="+mn-lt"/>
                <a:ea typeface="+mn-ea"/>
                <a:cs typeface="+mn-cs"/>
              </a:rPr>
              <a:t>Pricing APIs</a:t>
            </a:r>
            <a:r>
              <a:rPr lang="en-IN" sz="1200" kern="1200" dirty="0">
                <a:solidFill>
                  <a:schemeClr val="tx1"/>
                </a:solidFill>
                <a:effectLst/>
                <a:latin typeface="+mn-lt"/>
                <a:ea typeface="+mn-ea"/>
                <a:cs typeface="+mn-cs"/>
              </a:rPr>
              <a:t> – Public retail prices and custom enterprise price sheets.</a:t>
            </a:r>
          </a:p>
          <a:p>
            <a:pPr lvl="0"/>
            <a:r>
              <a:rPr lang="en-IN" sz="1200" b="1" kern="1200" dirty="0">
                <a:solidFill>
                  <a:schemeClr val="tx1"/>
                </a:solidFill>
                <a:effectLst/>
                <a:latin typeface="+mn-lt"/>
                <a:ea typeface="+mn-ea"/>
                <a:cs typeface="+mn-cs"/>
              </a:rPr>
              <a:t>Budgets &amp; Alerts APIs</a:t>
            </a:r>
            <a:r>
              <a:rPr lang="en-IN" sz="1200" kern="1200" dirty="0">
                <a:solidFill>
                  <a:schemeClr val="tx1"/>
                </a:solidFill>
                <a:effectLst/>
                <a:latin typeface="+mn-lt"/>
                <a:ea typeface="+mn-ea"/>
                <a:cs typeface="+mn-cs"/>
              </a:rPr>
              <a:t> – Define budgets and trigger alerts.</a:t>
            </a:r>
          </a:p>
          <a:p>
            <a:pPr lvl="0"/>
            <a:r>
              <a:rPr lang="en-IN" sz="1200" b="1" kern="1200" dirty="0">
                <a:solidFill>
                  <a:schemeClr val="tx1"/>
                </a:solidFill>
                <a:effectLst/>
                <a:latin typeface="+mn-lt"/>
                <a:ea typeface="+mn-ea"/>
                <a:cs typeface="+mn-cs"/>
              </a:rPr>
              <a:t>Reservation Management APIs</a:t>
            </a:r>
            <a:r>
              <a:rPr lang="en-IN" sz="1200" kern="1200" dirty="0">
                <a:solidFill>
                  <a:schemeClr val="tx1"/>
                </a:solidFill>
                <a:effectLst/>
                <a:latin typeface="+mn-lt"/>
                <a:ea typeface="+mn-ea"/>
                <a:cs typeface="+mn-cs"/>
              </a:rPr>
              <a:t> – Recommend long-term commitments to save costs.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Azure supports access via </a:t>
            </a:r>
            <a:r>
              <a:rPr lang="en-IN" sz="1200" b="1" kern="1200" dirty="0">
                <a:solidFill>
                  <a:schemeClr val="tx1"/>
                </a:solidFill>
                <a:effectLst/>
                <a:latin typeface="+mn-lt"/>
                <a:ea typeface="+mn-ea"/>
                <a:cs typeface="+mn-cs"/>
              </a:rPr>
              <a:t>REST</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CLI</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az</a:t>
            </a:r>
            <a:r>
              <a:rPr lang="en-IN" sz="1200" kern="1200" dirty="0">
                <a:solidFill>
                  <a:schemeClr val="tx1"/>
                </a:solidFill>
                <a:effectLst/>
                <a:latin typeface="+mn-lt"/>
                <a:ea typeface="+mn-ea"/>
                <a:cs typeface="+mn-cs"/>
              </a:rPr>
              <a:t> consumption), and SDKs in Python, Node.js, etc.</a:t>
            </a:r>
          </a:p>
          <a:p>
            <a:r>
              <a:rPr lang="en-IN" sz="1200" b="1" kern="1200" dirty="0">
                <a:solidFill>
                  <a:schemeClr val="tx1"/>
                </a:solidFill>
                <a:effectLst/>
                <a:latin typeface="+mn-lt"/>
                <a:ea typeface="+mn-ea"/>
                <a:cs typeface="+mn-cs"/>
              </a:rPr>
              <a:t>4. GCP Cost Control APIs – 45 seconds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GCP offers:</a:t>
            </a:r>
          </a:p>
          <a:p>
            <a:pPr lvl="0"/>
            <a:r>
              <a:rPr lang="en-IN" sz="1200" b="1" kern="1200" dirty="0">
                <a:solidFill>
                  <a:schemeClr val="tx1"/>
                </a:solidFill>
                <a:effectLst/>
                <a:latin typeface="+mn-lt"/>
                <a:ea typeface="+mn-ea"/>
                <a:cs typeface="+mn-cs"/>
              </a:rPr>
              <a:t>Cloud Billing Budget API</a:t>
            </a:r>
            <a:r>
              <a:rPr lang="en-IN" sz="1200" kern="1200" dirty="0">
                <a:solidFill>
                  <a:schemeClr val="tx1"/>
                </a:solidFill>
                <a:effectLst/>
                <a:latin typeface="+mn-lt"/>
                <a:ea typeface="+mn-ea"/>
                <a:cs typeface="+mn-cs"/>
              </a:rPr>
              <a:t> – Set budgets, monitor spend, and send alerts via Pub/Sub.</a:t>
            </a:r>
          </a:p>
          <a:p>
            <a:pPr lvl="0"/>
            <a:r>
              <a:rPr lang="en-IN" sz="1200" b="1" kern="1200" dirty="0">
                <a:solidFill>
                  <a:schemeClr val="tx1"/>
                </a:solidFill>
                <a:effectLst/>
                <a:latin typeface="+mn-lt"/>
                <a:ea typeface="+mn-ea"/>
                <a:cs typeface="+mn-cs"/>
              </a:rPr>
              <a:t>Cloud Pricing API</a:t>
            </a:r>
            <a:r>
              <a:rPr lang="en-IN" sz="1200" kern="1200" dirty="0">
                <a:solidFill>
                  <a:schemeClr val="tx1"/>
                </a:solidFill>
                <a:effectLst/>
                <a:latin typeface="+mn-lt"/>
                <a:ea typeface="+mn-ea"/>
                <a:cs typeface="+mn-cs"/>
              </a:rPr>
              <a:t> – Public and account-specific service prices.</a:t>
            </a:r>
          </a:p>
          <a:p>
            <a:pPr lvl="0"/>
            <a:r>
              <a:rPr lang="en-IN" sz="1200" b="1" kern="1200" dirty="0">
                <a:solidFill>
                  <a:schemeClr val="tx1"/>
                </a:solidFill>
                <a:effectLst/>
                <a:latin typeface="+mn-lt"/>
                <a:ea typeface="+mn-ea"/>
                <a:cs typeface="+mn-cs"/>
              </a:rPr>
              <a:t>Billing Account &amp; </a:t>
            </a:r>
            <a:r>
              <a:rPr lang="en-IN" sz="1200" b="1" kern="1200" dirty="0" err="1">
                <a:solidFill>
                  <a:schemeClr val="tx1"/>
                </a:solidFill>
                <a:effectLst/>
                <a:latin typeface="+mn-lt"/>
                <a:ea typeface="+mn-ea"/>
                <a:cs typeface="+mn-cs"/>
              </a:rPr>
              <a:t>Catalog</a:t>
            </a:r>
            <a:r>
              <a:rPr lang="en-IN" sz="1200" b="1" kern="1200" dirty="0">
                <a:solidFill>
                  <a:schemeClr val="tx1"/>
                </a:solidFill>
                <a:effectLst/>
                <a:latin typeface="+mn-lt"/>
                <a:ea typeface="+mn-ea"/>
                <a:cs typeface="+mn-cs"/>
              </a:rPr>
              <a:t> APIs</a:t>
            </a:r>
            <a:r>
              <a:rPr lang="en-IN" sz="1200" kern="1200" dirty="0">
                <a:solidFill>
                  <a:schemeClr val="tx1"/>
                </a:solidFill>
                <a:effectLst/>
                <a:latin typeface="+mn-lt"/>
                <a:ea typeface="+mn-ea"/>
                <a:cs typeface="+mn-cs"/>
              </a:rPr>
              <a:t> – Manage billing accounts, retrieve SKUs, and price details.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Like AWS and Azure, these are accessible via REST, SDKs, and client libraries in Python, Java, and more.</a:t>
            </a:r>
          </a:p>
          <a:p>
            <a:r>
              <a:rPr lang="en-IN" sz="1200" b="1" kern="1200" dirty="0">
                <a:solidFill>
                  <a:schemeClr val="tx1"/>
                </a:solidFill>
                <a:effectLst/>
                <a:latin typeface="+mn-lt"/>
                <a:ea typeface="+mn-ea"/>
                <a:cs typeface="+mn-cs"/>
              </a:rPr>
              <a:t>5. Closing</a:t>
            </a:r>
          </a:p>
          <a:p>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Across all three providers, the goal of these APIs is the same: </a:t>
            </a:r>
            <a:r>
              <a:rPr lang="en-IN" sz="1200" b="1" kern="1200" dirty="0">
                <a:solidFill>
                  <a:schemeClr val="tx1"/>
                </a:solidFill>
                <a:effectLst/>
                <a:latin typeface="+mn-lt"/>
                <a:ea typeface="+mn-ea"/>
                <a:cs typeface="+mn-cs"/>
              </a:rPr>
              <a:t>automate cost tracking, integrate with dashboards, enforce budgets, and identify savings opportunities</a:t>
            </a:r>
            <a:r>
              <a:rPr lang="en-IN" sz="1200" kern="1200" dirty="0">
                <a:solidFill>
                  <a:schemeClr val="tx1"/>
                </a:solidFill>
                <a:effectLst/>
                <a:latin typeface="+mn-lt"/>
                <a:ea typeface="+mn-ea"/>
                <a:cs typeface="+mn-cs"/>
              </a:rPr>
              <a:t>. Mastering these APIs allows organizations to proactively manage cloud costs rather than react to billing surprises.</a:t>
            </a:r>
          </a:p>
          <a:p>
            <a:endParaRPr lang="en-US" dirty="0"/>
          </a:p>
        </p:txBody>
      </p:sp>
      <p:sp>
        <p:nvSpPr>
          <p:cNvPr id="4" name="Slide Number Placeholder 3"/>
          <p:cNvSpPr>
            <a:spLocks noGrp="1"/>
          </p:cNvSpPr>
          <p:nvPr>
            <p:ph type="sldNum" sz="quarter" idx="5"/>
          </p:nvPr>
        </p:nvSpPr>
        <p:spPr/>
        <p:txBody>
          <a:bodyPr/>
          <a:lstStyle/>
          <a:p>
            <a:fld id="{01521BD8-64BB-1642-A42B-16BFB72F5BD2}" type="slidenum">
              <a:rPr lang="en-US" smtClean="0"/>
              <a:t>9</a:t>
            </a:fld>
            <a:endParaRPr lang="en-US"/>
          </a:p>
        </p:txBody>
      </p:sp>
    </p:spTree>
    <p:extLst>
      <p:ext uri="{BB962C8B-B14F-4D97-AF65-F5344CB8AC3E}">
        <p14:creationId xmlns:p14="http://schemas.microsoft.com/office/powerpoint/2010/main" val="252886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DD75-D855-2E7C-B32C-71EA0AFD82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6DC0EF2-DCBA-9BDA-3D1F-1CB467423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70BDC3B-8E51-1F71-E5A9-76C45CC6D013}"/>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5" name="Footer Placeholder 4">
            <a:extLst>
              <a:ext uri="{FF2B5EF4-FFF2-40B4-BE49-F238E27FC236}">
                <a16:creationId xmlns:a16="http://schemas.microsoft.com/office/drawing/2014/main" id="{E9F70211-F0A0-DE9A-A3A0-463F99064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C7649-27EB-038E-A1D0-C393DD24DB42}"/>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1409499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02E2-9A40-D01F-697C-DAB4D10F54B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578477-EE26-7E47-C78E-8CF17A14A9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5337EB-4683-1061-A032-EB18F4756466}"/>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5" name="Footer Placeholder 4">
            <a:extLst>
              <a:ext uri="{FF2B5EF4-FFF2-40B4-BE49-F238E27FC236}">
                <a16:creationId xmlns:a16="http://schemas.microsoft.com/office/drawing/2014/main" id="{ECF56AA7-6120-60E5-D6ED-639809976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02245-6FA2-4973-8EF7-E7F6F887CFD2}"/>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11403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ECB7D8-AE65-2E95-B3AC-E46992EE8E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10FB34E-2F08-F858-9938-5DDFF7100F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5B646F-4EB9-FA29-D557-FA043657649B}"/>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5" name="Footer Placeholder 4">
            <a:extLst>
              <a:ext uri="{FF2B5EF4-FFF2-40B4-BE49-F238E27FC236}">
                <a16:creationId xmlns:a16="http://schemas.microsoft.com/office/drawing/2014/main" id="{1310790C-E0E3-0A0E-81D4-2108B71AB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A040E-FCE5-26C2-92E7-5C2B06EF6C61}"/>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167802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3A7D-54DC-56E0-4B69-F0A17A3DD9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D79782-49E5-A1D9-9C44-789A7A142CF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6C37C3-80BC-7D27-5CEE-4C88ACA7C1B1}"/>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5" name="Footer Placeholder 4">
            <a:extLst>
              <a:ext uri="{FF2B5EF4-FFF2-40B4-BE49-F238E27FC236}">
                <a16:creationId xmlns:a16="http://schemas.microsoft.com/office/drawing/2014/main" id="{18718047-626D-A00C-E273-7F7790477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7484B-5FDE-0161-C7DC-74CDEDBBB7DF}"/>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272184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8ECC-5522-DF04-26A5-D0B794D5A7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E169E83-7084-6BD7-5005-A96CDEFF25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D9BD9D-F1AF-8F7D-4386-C2F2529C6279}"/>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5" name="Footer Placeholder 4">
            <a:extLst>
              <a:ext uri="{FF2B5EF4-FFF2-40B4-BE49-F238E27FC236}">
                <a16:creationId xmlns:a16="http://schemas.microsoft.com/office/drawing/2014/main" id="{C2B51FED-D783-2BA2-A2A1-58BBEC74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EC52F-0369-7A37-784C-56CEF07D71AB}"/>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304370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F0E6-66A4-F448-069C-07239A7EC86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22ACCB-61C6-B925-B02D-22DFF81C1BA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D39CB1F-5B6E-480E-A0CD-C35A2A2D24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16243-A70F-2E40-7F8F-A7F941B7C2C3}"/>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6" name="Footer Placeholder 5">
            <a:extLst>
              <a:ext uri="{FF2B5EF4-FFF2-40B4-BE49-F238E27FC236}">
                <a16:creationId xmlns:a16="http://schemas.microsoft.com/office/drawing/2014/main" id="{47814200-EFB4-8F58-F613-37A1658F1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81B9C-B75D-9DB1-7076-BDF0E9298F0C}"/>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345008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53F8-3DD1-DB7D-FD98-066403F32B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437CF3F-1A9B-76BE-539D-19093C6E1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3FBE06-D841-8CDE-38BB-77BD19412E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CEC559E-D857-BA93-AFCB-BDB4B2B2A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632F5AF-1D9B-6800-07E2-E04ECA1B0C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55D62D-4AF9-0042-C510-C0227B764189}"/>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8" name="Footer Placeholder 7">
            <a:extLst>
              <a:ext uri="{FF2B5EF4-FFF2-40B4-BE49-F238E27FC236}">
                <a16:creationId xmlns:a16="http://schemas.microsoft.com/office/drawing/2014/main" id="{67E2E2C3-0226-AAB2-B145-B37C7F2444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6D6EC2-3A5B-201F-D9E5-750ACA98D6E3}"/>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252607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3A0FD-CF50-CC18-DFE9-8C7CD786DD6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0A8421E-068E-BAF2-58C2-27184BD01D36}"/>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4" name="Footer Placeholder 3">
            <a:extLst>
              <a:ext uri="{FF2B5EF4-FFF2-40B4-BE49-F238E27FC236}">
                <a16:creationId xmlns:a16="http://schemas.microsoft.com/office/drawing/2014/main" id="{FA9F13E9-8481-BBE9-17B8-4B1762E76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ED9D1-8E4F-0765-8D3A-0217FF254B9D}"/>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288908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7CA92-EE06-2F14-BB21-77FA02862040}"/>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3" name="Footer Placeholder 2">
            <a:extLst>
              <a:ext uri="{FF2B5EF4-FFF2-40B4-BE49-F238E27FC236}">
                <a16:creationId xmlns:a16="http://schemas.microsoft.com/office/drawing/2014/main" id="{2F842168-896A-8244-5CAE-F67DEE74C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FC4D3E-2B8F-38F6-FE33-595D00FB9B3E}"/>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167323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BDC0-1638-560E-7DA2-26D1BABFF0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9B2DD2E-A63B-F3B1-8078-9DC807D7F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9BAC73-93F6-0F22-EB4C-811CC3C591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F08030-6106-FEC6-DDD1-BCB06BA579F8}"/>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6" name="Footer Placeholder 5">
            <a:extLst>
              <a:ext uri="{FF2B5EF4-FFF2-40B4-BE49-F238E27FC236}">
                <a16:creationId xmlns:a16="http://schemas.microsoft.com/office/drawing/2014/main" id="{D18039E8-9436-5C9D-8B98-D7EFA18B8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55A33-C5B7-FE47-769A-5A19D4011C65}"/>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306853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C0F8-070B-A4B4-0CDC-5FE7B0D0A3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449EF2-4B09-6F0A-8EC9-E8374C421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AB35C-7AFF-317F-98DB-93147F7D0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3ED881-59D0-14CE-B130-96CDAA45FD16}"/>
              </a:ext>
            </a:extLst>
          </p:cNvPr>
          <p:cNvSpPr>
            <a:spLocks noGrp="1"/>
          </p:cNvSpPr>
          <p:nvPr>
            <p:ph type="dt" sz="half" idx="10"/>
          </p:nvPr>
        </p:nvSpPr>
        <p:spPr/>
        <p:txBody>
          <a:bodyPr/>
          <a:lstStyle/>
          <a:p>
            <a:fld id="{628B2396-3214-A140-8334-E4A3C51CC0B3}" type="datetimeFigureOut">
              <a:rPr lang="en-US" smtClean="0"/>
              <a:t>8/13/25</a:t>
            </a:fld>
            <a:endParaRPr lang="en-US"/>
          </a:p>
        </p:txBody>
      </p:sp>
      <p:sp>
        <p:nvSpPr>
          <p:cNvPr id="6" name="Footer Placeholder 5">
            <a:extLst>
              <a:ext uri="{FF2B5EF4-FFF2-40B4-BE49-F238E27FC236}">
                <a16:creationId xmlns:a16="http://schemas.microsoft.com/office/drawing/2014/main" id="{B6027CB9-A463-A7D5-C6DA-992273C17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0C06A-8571-F2C8-2D2A-A6DE2BCEDD5E}"/>
              </a:ext>
            </a:extLst>
          </p:cNvPr>
          <p:cNvSpPr>
            <a:spLocks noGrp="1"/>
          </p:cNvSpPr>
          <p:nvPr>
            <p:ph type="sldNum" sz="quarter" idx="12"/>
          </p:nvPr>
        </p:nvSpPr>
        <p:spPr/>
        <p:txBody>
          <a:bodyPr/>
          <a:lstStyle/>
          <a:p>
            <a:fld id="{F89F4EC9-8AD7-6A43-AC0D-99B21679E10A}" type="slidenum">
              <a:rPr lang="en-US" smtClean="0"/>
              <a:t>‹#›</a:t>
            </a:fld>
            <a:endParaRPr lang="en-US"/>
          </a:p>
        </p:txBody>
      </p:sp>
    </p:spTree>
    <p:extLst>
      <p:ext uri="{BB962C8B-B14F-4D97-AF65-F5344CB8AC3E}">
        <p14:creationId xmlns:p14="http://schemas.microsoft.com/office/powerpoint/2010/main" val="280939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903AD-25F4-151C-D54E-C67961756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614050-1303-87D0-819D-024A6AAC2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12D516-39DF-86A3-5DB8-0A657E5D9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8B2396-3214-A140-8334-E4A3C51CC0B3}" type="datetimeFigureOut">
              <a:rPr lang="en-US" smtClean="0"/>
              <a:t>8/13/25</a:t>
            </a:fld>
            <a:endParaRPr lang="en-US"/>
          </a:p>
        </p:txBody>
      </p:sp>
      <p:sp>
        <p:nvSpPr>
          <p:cNvPr id="5" name="Footer Placeholder 4">
            <a:extLst>
              <a:ext uri="{FF2B5EF4-FFF2-40B4-BE49-F238E27FC236}">
                <a16:creationId xmlns:a16="http://schemas.microsoft.com/office/drawing/2014/main" id="{CA91B09B-9EEE-5E03-61F4-AC68A5BA3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BFD0FC6-5767-0E81-F26C-98C8BD9DE3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9F4EC9-8AD7-6A43-AC0D-99B21679E10A}" type="slidenum">
              <a:rPr lang="en-US" smtClean="0"/>
              <a:t>‹#›</a:t>
            </a:fld>
            <a:endParaRPr lang="en-US"/>
          </a:p>
        </p:txBody>
      </p:sp>
    </p:spTree>
    <p:extLst>
      <p:ext uri="{BB962C8B-B14F-4D97-AF65-F5344CB8AC3E}">
        <p14:creationId xmlns:p14="http://schemas.microsoft.com/office/powerpoint/2010/main" val="2591712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7" name="Rectangle 312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a:extLst>
              <a:ext uri="{FF2B5EF4-FFF2-40B4-BE49-F238E27FC236}">
                <a16:creationId xmlns:a16="http://schemas.microsoft.com/office/drawing/2014/main" id="{98957A26-DED7-1705-55E4-0622007D7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017" t="4012" r="996"/>
          <a:stretch>
            <a:fillRect/>
          </a:stretch>
        </p:blipFill>
        <p:spPr bwMode="auto">
          <a:xfrm>
            <a:off x="3523488" y="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129" name="Rectangle 312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4B3AEA-AB16-F152-BE8C-78DE9A86A4A4}"/>
              </a:ext>
            </a:extLst>
          </p:cNvPr>
          <p:cNvSpPr>
            <a:spLocks noGrp="1"/>
          </p:cNvSpPr>
          <p:nvPr>
            <p:ph type="title"/>
          </p:nvPr>
        </p:nvSpPr>
        <p:spPr>
          <a:xfrm>
            <a:off x="481028" y="923686"/>
            <a:ext cx="5819103" cy="1623043"/>
          </a:xfrm>
        </p:spPr>
        <p:txBody>
          <a:bodyPr vert="horz" lIns="91440" tIns="45720" rIns="91440" bIns="45720" rtlCol="0" anchor="b">
            <a:normAutofit fontScale="90000"/>
          </a:bodyPr>
          <a:lstStyle/>
          <a:p>
            <a:r>
              <a:rPr lang="en-US" sz="2800" b="1" dirty="0">
                <a:solidFill>
                  <a:schemeClr val="bg1"/>
                </a:solidFill>
                <a:latin typeface="Times New Roman" panose="02020603050405020304" pitchFamily="18" charset="0"/>
                <a:cs typeface="Times New Roman" panose="02020603050405020304" pitchFamily="18" charset="0"/>
              </a:rPr>
              <a:t>Cost Optimization in Hybrid Multi-Cloud Architectures: A Study of Cloud Pricing Models, Sky Computing, and API-Driven Cost Control</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3131" name="Rectangle 31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33" name="Rectangle 31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45C2FDB-A599-2C5F-7591-AAA3F4DD8D75}"/>
              </a:ext>
            </a:extLst>
          </p:cNvPr>
          <p:cNvSpPr txBox="1"/>
          <p:nvPr/>
        </p:nvSpPr>
        <p:spPr>
          <a:xfrm>
            <a:off x="364625" y="5119068"/>
            <a:ext cx="3308823" cy="2223750"/>
          </a:xfrm>
          <a:prstGeom prst="rect">
            <a:avLst/>
          </a:prstGeom>
          <a:noFill/>
        </p:spPr>
        <p:txBody>
          <a:bodyPr wrap="square" rtlCol="0">
            <a:spAutoFit/>
          </a:bodyPr>
          <a:lstStyle/>
          <a:p>
            <a:pPr>
              <a:lnSpc>
                <a:spcPct val="90000"/>
              </a:lnSpc>
              <a:spcAft>
                <a:spcPts val="600"/>
              </a:spcAft>
            </a:pPr>
            <a:r>
              <a:rPr lang="en-US" dirty="0">
                <a:solidFill>
                  <a:srgbClr val="FFFFFF"/>
                </a:solidFill>
                <a:latin typeface="Times New Roman" panose="02020603050405020304" pitchFamily="18" charset="0"/>
                <a:cs typeface="Times New Roman" panose="02020603050405020304" pitchFamily="18" charset="0"/>
              </a:rPr>
              <a:t>By : </a:t>
            </a:r>
          </a:p>
          <a:p>
            <a:pPr>
              <a:lnSpc>
                <a:spcPct val="90000"/>
              </a:lnSpc>
              <a:spcAft>
                <a:spcPts val="600"/>
              </a:spcAft>
            </a:pPr>
            <a:r>
              <a:rPr lang="en-US" dirty="0">
                <a:solidFill>
                  <a:srgbClr val="FFFFFF"/>
                </a:solidFill>
                <a:latin typeface="Times New Roman" panose="02020603050405020304" pitchFamily="18" charset="0"/>
                <a:cs typeface="Times New Roman" panose="02020603050405020304" pitchFamily="18" charset="0"/>
              </a:rPr>
              <a:t>Shiva Kumar Biru</a:t>
            </a:r>
          </a:p>
          <a:p>
            <a:pPr>
              <a:lnSpc>
                <a:spcPct val="90000"/>
              </a:lnSpc>
              <a:spcAft>
                <a:spcPts val="600"/>
              </a:spcAft>
            </a:pPr>
            <a:r>
              <a:rPr lang="en-US" dirty="0">
                <a:solidFill>
                  <a:schemeClr val="bg1"/>
                </a:solidFill>
                <a:latin typeface="Times New Roman" panose="02020603050405020304" pitchFamily="18" charset="0"/>
                <a:cs typeface="Times New Roman" panose="02020603050405020304" pitchFamily="18" charset="0"/>
              </a:rPr>
              <a:t>Examiners: Prof. Henry-Nobert Cocos, Prof. Dr. Christian Baun</a:t>
            </a:r>
          </a:p>
          <a:p>
            <a:pPr>
              <a:lnSpc>
                <a:spcPct val="90000"/>
              </a:lnSpc>
              <a:spcAft>
                <a:spcPts val="600"/>
              </a:spcAft>
            </a:pPr>
            <a:r>
              <a:rPr lang="en-US" dirty="0">
                <a:solidFill>
                  <a:schemeClr val="bg1"/>
                </a:solidFill>
                <a:latin typeface="Times New Roman" panose="02020603050405020304" pitchFamily="18" charset="0"/>
                <a:cs typeface="Times New Roman" panose="02020603050405020304" pitchFamily="18" charset="0"/>
              </a:rPr>
              <a:t>Date: 13.08.2025</a:t>
            </a:r>
            <a:endParaRPr lang="en-IN" dirty="0">
              <a:solidFill>
                <a:schemeClr val="bg1"/>
              </a:solidFill>
              <a:latin typeface="Times New Roman" panose="02020603050405020304" pitchFamily="18" charset="0"/>
              <a:cs typeface="Times New Roman" panose="02020603050405020304" pitchFamily="18" charset="0"/>
            </a:endParaRPr>
          </a:p>
          <a:p>
            <a:pPr>
              <a:lnSpc>
                <a:spcPct val="90000"/>
              </a:lnSpc>
              <a:spcAft>
                <a:spcPts val="600"/>
              </a:spcAft>
            </a:pPr>
            <a:endParaRPr lang="en-IN" dirty="0">
              <a:solidFill>
                <a:schemeClr val="bg1"/>
              </a:solidFill>
            </a:endParaRPr>
          </a:p>
          <a:p>
            <a:pPr>
              <a:lnSpc>
                <a:spcPct val="90000"/>
              </a:lnSpc>
              <a:spcAft>
                <a:spcPts val="600"/>
              </a:spcAft>
            </a:pPr>
            <a:endParaRPr lang="en-US" dirty="0">
              <a:solidFill>
                <a:srgbClr val="FFFFFF"/>
              </a:solidFill>
            </a:endParaRPr>
          </a:p>
        </p:txBody>
      </p:sp>
      <p:sp>
        <p:nvSpPr>
          <p:cNvPr id="5" name="TextBox 4">
            <a:extLst>
              <a:ext uri="{FF2B5EF4-FFF2-40B4-BE49-F238E27FC236}">
                <a16:creationId xmlns:a16="http://schemas.microsoft.com/office/drawing/2014/main" id="{3F09803C-B9F8-DB1D-E394-D319F3DDD92A}"/>
              </a:ext>
            </a:extLst>
          </p:cNvPr>
          <p:cNvSpPr txBox="1"/>
          <p:nvPr/>
        </p:nvSpPr>
        <p:spPr>
          <a:xfrm>
            <a:off x="2488676" y="356333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9686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Arc 4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74FF65-FB81-BDA6-A5DC-36A6F8D5D4DC}"/>
              </a:ext>
            </a:extLst>
          </p:cNvPr>
          <p:cNvSpPr>
            <a:spLocks noGrp="1"/>
          </p:cNvSpPr>
          <p:nvPr>
            <p:ph type="ctrTitle"/>
          </p:nvPr>
        </p:nvSpPr>
        <p:spPr>
          <a:xfrm>
            <a:off x="5740191" y="328331"/>
            <a:ext cx="5458838" cy="1325563"/>
          </a:xfrm>
        </p:spPr>
        <p:txBody>
          <a:bodyPr vert="horz" lIns="91440" tIns="45720" rIns="91440" bIns="45720" rtlCol="0" anchor="ctr">
            <a:normAutofit/>
          </a:bodyPr>
          <a:lstStyle/>
          <a:p>
            <a:pPr algn="l"/>
            <a:r>
              <a:rPr lang="en-US" sz="3200" b="1" kern="1200" dirty="0">
                <a:solidFill>
                  <a:schemeClr val="tx1"/>
                </a:solidFill>
                <a:latin typeface="Times New Roman" panose="02020603050405020304" pitchFamily="18" charset="0"/>
                <a:cs typeface="Times New Roman" panose="02020603050405020304" pitchFamily="18" charset="0"/>
              </a:rPr>
              <a:t>Sky computing</a:t>
            </a:r>
            <a:endParaRPr lang="en-US" sz="3200" kern="1200" dirty="0">
              <a:solidFill>
                <a:schemeClr val="tx1"/>
              </a:solidFill>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52B9F7C3-CAC0-95B4-2775-C8DA3A77C2F7}"/>
              </a:ext>
            </a:extLst>
          </p:cNvPr>
          <p:cNvSpPr>
            <a:spLocks noGrp="1"/>
          </p:cNvSpPr>
          <p:nvPr>
            <p:ph type="subTitle" idx="1"/>
          </p:nvPr>
        </p:nvSpPr>
        <p:spPr>
          <a:xfrm>
            <a:off x="5770553" y="1454387"/>
            <a:ext cx="5777926" cy="4717813"/>
          </a:xfrm>
        </p:spPr>
        <p:txBody>
          <a:bodyPr vert="horz" lIns="91440" tIns="45720" rIns="91440" bIns="45720" rtlCol="0">
            <a:noAutofit/>
          </a:bodyPr>
          <a:lstStyle/>
          <a:p>
            <a:pPr algn="l"/>
            <a:r>
              <a:rPr lang="en-US" sz="1500" b="1" dirty="0">
                <a:latin typeface="Times New Roman" panose="02020603050405020304" pitchFamily="18" charset="0"/>
                <a:cs typeface="Times New Roman" panose="02020603050405020304" pitchFamily="18" charset="0"/>
              </a:rPr>
              <a:t>What It Is</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Enables seamless, vendor-agnostic cloud usage</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Inspired by utility computing – compute as a global utility</a:t>
            </a:r>
          </a:p>
          <a:p>
            <a:pPr algn="l"/>
            <a:r>
              <a:rPr lang="en-US" sz="1500" b="1" dirty="0">
                <a:latin typeface="Times New Roman" panose="02020603050405020304" pitchFamily="18" charset="0"/>
                <a:cs typeface="Times New Roman" panose="02020603050405020304" pitchFamily="18" charset="0"/>
              </a:rPr>
              <a:t>Architecture</a:t>
            </a:r>
          </a:p>
          <a:p>
            <a:pPr indent="-228600" algn="l">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Compatibility Layer</a:t>
            </a:r>
            <a:r>
              <a:rPr lang="en-US" sz="1500" dirty="0">
                <a:latin typeface="Times New Roman" panose="02020603050405020304" pitchFamily="18" charset="0"/>
                <a:cs typeface="Times New Roman" panose="02020603050405020304" pitchFamily="18" charset="0"/>
              </a:rPr>
              <a:t> – Open tools (K8s, Docker) enable portability</a:t>
            </a:r>
          </a:p>
          <a:p>
            <a:pPr indent="-228600" algn="l">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Intercloud Layer</a:t>
            </a:r>
            <a:r>
              <a:rPr lang="en-US" sz="1500" dirty="0">
                <a:latin typeface="Times New Roman" panose="02020603050405020304" pitchFamily="18" charset="0"/>
                <a:cs typeface="Times New Roman" panose="02020603050405020304" pitchFamily="18" charset="0"/>
              </a:rPr>
              <a:t> – Smart scheduling across clouds (cost/perf aware)</a:t>
            </a:r>
          </a:p>
          <a:p>
            <a:pPr indent="-228600" algn="l">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Peering Layer</a:t>
            </a:r>
            <a:r>
              <a:rPr lang="en-US" sz="1500" dirty="0">
                <a:latin typeface="Times New Roman" panose="02020603050405020304" pitchFamily="18" charset="0"/>
                <a:cs typeface="Times New Roman" panose="02020603050405020304" pitchFamily="18" charset="0"/>
              </a:rPr>
              <a:t> – Efficient cross-cloud data sharing (low egress)</a:t>
            </a:r>
          </a:p>
          <a:p>
            <a:pPr algn="l"/>
            <a:r>
              <a:rPr lang="en-US" sz="1500" b="1" dirty="0">
                <a:latin typeface="Times New Roman" panose="02020603050405020304" pitchFamily="18" charset="0"/>
                <a:cs typeface="Times New Roman" panose="02020603050405020304" pitchFamily="18" charset="0"/>
              </a:rPr>
              <a:t>Key Component: Intercloud Broker</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Manages job placement, billing, data movement</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Example: Sky Pilot optimizes ML pipelines across AWS, GCP, Azure → 80% cost savings</a:t>
            </a:r>
          </a:p>
          <a:p>
            <a:pPr algn="l"/>
            <a:r>
              <a:rPr lang="en-US" sz="1500" b="1" dirty="0">
                <a:latin typeface="Times New Roman" panose="02020603050405020304" pitchFamily="18" charset="0"/>
                <a:cs typeface="Times New Roman" panose="02020603050405020304" pitchFamily="18" charset="0"/>
              </a:rPr>
              <a:t>This Thesis Enables Sky Computing</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Compares real-time costs, APIs, data transfer fees across AWS, Azure, GCP</a:t>
            </a:r>
          </a:p>
          <a:p>
            <a:pPr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Builds a live VM cost dashboard.</a:t>
            </a:r>
          </a:p>
        </p:txBody>
      </p:sp>
      <p:pic>
        <p:nvPicPr>
          <p:cNvPr id="5" name="Picture 4" descr="A diagram of a company&#10;&#10;AI-generated content may be incorrect.">
            <a:extLst>
              <a:ext uri="{FF2B5EF4-FFF2-40B4-BE49-F238E27FC236}">
                <a16:creationId xmlns:a16="http://schemas.microsoft.com/office/drawing/2014/main" id="{BEF19913-ED70-DCF0-9387-E74E72C14E57}"/>
              </a:ext>
            </a:extLst>
          </p:cNvPr>
          <p:cNvPicPr>
            <a:picLocks noChangeAspect="1"/>
          </p:cNvPicPr>
          <p:nvPr/>
        </p:nvPicPr>
        <p:blipFill>
          <a:blip r:embed="rId3"/>
          <a:stretch>
            <a:fillRect/>
          </a:stretch>
        </p:blipFill>
        <p:spPr>
          <a:xfrm>
            <a:off x="683429" y="1526013"/>
            <a:ext cx="4373333" cy="3492868"/>
          </a:xfrm>
          <a:prstGeom prst="rect">
            <a:avLst/>
          </a:prstGeom>
        </p:spPr>
      </p:pic>
    </p:spTree>
    <p:extLst>
      <p:ext uri="{BB962C8B-B14F-4D97-AF65-F5344CB8AC3E}">
        <p14:creationId xmlns:p14="http://schemas.microsoft.com/office/powerpoint/2010/main" val="245786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EC7E9C-CF15-FB6D-AE02-35FBFB95B114}"/>
              </a:ext>
            </a:extLst>
          </p:cNvPr>
          <p:cNvSpPr>
            <a:spLocks noGrp="1"/>
          </p:cNvSpPr>
          <p:nvPr>
            <p:ph type="title"/>
          </p:nvPr>
        </p:nvSpPr>
        <p:spPr>
          <a:xfrm>
            <a:off x="462763" y="2617070"/>
            <a:ext cx="4023360" cy="1153246"/>
          </a:xfrm>
        </p:spPr>
        <p:txBody>
          <a:bodyPr vert="horz" lIns="91440" tIns="45720" rIns="91440" bIns="45720" rtlCol="0" anchor="b">
            <a:normAutofit/>
          </a:bodyPr>
          <a:lstStyle/>
          <a:p>
            <a:r>
              <a:rPr lang="en-US" sz="3200" b="1" kern="1200" dirty="0">
                <a:solidFill>
                  <a:schemeClr val="tx1"/>
                </a:solidFill>
                <a:latin typeface="Times New Roman" panose="02020603050405020304" pitchFamily="18" charset="0"/>
                <a:cs typeface="Times New Roman" panose="02020603050405020304" pitchFamily="18" charset="0"/>
              </a:rPr>
              <a:t>Prototype Demo</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computer&#10;&#10;AI-generated content may be incorrect.">
            <a:extLst>
              <a:ext uri="{FF2B5EF4-FFF2-40B4-BE49-F238E27FC236}">
                <a16:creationId xmlns:a16="http://schemas.microsoft.com/office/drawing/2014/main" id="{74C89686-3AE6-6787-C3FD-8FCB56DA4F16}"/>
              </a:ext>
            </a:extLst>
          </p:cNvPr>
          <p:cNvPicPr>
            <a:picLocks noChangeAspect="1"/>
          </p:cNvPicPr>
          <p:nvPr/>
        </p:nvPicPr>
        <p:blipFill>
          <a:blip r:embed="rId3"/>
          <a:stretch>
            <a:fillRect/>
          </a:stretch>
        </p:blipFill>
        <p:spPr>
          <a:xfrm>
            <a:off x="5414356" y="1614977"/>
            <a:ext cx="6408836" cy="3476793"/>
          </a:xfrm>
          <a:prstGeom prst="rect">
            <a:avLst/>
          </a:prstGeom>
        </p:spPr>
      </p:pic>
    </p:spTree>
    <p:extLst>
      <p:ext uri="{BB962C8B-B14F-4D97-AF65-F5344CB8AC3E}">
        <p14:creationId xmlns:p14="http://schemas.microsoft.com/office/powerpoint/2010/main" val="265810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6C0A8-130F-8742-9FCB-07BB7277AFE6}"/>
              </a:ext>
            </a:extLst>
          </p:cNvPr>
          <p:cNvSpPr>
            <a:spLocks noGrp="1"/>
          </p:cNvSpPr>
          <p:nvPr>
            <p:ph type="ctrTitle"/>
          </p:nvPr>
        </p:nvSpPr>
        <p:spPr>
          <a:xfrm>
            <a:off x="643465" y="3505199"/>
            <a:ext cx="4809068" cy="2608143"/>
          </a:xfrm>
        </p:spPr>
        <p:txBody>
          <a:bodyPr vert="horz" lIns="91440" tIns="45720" rIns="91440" bIns="45720" rtlCol="0" anchor="t">
            <a:normAutofit/>
          </a:bodyPr>
          <a:lstStyle/>
          <a:p>
            <a:r>
              <a:rPr lang="en-US" sz="3200" b="1" kern="1200" dirty="0">
                <a:solidFill>
                  <a:schemeClr val="tx1"/>
                </a:solidFill>
                <a:latin typeface="Times New Roman" panose="02020603050405020304" pitchFamily="18" charset="0"/>
                <a:cs typeface="Times New Roman" panose="02020603050405020304" pitchFamily="18" charset="0"/>
              </a:rPr>
              <a:t>Conclusion and Future scope </a:t>
            </a:r>
          </a:p>
        </p:txBody>
      </p:sp>
      <p:pic>
        <p:nvPicPr>
          <p:cNvPr id="7" name="Graphic 6" descr="Teacher">
            <a:extLst>
              <a:ext uri="{FF2B5EF4-FFF2-40B4-BE49-F238E27FC236}">
                <a16:creationId xmlns:a16="http://schemas.microsoft.com/office/drawing/2014/main" id="{D7EE4A27-02F6-4D0D-6868-9C8EB7855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3" name="Subtitle 2">
            <a:extLst>
              <a:ext uri="{FF2B5EF4-FFF2-40B4-BE49-F238E27FC236}">
                <a16:creationId xmlns:a16="http://schemas.microsoft.com/office/drawing/2014/main" id="{CF93ADBC-E338-C526-8D23-D558AD4830F3}"/>
              </a:ext>
            </a:extLst>
          </p:cNvPr>
          <p:cNvSpPr>
            <a:spLocks noGrp="1"/>
          </p:cNvSpPr>
          <p:nvPr>
            <p:ph type="subTitle" idx="1"/>
          </p:nvPr>
        </p:nvSpPr>
        <p:spPr>
          <a:xfrm>
            <a:off x="5657850" y="433633"/>
            <a:ext cx="6017683" cy="6089715"/>
          </a:xfrm>
        </p:spPr>
        <p:txBody>
          <a:bodyPr vert="horz" lIns="91440" tIns="45720" rIns="91440" bIns="45720" rtlCol="0" anchor="ctr">
            <a:normAutofit/>
          </a:bodyPr>
          <a:lstStyle/>
          <a:p>
            <a:pPr algn="l"/>
            <a:r>
              <a:rPr lang="en-US" sz="1800" b="1" dirty="0">
                <a:latin typeface="Times New Roman" panose="02020603050405020304" pitchFamily="18" charset="0"/>
                <a:cs typeface="Times New Roman" panose="02020603050405020304" pitchFamily="18" charset="0"/>
              </a:rPr>
              <a:t>Conclusion</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Compared cloud pricing models across AWS, Azure, GCP using real-time data</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Identified major regional price gaps and hidden egress costs</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Demonstrated that mixed pricing (Reserved + Spot + On-Demand) saves up to 45%</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Built a live dashboard for VM cost comparison (Panel + cloud APIs)</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Validated that cloud options are more cost-efficient than on-prem</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Supports Sky Computing by enabling cross-cloud cost-awareness</a:t>
            </a:r>
          </a:p>
          <a:p>
            <a:pPr algn="l"/>
            <a:endParaRPr lang="en-US" sz="15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Future Work</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Extend comparison to GPU, memory-optimized, and PaaS/SaaS services</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Include storage, networking, security, licenses in TCO analysis</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Deploy real workloads across clouds to validate strategy impact</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Expand dashboard: user inputs, broader services, smart recommendations</a:t>
            </a:r>
          </a:p>
          <a:p>
            <a:pPr marL="285750" indent="-228600" algn="l">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Evolve into an intelligent advisor for real-time multi-cloud cost optimization</a:t>
            </a:r>
          </a:p>
          <a:p>
            <a:pPr indent="-228600" algn="l">
              <a:buFont typeface="Arial" panose="020B0604020202020204" pitchFamily="34" charset="0"/>
              <a:buChar char="•"/>
            </a:pPr>
            <a:endParaRPr lang="en-US" sz="1400" dirty="0"/>
          </a:p>
        </p:txBody>
      </p:sp>
    </p:spTree>
    <p:extLst>
      <p:ext uri="{BB962C8B-B14F-4D97-AF65-F5344CB8AC3E}">
        <p14:creationId xmlns:p14="http://schemas.microsoft.com/office/powerpoint/2010/main" val="47007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AA4DC-1D1B-5DB7-A263-E89E5F8B6709}"/>
              </a:ext>
            </a:extLst>
          </p:cNvPr>
          <p:cNvSpPr>
            <a:spLocks noGrp="1"/>
          </p:cNvSpPr>
          <p:nvPr>
            <p:ph type="title"/>
          </p:nvPr>
        </p:nvSpPr>
        <p:spPr>
          <a:xfrm>
            <a:off x="1525712" y="2400475"/>
            <a:ext cx="9142288" cy="2068222"/>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Thank you </a:t>
            </a:r>
            <a:endParaRPr lang="en-US" sz="5200" kern="1200">
              <a:solidFill>
                <a:schemeClr val="tx1"/>
              </a:solidFill>
              <a:latin typeface="+mj-lt"/>
              <a:ea typeface="+mj-ea"/>
              <a:cs typeface="+mj-cs"/>
            </a:endParaRPr>
          </a:p>
        </p:txBody>
      </p:sp>
      <p:pic>
        <p:nvPicPr>
          <p:cNvPr id="6" name="Graphic 5" descr="Handshake">
            <a:extLst>
              <a:ext uri="{FF2B5EF4-FFF2-40B4-BE49-F238E27FC236}">
                <a16:creationId xmlns:a16="http://schemas.microsoft.com/office/drawing/2014/main" id="{E4666A35-CA0C-25C6-3B1A-FC7E1B93D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248540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C6C832-5872-3782-95A7-F5DA9708FD19}"/>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pPr algn="l"/>
            <a:r>
              <a:rPr lang="en-US" sz="3200" kern="1200" dirty="0">
                <a:solidFill>
                  <a:schemeClr val="tx1"/>
                </a:solidFill>
                <a:latin typeface="Times New Roman" panose="02020603050405020304" pitchFamily="18" charset="0"/>
                <a:cs typeface="Times New Roman" panose="02020603050405020304" pitchFamily="18" charset="0"/>
              </a:rPr>
              <a:t>Motivation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0069CF1B-2417-ECF6-45BE-A7A3AA18DF1D}"/>
              </a:ext>
            </a:extLst>
          </p:cNvPr>
          <p:cNvSpPr>
            <a:spLocks noGrp="1"/>
          </p:cNvSpPr>
          <p:nvPr>
            <p:ph type="subTitle" idx="1"/>
          </p:nvPr>
        </p:nvSpPr>
        <p:spPr>
          <a:xfrm>
            <a:off x="5434149" y="932688"/>
            <a:ext cx="5916603" cy="4992624"/>
          </a:xfrm>
        </p:spPr>
        <p:txBody>
          <a:bodyPr vert="horz" lIns="91440" tIns="45720" rIns="91440" bIns="45720" rtlCol="0" anchor="ctr">
            <a:normAutofit/>
          </a:bodyPr>
          <a:lstStyle/>
          <a:p>
            <a:pPr lvl="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Cloud adoption is growing, but managing costs across providers is complex.</a:t>
            </a:r>
          </a:p>
          <a:p>
            <a:pPr lvl="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Hybrid and multi-cloud strategies introduce hidden costs and vendor lock-in risks.</a:t>
            </a:r>
          </a:p>
          <a:p>
            <a:pPr lvl="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Sky Computing promises portability and cross-provider cost optimization.</a:t>
            </a:r>
          </a:p>
          <a:p>
            <a:pPr algn="l"/>
            <a:endParaRPr lang="en-US" sz="2000" dirty="0"/>
          </a:p>
        </p:txBody>
      </p:sp>
    </p:spTree>
    <p:extLst>
      <p:ext uri="{BB962C8B-B14F-4D97-AF65-F5344CB8AC3E}">
        <p14:creationId xmlns:p14="http://schemas.microsoft.com/office/powerpoint/2010/main" val="87578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11B9D4-D48A-972F-6249-9E60D34959A2}"/>
              </a:ext>
            </a:extLst>
          </p:cNvPr>
          <p:cNvSpPr>
            <a:spLocks noGrp="1"/>
          </p:cNvSpPr>
          <p:nvPr>
            <p:ph type="title"/>
          </p:nvPr>
        </p:nvSpPr>
        <p:spPr>
          <a:xfrm>
            <a:off x="621792" y="1161288"/>
            <a:ext cx="3602736" cy="4526280"/>
          </a:xfrm>
        </p:spPr>
        <p:txBody>
          <a:bodyPr>
            <a:normAutofit/>
          </a:bodyPr>
          <a:lstStyle/>
          <a:p>
            <a:r>
              <a:rPr lang="en-US" sz="3200" dirty="0">
                <a:latin typeface="Times New Roman" panose="02020603050405020304" pitchFamily="18" charset="0"/>
                <a:cs typeface="Times New Roman" panose="02020603050405020304" pitchFamily="18" charset="0"/>
              </a:rPr>
              <a:t>Objectives &amp; Research Questions</a:t>
            </a:r>
            <a:r>
              <a:rPr lang="en-IN" sz="3200" dirty="0">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6BCDC52-0116-8124-D7D9-13C18C83731E}"/>
              </a:ext>
            </a:extLst>
          </p:cNvPr>
          <p:cNvSpPr>
            <a:spLocks noGrp="1"/>
          </p:cNvSpPr>
          <p:nvPr>
            <p:ph idx="1"/>
          </p:nvPr>
        </p:nvSpPr>
        <p:spPr>
          <a:xfrm>
            <a:off x="5434149" y="932688"/>
            <a:ext cx="5916603" cy="4992624"/>
          </a:xfrm>
        </p:spPr>
        <p:txBody>
          <a:bodyPr anchor="ctr">
            <a:normAutofit/>
          </a:bodyPr>
          <a:lstStyle/>
          <a:p>
            <a:pPr lvl="0"/>
            <a:r>
              <a:rPr lang="en-US" sz="2000" dirty="0">
                <a:latin typeface="Times New Roman" panose="02020603050405020304" pitchFamily="18" charset="0"/>
                <a:cs typeface="Times New Roman" panose="02020603050405020304" pitchFamily="18" charset="0"/>
              </a:rPr>
              <a:t>Goal: Analyze pricing models, study APIs, evaluate Sky Computing, and build a prototype.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RQ1: What pricing models exist and what hidden costs arise?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RQ2: How can APIs help automate cost control?</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RQ3: How does Sky Computing influence cost strategies?</a:t>
            </a:r>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37730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flowchart of data&#10;&#10;AI-generated content may be incorrect.">
            <a:extLst>
              <a:ext uri="{FF2B5EF4-FFF2-40B4-BE49-F238E27FC236}">
                <a16:creationId xmlns:a16="http://schemas.microsoft.com/office/drawing/2014/main" id="{6CC5EAEC-C01F-27CB-7B0F-E758D036B850}"/>
              </a:ext>
            </a:extLst>
          </p:cNvPr>
          <p:cNvPicPr>
            <a:picLocks noChangeAspect="1"/>
          </p:cNvPicPr>
          <p:nvPr/>
        </p:nvPicPr>
        <p:blipFill>
          <a:blip r:embed="rId3"/>
          <a:stretch>
            <a:fillRect/>
          </a:stretch>
        </p:blipFill>
        <p:spPr>
          <a:xfrm>
            <a:off x="472294" y="1293881"/>
            <a:ext cx="5153817" cy="4192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8" name="Content Placeholder 17">
            <a:extLst>
              <a:ext uri="{FF2B5EF4-FFF2-40B4-BE49-F238E27FC236}">
                <a16:creationId xmlns:a16="http://schemas.microsoft.com/office/drawing/2014/main" id="{51C98384-5C13-C9D9-7044-0D6EBD3CC80F}"/>
              </a:ext>
            </a:extLst>
          </p:cNvPr>
          <p:cNvSpPr>
            <a:spLocks noGrp="1"/>
          </p:cNvSpPr>
          <p:nvPr>
            <p:ph idx="1"/>
          </p:nvPr>
        </p:nvSpPr>
        <p:spPr>
          <a:xfrm>
            <a:off x="5721968" y="1293881"/>
            <a:ext cx="5458838" cy="4425882"/>
          </a:xfrm>
        </p:spPr>
        <p:txBody>
          <a:bodyPr>
            <a:normAutofit/>
          </a:bodyPr>
          <a:lstStyle/>
          <a:p>
            <a:r>
              <a:rPr lang="en-IN" sz="1900" b="1" dirty="0">
                <a:latin typeface="Times New Roman" panose="02020603050405020304" pitchFamily="18" charset="0"/>
                <a:cs typeface="Times New Roman" panose="02020603050405020304" pitchFamily="18" charset="0"/>
              </a:rPr>
              <a:t>Method:</a:t>
            </a:r>
            <a:r>
              <a:rPr lang="en-IN" sz="1900" dirty="0">
                <a:latin typeface="Times New Roman" panose="02020603050405020304" pitchFamily="18" charset="0"/>
                <a:cs typeface="Times New Roman" panose="02020603050405020304" pitchFamily="18" charset="0"/>
              </a:rPr>
              <a:t> Systematic Literature Review (SLR) following Carrera-Rivera et al. framework.</a:t>
            </a:r>
          </a:p>
          <a:p>
            <a:r>
              <a:rPr lang="en-IN" sz="1900" b="1" dirty="0">
                <a:latin typeface="Times New Roman" panose="02020603050405020304" pitchFamily="18" charset="0"/>
                <a:cs typeface="Times New Roman" panose="02020603050405020304" pitchFamily="18" charset="0"/>
              </a:rPr>
              <a:t>Process:</a:t>
            </a:r>
            <a:r>
              <a:rPr lang="en-IN" sz="1900" dirty="0">
                <a:latin typeface="Times New Roman" panose="02020603050405020304" pitchFamily="18" charset="0"/>
                <a:cs typeface="Times New Roman" panose="02020603050405020304" pitchFamily="18" charset="0"/>
              </a:rPr>
              <a:t> Planned review using PICOC framework → searched IEEE, ACM, Semantic Scholar → applied inclusion/exclusion criteria.</a:t>
            </a:r>
          </a:p>
          <a:p>
            <a:r>
              <a:rPr lang="en-IN" sz="1900" b="1" dirty="0">
                <a:latin typeface="Times New Roman" panose="02020603050405020304" pitchFamily="18" charset="0"/>
                <a:cs typeface="Times New Roman" panose="02020603050405020304" pitchFamily="18" charset="0"/>
              </a:rPr>
              <a:t>Quality Assessment:</a:t>
            </a:r>
            <a:r>
              <a:rPr lang="en-IN" sz="1900" dirty="0">
                <a:latin typeface="Times New Roman" panose="02020603050405020304" pitchFamily="18" charset="0"/>
                <a:cs typeface="Times New Roman" panose="02020603050405020304" pitchFamily="18" charset="0"/>
              </a:rPr>
              <a:t> Studies scored on reporting, rigor, credibility, and relevance (threshold ≥ 7) to ensure methodological soundness; QA reduced the pool from 35 to 19 high-quality papers and extracted &amp; synthesized data.</a:t>
            </a:r>
          </a:p>
          <a:p>
            <a:r>
              <a:rPr lang="en-IN" sz="1900" b="1" dirty="0">
                <a:latin typeface="Times New Roman" panose="02020603050405020304" pitchFamily="18" charset="0"/>
                <a:cs typeface="Times New Roman" panose="02020603050405020304" pitchFamily="18" charset="0"/>
              </a:rPr>
              <a:t>Outcome:</a:t>
            </a:r>
            <a:r>
              <a:rPr lang="en-IN" sz="1900" dirty="0">
                <a:latin typeface="Times New Roman" panose="02020603050405020304" pitchFamily="18" charset="0"/>
                <a:cs typeface="Times New Roman" panose="02020603050405020304" pitchFamily="18" charset="0"/>
              </a:rPr>
              <a:t> 19 final high-quality studies (from 2,349 initial records) used for synthesis and analysis.</a:t>
            </a:r>
          </a:p>
          <a:p>
            <a:pPr marL="0" indent="0">
              <a:buNone/>
            </a:pPr>
            <a:endParaRPr lang="en-US" dirty="0"/>
          </a:p>
        </p:txBody>
      </p:sp>
      <p:sp>
        <p:nvSpPr>
          <p:cNvPr id="6" name="Title 5">
            <a:extLst>
              <a:ext uri="{FF2B5EF4-FFF2-40B4-BE49-F238E27FC236}">
                <a16:creationId xmlns:a16="http://schemas.microsoft.com/office/drawing/2014/main" id="{F2F5C898-5224-6F8C-6CE5-DACC51072436}"/>
              </a:ext>
            </a:extLst>
          </p:cNvPr>
          <p:cNvSpPr>
            <a:spLocks noGrp="1"/>
          </p:cNvSpPr>
          <p:nvPr>
            <p:ph type="title"/>
          </p:nvPr>
        </p:nvSpPr>
        <p:spPr>
          <a:xfrm>
            <a:off x="665206" y="155644"/>
            <a:ext cx="10515600" cy="813499"/>
          </a:xfrm>
        </p:spPr>
        <p:txBody>
          <a:bodyPr/>
          <a:lstStyle/>
          <a:p>
            <a:r>
              <a:rPr lang="en-US"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Methodology</a:t>
            </a:r>
            <a:endParaRPr lang="en-US" sz="3200" b="1" dirty="0"/>
          </a:p>
        </p:txBody>
      </p:sp>
    </p:spTree>
    <p:extLst>
      <p:ext uri="{BB962C8B-B14F-4D97-AF65-F5344CB8AC3E}">
        <p14:creationId xmlns:p14="http://schemas.microsoft.com/office/powerpoint/2010/main" val="398230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BC07-D50C-8011-EE7C-9C4A47AB0D2B}"/>
              </a:ext>
            </a:extLst>
          </p:cNvPr>
          <p:cNvSpPr>
            <a:spLocks noGrp="1"/>
          </p:cNvSpPr>
          <p:nvPr>
            <p:ph type="ctrTitle"/>
          </p:nvPr>
        </p:nvSpPr>
        <p:spPr>
          <a:xfrm>
            <a:off x="648181" y="375640"/>
            <a:ext cx="9144000" cy="657010"/>
          </a:xfrm>
        </p:spPr>
        <p:txBody>
          <a:bodyPr>
            <a:normAutofit/>
          </a:bodyPr>
          <a:lstStyle/>
          <a:p>
            <a:pPr algn="l"/>
            <a:r>
              <a:rPr lang="en-IN" sz="3200" b="1" dirty="0">
                <a:latin typeface="Times New Roman" panose="02020603050405020304" pitchFamily="18" charset="0"/>
                <a:cs typeface="Times New Roman" panose="02020603050405020304" pitchFamily="18" charset="0"/>
              </a:rPr>
              <a:t>Analysis of Pricing Models: AWS, Azure, GCP</a:t>
            </a: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479AF1-6782-5F34-6BDF-95EC6FEC8777}"/>
              </a:ext>
            </a:extLst>
          </p:cNvPr>
          <p:cNvSpPr>
            <a:spLocks noGrp="1"/>
          </p:cNvSpPr>
          <p:nvPr>
            <p:ph type="subTitle" idx="1"/>
          </p:nvPr>
        </p:nvSpPr>
        <p:spPr>
          <a:xfrm>
            <a:off x="648181" y="1319513"/>
            <a:ext cx="11019099" cy="5266481"/>
          </a:xfrm>
        </p:spPr>
        <p:txBody>
          <a:bodyPr>
            <a:normAutofit fontScale="32500" lnSpcReduction="20000"/>
          </a:bodyPr>
          <a:lstStyle/>
          <a:p>
            <a:pPr algn="l"/>
            <a:r>
              <a:rPr lang="en-IN" sz="4900" b="1" dirty="0">
                <a:latin typeface="Times New Roman" panose="02020603050405020304" pitchFamily="18" charset="0"/>
                <a:cs typeface="Times New Roman" panose="02020603050405020304" pitchFamily="18" charset="0"/>
              </a:rPr>
              <a:t>Aim:</a:t>
            </a:r>
            <a:r>
              <a:rPr lang="en-IN" sz="4900" dirty="0">
                <a:latin typeface="Times New Roman" panose="02020603050405020304" pitchFamily="18" charset="0"/>
                <a:cs typeface="Times New Roman" panose="02020603050405020304" pitchFamily="18" charset="0"/>
              </a:rPr>
              <a:t> Analyse available pricing models in AWS, Azure, and GCP, and compare their pricing for equivalent general-purpose VCIs across regions.</a:t>
            </a:r>
          </a:p>
          <a:p>
            <a:pPr algn="l"/>
            <a:r>
              <a:rPr lang="en-IN" sz="4900" b="1" dirty="0">
                <a:latin typeface="Times New Roman" panose="02020603050405020304" pitchFamily="18" charset="0"/>
                <a:cs typeface="Times New Roman" panose="02020603050405020304" pitchFamily="18" charset="0"/>
              </a:rPr>
              <a:t>Regions:</a:t>
            </a:r>
            <a:r>
              <a:rPr lang="en-IN" sz="4900" dirty="0">
                <a:latin typeface="Times New Roman" panose="02020603050405020304" pitchFamily="18" charset="0"/>
                <a:cs typeface="Times New Roman" panose="02020603050405020304" pitchFamily="18" charset="0"/>
              </a:rPr>
              <a:t> Virginia (USA) vs Frankfurt (Germany).</a:t>
            </a:r>
          </a:p>
          <a:p>
            <a:pPr algn="l"/>
            <a:r>
              <a:rPr lang="en-IN" sz="4900" b="1" dirty="0">
                <a:latin typeface="Times New Roman" panose="02020603050405020304" pitchFamily="18" charset="0"/>
                <a:cs typeface="Times New Roman" panose="02020603050405020304" pitchFamily="18" charset="0"/>
              </a:rPr>
              <a:t>Instances:</a:t>
            </a:r>
            <a:r>
              <a:rPr lang="en-IN" sz="4900" dirty="0">
                <a:latin typeface="Times New Roman" panose="02020603050405020304" pitchFamily="18" charset="0"/>
                <a:cs typeface="Times New Roman" panose="02020603050405020304" pitchFamily="18" charset="0"/>
              </a:rPr>
              <a:t> AWS t3a.2xlarge, Azure Standard D8as v5, GCP n2-standard-8.</a:t>
            </a:r>
          </a:p>
          <a:p>
            <a:pPr algn="l"/>
            <a:r>
              <a:rPr lang="en-IN" sz="4900" b="1" dirty="0">
                <a:latin typeface="Times New Roman" panose="02020603050405020304" pitchFamily="18" charset="0"/>
                <a:cs typeface="Times New Roman" panose="02020603050405020304" pitchFamily="18" charset="0"/>
              </a:rPr>
              <a:t>Pricing Models:</a:t>
            </a:r>
            <a:r>
              <a:rPr lang="en-IN" sz="4900" dirty="0">
                <a:latin typeface="Times New Roman" panose="02020603050405020304" pitchFamily="18" charset="0"/>
                <a:cs typeface="Times New Roman" panose="02020603050405020304" pitchFamily="18" charset="0"/>
              </a:rPr>
              <a:t> On-Demand, Reserved/Savings Plans/Committed Use Discounts, Spot Instances.</a:t>
            </a:r>
          </a:p>
          <a:p>
            <a:pPr algn="l"/>
            <a:r>
              <a:rPr lang="en-IN" sz="4900" b="1" dirty="0">
                <a:latin typeface="Times New Roman" panose="02020603050405020304" pitchFamily="18" charset="0"/>
                <a:cs typeface="Times New Roman" panose="02020603050405020304" pitchFamily="18" charset="0"/>
              </a:rPr>
              <a:t>Key Findings:</a:t>
            </a:r>
          </a:p>
          <a:p>
            <a:pPr algn="l"/>
            <a:r>
              <a:rPr lang="en-IN" sz="4900" b="1" dirty="0">
                <a:latin typeface="Times New Roman" panose="02020603050405020304" pitchFamily="18" charset="0"/>
                <a:cs typeface="Times New Roman" panose="02020603050405020304" pitchFamily="18" charset="0"/>
              </a:rPr>
              <a:t>1. Pricing Model Insights</a:t>
            </a:r>
          </a:p>
          <a:p>
            <a:pPr algn="l"/>
            <a:r>
              <a:rPr lang="en-IN" sz="4900" b="1" dirty="0">
                <a:latin typeface="Times New Roman" panose="02020603050405020304" pitchFamily="18" charset="0"/>
                <a:cs typeface="Times New Roman" panose="02020603050405020304" pitchFamily="18" charset="0"/>
              </a:rPr>
              <a:t>Long-term commitments</a:t>
            </a:r>
            <a:r>
              <a:rPr lang="en-IN" sz="4900" dirty="0">
                <a:latin typeface="Times New Roman" panose="02020603050405020304" pitchFamily="18" charset="0"/>
                <a:cs typeface="Times New Roman" panose="02020603050405020304" pitchFamily="18" charset="0"/>
              </a:rPr>
              <a:t> (Reserved Instances, Savings Plans, Committed Use Discounts) offer significant savings vs On-Demand </a:t>
            </a:r>
          </a:p>
          <a:p>
            <a:pPr algn="l"/>
            <a:r>
              <a:rPr lang="en-IN" sz="4900" b="1" dirty="0">
                <a:latin typeface="Times New Roman" panose="02020603050405020304" pitchFamily="18" charset="0"/>
                <a:cs typeface="Times New Roman" panose="02020603050405020304" pitchFamily="18" charset="0"/>
              </a:rPr>
              <a:t>On-Demand</a:t>
            </a:r>
            <a:r>
              <a:rPr lang="en-IN" sz="4900" dirty="0">
                <a:latin typeface="Times New Roman" panose="02020603050405020304" pitchFamily="18" charset="0"/>
                <a:cs typeface="Times New Roman" panose="02020603050405020304" pitchFamily="18" charset="0"/>
              </a:rPr>
              <a:t>: Maximum flexibility, highest cost</a:t>
            </a:r>
          </a:p>
          <a:p>
            <a:pPr algn="l"/>
            <a:r>
              <a:rPr lang="en-IN" sz="4900" b="1" dirty="0">
                <a:latin typeface="Times New Roman" panose="02020603050405020304" pitchFamily="18" charset="0"/>
                <a:cs typeface="Times New Roman" panose="02020603050405020304" pitchFamily="18" charset="0"/>
              </a:rPr>
              <a:t>Spot Pricing</a:t>
            </a:r>
            <a:r>
              <a:rPr lang="en-IN" sz="4900" dirty="0">
                <a:latin typeface="Times New Roman" panose="02020603050405020304" pitchFamily="18" charset="0"/>
                <a:cs typeface="Times New Roman" panose="02020603050405020304" pitchFamily="18" charset="0"/>
              </a:rPr>
              <a:t>: Steepest discounts (up to 90%).</a:t>
            </a:r>
          </a:p>
          <a:p>
            <a:pPr algn="l"/>
            <a:r>
              <a:rPr lang="en-IN" sz="4900" b="1" dirty="0">
                <a:latin typeface="Times New Roman" panose="02020603050405020304" pitchFamily="18" charset="0"/>
                <a:cs typeface="Times New Roman" panose="02020603050405020304" pitchFamily="18" charset="0"/>
              </a:rPr>
              <a:t>2. Regional Differences</a:t>
            </a:r>
          </a:p>
          <a:p>
            <a:pPr algn="l"/>
            <a:r>
              <a:rPr lang="en-IN" sz="4900" dirty="0">
                <a:latin typeface="Times New Roman" panose="02020603050405020304" pitchFamily="18" charset="0"/>
                <a:cs typeface="Times New Roman" panose="02020603050405020304" pitchFamily="18" charset="0"/>
              </a:rPr>
              <a:t>Frankfurt is consistently more expensive than Virginia across AWS, Azure, and GCP.</a:t>
            </a:r>
          </a:p>
          <a:p>
            <a:pPr algn="l"/>
            <a:r>
              <a:rPr lang="en-IN" sz="4900" dirty="0">
                <a:latin typeface="Times New Roman" panose="02020603050405020304" pitchFamily="18" charset="0"/>
                <a:cs typeface="Times New Roman" panose="02020603050405020304" pitchFamily="18" charset="0"/>
              </a:rPr>
              <a:t>Regional cost gap ranges: </a:t>
            </a:r>
          </a:p>
          <a:p>
            <a:pPr algn="l"/>
            <a:r>
              <a:rPr lang="en-IN" sz="4900" b="1" dirty="0">
                <a:latin typeface="Times New Roman" panose="02020603050405020304" pitchFamily="18" charset="0"/>
                <a:cs typeface="Times New Roman" panose="02020603050405020304" pitchFamily="18" charset="0"/>
              </a:rPr>
              <a:t>AWS:</a:t>
            </a:r>
            <a:r>
              <a:rPr lang="en-IN" sz="4900" dirty="0">
                <a:latin typeface="Times New Roman" panose="02020603050405020304" pitchFamily="18" charset="0"/>
                <a:cs typeface="Times New Roman" panose="02020603050405020304" pitchFamily="18" charset="0"/>
              </a:rPr>
              <a:t> +14–43% </a:t>
            </a:r>
          </a:p>
          <a:p>
            <a:pPr algn="l"/>
            <a:r>
              <a:rPr lang="en-IN" sz="4900" b="1" dirty="0">
                <a:latin typeface="Times New Roman" panose="02020603050405020304" pitchFamily="18" charset="0"/>
                <a:cs typeface="Times New Roman" panose="02020603050405020304" pitchFamily="18" charset="0"/>
              </a:rPr>
              <a:t>Azure:</a:t>
            </a:r>
            <a:r>
              <a:rPr lang="en-IN" sz="4900" dirty="0">
                <a:latin typeface="Times New Roman" panose="02020603050405020304" pitchFamily="18" charset="0"/>
                <a:cs typeface="Times New Roman" panose="02020603050405020304" pitchFamily="18" charset="0"/>
              </a:rPr>
              <a:t> +20–56% </a:t>
            </a:r>
          </a:p>
          <a:p>
            <a:pPr algn="l"/>
            <a:r>
              <a:rPr lang="en-IN" sz="4900" b="1" dirty="0">
                <a:latin typeface="Times New Roman" panose="02020603050405020304" pitchFamily="18" charset="0"/>
                <a:cs typeface="Times New Roman" panose="02020603050405020304" pitchFamily="18" charset="0"/>
              </a:rPr>
              <a:t>GCP:</a:t>
            </a:r>
            <a:r>
              <a:rPr lang="en-IN" sz="4900" dirty="0">
                <a:latin typeface="Times New Roman" panose="02020603050405020304" pitchFamily="18" charset="0"/>
                <a:cs typeface="Times New Roman" panose="02020603050405020304" pitchFamily="18" charset="0"/>
              </a:rPr>
              <a:t> +14–31%</a:t>
            </a:r>
          </a:p>
          <a:p>
            <a:pPr algn="l"/>
            <a:r>
              <a:rPr lang="en-IN" sz="4900" b="1" dirty="0">
                <a:latin typeface="Times New Roman" panose="02020603050405020304" pitchFamily="18" charset="0"/>
                <a:cs typeface="Times New Roman" panose="02020603050405020304" pitchFamily="18" charset="0"/>
              </a:rPr>
              <a:t>Conclusion:</a:t>
            </a:r>
            <a:r>
              <a:rPr lang="en-IN" sz="4900" dirty="0">
                <a:latin typeface="Times New Roman" panose="02020603050405020304" pitchFamily="18" charset="0"/>
                <a:cs typeface="Times New Roman" panose="02020603050405020304" pitchFamily="18" charset="0"/>
              </a:rPr>
              <a:t> Selecting the right region can save more and also choosing the most discounted plan as per our requirement.</a:t>
            </a:r>
          </a:p>
          <a:p>
            <a:pPr algn="l"/>
            <a:endParaRPr lang="en-US" dirty="0"/>
          </a:p>
        </p:txBody>
      </p:sp>
    </p:spTree>
    <p:extLst>
      <p:ext uri="{BB962C8B-B14F-4D97-AF65-F5344CB8AC3E}">
        <p14:creationId xmlns:p14="http://schemas.microsoft.com/office/powerpoint/2010/main" val="270634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F6AB-8264-390D-F1B1-649F6505F7C1}"/>
              </a:ext>
            </a:extLst>
          </p:cNvPr>
          <p:cNvSpPr>
            <a:spLocks noGrp="1"/>
          </p:cNvSpPr>
          <p:nvPr>
            <p:ph type="title"/>
          </p:nvPr>
        </p:nvSpPr>
        <p:spPr>
          <a:xfrm>
            <a:off x="838200" y="365126"/>
            <a:ext cx="10515600" cy="527760"/>
          </a:xfrm>
        </p:spPr>
        <p:txBody>
          <a:bodyPr>
            <a:noAutofit/>
          </a:bodyPr>
          <a:lstStyle/>
          <a:p>
            <a:r>
              <a:rPr lang="en-IN" sz="2400" b="1" dirty="0">
                <a:latin typeface="Times New Roman" panose="02020603050405020304" pitchFamily="18" charset="0"/>
                <a:cs typeface="Times New Roman" panose="02020603050405020304" pitchFamily="18" charset="0"/>
              </a:rPr>
              <a:t>VM Cost Insights Across AWS, Azure, GCP</a:t>
            </a:r>
            <a:endParaRPr lang="en-US" sz="2400" b="1" dirty="0">
              <a:latin typeface="Times New Roman" panose="02020603050405020304" pitchFamily="18" charset="0"/>
              <a:cs typeface="Times New Roman" panose="02020603050405020304" pitchFamily="18" charset="0"/>
            </a:endParaRPr>
          </a:p>
        </p:txBody>
      </p:sp>
      <p:pic>
        <p:nvPicPr>
          <p:cNvPr id="4" name="Content Placeholder 3" descr="A graph of blue and red bars&#10;&#10;AI-generated content may be incorrect.">
            <a:extLst>
              <a:ext uri="{FF2B5EF4-FFF2-40B4-BE49-F238E27FC236}">
                <a16:creationId xmlns:a16="http://schemas.microsoft.com/office/drawing/2014/main" id="{036CFC43-C60B-A14F-D78B-1A41CA8FFD80}"/>
              </a:ext>
            </a:extLst>
          </p:cNvPr>
          <p:cNvPicPr>
            <a:picLocks noGrp="1" noChangeAspect="1"/>
          </p:cNvPicPr>
          <p:nvPr>
            <p:ph idx="1"/>
          </p:nvPr>
        </p:nvPicPr>
        <p:blipFill>
          <a:blip r:embed="rId3"/>
          <a:stretch>
            <a:fillRect/>
          </a:stretch>
        </p:blipFill>
        <p:spPr>
          <a:xfrm>
            <a:off x="638629" y="914782"/>
            <a:ext cx="9914623" cy="3268889"/>
          </a:xfrm>
          <a:prstGeom prst="rect">
            <a:avLst/>
          </a:prstGeom>
        </p:spPr>
      </p:pic>
      <p:pic>
        <p:nvPicPr>
          <p:cNvPr id="5" name="Picture 4" descr="A graph of blue and red bars&#10;&#10;AI-generated content may be incorrect.">
            <a:extLst>
              <a:ext uri="{FF2B5EF4-FFF2-40B4-BE49-F238E27FC236}">
                <a16:creationId xmlns:a16="http://schemas.microsoft.com/office/drawing/2014/main" id="{F93E2A0D-C205-4314-8BE8-46BB1253DD79}"/>
              </a:ext>
            </a:extLst>
          </p:cNvPr>
          <p:cNvPicPr>
            <a:picLocks noChangeAspect="1"/>
          </p:cNvPicPr>
          <p:nvPr/>
        </p:nvPicPr>
        <p:blipFill>
          <a:blip r:embed="rId4"/>
          <a:stretch>
            <a:fillRect/>
          </a:stretch>
        </p:blipFill>
        <p:spPr>
          <a:xfrm>
            <a:off x="6096000" y="4205567"/>
            <a:ext cx="4457252" cy="2530475"/>
          </a:xfrm>
          <a:prstGeom prst="rect">
            <a:avLst/>
          </a:prstGeom>
        </p:spPr>
      </p:pic>
      <p:pic>
        <p:nvPicPr>
          <p:cNvPr id="6" name="Picture 5" descr="A graph of a graph showing different types of data&#10;&#10;AI-generated content may be incorrect.">
            <a:extLst>
              <a:ext uri="{FF2B5EF4-FFF2-40B4-BE49-F238E27FC236}">
                <a16:creationId xmlns:a16="http://schemas.microsoft.com/office/drawing/2014/main" id="{3EFC5EE5-1A00-9CDC-98E1-6C05342D3E86}"/>
              </a:ext>
            </a:extLst>
          </p:cNvPr>
          <p:cNvPicPr>
            <a:picLocks noChangeAspect="1"/>
          </p:cNvPicPr>
          <p:nvPr/>
        </p:nvPicPr>
        <p:blipFill>
          <a:blip r:embed="rId5"/>
          <a:stretch>
            <a:fillRect/>
          </a:stretch>
        </p:blipFill>
        <p:spPr>
          <a:xfrm>
            <a:off x="638629" y="4363364"/>
            <a:ext cx="5121110" cy="2214880"/>
          </a:xfrm>
          <a:prstGeom prst="rect">
            <a:avLst/>
          </a:prstGeom>
        </p:spPr>
      </p:pic>
      <p:sp>
        <p:nvSpPr>
          <p:cNvPr id="7" name="TextBox 6">
            <a:extLst>
              <a:ext uri="{FF2B5EF4-FFF2-40B4-BE49-F238E27FC236}">
                <a16:creationId xmlns:a16="http://schemas.microsoft.com/office/drawing/2014/main" id="{7867C6A6-8DE9-4C9A-C727-C3C4B133CA7E}"/>
              </a:ext>
            </a:extLst>
          </p:cNvPr>
          <p:cNvSpPr txBox="1"/>
          <p:nvPr/>
        </p:nvSpPr>
        <p:spPr>
          <a:xfrm>
            <a:off x="4876800" y="56605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0317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40E8-9718-4E95-2CB9-E99FCFD5E5C1}"/>
              </a:ext>
            </a:extLst>
          </p:cNvPr>
          <p:cNvSpPr>
            <a:spLocks noGrp="1"/>
          </p:cNvSpPr>
          <p:nvPr>
            <p:ph type="ctrTitle"/>
          </p:nvPr>
        </p:nvSpPr>
        <p:spPr>
          <a:xfrm>
            <a:off x="726932" y="412216"/>
            <a:ext cx="4086684" cy="1257898"/>
          </a:xfrm>
        </p:spPr>
        <p:txBody>
          <a:bodyPr vert="horz" lIns="91440" tIns="45720" rIns="91440" bIns="45720" rtlCol="0" anchor="b">
            <a:normAutofit fontScale="90000"/>
          </a:bodyPr>
          <a:lstStyle/>
          <a:p>
            <a:pPr algn="l"/>
            <a:r>
              <a:rPr lang="en-US" sz="3200" b="1" dirty="0">
                <a:latin typeface="Times New Roman" panose="02020603050405020304" pitchFamily="18" charset="0"/>
                <a:cs typeface="Times New Roman" panose="02020603050405020304" pitchFamily="18" charset="0"/>
              </a:rPr>
              <a:t>Data Transfer &amp; On-Premise vs Cloud Costs</a:t>
            </a:r>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DA52AB-9F0E-4DC3-22C0-B912C0A36BF8}"/>
              </a:ext>
            </a:extLst>
          </p:cNvPr>
          <p:cNvSpPr>
            <a:spLocks noGrp="1"/>
          </p:cNvSpPr>
          <p:nvPr>
            <p:ph type="subTitle" idx="1"/>
          </p:nvPr>
        </p:nvSpPr>
        <p:spPr>
          <a:xfrm>
            <a:off x="576775" y="2027038"/>
            <a:ext cx="4386999" cy="3996572"/>
          </a:xfrm>
        </p:spPr>
        <p:txBody>
          <a:bodyPr vert="horz" lIns="91440" tIns="45720" rIns="91440" bIns="45720" rtlCol="0" anchor="t">
            <a:noAutofit/>
          </a:bodyPr>
          <a:lstStyle/>
          <a:p>
            <a:pPr marL="342900" indent="-2286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AWS: Ingress free; intra‑region $0.01/GB (each way); inter‑region $0.02/GB – 0.08/GB ; Internet $0.05–0.09/GB; CloudFront egress free.</a:t>
            </a:r>
          </a:p>
          <a:p>
            <a:pPr marL="342900" indent="-2286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Azure: Ingress is free, plus 5 GB/month inter-region and 100 GB/month Internet egress are free; beyond that, inter-region traffic costs $0.02–$0.05/GB depending on destination, and Internet egress is $0.09/GB.</a:t>
            </a:r>
          </a:p>
          <a:p>
            <a:pPr marL="342900" indent="-2286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GCP: Ingress and intra-zone transfers are free; inter-zone transfers within the region cost $0.01/GB; inter-region outbound costs are 0.02 – 0.11 and Premium-tier Internet egress are $0.11/GB, while Standard-tier Internet egress is cheaper at $0.065/GB.</a:t>
            </a:r>
            <a:r>
              <a:rPr lang="en-US" sz="1400" b="1" dirty="0">
                <a:latin typeface="Times New Roman" panose="02020603050405020304" pitchFamily="18" charset="0"/>
                <a:cs typeface="Times New Roman" panose="02020603050405020304" pitchFamily="18" charset="0"/>
              </a:rPr>
              <a:t> </a:t>
            </a:r>
          </a:p>
          <a:p>
            <a:pPr marL="342900" indent="-2286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On‑prem vs Cloud (3‑yr TCO, Frankfurt)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On‑prem ≈ $18.5k (</a:t>
            </a:r>
            <a:r>
              <a:rPr lang="en-US" sz="1400" dirty="0" err="1">
                <a:latin typeface="Times New Roman" panose="02020603050405020304" pitchFamily="18" charset="0"/>
                <a:cs typeface="Times New Roman" panose="02020603050405020304" pitchFamily="18" charset="0"/>
              </a:rPr>
              <a:t>CapEx</a:t>
            </a:r>
            <a:r>
              <a:rPr lang="en-US" sz="1400" dirty="0">
                <a:latin typeface="Times New Roman" panose="02020603050405020304" pitchFamily="18" charset="0"/>
                <a:cs typeface="Times New Roman" panose="02020603050405020304" pitchFamily="18" charset="0"/>
              </a:rPr>
              <a:t> $3.6k + </a:t>
            </a:r>
            <a:r>
              <a:rPr lang="en-US" sz="1400" dirty="0" err="1">
                <a:latin typeface="Times New Roman" panose="02020603050405020304" pitchFamily="18" charset="0"/>
                <a:cs typeface="Times New Roman" panose="02020603050405020304" pitchFamily="18" charset="0"/>
              </a:rPr>
              <a:t>OpEx</a:t>
            </a:r>
            <a:r>
              <a:rPr lang="en-US" sz="1400" dirty="0">
                <a:latin typeface="Times New Roman" panose="02020603050405020304" pitchFamily="18" charset="0"/>
                <a:cs typeface="Times New Roman" panose="02020603050405020304" pitchFamily="18" charset="0"/>
              </a:rPr>
              <a:t> $14.9k).</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Cloud totals: AWS $8.1k (−56%), Azure $8.9k (−52%), GCP $11.3k (−39%).</a:t>
            </a:r>
          </a:p>
          <a:p>
            <a:pPr indent="-228600" algn="l">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7" name="Picture 6" descr="A graph of a cost comparison&#10;&#10;AI-generated content may be incorrect.">
            <a:extLst>
              <a:ext uri="{FF2B5EF4-FFF2-40B4-BE49-F238E27FC236}">
                <a16:creationId xmlns:a16="http://schemas.microsoft.com/office/drawing/2014/main" id="{DA462735-8449-ADED-0F06-544D38509A46}"/>
              </a:ext>
            </a:extLst>
          </p:cNvPr>
          <p:cNvPicPr>
            <a:picLocks noChangeAspect="1"/>
          </p:cNvPicPr>
          <p:nvPr/>
        </p:nvPicPr>
        <p:blipFill>
          <a:blip r:embed="rId3"/>
          <a:stretch>
            <a:fillRect/>
          </a:stretch>
        </p:blipFill>
        <p:spPr>
          <a:xfrm>
            <a:off x="6096000" y="1701800"/>
            <a:ext cx="5647344" cy="3809853"/>
          </a:xfrm>
          <a:prstGeom prst="rect">
            <a:avLst/>
          </a:prstGeom>
        </p:spPr>
      </p:pic>
      <p:grpSp>
        <p:nvGrpSpPr>
          <p:cNvPr id="34" name="Group 33">
            <a:extLst>
              <a:ext uri="{FF2B5EF4-FFF2-40B4-BE49-F238E27FC236}">
                <a16:creationId xmlns:a16="http://schemas.microsoft.com/office/drawing/2014/main" id="{32CC9F2B-E219-AF55-BBE8-372B5AC60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35" name="Rectangle 34">
              <a:extLst>
                <a:ext uri="{FF2B5EF4-FFF2-40B4-BE49-F238E27FC236}">
                  <a16:creationId xmlns:a16="http://schemas.microsoft.com/office/drawing/2014/main" id="{E456E449-1EFC-16B5-CB11-7E6A8BBBC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734DB8-CD27-D04F-74D4-3AC47BA0B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962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31CFD8-BFD1-3C1B-22C4-044BA9052C8B}"/>
              </a:ext>
            </a:extLst>
          </p:cNvPr>
          <p:cNvSpPr>
            <a:spLocks noGrp="1"/>
          </p:cNvSpPr>
          <p:nvPr>
            <p:ph type="ctrTitle"/>
          </p:nvPr>
        </p:nvSpPr>
        <p:spPr>
          <a:xfrm>
            <a:off x="411479" y="1324518"/>
            <a:ext cx="4443154" cy="804105"/>
          </a:xfrm>
        </p:spPr>
        <p:txBody>
          <a:bodyPr vert="horz" lIns="91440" tIns="45720" rIns="91440" bIns="45720" rtlCol="0" anchor="b">
            <a:normAutofit/>
          </a:bodyPr>
          <a:lstStyle/>
          <a:p>
            <a:pPr algn="l"/>
            <a:r>
              <a:rPr lang="en-US" sz="3200" b="1" kern="1200" dirty="0">
                <a:solidFill>
                  <a:schemeClr val="tx1"/>
                </a:solidFill>
                <a:latin typeface="Times New Roman" panose="02020603050405020304" pitchFamily="18" charset="0"/>
                <a:cs typeface="Times New Roman" panose="02020603050405020304" pitchFamily="18" charset="0"/>
              </a:rPr>
              <a:t>Cost Optimization</a:t>
            </a:r>
            <a:endParaRPr lang="en-US" sz="3200" kern="12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A9AFC539-C69C-7FF9-9566-938EE5D735A5}"/>
              </a:ext>
            </a:extLst>
          </p:cNvPr>
          <p:cNvSpPr>
            <a:spLocks noGrp="1"/>
          </p:cNvSpPr>
          <p:nvPr>
            <p:ph type="subTitle" idx="1"/>
          </p:nvPr>
        </p:nvSpPr>
        <p:spPr>
          <a:xfrm>
            <a:off x="411479" y="2417282"/>
            <a:ext cx="5221576" cy="3818984"/>
          </a:xfrm>
        </p:spPr>
        <p:txBody>
          <a:bodyPr vert="horz" lIns="91440" tIns="45720" rIns="91440" bIns="45720" rtlCol="0">
            <a:noAutofit/>
          </a:bodyPr>
          <a:lstStyle/>
          <a:p>
            <a:pPr algn="l"/>
            <a:r>
              <a:rPr lang="en-US" sz="1500" b="1" dirty="0">
                <a:latin typeface="Times New Roman" panose="02020603050405020304" pitchFamily="18" charset="0"/>
                <a:cs typeface="Times New Roman" panose="02020603050405020304" pitchFamily="18" charset="0"/>
              </a:rPr>
              <a:t>ML-based Web Application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Webserver (always on)</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ML training (periodic, high compute)</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Load Balancer &amp; Storage</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Phase 1</a:t>
            </a:r>
            <a:r>
              <a:rPr lang="en-US" sz="1500" dirty="0">
                <a:latin typeface="Times New Roman" panose="02020603050405020304" pitchFamily="18" charset="0"/>
                <a:cs typeface="Times New Roman" panose="02020603050405020304" pitchFamily="18" charset="0"/>
              </a:rPr>
              <a:t>: All resources are provisioned using On-Demand, including those used for model training.</a:t>
            </a:r>
            <a:br>
              <a:rPr lang="en-US" sz="1500"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Phase 2</a:t>
            </a:r>
            <a:r>
              <a:rPr lang="en-US" sz="1500" dirty="0">
                <a:latin typeface="Times New Roman" panose="02020603050405020304" pitchFamily="18" charset="0"/>
                <a:cs typeface="Times New Roman" panose="02020603050405020304" pitchFamily="18" charset="0"/>
              </a:rPr>
              <a:t>: A cost-optimized mix of</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Reserved(equivalents), On-Demand/Pay-as-you-go/Regular, and Spot instances is used to better align infrastructure costs with workload patterns.</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b="1" dirty="0">
                <a:latin typeface="Times New Roman" panose="02020603050405020304" pitchFamily="18" charset="0"/>
                <a:cs typeface="Times New Roman" panose="02020603050405020304" pitchFamily="18" charset="0"/>
              </a:rPr>
              <a:t>Outcome:</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30–45% cost reduction without sacrificing performance or availability.</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Predictable workloads → Reserved.</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Variable workloads → On-Demand.</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Flexible/non-critical → Spot.</a:t>
            </a:r>
          </a:p>
        </p:txBody>
      </p:sp>
      <p:pic>
        <p:nvPicPr>
          <p:cNvPr id="4" name="Picture 3" descr="A graph of blue and orange bars&#10;&#10;AI-generated content may be incorrect.">
            <a:extLst>
              <a:ext uri="{FF2B5EF4-FFF2-40B4-BE49-F238E27FC236}">
                <a16:creationId xmlns:a16="http://schemas.microsoft.com/office/drawing/2014/main" id="{0AF6F886-9324-E7C9-ABD8-537DC8FFB8B9}"/>
              </a:ext>
            </a:extLst>
          </p:cNvPr>
          <p:cNvPicPr>
            <a:picLocks noChangeAspect="1"/>
          </p:cNvPicPr>
          <p:nvPr/>
        </p:nvPicPr>
        <p:blipFill>
          <a:blip r:embed="rId3"/>
          <a:stretch>
            <a:fillRect/>
          </a:stretch>
        </p:blipFill>
        <p:spPr>
          <a:xfrm>
            <a:off x="5303104" y="1982547"/>
            <a:ext cx="6440424" cy="4025264"/>
          </a:xfrm>
          <a:prstGeom prst="rect">
            <a:avLst/>
          </a:prstGeom>
        </p:spPr>
      </p:pic>
    </p:spTree>
    <p:extLst>
      <p:ext uri="{BB962C8B-B14F-4D97-AF65-F5344CB8AC3E}">
        <p14:creationId xmlns:p14="http://schemas.microsoft.com/office/powerpoint/2010/main" val="304663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9" name="Rectangle 1058">
            <a:extLst>
              <a:ext uri="{FF2B5EF4-FFF2-40B4-BE49-F238E27FC236}">
                <a16:creationId xmlns:a16="http://schemas.microsoft.com/office/drawing/2014/main" id="{11C035A6-3DD9-461C-9A70-5BCEC3A0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0" name="Group 105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052" name="Rectangle 1051">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2" name="Rectangle 1061">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2B296-EDB6-3F98-101B-93498B161F79}"/>
              </a:ext>
            </a:extLst>
          </p:cNvPr>
          <p:cNvSpPr>
            <a:spLocks noGrp="1"/>
          </p:cNvSpPr>
          <p:nvPr>
            <p:ph type="ctrTitle"/>
          </p:nvPr>
        </p:nvSpPr>
        <p:spPr>
          <a:xfrm>
            <a:off x="1057025" y="922644"/>
            <a:ext cx="5040285" cy="1169585"/>
          </a:xfrm>
        </p:spPr>
        <p:txBody>
          <a:bodyPr vert="horz" lIns="91440" tIns="45720" rIns="91440" bIns="45720" rtlCol="0" anchor="b">
            <a:normAutofit/>
          </a:bodyPr>
          <a:lstStyle/>
          <a:p>
            <a:pPr algn="l"/>
            <a:r>
              <a:rPr lang="en-US" sz="3200" b="1" dirty="0">
                <a:latin typeface="Times New Roman" panose="02020603050405020304" pitchFamily="18" charset="0"/>
                <a:cs typeface="Times New Roman" panose="02020603050405020304" pitchFamily="18" charset="0"/>
              </a:rPr>
              <a:t>Application Programming Interfaces</a:t>
            </a:r>
          </a:p>
        </p:txBody>
      </p:sp>
      <p:sp>
        <p:nvSpPr>
          <p:cNvPr id="1063" name="Rectangle 106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815661-54FD-3B1F-4861-57C754D15345}"/>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All three cloud providers (AWS, Azure, GCP) offer APIs to monitor usage, manage budgets, retrieve pricing.</a:t>
            </a:r>
          </a:p>
          <a:p>
            <a:pPr>
              <a:lnSpc>
                <a:spcPct val="90000"/>
              </a:lnSpc>
              <a:spcAft>
                <a:spcPts val="600"/>
              </a:spcAft>
            </a:pPr>
            <a:r>
              <a:rPr lang="en-US" sz="1600" b="1" dirty="0">
                <a:latin typeface="Times New Roman" panose="02020603050405020304" pitchFamily="18" charset="0"/>
                <a:cs typeface="Times New Roman" panose="02020603050405020304" pitchFamily="18" charset="0"/>
              </a:rPr>
              <a:t>Key Benefits:</a:t>
            </a:r>
            <a:endParaRPr lang="en-US" sz="16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Automate cost tracking and reporting.</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Set budgets with alerts to prevent overspending.</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Access real-time or account-specific pricing for accurate forecasting.</a:t>
            </a:r>
          </a:p>
          <a:p>
            <a:pPr indent="-228600">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Export detailed usage data for BI and cost analysis.</a:t>
            </a:r>
          </a:p>
          <a:p>
            <a:pPr>
              <a:lnSpc>
                <a:spcPct val="90000"/>
              </a:lnSpc>
              <a:spcAft>
                <a:spcPts val="600"/>
              </a:spcAft>
            </a:pPr>
            <a:endParaRPr lang="en-US" sz="1600" dirty="0"/>
          </a:p>
          <a:p>
            <a:pPr indent="-228600">
              <a:lnSpc>
                <a:spcPct val="90000"/>
              </a:lnSpc>
              <a:spcAft>
                <a:spcPts val="600"/>
              </a:spcAft>
              <a:buFont typeface="Arial" panose="020B0604020202020204" pitchFamily="34" charset="0"/>
              <a:buChar char="•"/>
            </a:pPr>
            <a:endParaRPr lang="en-US" sz="1600" dirty="0"/>
          </a:p>
        </p:txBody>
      </p:sp>
      <p:pic>
        <p:nvPicPr>
          <p:cNvPr id="5" name="Picture 4" descr="A logo with a rainbow colored cloud&#10;&#10;AI-generated content may be incorrect.">
            <a:extLst>
              <a:ext uri="{FF2B5EF4-FFF2-40B4-BE49-F238E27FC236}">
                <a16:creationId xmlns:a16="http://schemas.microsoft.com/office/drawing/2014/main" id="{AE521F46-3322-C81A-0722-A9DF99693054}"/>
              </a:ext>
            </a:extLst>
          </p:cNvPr>
          <p:cNvPicPr>
            <a:picLocks noChangeAspect="1"/>
          </p:cNvPicPr>
          <p:nvPr/>
        </p:nvPicPr>
        <p:blipFill>
          <a:blip r:embed="rId3"/>
          <a:stretch>
            <a:fillRect/>
          </a:stretch>
        </p:blipFill>
        <p:spPr>
          <a:xfrm>
            <a:off x="9764697" y="1233745"/>
            <a:ext cx="1481328" cy="1029620"/>
          </a:xfrm>
          <a:prstGeom prst="rect">
            <a:avLst/>
          </a:prstGeom>
        </p:spPr>
      </p:pic>
      <p:pic>
        <p:nvPicPr>
          <p:cNvPr id="1026" name="Picture 2" descr="A logo of a company&#10;&#10;AI-generated content may be incorrect.">
            <a:extLst>
              <a:ext uri="{FF2B5EF4-FFF2-40B4-BE49-F238E27FC236}">
                <a16:creationId xmlns:a16="http://schemas.microsoft.com/office/drawing/2014/main" id="{6151756F-E01B-703B-7F25-6029A7F940E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76838" y="1438356"/>
            <a:ext cx="1207517" cy="502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blue letters on a black background&#10;&#10;AI-generated content may be incorrect.">
            <a:extLst>
              <a:ext uri="{FF2B5EF4-FFF2-40B4-BE49-F238E27FC236}">
                <a16:creationId xmlns:a16="http://schemas.microsoft.com/office/drawing/2014/main" id="{FA7DF0A7-B2B6-1CF4-879F-195DAB0A036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25173" y="1363321"/>
            <a:ext cx="1481328" cy="4281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11CBAC81-EF0F-6C11-332D-F65B8E603505}"/>
              </a:ext>
            </a:extLst>
          </p:cNvPr>
          <p:cNvGraphicFramePr>
            <a:graphicFrameLocks noGrp="1"/>
          </p:cNvGraphicFramePr>
          <p:nvPr>
            <p:extLst>
              <p:ext uri="{D42A27DB-BD31-4B8C-83A1-F6EECF244321}">
                <p14:modId xmlns:p14="http://schemas.microsoft.com/office/powerpoint/2010/main" val="1465743397"/>
              </p:ext>
            </p:extLst>
          </p:nvPr>
        </p:nvGraphicFramePr>
        <p:xfrm>
          <a:off x="6675528" y="2262465"/>
          <a:ext cx="4503430" cy="3346547"/>
        </p:xfrm>
        <a:graphic>
          <a:graphicData uri="http://schemas.openxmlformats.org/drawingml/2006/table">
            <a:tbl>
              <a:tblPr firstRow="1" bandRow="1">
                <a:tableStyleId>{2D5ABB26-0587-4C30-8999-92F81FD0307C}</a:tableStyleId>
              </a:tblPr>
              <a:tblGrid>
                <a:gridCol w="1476322">
                  <a:extLst>
                    <a:ext uri="{9D8B030D-6E8A-4147-A177-3AD203B41FA5}">
                      <a16:colId xmlns:a16="http://schemas.microsoft.com/office/drawing/2014/main" val="2283482584"/>
                    </a:ext>
                  </a:extLst>
                </a:gridCol>
                <a:gridCol w="1580224">
                  <a:extLst>
                    <a:ext uri="{9D8B030D-6E8A-4147-A177-3AD203B41FA5}">
                      <a16:colId xmlns:a16="http://schemas.microsoft.com/office/drawing/2014/main" val="2799967621"/>
                    </a:ext>
                  </a:extLst>
                </a:gridCol>
                <a:gridCol w="1446884">
                  <a:extLst>
                    <a:ext uri="{9D8B030D-6E8A-4147-A177-3AD203B41FA5}">
                      <a16:colId xmlns:a16="http://schemas.microsoft.com/office/drawing/2014/main" val="3222276552"/>
                    </a:ext>
                  </a:extLst>
                </a:gridCol>
              </a:tblGrid>
              <a:tr h="619437">
                <a:tc>
                  <a:txBody>
                    <a:bodyPr/>
                    <a:lstStyle/>
                    <a:p>
                      <a:r>
                        <a:rPr lang="en-IN" sz="1600">
                          <a:latin typeface="Times New Roman" panose="02020603050405020304" pitchFamily="18" charset="0"/>
                          <a:cs typeface="Times New Roman" panose="02020603050405020304" pitchFamily="18" charset="0"/>
                        </a:rPr>
                        <a:t>Cost Explorer</a:t>
                      </a:r>
                      <a:endParaRPr lang="en-US" sz="160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dirty="0">
                          <a:latin typeface="Times New Roman" panose="02020603050405020304" pitchFamily="18" charset="0"/>
                          <a:cs typeface="Times New Roman" panose="02020603050405020304" pitchFamily="18" charset="0"/>
                        </a:rPr>
                        <a:t>Retail Prices &amp; Price Sheet</a:t>
                      </a:r>
                      <a:endParaRPr lang="en-US" sz="1600" dirty="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a:latin typeface="Times New Roman" panose="02020603050405020304" pitchFamily="18" charset="0"/>
                          <a:cs typeface="Times New Roman" panose="02020603050405020304" pitchFamily="18" charset="0"/>
                        </a:rPr>
                        <a:t>Cloud Billing Budget</a:t>
                      </a:r>
                      <a:endParaRPr lang="en-US" sz="1600">
                        <a:latin typeface="Times New Roman" panose="02020603050405020304" pitchFamily="18" charset="0"/>
                        <a:cs typeface="Times New Roman" panose="02020603050405020304" pitchFamily="18" charset="0"/>
                      </a:endParaRPr>
                    </a:p>
                  </a:txBody>
                  <a:tcPr marL="80811" marR="80811" marT="40405" marB="40405"/>
                </a:tc>
                <a:extLst>
                  <a:ext uri="{0D108BD9-81ED-4DB2-BD59-A6C34878D82A}">
                    <a16:rowId xmlns:a16="http://schemas.microsoft.com/office/drawing/2014/main" val="984082101"/>
                  </a:ext>
                </a:extLst>
              </a:tr>
              <a:tr h="619437">
                <a:tc>
                  <a:txBody>
                    <a:bodyPr/>
                    <a:lstStyle/>
                    <a:p>
                      <a:r>
                        <a:rPr lang="en-IN" sz="1600">
                          <a:latin typeface="Times New Roman" panose="02020603050405020304" pitchFamily="18" charset="0"/>
                          <a:cs typeface="Times New Roman" panose="02020603050405020304" pitchFamily="18" charset="0"/>
                        </a:rPr>
                        <a:t>Budgets</a:t>
                      </a:r>
                      <a:endParaRPr lang="en-US" sz="160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dirty="0">
                          <a:latin typeface="Times New Roman" panose="02020603050405020304" pitchFamily="18" charset="0"/>
                          <a:cs typeface="Times New Roman" panose="02020603050405020304" pitchFamily="18" charset="0"/>
                        </a:rPr>
                        <a:t>Budgets &amp; Alerts</a:t>
                      </a:r>
                      <a:endParaRPr lang="en-US" sz="1600" dirty="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a:latin typeface="Times New Roman" panose="02020603050405020304" pitchFamily="18" charset="0"/>
                          <a:cs typeface="Times New Roman" panose="02020603050405020304" pitchFamily="18" charset="0"/>
                        </a:rPr>
                        <a:t>Cloud Pricing API</a:t>
                      </a:r>
                      <a:endParaRPr lang="en-US" sz="1600">
                        <a:latin typeface="Times New Roman" panose="02020603050405020304" pitchFamily="18" charset="0"/>
                        <a:cs typeface="Times New Roman" panose="02020603050405020304" pitchFamily="18" charset="0"/>
                      </a:endParaRPr>
                    </a:p>
                  </a:txBody>
                  <a:tcPr marL="80811" marR="80811" marT="40405" marB="40405"/>
                </a:tc>
                <a:extLst>
                  <a:ext uri="{0D108BD9-81ED-4DB2-BD59-A6C34878D82A}">
                    <a16:rowId xmlns:a16="http://schemas.microsoft.com/office/drawing/2014/main" val="2815492376"/>
                  </a:ext>
                </a:extLst>
              </a:tr>
              <a:tr h="868800">
                <a:tc>
                  <a:txBody>
                    <a:bodyPr/>
                    <a:lstStyle/>
                    <a:p>
                      <a:r>
                        <a:rPr lang="en-IN" sz="1600" kern="1200" dirty="0">
                          <a:solidFill>
                            <a:schemeClr val="tx1"/>
                          </a:solidFill>
                          <a:effectLst/>
                          <a:latin typeface="Times New Roman" panose="02020603050405020304" pitchFamily="18" charset="0"/>
                          <a:ea typeface="+mn-ea"/>
                          <a:cs typeface="Times New Roman" panose="02020603050405020304" pitchFamily="18" charset="0"/>
                        </a:rPr>
                        <a:t>Cost and Usage Report</a:t>
                      </a:r>
                      <a:r>
                        <a:rPr lang="en-IN" sz="1600"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a:latin typeface="Times New Roman" panose="02020603050405020304" pitchFamily="18" charset="0"/>
                          <a:cs typeface="Times New Roman" panose="02020603050405020304" pitchFamily="18" charset="0"/>
                        </a:rPr>
                        <a:t>Reservations</a:t>
                      </a:r>
                      <a:endParaRPr lang="en-US" sz="160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a:latin typeface="Times New Roman" panose="02020603050405020304" pitchFamily="18" charset="0"/>
                          <a:cs typeface="Times New Roman" panose="02020603050405020304" pitchFamily="18" charset="0"/>
                        </a:rPr>
                        <a:t>Cloud Billing Accout &amp; Catalog</a:t>
                      </a:r>
                      <a:endParaRPr lang="en-US" sz="1600">
                        <a:latin typeface="Times New Roman" panose="02020603050405020304" pitchFamily="18" charset="0"/>
                        <a:cs typeface="Times New Roman" panose="02020603050405020304" pitchFamily="18" charset="0"/>
                      </a:endParaRPr>
                    </a:p>
                  </a:txBody>
                  <a:tcPr marL="80811" marR="80811" marT="40405" marB="40405"/>
                </a:tc>
                <a:extLst>
                  <a:ext uri="{0D108BD9-81ED-4DB2-BD59-A6C34878D82A}">
                    <a16:rowId xmlns:a16="http://schemas.microsoft.com/office/drawing/2014/main" val="2332974828"/>
                  </a:ext>
                </a:extLst>
              </a:tr>
              <a:tr h="868800">
                <a:tc>
                  <a:txBody>
                    <a:bodyPr/>
                    <a:lstStyle/>
                    <a:p>
                      <a:r>
                        <a:rPr lang="en-IN" sz="1600" dirty="0">
                          <a:latin typeface="Times New Roman" panose="02020603050405020304" pitchFamily="18" charset="0"/>
                          <a:cs typeface="Times New Roman" panose="02020603050405020304" pitchFamily="18" charset="0"/>
                        </a:rPr>
                        <a:t>Cost Optimization Hub</a:t>
                      </a:r>
                      <a:endParaRPr lang="en-US" sz="1600" dirty="0">
                        <a:latin typeface="Times New Roman" panose="02020603050405020304" pitchFamily="18" charset="0"/>
                        <a:cs typeface="Times New Roman" panose="02020603050405020304" pitchFamily="18" charset="0"/>
                      </a:endParaRPr>
                    </a:p>
                  </a:txBody>
                  <a:tcPr marL="80811" marR="80811" marT="40405" marB="40405"/>
                </a:tc>
                <a:tc>
                  <a:txBody>
                    <a:bodyPr/>
                    <a:lstStyle/>
                    <a:p>
                      <a:r>
                        <a:rPr lang="en-IN" sz="1600" dirty="0">
                          <a:latin typeface="Times New Roman" panose="02020603050405020304" pitchFamily="18" charset="0"/>
                          <a:cs typeface="Times New Roman" panose="02020603050405020304" pitchFamily="18" charset="0"/>
                        </a:rPr>
                        <a:t>Exports &amp; Cost Details</a:t>
                      </a:r>
                      <a:endParaRPr lang="en-US" sz="1600" dirty="0">
                        <a:latin typeface="Times New Roman" panose="02020603050405020304" pitchFamily="18" charset="0"/>
                        <a:cs typeface="Times New Roman" panose="02020603050405020304" pitchFamily="18" charset="0"/>
                      </a:endParaRPr>
                    </a:p>
                  </a:txBody>
                  <a:tcPr marL="80811" marR="80811" marT="40405" marB="40405"/>
                </a:tc>
                <a:tc>
                  <a:txBody>
                    <a:bodyPr/>
                    <a:lstStyle/>
                    <a:p>
                      <a:endParaRPr lang="en-US" sz="1600" dirty="0">
                        <a:latin typeface="Times New Roman" panose="02020603050405020304" pitchFamily="18" charset="0"/>
                        <a:cs typeface="Times New Roman" panose="02020603050405020304" pitchFamily="18" charset="0"/>
                      </a:endParaRPr>
                    </a:p>
                  </a:txBody>
                  <a:tcPr marL="80811" marR="80811" marT="40405" marB="40405"/>
                </a:tc>
                <a:extLst>
                  <a:ext uri="{0D108BD9-81ED-4DB2-BD59-A6C34878D82A}">
                    <a16:rowId xmlns:a16="http://schemas.microsoft.com/office/drawing/2014/main" val="265113970"/>
                  </a:ext>
                </a:extLst>
              </a:tr>
              <a:tr h="370073">
                <a:tc>
                  <a:txBody>
                    <a:bodyPr/>
                    <a:lstStyle/>
                    <a:p>
                      <a:r>
                        <a:rPr lang="en-IN" sz="1600">
                          <a:latin typeface="Times New Roman" panose="02020603050405020304" pitchFamily="18" charset="0"/>
                          <a:cs typeface="Times New Roman" panose="02020603050405020304" pitchFamily="18" charset="0"/>
                        </a:rPr>
                        <a:t>Price List</a:t>
                      </a:r>
                      <a:endParaRPr lang="en-US" sz="1600">
                        <a:latin typeface="Times New Roman" panose="02020603050405020304" pitchFamily="18" charset="0"/>
                        <a:cs typeface="Times New Roman" panose="02020603050405020304" pitchFamily="18" charset="0"/>
                      </a:endParaRPr>
                    </a:p>
                  </a:txBody>
                  <a:tcPr marL="80811" marR="80811" marT="40405" marB="40405"/>
                </a:tc>
                <a:tc>
                  <a:txBody>
                    <a:bodyPr/>
                    <a:lstStyle/>
                    <a:p>
                      <a:endParaRPr lang="en-US" sz="1600" dirty="0">
                        <a:latin typeface="Times New Roman" panose="02020603050405020304" pitchFamily="18" charset="0"/>
                        <a:cs typeface="Times New Roman" panose="02020603050405020304" pitchFamily="18" charset="0"/>
                      </a:endParaRPr>
                    </a:p>
                  </a:txBody>
                  <a:tcPr marL="80811" marR="80811" marT="40405" marB="40405"/>
                </a:tc>
                <a:tc>
                  <a:txBody>
                    <a:bodyPr/>
                    <a:lstStyle/>
                    <a:p>
                      <a:endParaRPr lang="en-US" sz="1600" dirty="0">
                        <a:latin typeface="Times New Roman" panose="02020603050405020304" pitchFamily="18" charset="0"/>
                        <a:cs typeface="Times New Roman" panose="02020603050405020304" pitchFamily="18" charset="0"/>
                      </a:endParaRPr>
                    </a:p>
                  </a:txBody>
                  <a:tcPr marL="80811" marR="80811" marT="40405" marB="40405"/>
                </a:tc>
                <a:extLst>
                  <a:ext uri="{0D108BD9-81ED-4DB2-BD59-A6C34878D82A}">
                    <a16:rowId xmlns:a16="http://schemas.microsoft.com/office/drawing/2014/main" val="2178391058"/>
                  </a:ext>
                </a:extLst>
              </a:tr>
            </a:tbl>
          </a:graphicData>
        </a:graphic>
      </p:graphicFrame>
    </p:spTree>
    <p:extLst>
      <p:ext uri="{BB962C8B-B14F-4D97-AF65-F5344CB8AC3E}">
        <p14:creationId xmlns:p14="http://schemas.microsoft.com/office/powerpoint/2010/main" val="106228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8300</TotalTime>
  <Words>4149</Words>
  <Application>Microsoft Macintosh PowerPoint</Application>
  <PresentationFormat>Widescreen</PresentationFormat>
  <Paragraphs>233</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Times New Roman</vt:lpstr>
      <vt:lpstr>Wingdings</vt:lpstr>
      <vt:lpstr>Office Theme</vt:lpstr>
      <vt:lpstr>Cost Optimization in Hybrid Multi-Cloud Architectures: A Study of Cloud Pricing Models, Sky Computing, and API-Driven Cost Control</vt:lpstr>
      <vt:lpstr>Motivation</vt:lpstr>
      <vt:lpstr>Objectives &amp; Research Questions </vt:lpstr>
      <vt:lpstr> Methodology</vt:lpstr>
      <vt:lpstr>Analysis of Pricing Models: AWS, Azure, GCP</vt:lpstr>
      <vt:lpstr>VM Cost Insights Across AWS, Azure, GCP</vt:lpstr>
      <vt:lpstr>Data Transfer &amp; On-Premise vs Cloud Costs</vt:lpstr>
      <vt:lpstr>Cost Optimization</vt:lpstr>
      <vt:lpstr>Application Programming Interfaces</vt:lpstr>
      <vt:lpstr>Sky computing</vt:lpstr>
      <vt:lpstr>Prototype Demo</vt:lpstr>
      <vt:lpstr>Conclusion and Future scope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Biru, Shiva Kumar</dc:creator>
  <cp:lastModifiedBy>Biru, Shiva Kumar</cp:lastModifiedBy>
  <cp:revision>31</cp:revision>
  <dcterms:created xsi:type="dcterms:W3CDTF">2025-07-30T18:30:01Z</dcterms:created>
  <dcterms:modified xsi:type="dcterms:W3CDTF">2025-08-13T07:56:21Z</dcterms:modified>
</cp:coreProperties>
</file>