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716" r:id="rId2"/>
    <p:sldMasterId id="2147483724" r:id="rId3"/>
  </p:sldMasterIdLst>
  <p:notesMasterIdLst>
    <p:notesMasterId r:id="rId15"/>
  </p:notesMasterIdLst>
  <p:handoutMasterIdLst>
    <p:handoutMasterId r:id="rId16"/>
  </p:handoutMasterIdLst>
  <p:sldIdLst>
    <p:sldId id="353" r:id="rId4"/>
    <p:sldId id="354" r:id="rId5"/>
    <p:sldId id="355" r:id="rId6"/>
    <p:sldId id="356" r:id="rId7"/>
    <p:sldId id="362" r:id="rId8"/>
    <p:sldId id="363" r:id="rId9"/>
    <p:sldId id="358" r:id="rId10"/>
    <p:sldId id="359" r:id="rId11"/>
    <p:sldId id="364" r:id="rId12"/>
    <p:sldId id="365" r:id="rId13"/>
    <p:sldId id="36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BEC9F5-E74A-0C43-AF9D-619E2F4BC018}">
          <p14:sldIdLst>
            <p14:sldId id="353"/>
            <p14:sldId id="354"/>
            <p14:sldId id="355"/>
            <p14:sldId id="356"/>
            <p14:sldId id="362"/>
            <p14:sldId id="363"/>
            <p14:sldId id="358"/>
            <p14:sldId id="359"/>
            <p14:sldId id="364"/>
            <p14:sldId id="365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8"/>
    <a:srgbClr val="016B54"/>
    <a:srgbClr val="F8F8F8"/>
    <a:srgbClr val="E5E5E5"/>
    <a:srgbClr val="008774"/>
    <a:srgbClr val="0F7661"/>
    <a:srgbClr val="C0504D"/>
    <a:srgbClr val="77933C"/>
    <a:srgbClr val="5978A0"/>
    <a:srgbClr val="442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4" autoAdjust="0"/>
    <p:restoredTop sz="87895" autoAdjust="0"/>
  </p:normalViewPr>
  <p:slideViewPr>
    <p:cSldViewPr snapToGrid="0" snapToObjects="1">
      <p:cViewPr>
        <p:scale>
          <a:sx n="125" d="100"/>
          <a:sy n="125" d="100"/>
        </p:scale>
        <p:origin x="-2736" y="-10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5B6B-8713-8747-AE5B-F1241B2BF5F0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CCB75-1A26-DA44-8D3D-5B435BA85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55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7340-DDD5-1B49-81AA-25BC4050C073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E0D42-653B-D743-8A40-7FC34906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Resting slide</a:t>
            </a:r>
            <a:r>
              <a:rPr lang="en-US" baseline="0" dirty="0" smtClean="0"/>
              <a:t> on screen before you begin presenting.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DBE90-FDBE-A44D-9062-5A5D1585D5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1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90571" tIns="45286" rIns="90571" bIns="45286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Discovery is one of the key tenets of a microservice based architecture.</a:t>
            </a:r>
          </a:p>
          <a:p>
            <a:r>
              <a:rPr lang="en-US" dirty="0" smtClean="0"/>
              <a:t>In distributed systems, application dependencies cease to be a method call away.</a:t>
            </a:r>
          </a:p>
          <a:p>
            <a:r>
              <a:rPr lang="en-US" dirty="0" smtClean="0"/>
              <a:t>Trying to hand configure each client or use some form of convention can be very difficult to do and can be very brittle.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8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7A38-3CEC-41F8-9B8A-7D549F2002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/>
          <p:nvPr/>
        </p:nvSpPr>
        <p:spPr>
          <a:xfrm>
            <a:off x="0" y="0"/>
            <a:ext cx="9144000" cy="216852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BFBFBF">
                  <a:alpha val="60784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 defTabSz="914400"/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38" name="Shape 938"/>
          <p:cNvSpPr txBox="1">
            <a:spLocks noGrp="1"/>
          </p:cNvSpPr>
          <p:nvPr>
            <p:ph type="ctrTitle"/>
          </p:nvPr>
        </p:nvSpPr>
        <p:spPr>
          <a:xfrm>
            <a:off x="2728911" y="1006879"/>
            <a:ext cx="6048376" cy="12187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subTitle" idx="1"/>
          </p:nvPr>
        </p:nvSpPr>
        <p:spPr>
          <a:xfrm>
            <a:off x="2728913" y="2455863"/>
            <a:ext cx="6048374" cy="1901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4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3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43120172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 Basic with Rule">
    <p:bg>
      <p:bgPr>
        <a:solidFill>
          <a:srgbClr val="17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320040"/>
            <a:ext cx="8229601" cy="363558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200" y="1108074"/>
            <a:ext cx="8229600" cy="3082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gray">
          <a:xfrm>
            <a:off x="0" y="4629150"/>
            <a:ext cx="9144000" cy="385763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66713" y="5018449"/>
            <a:ext cx="227488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© Copyright 2015 Pivotal.</a:t>
            </a:r>
            <a:r>
              <a:rPr lang="en-US" sz="600" baseline="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dirty="0" smtClean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All rights reserved.</a:t>
            </a:r>
            <a:endParaRPr lang="en-US" sz="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 descr="Pivota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1733" y="4713966"/>
            <a:ext cx="957262" cy="21945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0" y="885931"/>
            <a:ext cx="9144000" cy="0"/>
          </a:xfrm>
          <a:prstGeom prst="line">
            <a:avLst/>
          </a:prstGeom>
          <a:ln>
            <a:solidFill>
              <a:srgbClr val="E8E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993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 w="127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4629150"/>
            <a:ext cx="9144000" cy="3858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4" name="Shape 64"/>
          <p:cNvSpPr txBox="1"/>
          <p:nvPr/>
        </p:nvSpPr>
        <p:spPr>
          <a:xfrm flipH="1">
            <a:off x="8553450" y="5021262"/>
            <a:ext cx="533399" cy="123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800" b="0" i="0" u="none" strike="noStrike" cap="none" baseline="0">
              <a:solidFill>
                <a:srgbClr val="7F7F7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366712" y="5018087"/>
            <a:ext cx="2274900" cy="9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600" b="0" i="0" u="none" strike="noStrike" cap="none" baseline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rtl val="0"/>
              </a:rPr>
              <a:t>© Copyright 2013 Pivotal. All rights reserved.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2263" y="4713287"/>
            <a:ext cx="957299" cy="22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5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3993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65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6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92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322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2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4" cy="460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4" cy="3382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1200"/>
              </a:spcBef>
              <a:buClr>
                <a:schemeClr val="accent1"/>
              </a:buClr>
              <a:buFont typeface="Noto Symbo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300"/>
              </a:spcBef>
              <a:buClr>
                <a:schemeClr val="accent1"/>
              </a:buClr>
              <a:buFont typeface="Verdana"/>
              <a:buChar char="–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300"/>
              </a:spcBef>
              <a:buClr>
                <a:schemeClr val="accent1"/>
              </a:buClr>
              <a:buFont typeface="Verdana"/>
              <a:buChar char="▪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58938" indent="-211138" rtl="0">
              <a:spcBef>
                <a:spcPts val="300"/>
              </a:spcBef>
              <a:buClr>
                <a:schemeClr val="accent1"/>
              </a:buClr>
              <a:buFont typeface="Verdana"/>
              <a:buChar char="—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300"/>
              </a:spcBef>
              <a:buClr>
                <a:schemeClr val="accent1"/>
              </a:buClr>
              <a:buFont typeface="Verdana"/>
              <a:buChar char="»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47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633425" y="357188"/>
            <a:ext cx="7877175" cy="8572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20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999414805"/>
      </p:ext>
    </p:extLst>
  </p:cSld>
  <p:clrMapOvr>
    <a:masterClrMapping/>
  </p:clrMapOvr>
  <p:transition xmlns:p14="http://schemas.microsoft.com/office/powerpoint/2010/main"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E6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24348" y="4651813"/>
            <a:ext cx="2133600" cy="274637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602A933A-CCB3-5F4E-BECE-55F24E394E11}" type="slidenum">
              <a:rPr lang="en-US" smtClean="0">
                <a:solidFill>
                  <a:prstClr val="white"/>
                </a:solidFill>
                <a:latin typeface="Arial"/>
              </a:rPr>
              <a:pPr/>
              <a:t>‹#›</a:t>
            </a:fld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7" name="Picture 6" descr="pivotal_g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438" y="4656658"/>
            <a:ext cx="831214" cy="20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366768" y="325437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lnSpc>
                <a:spcPct val="90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8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33416" y="357187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76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65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302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419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5080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5969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673100" algn="ctr" rtl="0">
              <a:spcBef>
                <a:spcPts val="0"/>
              </a:spcBef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810928" y="5010157"/>
            <a:ext cx="102642" cy="923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600" b="0" i="0" u="none" strike="noStrike" cap="none" baseline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600" b="0" i="0" u="none" strike="noStrike" cap="none" baseline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084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8553450" y="5021494"/>
            <a:ext cx="533399" cy="12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baseline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800" b="0" i="0" u="none" strike="noStrike" cap="none" baseline="0">
              <a:solidFill>
                <a:srgbClr val="4D4D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366712" y="325437"/>
            <a:ext cx="8410576" cy="623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buClr>
                <a:srgbClr val="2C95DD"/>
              </a:buClr>
              <a:buNone/>
              <a:defRPr sz="3200">
                <a:solidFill>
                  <a:srgbClr val="2C95DD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366713" y="1074737"/>
            <a:ext cx="8410576" cy="34290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spcBef>
                <a:spcPts val="560"/>
              </a:spcBef>
              <a:buClr>
                <a:srgbClr val="2C95DD"/>
              </a:buClr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742950" indent="-133350" algn="l" rtl="0">
              <a:spcBef>
                <a:spcPts val="480"/>
              </a:spcBef>
              <a:buClr>
                <a:srgbClr val="2C95DD"/>
              </a:buClr>
              <a:buFont typeface="Arial"/>
              <a:buChar char="–"/>
              <a:defRPr sz="2400">
                <a:solidFill>
                  <a:schemeClr val="dk1"/>
                </a:solidFill>
              </a:defRPr>
            </a:lvl2pPr>
            <a:lvl3pPr marL="1143000" indent="-101600" algn="l" rtl="0">
              <a:spcBef>
                <a:spcPts val="400"/>
              </a:spcBef>
              <a:buClr>
                <a:srgbClr val="2C95DD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marL="16002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–"/>
              <a:defRPr sz="1800">
                <a:solidFill>
                  <a:schemeClr val="dk1"/>
                </a:solidFill>
              </a:defRPr>
            </a:lvl4pPr>
            <a:lvl5pPr marL="2057400" indent="-114300" algn="l" rtl="0">
              <a:spcBef>
                <a:spcPts val="360"/>
              </a:spcBef>
              <a:buClr>
                <a:srgbClr val="2C95DD"/>
              </a:buClr>
              <a:buFont typeface="Arial"/>
              <a:buChar char="»"/>
              <a:defRPr sz="1800">
                <a:solidFill>
                  <a:schemeClr val="dk1"/>
                </a:solidFill>
              </a:defRPr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1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2" y="149918"/>
            <a:ext cx="8796928" cy="47444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14300" y="624363"/>
            <a:ext cx="8796338" cy="28856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087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 descr="Pivotal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415" y="4854091"/>
            <a:ext cx="712061" cy="173736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224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247" y="4861463"/>
            <a:ext cx="373338" cy="273844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7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66725" y="240820"/>
            <a:ext cx="8410575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44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128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3" name="Shape 933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4" name="Shape 93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78" marR="0" indent="-12678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54" marR="0" indent="-12653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32" marR="0" indent="-12631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08" marR="0" indent="-1260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886" marR="0" indent="-12586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062" marR="0" indent="-12562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240" marR="0" indent="-12539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417" marR="0" indent="-12517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rtl val="0"/>
            </a:endParaRPr>
          </a:p>
        </p:txBody>
      </p:sp>
      <p:sp>
        <p:nvSpPr>
          <p:cNvPr id="935" name="Shape 9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3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34" r:id="rId8"/>
    <p:sldLayoutId id="2147483735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2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votal_teal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80" y="4855076"/>
            <a:ext cx="731520" cy="1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8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etflix/Hystrix/wik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_Bridge-01.jpeg"/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Shape 2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82730">
              <a:alpha val="7700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 descr="pivotal_white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10" y="978442"/>
            <a:ext cx="1368554" cy="3362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3455" y="1898424"/>
            <a:ext cx="7897090" cy="73866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200" b="1" spc="-100" dirty="0" smtClean="0">
                <a:solidFill>
                  <a:srgbClr val="00AE9E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rPr>
              <a:t>Cloud Native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110" y="2511428"/>
            <a:ext cx="6871970" cy="87511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spc="-1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Spring Cloud Netflix – Circuit Breakers and Fault Tolerance</a:t>
            </a:r>
            <a:endParaRPr lang="en-US" sz="2800" spc="-1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74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" y="320040"/>
            <a:ext cx="9052561" cy="363558"/>
          </a:xfrm>
        </p:spPr>
        <p:txBody>
          <a:bodyPr/>
          <a:lstStyle/>
          <a:p>
            <a:r>
              <a:rPr lang="en-US" dirty="0" smtClean="0"/>
              <a:t>Spring Cloud Services: Hystrix Dashboard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40" y="1209040"/>
            <a:ext cx="4612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Automated deployment dashboard + Turbine + RabbitMQ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Bind service into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lvl="0" indent="-285750" fontAlgn="base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Include starter dependency in app</a:t>
            </a:r>
          </a:p>
          <a:p>
            <a:pPr marL="285750" lvl="0" indent="-285750" fontAlgn="base">
              <a:buFont typeface="Arial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&lt;dependency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&lt;groupId&gt;io.pivotal.spring.cloud&lt;/groupId&gt;  </a:t>
            </a:r>
            <a:endParaRPr lang="en-US" sz="1000" b="1" dirty="0" smtClean="0">
              <a:solidFill>
                <a:srgbClr val="008774"/>
              </a:solidFill>
              <a:latin typeface="Courier New"/>
              <a:cs typeface="Courier New"/>
            </a:endParaRP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&lt;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artifactId&gt;spring-cloud-services-starter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-circuit-</a:t>
            </a:r>
          </a:p>
          <a:p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     breaker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&lt;/artifactId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&lt;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/dependency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pPr lvl="0" fontAlgn="base"/>
            <a:endParaRPr lang="en-US" sz="120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lvl="0" fontAlgn="base"/>
            <a:endParaRPr lang="en-US" sz="1200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97" y="1016000"/>
            <a:ext cx="3757368" cy="293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6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tocksy_txp157cab05rEJ000_Medium_423382.jpg"/>
          <p:cNvPicPr>
            <a:picLocks noChangeAspect="1"/>
          </p:cNvPicPr>
          <p:nvPr/>
        </p:nvPicPr>
        <p:blipFill>
          <a:blip r:embed="rId3"/>
          <a:srcRect t="1558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8000">
                <a:srgbClr val="000000">
                  <a:alpha val="0"/>
                </a:srgbClr>
              </a:gs>
              <a:gs pos="54000">
                <a:srgbClr val="000000">
                  <a:alpha val="86000"/>
                </a:srgbClr>
              </a:gs>
              <a:gs pos="83000">
                <a:srgbClr val="000000">
                  <a:alpha val="89000"/>
                </a:srgbClr>
              </a:gs>
            </a:gsLst>
            <a:lin ang="16500000" scaled="0"/>
            <a:tileRect/>
          </a:gradFill>
          <a:ln w="444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8579" tIns="34289" rIns="68579" bIns="34289" rtlCol="0" anchor="ctr"/>
          <a:lstStyle/>
          <a:p>
            <a:pPr algn="ctr"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596900" y="2111130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96900" y="3428754"/>
            <a:ext cx="7848600" cy="1588"/>
          </a:xfrm>
          <a:prstGeom prst="line">
            <a:avLst/>
          </a:prstGeom>
          <a:ln w="222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49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hape 1014"/>
          <p:cNvSpPr txBox="1">
            <a:spLocks/>
          </p:cNvSpPr>
          <p:nvPr/>
        </p:nvSpPr>
        <p:spPr>
          <a:xfrm>
            <a:off x="1820794" y="1336859"/>
            <a:ext cx="5209487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dist">
              <a:lnSpc>
                <a:spcPct val="90000"/>
              </a:lnSpc>
              <a:buSzPct val="25000"/>
              <a:defRPr/>
            </a:pPr>
            <a:endParaRPr lang="en" sz="4500" b="1" kern="0" cap="all" dirty="0">
              <a:solidFill>
                <a:srgbClr val="00888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Shape 1163"/>
          <p:cNvSpPr txBox="1">
            <a:spLocks/>
          </p:cNvSpPr>
          <p:nvPr/>
        </p:nvSpPr>
        <p:spPr bwMode="gray">
          <a:xfrm>
            <a:off x="205956" y="2513670"/>
            <a:ext cx="8410499" cy="460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 baseline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 algn="ctr">
              <a:buSzPct val="25000"/>
            </a:pPr>
            <a:r>
              <a:rPr lang="en-US" b="1" cap="all" dirty="0" smtClean="0">
                <a:solidFill>
                  <a:srgbClr val="74CEC7"/>
                </a:solidFill>
              </a:rPr>
              <a:t>Lab</a:t>
            </a:r>
            <a:endParaRPr lang="en" sz="2100" b="1" cap="all" dirty="0">
              <a:solidFill>
                <a:srgbClr val="74CE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dirty="0"/>
              <a:t>One failure must not cause a cascading failure across the entire system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For example, for an application that depends on 30 services where each service has 99.99% uptime, here is what you can expect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99.99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^30 = 99.7%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uptime</a:t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0.3% of 1 billion requests = 3,000,000 failures 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/>
            </a:r>
            <a:b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  2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+ hours downtime/month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if </a:t>
            </a:r>
            <a:r>
              <a:rPr lang="en-US" sz="1600" b="1" i="1" u="sng" dirty="0">
                <a:solidFill>
                  <a:schemeClr val="accent2"/>
                </a:solidFill>
                <a:latin typeface="Courier New"/>
                <a:cs typeface="Courier New"/>
              </a:rPr>
              <a:t>all</a:t>
            </a:r>
            <a:r>
              <a:rPr lang="en-US" sz="1600" dirty="0">
                <a:solidFill>
                  <a:schemeClr val="accent2"/>
                </a:solidFill>
                <a:latin typeface="Courier New"/>
                <a:cs typeface="Courier New"/>
              </a:rPr>
              <a:t> dependencies </a:t>
            </a:r>
            <a:r>
              <a:rPr lang="en-US" sz="1600" dirty="0" smtClean="0">
                <a:solidFill>
                  <a:schemeClr val="accent2"/>
                </a:solidFill>
                <a:latin typeface="Courier New"/>
                <a:cs typeface="Courier New"/>
              </a:rPr>
              <a:t>have 99.99%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endParaRPr lang="en-US" sz="1800" dirty="0" smtClean="0"/>
          </a:p>
          <a:p>
            <a:r>
              <a:rPr lang="en-US" sz="1800" dirty="0" smtClean="0"/>
              <a:t>Reality </a:t>
            </a:r>
            <a:r>
              <a:rPr lang="en-US" sz="1800" dirty="0"/>
              <a:t>is </a:t>
            </a:r>
            <a:r>
              <a:rPr lang="en-US" sz="1800" i="1" dirty="0"/>
              <a:t>generally</a:t>
            </a:r>
            <a:r>
              <a:rPr lang="en-US" sz="1800" dirty="0"/>
              <a:t> worse</a:t>
            </a:r>
            <a:r>
              <a:rPr lang="en-US" sz="1800" dirty="0" smtClean="0"/>
              <a:t>.</a:t>
            </a:r>
            <a:br>
              <a:rPr lang="en-US" sz="1800" dirty="0" smtClean="0"/>
            </a:br>
            <a:endParaRPr lang="en-US" sz="1800" dirty="0"/>
          </a:p>
          <a:p>
            <a:r>
              <a:rPr lang="en-US" sz="1800" dirty="0"/>
              <a:t>Source: </a:t>
            </a:r>
            <a:r>
              <a:rPr lang="en-US" sz="1800" dirty="0">
                <a:hlinkClick r:id="rId3"/>
              </a:rPr>
              <a:t>https://github.com/Netflix/Hystrix/wiki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 Failures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38" y="1066800"/>
            <a:ext cx="3745583" cy="3406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838" y="1066800"/>
            <a:ext cx="3745583" cy="3406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838" y="1062978"/>
            <a:ext cx="3745583" cy="341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Breaker Pattern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1102526"/>
            <a:ext cx="7254240" cy="32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Circuit Breakers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9520" y="1361440"/>
            <a:ext cx="656336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SpringBootApplication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@EnableDiscoveryClient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@EnableCircuitBreaker</a:t>
            </a:r>
            <a:endParaRPr lang="en-US" sz="1200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 smtClean="0">
                <a:solidFill>
                  <a:schemeClr val="accent3"/>
                </a:solidFill>
                <a:latin typeface="Courier New"/>
                <a:cs typeface="Courier New"/>
              </a:rPr>
              <a:t>MyClientApp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public static 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chemeClr val="accent3"/>
                </a:solidFill>
                <a:latin typeface="Courier New"/>
                <a:cs typeface="Courier New"/>
              </a:rPr>
              <a:t>main</a:t>
            </a:r>
            <a:r>
              <a:rPr lang="en-US" sz="1200" dirty="0">
                <a:latin typeface="Courier New"/>
                <a:cs typeface="Courier New"/>
              </a:rPr>
              <a:t>(String[] </a:t>
            </a:r>
            <a:r>
              <a:rPr lang="en-US" sz="1200" dirty="0" smtClean="0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  SpringApplication.run(MyClientApp</a:t>
            </a:r>
            <a:r>
              <a:rPr lang="en-US" sz="1200" dirty="0" smtClean="0">
                <a:solidFill>
                  <a:srgbClr val="1F6FB8"/>
                </a:solidFill>
                <a:latin typeface="Courier New"/>
                <a:cs typeface="Courier New"/>
              </a:rPr>
              <a:t>.class</a:t>
            </a:r>
            <a:r>
              <a:rPr lang="en-US" sz="1200" dirty="0" smtClean="0">
                <a:latin typeface="Courier New"/>
                <a:cs typeface="Courier New"/>
              </a:rPr>
              <a:t>, </a:t>
            </a:r>
            <a:r>
              <a:rPr lang="en-US" sz="1200" dirty="0">
                <a:latin typeface="Courier New"/>
                <a:cs typeface="Courier New"/>
              </a:rPr>
              <a:t>args)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}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6160" y="1727201"/>
            <a:ext cx="221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  <a:sym typeface="Wingdings"/>
              </a:rPr>
              <a:t>MAGIC!!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54400" y="1869440"/>
            <a:ext cx="2235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87120" y="3251200"/>
            <a:ext cx="7802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&lt;dependency&gt;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&lt;groupId&gt;io.pivotal.spring.cloud&lt;/groupId&gt;  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  &lt;artifactId&gt;spring-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cloud-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starter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-</a:t>
            </a:r>
            <a:r>
              <a:rPr lang="en-US" sz="1200" b="1" dirty="0" err="1" smtClean="0">
                <a:solidFill>
                  <a:srgbClr val="008774"/>
                </a:solidFill>
                <a:latin typeface="Courier New"/>
                <a:cs typeface="Courier New"/>
              </a:rPr>
              <a:t>hystrix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&lt;/artifactId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&lt;/dependency&gt;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03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</a:t>
            </a:r>
            <a:endParaRPr lang="en-US" dirty="0">
              <a:solidFill>
                <a:srgbClr val="138A7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240" y="1097280"/>
            <a:ext cx="8412480" cy="30469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@Service</a:t>
            </a:r>
          </a:p>
          <a:p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 </a:t>
            </a:r>
            <a:r>
              <a:rPr lang="en-US" sz="1200" dirty="0">
                <a:solidFill>
                  <a:srgbClr val="C0504D"/>
                </a:solidFill>
                <a:latin typeface="Courier New"/>
                <a:cs typeface="Courier New"/>
              </a:rPr>
              <a:t>class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FortuneService</a:t>
            </a:r>
            <a:r>
              <a:rPr lang="en-US" sz="1200" dirty="0">
                <a:solidFill>
                  <a:srgbClr val="442565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solidFill>
                  <a:srgbClr val="008774"/>
                </a:solidFill>
                <a:latin typeface="Courier New"/>
                <a:cs typeface="Courier New"/>
              </a:rPr>
              <a:t>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@</a:t>
            </a:r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HystrixCommand(fallbackMethod = "defaultFortune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"</a:t>
            </a:r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200" b="1" dirty="0" smtClean="0">
                <a:solidFill>
                  <a:srgbClr val="016B54"/>
                </a:solidFill>
                <a:latin typeface="Courier New"/>
                <a:cs typeface="Courier New"/>
              </a:rPr>
              <a:t>     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commandProperties = {</a:t>
            </a:r>
          </a:p>
          <a:p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    @HystrixProperty(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name="</a:t>
            </a:r>
            <a:r>
              <a:rPr lang="en-US" sz="1000" b="1" dirty="0" smtClean="0">
                <a:solidFill>
                  <a:srgbClr val="008774"/>
                </a:solidFill>
                <a:latin typeface="Courier New"/>
                <a:cs typeface="Courier New"/>
              </a:rPr>
              <a:t>execution.isolation.thread.timeoutInMilliseconds”, value</a:t>
            </a:r>
            <a:r>
              <a:rPr lang="en-US" sz="1000" b="1" dirty="0">
                <a:solidFill>
                  <a:srgbClr val="008774"/>
                </a:solidFill>
                <a:latin typeface="Courier New"/>
                <a:cs typeface="Courier New"/>
              </a:rPr>
              <a:t>="500"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200" b="1" dirty="0">
                <a:solidFill>
                  <a:srgbClr val="008774"/>
                </a:solidFill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008774"/>
                </a:solidFill>
                <a:latin typeface="Courier New"/>
                <a:cs typeface="Courier New"/>
              </a:rPr>
              <a:t>     }) </a:t>
            </a:r>
            <a:r>
              <a:rPr lang="en-US" sz="1200" b="1" dirty="0">
                <a:solidFill>
                  <a:srgbClr val="016B54"/>
                </a:solidFill>
                <a:latin typeface="Courier New"/>
                <a:cs typeface="Courier New"/>
              </a:rPr>
              <a:t> </a:t>
            </a:r>
            <a:endParaRPr lang="en-US" sz="1200" b="1" dirty="0" smtClean="0">
              <a:solidFill>
                <a:srgbClr val="016B54"/>
              </a:solidFill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getFortune</a:t>
            </a:r>
            <a:r>
              <a:rPr lang="en-US" sz="1200" dirty="0">
                <a:latin typeface="Courier New"/>
                <a:cs typeface="Courier New"/>
              </a:rPr>
              <a:t>() </a:t>
            </a: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restTemplate.getForObject(</a:t>
            </a:r>
            <a:r>
              <a:rPr lang="en-US" sz="1200" dirty="0">
                <a:latin typeface="Courier New"/>
                <a:cs typeface="Courier New"/>
              </a:rPr>
              <a:t>"http://fortune-service", String.class)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public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String </a:t>
            </a:r>
            <a:r>
              <a:rPr lang="en-US" sz="1200" dirty="0">
                <a:solidFill>
                  <a:srgbClr val="523059"/>
                </a:solidFill>
                <a:latin typeface="Courier New"/>
                <a:cs typeface="Courier New"/>
              </a:rPr>
              <a:t>defaultFortune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smtClean="0">
                <a:latin typeface="Courier New"/>
                <a:cs typeface="Courier New"/>
              </a:rPr>
              <a:t>) {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logger.debug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"Default fortune used."</a:t>
            </a:r>
            <a:r>
              <a:rPr lang="en-US" sz="1200" dirty="0">
                <a:latin typeface="Courier New"/>
                <a:cs typeface="Courier New"/>
              </a:rPr>
              <a:t>)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solidFill>
                  <a:srgbClr val="C0504D"/>
                </a:solidFill>
                <a:latin typeface="Courier New"/>
                <a:cs typeface="Courier New"/>
              </a:rPr>
              <a:t>return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1F6FB8"/>
                </a:solidFill>
                <a:latin typeface="Courier New"/>
                <a:cs typeface="Courier New"/>
              </a:rPr>
              <a:t>"This fortune is no good. Try another."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}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</a:rPr>
              <a:t>}  </a:t>
            </a:r>
          </a:p>
        </p:txBody>
      </p:sp>
    </p:spTree>
    <p:extLst>
      <p:ext uri="{BB962C8B-B14F-4D97-AF65-F5344CB8AC3E}">
        <p14:creationId xmlns:p14="http://schemas.microsoft.com/office/powerpoint/2010/main" val="31088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@HystrixCommand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800" b="1" dirty="0" smtClean="0"/>
              <a:t>Hystrix publishers real-time metrics for each </a:t>
            </a:r>
            <a:r>
              <a:rPr lang="en-US" sz="1800" b="1" dirty="0" smtClean="0">
                <a:latin typeface="Courier New"/>
                <a:cs typeface="Courier New"/>
              </a:rPr>
              <a:t>@HystrixCommand</a:t>
            </a:r>
          </a:p>
          <a:p>
            <a:pPr lvl="1"/>
            <a:r>
              <a:rPr lang="en-US" sz="1400" dirty="0"/>
              <a:t>Informational and Status (isCircuitOpen)</a:t>
            </a:r>
          </a:p>
          <a:p>
            <a:pPr lvl="1"/>
            <a:r>
              <a:rPr lang="en-US" sz="1400" dirty="0"/>
              <a:t>Cumulative and Rolling Event Counts (countExceptionsThrown &amp; </a:t>
            </a:r>
            <a:r>
              <a:rPr lang="en-US" sz="1400" dirty="0" err="1"/>
              <a:t>rollingCountExceptionsThrown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Latency Percentiles (latencyExecute_percentile_995)</a:t>
            </a:r>
          </a:p>
          <a:p>
            <a:pPr lvl="1"/>
            <a:r>
              <a:rPr lang="en-US" sz="1400" dirty="0"/>
              <a:t>Latency Percentiles: End-to-End Execution ( latencyTotal_percentile_5)</a:t>
            </a:r>
          </a:p>
          <a:p>
            <a:pPr lvl="1"/>
            <a:r>
              <a:rPr lang="en-US" sz="1400" dirty="0"/>
              <a:t>Property Values (</a:t>
            </a:r>
            <a:r>
              <a:rPr lang="en-US" sz="1400" dirty="0" err="1"/>
              <a:t>propertyValue_circuitBreakerRequestVolumeThreshold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endParaRPr lang="en-US" sz="1400" dirty="0"/>
          </a:p>
          <a:p>
            <a:r>
              <a:rPr lang="en-US" sz="1800" dirty="0" smtClean="0"/>
              <a:t>Published to /</a:t>
            </a:r>
            <a:r>
              <a:rPr lang="en-US" sz="1800" dirty="0" err="1" smtClean="0"/>
              <a:t>hystrix.stream</a:t>
            </a:r>
            <a:r>
              <a:rPr lang="en-US" sz="1800" dirty="0" smtClean="0"/>
              <a:t> endpoint &amp; boot actuator metrics</a:t>
            </a:r>
          </a:p>
          <a:p>
            <a:endParaRPr lang="en-US" sz="1800" dirty="0"/>
          </a:p>
          <a:p>
            <a:r>
              <a:rPr lang="en-US" sz="1800" dirty="0" smtClean="0"/>
              <a:t>Individual /hystrix.streams aggregated via Turbine and published via /</a:t>
            </a:r>
            <a:r>
              <a:rPr lang="en-US" sz="1800" dirty="0" err="1" smtClean="0"/>
              <a:t>turbine.stream</a:t>
            </a:r>
            <a:r>
              <a:rPr lang="en-US" sz="1800" dirty="0" smtClean="0"/>
              <a:t> or AMQP.</a:t>
            </a:r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Metrics With Turbine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28" y="1026160"/>
            <a:ext cx="5989052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22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Hystrix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20" y="1109170"/>
            <a:ext cx="5174703" cy="3323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30" y="1706880"/>
            <a:ext cx="2878792" cy="21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3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ivotal Main">
  <a:themeElements>
    <a:clrScheme name="Pivotal R2">
      <a:dk1>
        <a:srgbClr val="000000"/>
      </a:dk1>
      <a:lt1>
        <a:srgbClr val="FFFFFF"/>
      </a:lt1>
      <a:dk2>
        <a:srgbClr val="4C4C4C"/>
      </a:dk2>
      <a:lt2>
        <a:srgbClr val="B3B3B3"/>
      </a:lt2>
      <a:accent1>
        <a:srgbClr val="008774"/>
      </a:accent1>
      <a:accent2>
        <a:srgbClr val="00AE9E"/>
      </a:accent2>
      <a:accent3>
        <a:srgbClr val="1F6FB8"/>
      </a:accent3>
      <a:accent4>
        <a:srgbClr val="19B4C1"/>
      </a:accent4>
      <a:accent5>
        <a:srgbClr val="6D4076"/>
      </a:accent5>
      <a:accent6>
        <a:srgbClr val="FFC85F"/>
      </a:accent6>
      <a:hlink>
        <a:srgbClr val="18B3C0"/>
      </a:hlink>
      <a:folHlink>
        <a:srgbClr val="6C3F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27556</TotalTime>
  <Words>385</Words>
  <Application>Microsoft Macintosh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3_Office Theme</vt:lpstr>
      <vt:lpstr>Pivotal Main</vt:lpstr>
      <vt:lpstr>1_Pivotal Main</vt:lpstr>
      <vt:lpstr>PowerPoint Presentation</vt:lpstr>
      <vt:lpstr>Fault Tolerance</vt:lpstr>
      <vt:lpstr>Distributed Systems Failures</vt:lpstr>
      <vt:lpstr>Circuit Breaker Pattern</vt:lpstr>
      <vt:lpstr>Implementing Circuit Breakers</vt:lpstr>
      <vt:lpstr>@HystrixCommand</vt:lpstr>
      <vt:lpstr>@HystrixCommand Metrics</vt:lpstr>
      <vt:lpstr>Hystrix Metrics With Turbine</vt:lpstr>
      <vt:lpstr>Hystrix Dashboard</vt:lpstr>
      <vt:lpstr>Spring Cloud Services: Hystrix Dashboard</vt:lpstr>
      <vt:lpstr>PowerPoint Presentation</vt:lpstr>
    </vt:vector>
  </TitlesOfParts>
  <Manager/>
  <Company>BCom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Robert Brough</dc:creator>
  <cp:keywords/>
  <dc:description/>
  <cp:lastModifiedBy>Patrick Crocker</cp:lastModifiedBy>
  <cp:revision>255</cp:revision>
  <dcterms:created xsi:type="dcterms:W3CDTF">2015-10-05T21:15:00Z</dcterms:created>
  <dcterms:modified xsi:type="dcterms:W3CDTF">2017-11-01T20:23:04Z</dcterms:modified>
  <cp:category/>
</cp:coreProperties>
</file>