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1"/>
  </p:notesMasterIdLst>
  <p:sldIdLst>
    <p:sldId id="256" r:id="rId2"/>
    <p:sldId id="257" r:id="rId3"/>
    <p:sldId id="258" r:id="rId4"/>
    <p:sldId id="259" r:id="rId5"/>
    <p:sldId id="261" r:id="rId6"/>
    <p:sldId id="262" r:id="rId7"/>
    <p:sldId id="263" r:id="rId8"/>
    <p:sldId id="264" r:id="rId9"/>
    <p:sldId id="282" r:id="rId10"/>
    <p:sldId id="265" r:id="rId11"/>
    <p:sldId id="280" r:id="rId12"/>
    <p:sldId id="279" r:id="rId13"/>
    <p:sldId id="278" r:id="rId14"/>
    <p:sldId id="266" r:id="rId15"/>
    <p:sldId id="272" r:id="rId16"/>
    <p:sldId id="273" r:id="rId17"/>
    <p:sldId id="274" r:id="rId18"/>
    <p:sldId id="281" r:id="rId19"/>
    <p:sldId id="277"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205" autoAdjust="0"/>
  </p:normalViewPr>
  <p:slideViewPr>
    <p:cSldViewPr snapToGrid="0" snapToObjects="1">
      <p:cViewPr varScale="1">
        <p:scale>
          <a:sx n="147" d="100"/>
          <a:sy n="147" d="100"/>
        </p:scale>
        <p:origin x="-1168"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0597203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a:p>
            <a:pPr lvl="0">
              <a:spcBef>
                <a:spcPts val="0"/>
              </a:spcBef>
              <a:buNone/>
            </a:pPr>
            <a:endParaRPr/>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50000"/>
              </a:lnSpc>
              <a:spcBef>
                <a:spcPts val="0"/>
              </a:spcBef>
              <a:buNone/>
            </a:pPr>
            <a:r>
              <a:rPr lang="en-US" dirty="0" smtClean="0">
                <a:solidFill>
                  <a:schemeClr val="lt1"/>
                </a:solidFill>
                <a:latin typeface="Courier New"/>
                <a:ea typeface="Courier New"/>
                <a:cs typeface="Courier New"/>
                <a:sym typeface="Courier New"/>
              </a:rPr>
              <a:t>Interact within</a:t>
            </a:r>
            <a:r>
              <a:rPr lang="en-US" baseline="0" dirty="0" smtClean="0">
                <a:solidFill>
                  <a:schemeClr val="lt1"/>
                </a:solidFill>
                <a:latin typeface="Courier New"/>
                <a:ea typeface="Courier New"/>
                <a:cs typeface="Courier New"/>
                <a:sym typeface="Courier New"/>
              </a:rPr>
              <a:t> Jobs as get, put, check</a:t>
            </a:r>
            <a:endParaRPr lang="en-US" dirty="0" smtClean="0">
              <a:solidFill>
                <a:schemeClr val="lt1"/>
              </a:solidFill>
              <a:latin typeface="Courier New"/>
              <a:ea typeface="Courier New"/>
              <a:cs typeface="Courier New"/>
              <a:sym typeface="Courier New"/>
            </a:endParaRPr>
          </a:p>
          <a:p>
            <a:pPr lvl="0" rtl="0">
              <a:lnSpc>
                <a:spcPct val="150000"/>
              </a:lnSpc>
              <a:spcBef>
                <a:spcPts val="0"/>
              </a:spcBef>
              <a:buNone/>
            </a:pPr>
            <a:endParaRPr lang="en-US" dirty="0" smtClean="0">
              <a:solidFill>
                <a:schemeClr val="lt1"/>
              </a:solidFill>
              <a:latin typeface="Courier New"/>
              <a:ea typeface="Courier New"/>
              <a:cs typeface="Courier New"/>
              <a:sym typeface="Courier New"/>
            </a:endParaRPr>
          </a:p>
          <a:p>
            <a:pPr lvl="0" rtl="0">
              <a:lnSpc>
                <a:spcPct val="150000"/>
              </a:lnSpc>
              <a:spcBef>
                <a:spcPts val="0"/>
              </a:spcBef>
              <a:buNone/>
            </a:pPr>
            <a:r>
              <a:rPr lang="en-US" dirty="0" smtClean="0">
                <a:solidFill>
                  <a:schemeClr val="lt1"/>
                </a:solidFill>
                <a:latin typeface="Courier New"/>
                <a:ea typeface="Courier New"/>
                <a:cs typeface="Courier New"/>
                <a:sym typeface="Courier New"/>
              </a:rPr>
              <a:t>get    ::  version  -&gt; input</a:t>
            </a:r>
          </a:p>
          <a:p>
            <a:pPr lvl="0" rtl="0">
              <a:lnSpc>
                <a:spcPct val="150000"/>
              </a:lnSpc>
              <a:spcBef>
                <a:spcPts val="0"/>
              </a:spcBef>
              <a:buNone/>
            </a:pPr>
            <a:r>
              <a:rPr lang="en-US" dirty="0" smtClean="0">
                <a:solidFill>
                  <a:schemeClr val="lt1"/>
                </a:solidFill>
                <a:latin typeface="Courier New"/>
                <a:ea typeface="Courier New"/>
                <a:cs typeface="Courier New"/>
                <a:sym typeface="Courier New"/>
              </a:rPr>
              <a:t>put    ::  output   -&gt; version</a:t>
            </a:r>
          </a:p>
          <a:p>
            <a:pPr lvl="0" rtl="0">
              <a:lnSpc>
                <a:spcPct val="150000"/>
              </a:lnSpc>
              <a:spcBef>
                <a:spcPts val="0"/>
              </a:spcBef>
              <a:buNone/>
            </a:pPr>
            <a:r>
              <a:rPr lang="en-US" dirty="0" smtClean="0">
                <a:solidFill>
                  <a:schemeClr val="lt1"/>
                </a:solidFill>
                <a:latin typeface="Courier New"/>
                <a:ea typeface="Courier New"/>
                <a:cs typeface="Courier New"/>
                <a:sym typeface="Courier New"/>
              </a:rPr>
              <a:t>check  ::  version? -&gt; [version]</a:t>
            </a:r>
          </a:p>
          <a:p>
            <a:pPr lvl="0" rtl="0">
              <a:lnSpc>
                <a:spcPct val="150000"/>
              </a:lnSpc>
              <a:spcBef>
                <a:spcPts val="0"/>
              </a:spcBef>
              <a:buNone/>
            </a:pPr>
            <a:endParaRPr lang="en-US" dirty="0" smtClean="0">
              <a:solidFill>
                <a:schemeClr val="lt1"/>
              </a:solidFill>
              <a:latin typeface="Courier New"/>
              <a:ea typeface="Courier New"/>
              <a:cs typeface="Courier New"/>
              <a:sym typeface="Courier New"/>
            </a:endParaRPr>
          </a:p>
          <a:p>
            <a:pPr lvl="0" rtl="0">
              <a:lnSpc>
                <a:spcPct val="150000"/>
              </a:lnSpc>
              <a:spcBef>
                <a:spcPts val="0"/>
              </a:spcBef>
              <a:buNone/>
            </a:pPr>
            <a:r>
              <a:rPr lang="en-US" dirty="0" smtClean="0">
                <a:solidFill>
                  <a:schemeClr val="lt1"/>
                </a:solidFill>
                <a:latin typeface="Courier New"/>
                <a:ea typeface="Courier New"/>
                <a:cs typeface="Courier New"/>
                <a:sym typeface="Courier New"/>
              </a:rPr>
              <a:t>ex: </a:t>
            </a:r>
            <a:r>
              <a:rPr lang="en-US" dirty="0" err="1" smtClean="0">
                <a:solidFill>
                  <a:schemeClr val="lt1"/>
                </a:solidFill>
                <a:latin typeface="Courier New"/>
                <a:ea typeface="Courier New"/>
                <a:cs typeface="Courier New"/>
                <a:sym typeface="Courier New"/>
              </a:rPr>
              <a:t>git</a:t>
            </a:r>
            <a:r>
              <a:rPr lang="en-US" dirty="0" smtClean="0">
                <a:solidFill>
                  <a:schemeClr val="lt1"/>
                </a:solidFill>
                <a:latin typeface="Courier New"/>
                <a:ea typeface="Courier New"/>
                <a:cs typeface="Courier New"/>
                <a:sym typeface="Courier New"/>
              </a:rPr>
              <a:t> resource:</a:t>
            </a:r>
          </a:p>
          <a:p>
            <a:pPr marL="457200" lvl="0" indent="0" rtl="0">
              <a:lnSpc>
                <a:spcPct val="150000"/>
              </a:lnSpc>
              <a:spcBef>
                <a:spcPts val="0"/>
              </a:spcBef>
              <a:buNone/>
            </a:pPr>
            <a:r>
              <a:rPr lang="en-US" dirty="0" smtClean="0">
                <a:solidFill>
                  <a:schemeClr val="lt1"/>
                </a:solidFill>
                <a:latin typeface="Courier New"/>
                <a:ea typeface="Courier New"/>
                <a:cs typeface="Courier New"/>
                <a:sym typeface="Courier New"/>
              </a:rPr>
              <a:t>get    =  </a:t>
            </a:r>
            <a:r>
              <a:rPr lang="en-US" dirty="0" err="1" smtClean="0">
                <a:solidFill>
                  <a:schemeClr val="lt1"/>
                </a:solidFill>
                <a:latin typeface="Courier New"/>
                <a:ea typeface="Courier New"/>
                <a:cs typeface="Courier New"/>
                <a:sym typeface="Courier New"/>
              </a:rPr>
              <a:t>git</a:t>
            </a:r>
            <a:r>
              <a:rPr lang="en-US" dirty="0" smtClean="0">
                <a:solidFill>
                  <a:schemeClr val="lt1"/>
                </a:solidFill>
                <a:latin typeface="Courier New"/>
                <a:ea typeface="Courier New"/>
                <a:cs typeface="Courier New"/>
                <a:sym typeface="Courier New"/>
              </a:rPr>
              <a:t> clone </a:t>
            </a:r>
            <a:r>
              <a:rPr lang="en-US" dirty="0" err="1" smtClean="0">
                <a:solidFill>
                  <a:schemeClr val="lt1"/>
                </a:solidFill>
                <a:latin typeface="Courier New"/>
                <a:ea typeface="Courier New"/>
                <a:cs typeface="Courier New"/>
                <a:sym typeface="Courier New"/>
              </a:rPr>
              <a:t>git@github.com</a:t>
            </a:r>
            <a:r>
              <a:rPr lang="en-US" dirty="0" smtClean="0">
                <a:solidFill>
                  <a:schemeClr val="lt1"/>
                </a:solidFill>
                <a:latin typeface="Courier New"/>
                <a:ea typeface="Courier New"/>
                <a:cs typeface="Courier New"/>
                <a:sym typeface="Courier New"/>
              </a:rPr>
              <a:t>:...</a:t>
            </a:r>
          </a:p>
          <a:p>
            <a:pPr marL="457200" lvl="0" indent="0" rtl="0">
              <a:lnSpc>
                <a:spcPct val="150000"/>
              </a:lnSpc>
              <a:spcBef>
                <a:spcPts val="0"/>
              </a:spcBef>
              <a:buNone/>
            </a:pPr>
            <a:r>
              <a:rPr lang="en-US" dirty="0" smtClean="0">
                <a:solidFill>
                  <a:schemeClr val="lt1"/>
                </a:solidFill>
                <a:latin typeface="Courier New"/>
                <a:ea typeface="Courier New"/>
                <a:cs typeface="Courier New"/>
                <a:sym typeface="Courier New"/>
              </a:rPr>
              <a:t>put    =  </a:t>
            </a:r>
            <a:r>
              <a:rPr lang="en-US" dirty="0" err="1" smtClean="0">
                <a:solidFill>
                  <a:schemeClr val="lt1"/>
                </a:solidFill>
                <a:latin typeface="Courier New"/>
                <a:ea typeface="Courier New"/>
                <a:cs typeface="Courier New"/>
                <a:sym typeface="Courier New"/>
              </a:rPr>
              <a:t>git</a:t>
            </a:r>
            <a:r>
              <a:rPr lang="en-US" dirty="0" smtClean="0">
                <a:solidFill>
                  <a:schemeClr val="lt1"/>
                </a:solidFill>
                <a:latin typeface="Courier New"/>
                <a:ea typeface="Courier New"/>
                <a:cs typeface="Courier New"/>
                <a:sym typeface="Courier New"/>
              </a:rPr>
              <a:t> push origin [branch]</a:t>
            </a:r>
          </a:p>
          <a:p>
            <a:pPr marL="457200" lvl="0" indent="0" rtl="0">
              <a:lnSpc>
                <a:spcPct val="150000"/>
              </a:lnSpc>
              <a:spcBef>
                <a:spcPts val="0"/>
              </a:spcBef>
              <a:buNone/>
            </a:pPr>
            <a:r>
              <a:rPr lang="en-US" dirty="0" smtClean="0">
                <a:solidFill>
                  <a:schemeClr val="lt1"/>
                </a:solidFill>
                <a:latin typeface="Courier New"/>
                <a:ea typeface="Courier New"/>
                <a:cs typeface="Courier New"/>
                <a:sym typeface="Courier New"/>
              </a:rPr>
              <a:t>check  =  </a:t>
            </a:r>
            <a:r>
              <a:rPr lang="en-US" dirty="0" err="1" smtClean="0">
                <a:solidFill>
                  <a:schemeClr val="lt1"/>
                </a:solidFill>
                <a:latin typeface="Courier New"/>
                <a:ea typeface="Courier New"/>
                <a:cs typeface="Courier New"/>
                <a:sym typeface="Courier New"/>
              </a:rPr>
              <a:t>git</a:t>
            </a:r>
            <a:r>
              <a:rPr lang="en-US" dirty="0" smtClean="0">
                <a:solidFill>
                  <a:schemeClr val="lt1"/>
                </a:solidFill>
                <a:latin typeface="Courier New"/>
                <a:ea typeface="Courier New"/>
                <a:cs typeface="Courier New"/>
                <a:sym typeface="Courier New"/>
              </a:rPr>
              <a:t> pull &amp;&amp; </a:t>
            </a:r>
            <a:r>
              <a:rPr lang="en-US" dirty="0" err="1" smtClean="0">
                <a:solidFill>
                  <a:schemeClr val="lt1"/>
                </a:solidFill>
                <a:latin typeface="Courier New"/>
                <a:ea typeface="Courier New"/>
                <a:cs typeface="Courier New"/>
                <a:sym typeface="Courier New"/>
              </a:rPr>
              <a:t>git</a:t>
            </a:r>
            <a:r>
              <a:rPr lang="en-US" dirty="0" smtClean="0">
                <a:solidFill>
                  <a:schemeClr val="lt1"/>
                </a:solidFill>
                <a:latin typeface="Courier New"/>
                <a:ea typeface="Courier New"/>
                <a:cs typeface="Courier New"/>
                <a:sym typeface="Courier New"/>
              </a:rPr>
              <a:t> log </a:t>
            </a:r>
            <a:r>
              <a:rPr lang="en-US" dirty="0" err="1" smtClean="0">
                <a:solidFill>
                  <a:schemeClr val="lt1"/>
                </a:solidFill>
                <a:latin typeface="Courier New"/>
                <a:ea typeface="Courier New"/>
                <a:cs typeface="Courier New"/>
                <a:sym typeface="Courier New"/>
              </a:rPr>
              <a:t>abcdef</a:t>
            </a:r>
            <a:r>
              <a:rPr lang="en-US" dirty="0" smtClean="0">
                <a:solidFill>
                  <a:schemeClr val="lt1"/>
                </a:solidFill>
                <a:latin typeface="Courier New"/>
                <a:ea typeface="Courier New"/>
                <a:cs typeface="Courier New"/>
                <a:sym typeface="Courier New"/>
              </a:rPr>
              <a:t>..HEAD</a:t>
            </a:r>
          </a:p>
          <a:p>
            <a:pPr lvl="0" rtl="0">
              <a:lnSpc>
                <a:spcPct val="150000"/>
              </a:lnSpc>
              <a:spcBef>
                <a:spcPts val="0"/>
              </a:spcBef>
              <a:buNone/>
            </a:pPr>
            <a:endParaRPr lang="en-US" dirty="0">
              <a:solidFill>
                <a:schemeClr val="lt1"/>
              </a:solidFill>
              <a:latin typeface="Courier New"/>
              <a:ea typeface="Courier New"/>
              <a:cs typeface="Courier New"/>
              <a:sym typeface="Courier New"/>
            </a:endParaRPr>
          </a:p>
        </p:txBody>
      </p:sp>
      <p:sp>
        <p:nvSpPr>
          <p:cNvPr id="222" name="Shape 22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50000"/>
              </a:lnSpc>
              <a:spcBef>
                <a:spcPts val="0"/>
              </a:spcBef>
              <a:buNone/>
            </a:pPr>
            <a:endParaRPr lang="en-US" dirty="0">
              <a:solidFill>
                <a:schemeClr val="lt1"/>
              </a:solidFill>
              <a:latin typeface="Courier New"/>
              <a:ea typeface="Courier New"/>
              <a:cs typeface="Courier New"/>
              <a:sym typeface="Courier New"/>
            </a:endParaRPr>
          </a:p>
        </p:txBody>
      </p:sp>
      <p:sp>
        <p:nvSpPr>
          <p:cNvPr id="222" name="Shape 22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50000"/>
              </a:lnSpc>
              <a:spcBef>
                <a:spcPts val="0"/>
              </a:spcBef>
              <a:buNone/>
            </a:pPr>
            <a:endParaRPr lang="en-US" dirty="0">
              <a:solidFill>
                <a:schemeClr val="lt1"/>
              </a:solidFill>
              <a:latin typeface="Courier New"/>
              <a:ea typeface="Courier New"/>
              <a:cs typeface="Courier New"/>
              <a:sym typeface="Courier New"/>
            </a:endParaRPr>
          </a:p>
        </p:txBody>
      </p:sp>
      <p:sp>
        <p:nvSpPr>
          <p:cNvPr id="222" name="Shape 22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A resource is identified by an arbitrary name which is used in jobs and tasks</a:t>
            </a:r>
          </a:p>
        </p:txBody>
      </p:sp>
      <p:sp>
        <p:nvSpPr>
          <p:cNvPr id="222" name="Shape 22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236" name="Shape 23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287" name="Shape 28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294" name="Shape 29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301" name="Shape 301"/>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20" name="Shape 920"/>
          <p:cNvSpPr txBox="1">
            <a:spLocks noGrp="1"/>
          </p:cNvSpPr>
          <p:nvPr>
            <p:ph type="body" idx="1"/>
          </p:nvPr>
        </p:nvSpPr>
        <p:spPr>
          <a:xfrm>
            <a:off x="685800" y="4343400"/>
            <a:ext cx="5486400" cy="4114800"/>
          </a:xfrm>
          <a:prstGeom prst="rect">
            <a:avLst/>
          </a:prstGeom>
          <a:noFill/>
          <a:ln>
            <a:noFill/>
          </a:ln>
        </p:spPr>
        <p:txBody>
          <a:bodyPr lIns="90550" tIns="45275" rIns="90550" bIns="45275"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a:t>Continuous Integration (CI) is a development practice that requires developers to integrate code into a shared repository several times a day. Each check-in is then verified by an automated build, allowing teams to detect problems early.</a:t>
            </a:r>
          </a:p>
          <a:p>
            <a:pPr lvl="0" rtl="0">
              <a:spcBef>
                <a:spcPts val="0"/>
              </a:spcBef>
              <a:buNone/>
            </a:pPr>
            <a:endParaRPr/>
          </a:p>
          <a:p>
            <a:pPr lvl="0" rtl="0">
              <a:spcBef>
                <a:spcPts val="0"/>
              </a:spcBef>
              <a:buNone/>
            </a:pPr>
            <a:r>
              <a:rPr lang="en-US"/>
              <a:t>Continuous Delivery is the natural extension of Continuous Integration: an approach in which teams ensure that every change to the system is releasable, and that we can release any version at the push of a button. Continuous Delivery aims to make releases boring, so we can deliver frequently and get fast feedback on what users care about.</a:t>
            </a:r>
          </a:p>
          <a:p>
            <a:pPr lvl="0" rtl="0">
              <a:spcBef>
                <a:spcPts val="0"/>
              </a:spcBef>
              <a:buNone/>
            </a:pPr>
            <a:endParaRPr/>
          </a:p>
          <a:p>
            <a:pPr lvl="0">
              <a:spcBef>
                <a:spcPts val="0"/>
              </a:spcBef>
              <a:buNone/>
            </a:pPr>
            <a:r>
              <a:rPr lang="en-US"/>
              <a:t>Concourse enables CI/CD by realizing the conceptual delivery model in visual pipelines.</a:t>
            </a:r>
          </a:p>
        </p:txBody>
      </p:sp>
      <p:sp>
        <p:nvSpPr>
          <p:cNvPr id="134" name="Shape 134"/>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effectLst/>
                <a:latin typeface="Calibri"/>
                <a:ea typeface="Calibri"/>
                <a:cs typeface="Calibri"/>
                <a:sym typeface="Calibri"/>
              </a:rPr>
              <a:t>1) Jenkins servers become snowflakes. More and more important shell script gets pasted into those little textboxes, plugins get installed, and dependencies are installed on the slaves. It's possible to try and store this state but Jenkins servers are extremely resistant to being declaratively configured.</a:t>
            </a:r>
          </a:p>
          <a:p>
            <a:r>
              <a:rPr lang="en-US" sz="1200" b="0" i="0" u="none" strike="noStrike" kern="1200" cap="none" dirty="0" smtClean="0">
                <a:solidFill>
                  <a:schemeClr val="dk1"/>
                </a:solidFill>
                <a:effectLst/>
                <a:latin typeface="Calibri"/>
                <a:ea typeface="Calibri"/>
                <a:cs typeface="Calibri"/>
                <a:sym typeface="Calibri"/>
              </a:rPr>
              <a:t> </a:t>
            </a:r>
          </a:p>
          <a:p>
            <a:r>
              <a:rPr lang="en-US" sz="1200" b="0" i="0" u="none" strike="noStrike" kern="1200" cap="none" dirty="0" smtClean="0">
                <a:solidFill>
                  <a:schemeClr val="dk1"/>
                </a:solidFill>
                <a:effectLst/>
                <a:latin typeface="Calibri"/>
                <a:ea typeface="Calibri"/>
                <a:cs typeface="Calibri"/>
                <a:sym typeface="Calibri"/>
              </a:rPr>
              <a:t>2)</a:t>
            </a:r>
            <a:r>
              <a:rPr lang="en-US" sz="1200" b="0" i="0" u="none" strike="noStrike" kern="1200" cap="none" baseline="0" dirty="0" smtClean="0">
                <a:solidFill>
                  <a:schemeClr val="dk1"/>
                </a:solidFill>
                <a:effectLst/>
                <a:latin typeface="Calibri"/>
                <a:ea typeface="Calibri"/>
                <a:cs typeface="Calibri"/>
                <a:sym typeface="Calibri"/>
              </a:rPr>
              <a:t> </a:t>
            </a:r>
            <a:r>
              <a:rPr lang="en-US" sz="1200" b="0" i="0" u="none" strike="noStrike" kern="1200" cap="none" dirty="0" smtClean="0">
                <a:solidFill>
                  <a:schemeClr val="dk1"/>
                </a:solidFill>
                <a:effectLst/>
                <a:latin typeface="Calibri"/>
                <a:ea typeface="Calibri"/>
                <a:cs typeface="Calibri"/>
                <a:sym typeface="Calibri"/>
              </a:rPr>
              <a:t>We began using Travis CI in order to open up our builds and their results to the open source community. Travis gets a lot of things right. They don't let you have any snowflake configuration outside of your .</a:t>
            </a:r>
            <a:r>
              <a:rPr lang="en-US" sz="1200" b="0" i="0" u="none" strike="noStrike" kern="1200" cap="none" dirty="0" err="1" smtClean="0">
                <a:solidFill>
                  <a:schemeClr val="dk1"/>
                </a:solidFill>
                <a:effectLst/>
                <a:latin typeface="Calibri"/>
                <a:ea typeface="Calibri"/>
                <a:cs typeface="Calibri"/>
                <a:sym typeface="Calibri"/>
              </a:rPr>
              <a:t>travis.yml</a:t>
            </a:r>
            <a:r>
              <a:rPr lang="en-US" sz="1200" b="0" i="0" u="none" strike="noStrike" kern="1200" cap="none" dirty="0" smtClean="0">
                <a:solidFill>
                  <a:schemeClr val="dk1"/>
                </a:solidFill>
                <a:effectLst/>
                <a:latin typeface="Calibri"/>
                <a:ea typeface="Calibri"/>
                <a:cs typeface="Calibri"/>
                <a:sym typeface="Calibri"/>
              </a:rPr>
              <a:t> file. Builds are run inside a container to avoid pollution. It also has great support for building your </a:t>
            </a:r>
            <a:r>
              <a:rPr lang="en-US" sz="1200" b="0" i="0" u="none" strike="noStrike" kern="1200" cap="none" dirty="0" err="1" smtClean="0">
                <a:solidFill>
                  <a:schemeClr val="dk1"/>
                </a:solidFill>
                <a:effectLst/>
                <a:latin typeface="Calibri"/>
                <a:ea typeface="Calibri"/>
                <a:cs typeface="Calibri"/>
                <a:sym typeface="Calibri"/>
              </a:rPr>
              <a:t>GitHub</a:t>
            </a:r>
            <a:r>
              <a:rPr lang="en-US" sz="1200" b="0" i="0" u="none" strike="noStrike" kern="1200" cap="none" dirty="0" smtClean="0">
                <a:solidFill>
                  <a:schemeClr val="dk1"/>
                </a:solidFill>
                <a:effectLst/>
                <a:latin typeface="Calibri"/>
                <a:ea typeface="Calibri"/>
                <a:cs typeface="Calibri"/>
                <a:sym typeface="Calibri"/>
              </a:rPr>
              <a:t> pull requests. This is something that Concourse cannot yet do but we have plans to allow the same workflow in the future.</a:t>
            </a:r>
          </a:p>
          <a:p>
            <a:r>
              <a:rPr lang="en-US" sz="1200" b="0" i="0" u="none" strike="noStrike" kern="1200" cap="none" dirty="0" smtClean="0">
                <a:solidFill>
                  <a:schemeClr val="dk1"/>
                </a:solidFill>
                <a:effectLst/>
                <a:latin typeface="Calibri"/>
                <a:ea typeface="Calibri"/>
                <a:cs typeface="Calibri"/>
                <a:sym typeface="Calibri"/>
              </a:rPr>
              <a:t>Unfortunately it still doesn't have support for pipelines and only very simple builds are possible. It also brings the frustration that if something doesn't pass in CI you normally need to send up lots of little debugging commits to work out why it's behaving differently. Concourse lets you submit your local working directory up to the server to be run in exactly the same manner as CI.</a:t>
            </a:r>
          </a:p>
          <a:p>
            <a:r>
              <a:rPr lang="en-US" sz="1200" b="0" i="0" u="none" strike="noStrike" kern="1200" cap="none" dirty="0" smtClean="0">
                <a:solidFill>
                  <a:schemeClr val="dk1"/>
                </a:solidFill>
                <a:effectLst/>
                <a:latin typeface="Calibri"/>
                <a:ea typeface="Calibri"/>
                <a:cs typeface="Calibri"/>
                <a:sym typeface="Calibri"/>
              </a:rPr>
              <a:t> </a:t>
            </a:r>
          </a:p>
          <a:p>
            <a:r>
              <a:rPr lang="en-US" sz="1200" b="0" i="0" u="none" strike="noStrike" kern="1200" cap="none" dirty="0" smtClean="0">
                <a:solidFill>
                  <a:schemeClr val="dk1"/>
                </a:solidFill>
                <a:effectLst/>
                <a:latin typeface="Calibri"/>
                <a:ea typeface="Calibri"/>
                <a:cs typeface="Calibri"/>
                <a:sym typeface="Calibri"/>
              </a:rPr>
              <a:t>3) </a:t>
            </a:r>
            <a:r>
              <a:rPr lang="en-US" sz="1200" b="0" i="0" u="none" strike="noStrike" kern="1200" cap="none" dirty="0" err="1" smtClean="0">
                <a:solidFill>
                  <a:schemeClr val="dk1"/>
                </a:solidFill>
                <a:effectLst/>
                <a:latin typeface="Calibri"/>
                <a:ea typeface="Calibri"/>
                <a:cs typeface="Calibri"/>
                <a:sym typeface="Calibri"/>
              </a:rPr>
              <a:t>goCD</a:t>
            </a:r>
            <a:r>
              <a:rPr lang="en-US" sz="1200" b="0" i="0" u="none" strike="noStrike" kern="1200" cap="none" dirty="0" smtClean="0">
                <a:solidFill>
                  <a:schemeClr val="dk1"/>
                </a:solidFill>
                <a:effectLst/>
                <a:latin typeface="Calibri"/>
                <a:ea typeface="Calibri"/>
                <a:cs typeface="Calibri"/>
                <a:sym typeface="Calibri"/>
              </a:rPr>
              <a:t> </a:t>
            </a:r>
            <a:r>
              <a:rPr lang="mr-IN" sz="1200" b="0" i="0" u="none" strike="noStrike" kern="1200" cap="none" dirty="0" smtClean="0">
                <a:solidFill>
                  <a:schemeClr val="dk1"/>
                </a:solidFill>
                <a:effectLst/>
                <a:latin typeface="Calibri"/>
                <a:ea typeface="Calibri"/>
                <a:cs typeface="Calibri"/>
                <a:sym typeface="Calibri"/>
              </a:rPr>
              <a:t>–</a:t>
            </a:r>
            <a:r>
              <a:rPr lang="en-US" sz="1200" b="0" i="0" u="none" strike="noStrike" kern="1200" cap="none" dirty="0" smtClean="0">
                <a:solidFill>
                  <a:schemeClr val="dk1"/>
                </a:solidFill>
                <a:effectLst/>
                <a:latin typeface="Calibri"/>
                <a:ea typeface="Calibri"/>
                <a:cs typeface="Calibri"/>
                <a:sym typeface="Calibri"/>
              </a:rPr>
              <a:t> How to configure difficult.  Hard to connect </a:t>
            </a:r>
            <a:r>
              <a:rPr lang="en-US" sz="1200" b="0" i="0" u="none" strike="noStrike" kern="1200" cap="none" baseline="0" dirty="0" smtClean="0">
                <a:solidFill>
                  <a:schemeClr val="dk1"/>
                </a:solidFill>
                <a:effectLst/>
                <a:latin typeface="Calibri"/>
                <a:ea typeface="Calibri"/>
                <a:cs typeface="Calibri"/>
                <a:sym typeface="Calibri"/>
              </a:rPr>
              <a:t>running job to its config.  Deep and Complex hierarchy for </a:t>
            </a:r>
            <a:r>
              <a:rPr lang="en-US" sz="1200" b="0" i="0" u="none" strike="noStrike" kern="1200" cap="none" baseline="0" dirty="0" err="1" smtClean="0">
                <a:solidFill>
                  <a:schemeClr val="dk1"/>
                </a:solidFill>
                <a:effectLst/>
                <a:latin typeface="Calibri"/>
                <a:ea typeface="Calibri"/>
                <a:cs typeface="Calibri"/>
                <a:sym typeface="Calibri"/>
              </a:rPr>
              <a:t>piplines</a:t>
            </a:r>
            <a:r>
              <a:rPr lang="mr-IN" sz="1200" b="0" i="0" u="none" strike="noStrike" kern="1200" cap="none" baseline="0" dirty="0" smtClean="0">
                <a:solidFill>
                  <a:schemeClr val="dk1"/>
                </a:solidFill>
                <a:effectLst/>
                <a:latin typeface="Calibri"/>
                <a:ea typeface="Calibri"/>
                <a:cs typeface="Calibri"/>
                <a:sym typeface="Calibri"/>
              </a:rPr>
              <a:t>…</a:t>
            </a:r>
            <a:r>
              <a:rPr lang="en-US" sz="1200" b="0" i="0" u="none" strike="noStrike" kern="1200" cap="none" baseline="0" dirty="0" smtClean="0">
                <a:solidFill>
                  <a:schemeClr val="dk1"/>
                </a:solidFill>
                <a:effectLst/>
                <a:latin typeface="Calibri"/>
                <a:ea typeface="Calibri"/>
                <a:cs typeface="Calibri"/>
                <a:sym typeface="Calibri"/>
              </a:rPr>
              <a:t> stage, jobs, tasks.  Ramp of new </a:t>
            </a:r>
            <a:r>
              <a:rPr lang="en-US" sz="1200" b="0" i="0" u="none" strike="noStrike" kern="1200" cap="none" baseline="0" dirty="0" err="1" smtClean="0">
                <a:solidFill>
                  <a:schemeClr val="dk1"/>
                </a:solidFill>
                <a:effectLst/>
                <a:latin typeface="Calibri"/>
                <a:ea typeface="Calibri"/>
                <a:cs typeface="Calibri"/>
                <a:sym typeface="Calibri"/>
              </a:rPr>
              <a:t>devs</a:t>
            </a:r>
            <a:r>
              <a:rPr lang="en-US" sz="1200" b="0" i="0" u="none" strike="noStrike" kern="1200" cap="none" baseline="0" dirty="0" smtClean="0">
                <a:solidFill>
                  <a:schemeClr val="dk1"/>
                </a:solidFill>
                <a:effectLst/>
                <a:latin typeface="Calibri"/>
                <a:ea typeface="Calibri"/>
                <a:cs typeface="Calibri"/>
                <a:sym typeface="Calibri"/>
              </a:rPr>
              <a:t> tough</a:t>
            </a:r>
            <a:endParaRPr lang="en-US" sz="1200" b="0" i="0" u="none" strike="noStrike" kern="1200" cap="none" dirty="0" smtClean="0">
              <a:solidFill>
                <a:schemeClr val="dk1"/>
              </a:solidFill>
              <a:effectLst/>
              <a:latin typeface="Calibri"/>
              <a:ea typeface="Calibri"/>
              <a:cs typeface="Calibri"/>
              <a:sym typeface="Calibri"/>
            </a:endParaRPr>
          </a:p>
        </p:txBody>
      </p:sp>
      <p:sp>
        <p:nvSpPr>
          <p:cNvPr id="155" name="Shape 155"/>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a:t>http://concourse.ci/concourse-vs.html</a:t>
            </a:r>
          </a:p>
        </p:txBody>
      </p:sp>
      <p:sp>
        <p:nvSpPr>
          <p:cNvPr id="166" name="Shape 16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a:t>http://concourse.ci/what-and-why.html</a:t>
            </a:r>
          </a:p>
        </p:txBody>
      </p:sp>
      <p:sp>
        <p:nvSpPr>
          <p:cNvPr id="191" name="Shape 191"/>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a:t>http://</a:t>
            </a:r>
            <a:r>
              <a:rPr lang="en-US" dirty="0" err="1"/>
              <a:t>concourse.ci</a:t>
            </a:r>
            <a:r>
              <a:rPr lang="en-US" dirty="0"/>
              <a:t>/what-and-</a:t>
            </a:r>
            <a:r>
              <a:rPr lang="en-US" dirty="0" err="1"/>
              <a:t>why.html</a:t>
            </a:r>
            <a:endParaRPr lang="en-US" dirty="0"/>
          </a:p>
        </p:txBody>
      </p:sp>
      <p:sp>
        <p:nvSpPr>
          <p:cNvPr id="200" name="Shape 200"/>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a:t>Anger Optimized UI - You shouldn’t get angry at your CI because you can’t find the broken build in your pipeline, or click through a lot of menus to get to the logs.  Concourse provides an intuitive view of your pipeline to let you know the current state at a glance.</a:t>
            </a:r>
          </a:p>
        </p:txBody>
      </p:sp>
      <p:sp>
        <p:nvSpPr>
          <p:cNvPr id="210" name="Shape 210"/>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a:t>A single click of a job in the pipeline shows current build status, including terminal colors and formatting (a helpful feature lacking in some other CI tools!).</a:t>
            </a:r>
          </a:p>
        </p:txBody>
      </p:sp>
      <p:sp>
        <p:nvSpPr>
          <p:cNvPr id="216" name="Shape 21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255" name="Shape 255"/>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 name="Shape 14"/>
          <p:cNvSpPr txBox="1">
            <a:spLocks noGrp="1"/>
          </p:cNvSpPr>
          <p:nvPr>
            <p:ph type="body" idx="1"/>
          </p:nvPr>
        </p:nvSpPr>
        <p:spPr>
          <a:xfrm>
            <a:off x="457200" y="1519380"/>
            <a:ext cx="8229600" cy="3075242"/>
          </a:xfrm>
          <a:prstGeom prst="rect">
            <a:avLst/>
          </a:prstGeom>
          <a:noFill/>
          <a:ln>
            <a:noFill/>
          </a:ln>
        </p:spPr>
        <p:txBody>
          <a:bodyPr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cxnSp>
        <p:nvCxnSpPr>
          <p:cNvPr id="15" name="Shape 15"/>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Two Content">
    <p:spTree>
      <p:nvGrpSpPr>
        <p:cNvPr id="1" name="Shape 60"/>
        <p:cNvGrpSpPr/>
        <p:nvPr/>
      </p:nvGrpSpPr>
      <p:grpSpPr>
        <a:xfrm>
          <a:off x="0" y="0"/>
          <a:ext cx="0" cy="0"/>
          <a:chOff x="0" y="0"/>
          <a:chExt cx="0" cy="0"/>
        </a:xfrm>
      </p:grpSpPr>
      <p:sp>
        <p:nvSpPr>
          <p:cNvPr id="61" name="Shape 61"/>
          <p:cNvSpPr/>
          <p:nvPr/>
        </p:nvSpPr>
        <p:spPr>
          <a:xfrm>
            <a:off x="-7470" y="-52294"/>
            <a:ext cx="9218705" cy="5210736"/>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62" name="Shape 62"/>
          <p:cNvSpPr/>
          <p:nvPr/>
        </p:nvSpPr>
        <p:spPr>
          <a:xfrm>
            <a:off x="4495798" y="948765"/>
            <a:ext cx="4722906" cy="4258234"/>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63" name="Shape 63"/>
          <p:cNvSpPr txBox="1">
            <a:spLocks noGrp="1"/>
          </p:cNvSpPr>
          <p:nvPr>
            <p:ph type="title"/>
          </p:nvPr>
        </p:nvSpPr>
        <p:spPr>
          <a:xfrm>
            <a:off x="231587" y="318403"/>
            <a:ext cx="8538883" cy="363558"/>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Source Sans Pro"/>
              <a:buNone/>
              <a:defRPr sz="2800" b="1" i="0" u="none" strike="noStrike" cap="none">
                <a:solidFill>
                  <a:schemeClr val="l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txBox="1">
            <a:spLocks noGrp="1"/>
          </p:cNvSpPr>
          <p:nvPr>
            <p:ph type="body" idx="1"/>
          </p:nvPr>
        </p:nvSpPr>
        <p:spPr>
          <a:xfrm>
            <a:off x="4728882" y="1192686"/>
            <a:ext cx="3957918" cy="3394472"/>
          </a:xfrm>
          <a:prstGeom prst="rect">
            <a:avLst/>
          </a:prstGeom>
          <a:noFill/>
          <a:ln>
            <a:noFill/>
          </a:ln>
        </p:spPr>
        <p:txBody>
          <a:bodyPr lIns="91425" tIns="91425" rIns="91425" bIns="91425" anchor="t" anchorCtr="0"/>
          <a:lstStyle>
            <a:lvl1pPr marL="285750" marR="0" lvl="0" indent="-184150" algn="l" rtl="0">
              <a:spcBef>
                <a:spcPts val="320"/>
              </a:spcBef>
              <a:spcAft>
                <a:spcPts val="600"/>
              </a:spcAft>
              <a:buClr>
                <a:schemeClr val="lt1"/>
              </a:buClr>
              <a:buSzPct val="100000"/>
              <a:buFont typeface="Arial"/>
              <a:buChar char="•"/>
              <a:defRPr sz="1600" b="0" i="0" u="none" strike="noStrike" cap="none">
                <a:solidFill>
                  <a:schemeClr val="lt1"/>
                </a:solidFill>
                <a:latin typeface="Source Sans Pro"/>
                <a:ea typeface="Source Sans Pro"/>
                <a:cs typeface="Source Sans Pro"/>
                <a:sym typeface="Source Sans Pro"/>
              </a:defRPr>
            </a:lvl1pPr>
            <a:lvl2pPr marL="457200" marR="0" lvl="1" indent="0" algn="l" rtl="0">
              <a:spcBef>
                <a:spcPts val="320"/>
              </a:spcBef>
              <a:buClr>
                <a:srgbClr val="878787"/>
              </a:buClr>
              <a:buFont typeface="Arial"/>
              <a:buNone/>
              <a:defRPr sz="16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80"/>
              </a:spcBef>
              <a:buClr>
                <a:srgbClr val="878787"/>
              </a:buClr>
              <a:buFont typeface="Arial"/>
              <a:buNone/>
              <a:defRPr sz="14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5" name="Shape 65"/>
          <p:cNvSpPr>
            <a:spLocks noGrp="1"/>
          </p:cNvSpPr>
          <p:nvPr>
            <p:ph type="pic" idx="2"/>
          </p:nvPr>
        </p:nvSpPr>
        <p:spPr>
          <a:xfrm>
            <a:off x="0" y="956795"/>
            <a:ext cx="4495800" cy="4250204"/>
          </a:xfrm>
          <a:prstGeom prst="rect">
            <a:avLst/>
          </a:prstGeom>
          <a:noFill/>
          <a:ln>
            <a:noFill/>
          </a:ln>
        </p:spPr>
        <p:txBody>
          <a:bodyPr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_Two Content">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txBox="1">
            <a:spLocks noGrp="1"/>
          </p:cNvSpPr>
          <p:nvPr>
            <p:ph type="body" idx="1"/>
          </p:nvPr>
        </p:nvSpPr>
        <p:spPr>
          <a:xfrm>
            <a:off x="457200" y="1200150"/>
            <a:ext cx="4038599" cy="3394472"/>
          </a:xfrm>
          <a:prstGeom prst="rect">
            <a:avLst/>
          </a:prstGeom>
          <a:noFill/>
          <a:ln>
            <a:noFill/>
          </a:ln>
        </p:spPr>
        <p:txBody>
          <a:bodyPr lIns="91425" tIns="91425" rIns="91425" bIns="91425" anchor="t" anchorCtr="0"/>
          <a:lstStyle>
            <a:lvl1pPr marL="0" marR="0" lvl="0" indent="0" algn="l" rtl="0">
              <a:spcBef>
                <a:spcPts val="320"/>
              </a:spcBef>
              <a:spcAft>
                <a:spcPts val="600"/>
              </a:spcAft>
              <a:buClr>
                <a:srgbClr val="878787"/>
              </a:buClr>
              <a:buFont typeface="Arial"/>
              <a:buNone/>
              <a:defRPr sz="16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320"/>
              </a:spcBef>
              <a:buClr>
                <a:srgbClr val="878787"/>
              </a:buClr>
              <a:buFont typeface="Arial"/>
              <a:buNone/>
              <a:defRPr sz="16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80"/>
              </a:spcBef>
              <a:buClr>
                <a:srgbClr val="878787"/>
              </a:buClr>
              <a:buFont typeface="Arial"/>
              <a:buNone/>
              <a:defRPr sz="14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9" name="Shape 69"/>
          <p:cNvSpPr txBox="1">
            <a:spLocks noGrp="1"/>
          </p:cNvSpPr>
          <p:nvPr>
            <p:ph type="body" idx="2"/>
          </p:nvPr>
        </p:nvSpPr>
        <p:spPr>
          <a:xfrm>
            <a:off x="4662394" y="3832344"/>
            <a:ext cx="4070350" cy="665161"/>
          </a:xfrm>
          <a:prstGeom prst="rect">
            <a:avLst/>
          </a:prstGeom>
          <a:noFill/>
          <a:ln>
            <a:noFill/>
          </a:ln>
        </p:spPr>
        <p:txBody>
          <a:bodyPr lIns="91425" tIns="91425" rIns="91425" bIns="91425" anchor="t" anchorCtr="0"/>
          <a:lstStyle>
            <a:lvl1pPr marL="0" marR="0" lvl="0" indent="0" algn="l" rtl="0">
              <a:spcBef>
                <a:spcPts val="220"/>
              </a:spcBef>
              <a:buClr>
                <a:srgbClr val="BFBFBF"/>
              </a:buClr>
              <a:buFont typeface="Arial"/>
              <a:buNone/>
              <a:defRPr sz="1100" b="0" i="1" u="none" strike="noStrike" cap="none">
                <a:solidFill>
                  <a:srgbClr val="BFBFBF"/>
                </a:solidFill>
                <a:latin typeface="Source Sans Pro"/>
                <a:ea typeface="Source Sans Pro"/>
                <a:cs typeface="Source Sans Pro"/>
                <a:sym typeface="Source Sans Pro"/>
              </a:defRPr>
            </a:lvl1pPr>
            <a:lvl2pPr marL="457200" marR="0" lvl="1"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20"/>
              </a:spcBef>
              <a:buClr>
                <a:srgbClr val="878787"/>
              </a:buClr>
              <a:buFont typeface="Arial"/>
              <a:buNone/>
              <a:defRPr sz="11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210"/>
              </a:spcBef>
              <a:buClr>
                <a:srgbClr val="878787"/>
              </a:buClr>
              <a:buFont typeface="Arial"/>
              <a:buNone/>
              <a:defRPr sz="105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210"/>
              </a:spcBef>
              <a:buClr>
                <a:srgbClr val="878787"/>
              </a:buClr>
              <a:buFont typeface="Arial"/>
              <a:buNone/>
              <a:defRPr sz="105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70" name="Shape 70"/>
          <p:cNvSpPr>
            <a:spLocks noGrp="1"/>
          </p:cNvSpPr>
          <p:nvPr>
            <p:ph type="pic" idx="3"/>
          </p:nvPr>
        </p:nvSpPr>
        <p:spPr>
          <a:xfrm>
            <a:off x="4662487" y="1200150"/>
            <a:ext cx="4070350" cy="2430555"/>
          </a:xfrm>
          <a:prstGeom prst="rect">
            <a:avLst/>
          </a:prstGeom>
          <a:noFill/>
          <a:ln>
            <a:noFill/>
          </a:ln>
        </p:spPr>
        <p:txBody>
          <a:bodyPr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cxnSp>
        <p:nvCxnSpPr>
          <p:cNvPr id="71" name="Shape 71"/>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a:off x="457200" y="1151334"/>
            <a:ext cx="4040187" cy="753599"/>
          </a:xfrm>
          <a:prstGeom prst="rect">
            <a:avLst/>
          </a:prstGeom>
          <a:noFill/>
          <a:ln>
            <a:noFill/>
          </a:ln>
        </p:spPr>
        <p:txBody>
          <a:bodyPr lIns="91425" tIns="91425" rIns="91425" bIns="91425" anchor="b" anchorCtr="0"/>
          <a:lstStyle>
            <a:lvl1pPr marL="0" marR="0" lvl="0" indent="0" algn="l" rtl="0">
              <a:spcBef>
                <a:spcPts val="480"/>
              </a:spcBef>
              <a:buClr>
                <a:srgbClr val="878787"/>
              </a:buClr>
              <a:buFont typeface="Arial"/>
              <a:buNone/>
              <a:defRPr sz="2400" b="1"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75" name="Shape 75"/>
          <p:cNvSpPr txBox="1">
            <a:spLocks noGrp="1"/>
          </p:cNvSpPr>
          <p:nvPr>
            <p:ph type="body" idx="2"/>
          </p:nvPr>
        </p:nvSpPr>
        <p:spPr>
          <a:xfrm>
            <a:off x="457200" y="2016580"/>
            <a:ext cx="4040187" cy="2578042"/>
          </a:xfrm>
          <a:prstGeom prst="rect">
            <a:avLst/>
          </a:prstGeom>
          <a:noFill/>
          <a:ln>
            <a:noFill/>
          </a:ln>
        </p:spPr>
        <p:txBody>
          <a:bodyPr lIns="91425" tIns="91425" rIns="91425" bIns="91425" anchor="t" anchorCtr="0"/>
          <a:lstStyle>
            <a:lvl1pPr marL="342900" marR="0" lvl="0" indent="-2159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4pPr>
            <a:lvl5pPr marL="2057400" marR="0" lvl="4"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76" name="Shape 76"/>
          <p:cNvSpPr txBox="1">
            <a:spLocks noGrp="1"/>
          </p:cNvSpPr>
          <p:nvPr>
            <p:ph type="body" idx="3"/>
          </p:nvPr>
        </p:nvSpPr>
        <p:spPr>
          <a:xfrm>
            <a:off x="4645026" y="1151334"/>
            <a:ext cx="4041774" cy="753599"/>
          </a:xfrm>
          <a:prstGeom prst="rect">
            <a:avLst/>
          </a:prstGeom>
          <a:noFill/>
          <a:ln>
            <a:noFill/>
          </a:ln>
        </p:spPr>
        <p:txBody>
          <a:bodyPr lIns="91425" tIns="91425" rIns="91425" bIns="91425" anchor="b" anchorCtr="0"/>
          <a:lstStyle>
            <a:lvl1pPr marL="0" marR="0" lvl="0" indent="0" algn="l" rtl="0">
              <a:spcBef>
                <a:spcPts val="480"/>
              </a:spcBef>
              <a:buClr>
                <a:srgbClr val="878787"/>
              </a:buClr>
              <a:buFont typeface="Arial"/>
              <a:buNone/>
              <a:defRPr sz="2400" b="1"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77" name="Shape 77"/>
          <p:cNvSpPr txBox="1">
            <a:spLocks noGrp="1"/>
          </p:cNvSpPr>
          <p:nvPr>
            <p:ph type="body" idx="4"/>
          </p:nvPr>
        </p:nvSpPr>
        <p:spPr>
          <a:xfrm>
            <a:off x="4645026" y="2016580"/>
            <a:ext cx="4041774" cy="2578042"/>
          </a:xfrm>
          <a:prstGeom prst="rect">
            <a:avLst/>
          </a:prstGeom>
          <a:noFill/>
          <a:ln>
            <a:noFill/>
          </a:ln>
        </p:spPr>
        <p:txBody>
          <a:bodyPr lIns="91425" tIns="91425" rIns="91425" bIns="91425" anchor="t" anchorCtr="0"/>
          <a:lstStyle>
            <a:lvl1pPr marL="342900" marR="0" lvl="0" indent="-2159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4pPr>
            <a:lvl5pPr marL="2057400" marR="0" lvl="4"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cxnSp>
        <p:nvCxnSpPr>
          <p:cNvPr id="78" name="Shape 78"/>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Only">
    <p:spTree>
      <p:nvGrpSpPr>
        <p:cNvPr id="1" name="Shape 79"/>
        <p:cNvGrpSpPr/>
        <p:nvPr/>
      </p:nvGrpSpPr>
      <p:grpSpPr>
        <a:xfrm>
          <a:off x="0" y="0"/>
          <a:ext cx="0" cy="0"/>
          <a:chOff x="0" y="0"/>
          <a:chExt cx="0" cy="0"/>
        </a:xfrm>
      </p:grpSpPr>
      <p:sp>
        <p:nvSpPr>
          <p:cNvPr id="80" name="Shape 80"/>
          <p:cNvSpPr/>
          <p:nvPr/>
        </p:nvSpPr>
        <p:spPr>
          <a:xfrm>
            <a:off x="0" y="0"/>
            <a:ext cx="9144000" cy="5143499"/>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81" name="Shape 81"/>
          <p:cNvSpPr txBox="1">
            <a:spLocks noGrp="1"/>
          </p:cNvSpPr>
          <p:nvPr>
            <p:ph type="title"/>
          </p:nvPr>
        </p:nvSpPr>
        <p:spPr>
          <a:xfrm>
            <a:off x="0" y="373780"/>
            <a:ext cx="9144000" cy="300461"/>
          </a:xfrm>
          <a:prstGeom prst="rect">
            <a:avLst/>
          </a:prstGeom>
          <a:noFill/>
          <a:ln>
            <a:noFill/>
          </a:ln>
        </p:spPr>
        <p:txBody>
          <a:bodyPr lIns="91425" tIns="91425" rIns="91425" bIns="91425" anchor="ctr" anchorCtr="0"/>
          <a:lstStyle>
            <a:lvl1pPr marL="0" marR="0" lvl="0" indent="0" algn="ctr" rtl="0">
              <a:spcBef>
                <a:spcPts val="0"/>
              </a:spcBef>
              <a:buClr>
                <a:schemeClr val="accent1"/>
              </a:buClr>
              <a:buFont typeface="Source Sans Pro"/>
              <a:buNone/>
              <a:defRPr sz="1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txBox="1">
            <a:spLocks noGrp="1"/>
          </p:cNvSpPr>
          <p:nvPr>
            <p:ph type="body" idx="1"/>
          </p:nvPr>
        </p:nvSpPr>
        <p:spPr>
          <a:xfrm>
            <a:off x="1042146" y="1770528"/>
            <a:ext cx="7059705" cy="1377484"/>
          </a:xfrm>
          <a:prstGeom prst="rect">
            <a:avLst/>
          </a:prstGeom>
          <a:noFill/>
          <a:ln>
            <a:noFill/>
          </a:ln>
        </p:spPr>
        <p:txBody>
          <a:bodyPr lIns="91425" tIns="91425" rIns="91425" bIns="91425" anchor="t" anchorCtr="0"/>
          <a:lstStyle>
            <a:lvl1pPr marL="0" marR="0" lvl="0" indent="0" algn="ctr" rtl="0">
              <a:spcBef>
                <a:spcPts val="560"/>
              </a:spcBef>
              <a:buClr>
                <a:srgbClr val="FFFFFF"/>
              </a:buClr>
              <a:buFont typeface="Arial"/>
              <a:buNone/>
              <a:defRPr sz="2800" b="0" i="0" u="none" strike="noStrike" cap="none">
                <a:solidFill>
                  <a:srgbClr val="FFFFFF"/>
                </a:solidFill>
                <a:latin typeface="Source Sans Pro"/>
                <a:ea typeface="Source Sans Pro"/>
                <a:cs typeface="Source Sans Pro"/>
                <a:sym typeface="Source Sans Pro"/>
              </a:defRPr>
            </a:lvl1pPr>
            <a:lvl2pPr marL="457200" marR="0" lvl="1" indent="0" algn="ctr" rtl="0">
              <a:spcBef>
                <a:spcPts val="480"/>
              </a:spcBef>
              <a:buClr>
                <a:srgbClr val="878787"/>
              </a:buClr>
              <a:buFont typeface="Arial"/>
              <a:buNone/>
              <a:defRPr sz="2400" b="0" i="0" u="none" strike="noStrike" cap="none">
                <a:solidFill>
                  <a:srgbClr val="878787"/>
                </a:solidFill>
                <a:latin typeface="Source Sans Pro"/>
                <a:ea typeface="Source Sans Pro"/>
                <a:cs typeface="Source Sans Pro"/>
                <a:sym typeface="Source Sans Pro"/>
              </a:defRPr>
            </a:lvl2pPr>
            <a:lvl3pPr marL="914400" marR="0" lvl="2" indent="0" algn="ctr"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ctr"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ctr"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pic>
        <p:nvPicPr>
          <p:cNvPr id="83" name="Shape 83"/>
          <p:cNvPicPr preferRelativeResize="0"/>
          <p:nvPr/>
        </p:nvPicPr>
        <p:blipFill rotWithShape="1">
          <a:blip r:embed="rId2">
            <a:alphaModFix/>
          </a:blip>
          <a:srcRect/>
          <a:stretch/>
        </p:blipFill>
        <p:spPr>
          <a:xfrm>
            <a:off x="0" y="0"/>
            <a:ext cx="9144000" cy="514349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4"/>
        <p:cNvGrpSpPr/>
        <p:nvPr/>
      </p:nvGrpSpPr>
      <p:grpSpPr>
        <a:xfrm>
          <a:off x="0" y="0"/>
          <a:ext cx="0" cy="0"/>
          <a:chOff x="0" y="0"/>
          <a:chExt cx="0" cy="0"/>
        </a:xfrm>
      </p:grpSpPr>
      <p:sp>
        <p:nvSpPr>
          <p:cNvPr id="85" name="Shape 85"/>
          <p:cNvSpPr/>
          <p:nvPr/>
        </p:nvSpPr>
        <p:spPr>
          <a:xfrm>
            <a:off x="-67234" y="-126998"/>
            <a:ext cx="9226176" cy="5285440"/>
          </a:xfrm>
          <a:prstGeom prst="rect">
            <a:avLst/>
          </a:prstGeom>
          <a:solidFill>
            <a:srgbClr val="97ACB5"/>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accent3"/>
              </a:solidFill>
              <a:latin typeface="Source Sans Pro"/>
              <a:ea typeface="Source Sans Pro"/>
              <a:cs typeface="Source Sans Pro"/>
              <a:sym typeface="Source Sans Pro"/>
            </a:endParaRPr>
          </a:p>
        </p:txBody>
      </p:sp>
      <p:sp>
        <p:nvSpPr>
          <p:cNvPr id="86" name="Shape 86"/>
          <p:cNvSpPr txBox="1">
            <a:spLocks noGrp="1"/>
          </p:cNvSpPr>
          <p:nvPr>
            <p:ph type="title"/>
          </p:nvPr>
        </p:nvSpPr>
        <p:spPr>
          <a:xfrm>
            <a:off x="239056" y="465166"/>
            <a:ext cx="8516470" cy="376791"/>
          </a:xfrm>
          <a:prstGeom prst="rect">
            <a:avLst/>
          </a:prstGeom>
          <a:noFill/>
          <a:ln>
            <a:noFill/>
          </a:ln>
        </p:spPr>
        <p:txBody>
          <a:bodyPr lIns="91425" tIns="91425" rIns="91425" bIns="91425" anchor="b" anchorCtr="0"/>
          <a:lstStyle>
            <a:lvl1pPr marL="0" marR="0" lvl="0" indent="0" algn="l" rtl="0">
              <a:spcBef>
                <a:spcPts val="0"/>
              </a:spcBef>
              <a:buClr>
                <a:srgbClr val="FFFFFF"/>
              </a:buClr>
              <a:buFont typeface="Source Sans Pro"/>
              <a:buNone/>
              <a:defRPr sz="2800" b="0"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7" name="Shape 87"/>
          <p:cNvSpPr>
            <a:spLocks noGrp="1"/>
          </p:cNvSpPr>
          <p:nvPr>
            <p:ph type="pic" idx="2"/>
          </p:nvPr>
        </p:nvSpPr>
        <p:spPr>
          <a:xfrm>
            <a:off x="-82176" y="1105646"/>
            <a:ext cx="9226176" cy="4037852"/>
          </a:xfrm>
          <a:prstGeom prst="rect">
            <a:avLst/>
          </a:prstGeom>
          <a:noFill/>
          <a:ln>
            <a:noFill/>
          </a:ln>
        </p:spPr>
        <p:txBody>
          <a:bodyPr lIns="91425" tIns="91425" rIns="91425" bIns="91425" anchor="t" anchorCtr="0"/>
          <a:lstStyle>
            <a:lvl1pPr marL="0" marR="0" lvl="0" indent="0" algn="l" rtl="0">
              <a:spcBef>
                <a:spcPts val="640"/>
              </a:spcBef>
              <a:buClr>
                <a:srgbClr val="878787"/>
              </a:buClr>
              <a:buFont typeface="Arial"/>
              <a:buNone/>
              <a:defRPr sz="32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560"/>
              </a:spcBef>
              <a:buClr>
                <a:srgbClr val="878787"/>
              </a:buClr>
              <a:buFont typeface="Arial"/>
              <a:buNone/>
              <a:defRPr sz="28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80"/>
              </a:spcBef>
              <a:buClr>
                <a:srgbClr val="878787"/>
              </a:buClr>
              <a:buFont typeface="Arial"/>
              <a:buNone/>
              <a:defRPr sz="24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5pPr>
            <a:lvl6pPr marL="2286000" marR="0" lvl="5"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88" name="Shape 88"/>
          <p:cNvSpPr txBox="1">
            <a:spLocks noGrp="1"/>
          </p:cNvSpPr>
          <p:nvPr>
            <p:ph type="body" idx="1"/>
          </p:nvPr>
        </p:nvSpPr>
        <p:spPr>
          <a:xfrm>
            <a:off x="239056" y="157381"/>
            <a:ext cx="8516470" cy="229215"/>
          </a:xfrm>
          <a:prstGeom prst="rect">
            <a:avLst/>
          </a:prstGeom>
          <a:noFill/>
          <a:ln>
            <a:noFill/>
          </a:ln>
        </p:spPr>
        <p:txBody>
          <a:bodyPr lIns="91425" tIns="91425" rIns="91425" bIns="91425" anchor="t" anchorCtr="0"/>
          <a:lstStyle>
            <a:lvl1pPr marL="0" marR="0" lvl="0" indent="0" algn="l" rtl="0">
              <a:spcBef>
                <a:spcPts val="240"/>
              </a:spcBef>
              <a:buClr>
                <a:schemeClr val="dk2"/>
              </a:buClr>
              <a:buFont typeface="Arial"/>
              <a:buNone/>
              <a:defRPr sz="1200" b="1" i="0" u="none" strike="noStrike" cap="none">
                <a:solidFill>
                  <a:schemeClr val="dk2"/>
                </a:solidFill>
                <a:latin typeface="Source Sans Pro"/>
                <a:ea typeface="Source Sans Pro"/>
                <a:cs typeface="Source Sans Pro"/>
                <a:sym typeface="Source Sans Pro"/>
              </a:defRPr>
            </a:lvl1pPr>
            <a:lvl2pPr marL="457200" marR="0" lvl="1"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00"/>
              </a:spcBef>
              <a:buClr>
                <a:srgbClr val="878787"/>
              </a:buClr>
              <a:buFont typeface="Arial"/>
              <a:buNone/>
              <a:defRPr sz="1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5pPr>
            <a:lvl6pPr marL="2286000" marR="0" lvl="5"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Comparison">
    <p:spTree>
      <p:nvGrpSpPr>
        <p:cNvPr id="1" name="Shape 89"/>
        <p:cNvGrpSpPr/>
        <p:nvPr/>
      </p:nvGrpSpPr>
      <p:grpSpPr>
        <a:xfrm>
          <a:off x="0" y="0"/>
          <a:ext cx="0" cy="0"/>
          <a:chOff x="0" y="0"/>
          <a:chExt cx="0" cy="0"/>
        </a:xfrm>
      </p:grpSpPr>
      <p:sp>
        <p:nvSpPr>
          <p:cNvPr id="90" name="Shape 90"/>
          <p:cNvSpPr/>
          <p:nvPr/>
        </p:nvSpPr>
        <p:spPr>
          <a:xfrm>
            <a:off x="366059" y="1822333"/>
            <a:ext cx="2039470" cy="2772078"/>
          </a:xfrm>
          <a:prstGeom prst="rect">
            <a:avLst/>
          </a:prstGeom>
          <a:solidFill>
            <a:srgbClr val="F5F5F5"/>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91" name="Shape 91"/>
          <p:cNvSpPr/>
          <p:nvPr/>
        </p:nvSpPr>
        <p:spPr>
          <a:xfrm>
            <a:off x="2488200" y="1822333"/>
            <a:ext cx="2039470" cy="2772078"/>
          </a:xfrm>
          <a:prstGeom prst="rect">
            <a:avLst/>
          </a:prstGeom>
          <a:solidFill>
            <a:srgbClr val="F5F5F5"/>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92" name="Shape 92"/>
          <p:cNvSpPr/>
          <p:nvPr/>
        </p:nvSpPr>
        <p:spPr>
          <a:xfrm>
            <a:off x="4610342" y="1822333"/>
            <a:ext cx="2039470" cy="2772078"/>
          </a:xfrm>
          <a:prstGeom prst="rect">
            <a:avLst/>
          </a:prstGeom>
          <a:solidFill>
            <a:srgbClr val="F5F5F5"/>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93" name="Shape 93"/>
          <p:cNvSpPr/>
          <p:nvPr/>
        </p:nvSpPr>
        <p:spPr>
          <a:xfrm>
            <a:off x="6732485" y="1822333"/>
            <a:ext cx="2039470" cy="2772078"/>
          </a:xfrm>
          <a:prstGeom prst="rect">
            <a:avLst/>
          </a:prstGeom>
          <a:solidFill>
            <a:srgbClr val="F5F5F5"/>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94" name="Shape 94"/>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5" name="Shape 95"/>
          <p:cNvSpPr txBox="1">
            <a:spLocks noGrp="1"/>
          </p:cNvSpPr>
          <p:nvPr>
            <p:ph type="body" idx="1"/>
          </p:nvPr>
        </p:nvSpPr>
        <p:spPr>
          <a:xfrm>
            <a:off x="457200" y="1233420"/>
            <a:ext cx="1948328" cy="514718"/>
          </a:xfrm>
          <a:prstGeom prst="rect">
            <a:avLst/>
          </a:prstGeom>
          <a:noFill/>
          <a:ln>
            <a:noFill/>
          </a:ln>
        </p:spPr>
        <p:txBody>
          <a:bodyPr lIns="91425" tIns="91425" rIns="91425" bIns="91425" anchor="b" anchorCtr="0"/>
          <a:lstStyle>
            <a:lvl1pPr marL="0" marR="0" lvl="0" indent="0" algn="ctr" rtl="0">
              <a:spcBef>
                <a:spcPts val="480"/>
              </a:spcBef>
              <a:buClr>
                <a:srgbClr val="006FD6"/>
              </a:buClr>
              <a:buFont typeface="Arial"/>
              <a:buNone/>
              <a:defRPr sz="2400" b="1" i="0" u="none" strike="noStrike" cap="none">
                <a:solidFill>
                  <a:srgbClr val="006FD6"/>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96" name="Shape 96"/>
          <p:cNvSpPr txBox="1">
            <a:spLocks noGrp="1"/>
          </p:cNvSpPr>
          <p:nvPr>
            <p:ph type="body" idx="2"/>
          </p:nvPr>
        </p:nvSpPr>
        <p:spPr>
          <a:xfrm>
            <a:off x="457200" y="1904515"/>
            <a:ext cx="1948328" cy="2578042"/>
          </a:xfrm>
          <a:prstGeom prst="rect">
            <a:avLst/>
          </a:prstGeom>
          <a:noFill/>
          <a:ln>
            <a:noFill/>
          </a:ln>
        </p:spPr>
        <p:txBody>
          <a:bodyPr lIns="91425" tIns="91425" rIns="91425" bIns="91425" anchor="t" anchorCtr="0"/>
          <a:lstStyle>
            <a:lvl1pPr marL="285750" marR="0" lvl="0" indent="-222250" algn="l" rtl="0">
              <a:lnSpc>
                <a:spcPct val="110000"/>
              </a:lnSpc>
              <a:spcBef>
                <a:spcPts val="200"/>
              </a:spcBef>
              <a:spcAft>
                <a:spcPts val="600"/>
              </a:spcAft>
              <a:buClr>
                <a:srgbClr val="878787"/>
              </a:buClr>
              <a:buSzPct val="100000"/>
              <a:buFont typeface="Arial"/>
              <a:buChar char="•"/>
              <a:defRPr sz="10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97" name="Shape 97"/>
          <p:cNvSpPr txBox="1">
            <a:spLocks noGrp="1"/>
          </p:cNvSpPr>
          <p:nvPr>
            <p:ph type="body" idx="3"/>
          </p:nvPr>
        </p:nvSpPr>
        <p:spPr>
          <a:xfrm>
            <a:off x="2548960" y="1233420"/>
            <a:ext cx="1948328" cy="514718"/>
          </a:xfrm>
          <a:prstGeom prst="rect">
            <a:avLst/>
          </a:prstGeom>
          <a:noFill/>
          <a:ln>
            <a:noFill/>
          </a:ln>
        </p:spPr>
        <p:txBody>
          <a:bodyPr lIns="91425" tIns="91425" rIns="91425" bIns="91425" anchor="b" anchorCtr="0"/>
          <a:lstStyle>
            <a:lvl1pPr marL="0" marR="0" lvl="0" indent="0" algn="ctr" rtl="0">
              <a:spcBef>
                <a:spcPts val="480"/>
              </a:spcBef>
              <a:buClr>
                <a:srgbClr val="1863AF"/>
              </a:buClr>
              <a:buFont typeface="Arial"/>
              <a:buNone/>
              <a:defRPr sz="2400" b="1" i="0" u="none" strike="noStrike" cap="none">
                <a:solidFill>
                  <a:srgbClr val="1863AF"/>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98" name="Shape 98"/>
          <p:cNvSpPr txBox="1">
            <a:spLocks noGrp="1"/>
          </p:cNvSpPr>
          <p:nvPr>
            <p:ph type="body" idx="4"/>
          </p:nvPr>
        </p:nvSpPr>
        <p:spPr>
          <a:xfrm>
            <a:off x="2548960" y="1904515"/>
            <a:ext cx="1948328" cy="2578042"/>
          </a:xfrm>
          <a:prstGeom prst="rect">
            <a:avLst/>
          </a:prstGeom>
          <a:noFill/>
          <a:ln>
            <a:noFill/>
          </a:ln>
        </p:spPr>
        <p:txBody>
          <a:bodyPr lIns="91425" tIns="91425" rIns="91425" bIns="91425" anchor="t" anchorCtr="0"/>
          <a:lstStyle>
            <a:lvl1pPr marL="285750" marR="0" lvl="0" indent="-222250" algn="l" rtl="0">
              <a:lnSpc>
                <a:spcPct val="100000"/>
              </a:lnSpc>
              <a:spcBef>
                <a:spcPts val="200"/>
              </a:spcBef>
              <a:spcAft>
                <a:spcPts val="600"/>
              </a:spcAft>
              <a:buClr>
                <a:srgbClr val="878787"/>
              </a:buClr>
              <a:buSzPct val="100000"/>
              <a:buFont typeface="Arial"/>
              <a:buChar char="•"/>
              <a:defRPr sz="10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99" name="Shape 99"/>
          <p:cNvSpPr txBox="1">
            <a:spLocks noGrp="1"/>
          </p:cNvSpPr>
          <p:nvPr>
            <p:ph type="body" idx="5"/>
          </p:nvPr>
        </p:nvSpPr>
        <p:spPr>
          <a:xfrm>
            <a:off x="4655664" y="1233420"/>
            <a:ext cx="1948328" cy="514718"/>
          </a:xfrm>
          <a:prstGeom prst="rect">
            <a:avLst/>
          </a:prstGeom>
          <a:noFill/>
          <a:ln>
            <a:noFill/>
          </a:ln>
        </p:spPr>
        <p:txBody>
          <a:bodyPr lIns="91425" tIns="91425" rIns="91425" bIns="91425" anchor="b" anchorCtr="0"/>
          <a:lstStyle>
            <a:lvl1pPr marL="0" marR="0" lvl="0" indent="0" algn="ctr" rtl="0">
              <a:spcBef>
                <a:spcPts val="480"/>
              </a:spcBef>
              <a:buClr>
                <a:srgbClr val="1863AF"/>
              </a:buClr>
              <a:buFont typeface="Arial"/>
              <a:buNone/>
              <a:defRPr sz="2400" b="1" i="0" u="none" strike="noStrike" cap="none">
                <a:solidFill>
                  <a:srgbClr val="1863AF"/>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100" name="Shape 100"/>
          <p:cNvSpPr txBox="1">
            <a:spLocks noGrp="1"/>
          </p:cNvSpPr>
          <p:nvPr>
            <p:ph type="body" idx="6"/>
          </p:nvPr>
        </p:nvSpPr>
        <p:spPr>
          <a:xfrm>
            <a:off x="4655664" y="1904515"/>
            <a:ext cx="1948328" cy="2578042"/>
          </a:xfrm>
          <a:prstGeom prst="rect">
            <a:avLst/>
          </a:prstGeom>
          <a:noFill/>
          <a:ln>
            <a:noFill/>
          </a:ln>
        </p:spPr>
        <p:txBody>
          <a:bodyPr lIns="91425" tIns="91425" rIns="91425" bIns="91425" anchor="t" anchorCtr="0"/>
          <a:lstStyle>
            <a:lvl1pPr marL="285750" marR="0" lvl="0" indent="-222250" algn="l" rtl="0">
              <a:lnSpc>
                <a:spcPct val="100000"/>
              </a:lnSpc>
              <a:spcBef>
                <a:spcPts val="200"/>
              </a:spcBef>
              <a:spcAft>
                <a:spcPts val="600"/>
              </a:spcAft>
              <a:buClr>
                <a:srgbClr val="878787"/>
              </a:buClr>
              <a:buSzPct val="100000"/>
              <a:buFont typeface="Arial"/>
              <a:buChar char="•"/>
              <a:defRPr sz="10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101" name="Shape 101"/>
          <p:cNvSpPr txBox="1">
            <a:spLocks noGrp="1"/>
          </p:cNvSpPr>
          <p:nvPr>
            <p:ph type="body" idx="7"/>
          </p:nvPr>
        </p:nvSpPr>
        <p:spPr>
          <a:xfrm>
            <a:off x="6732485" y="1233420"/>
            <a:ext cx="1948328" cy="514718"/>
          </a:xfrm>
          <a:prstGeom prst="rect">
            <a:avLst/>
          </a:prstGeom>
          <a:noFill/>
          <a:ln>
            <a:noFill/>
          </a:ln>
        </p:spPr>
        <p:txBody>
          <a:bodyPr lIns="91425" tIns="91425" rIns="91425" bIns="91425" anchor="b" anchorCtr="0"/>
          <a:lstStyle>
            <a:lvl1pPr marL="0" marR="0" lvl="0" indent="0" algn="ctr" rtl="0">
              <a:spcBef>
                <a:spcPts val="480"/>
              </a:spcBef>
              <a:buClr>
                <a:srgbClr val="1863AF"/>
              </a:buClr>
              <a:buFont typeface="Arial"/>
              <a:buNone/>
              <a:defRPr sz="2400" b="1" i="0" u="none" strike="noStrike" cap="none">
                <a:solidFill>
                  <a:srgbClr val="1863AF"/>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102" name="Shape 102"/>
          <p:cNvSpPr txBox="1">
            <a:spLocks noGrp="1"/>
          </p:cNvSpPr>
          <p:nvPr>
            <p:ph type="body" idx="8"/>
          </p:nvPr>
        </p:nvSpPr>
        <p:spPr>
          <a:xfrm>
            <a:off x="6732485" y="1904515"/>
            <a:ext cx="1948328" cy="2578042"/>
          </a:xfrm>
          <a:prstGeom prst="rect">
            <a:avLst/>
          </a:prstGeom>
          <a:noFill/>
          <a:ln>
            <a:noFill/>
          </a:ln>
        </p:spPr>
        <p:txBody>
          <a:bodyPr lIns="91425" tIns="91425" rIns="91425" bIns="91425" anchor="t" anchorCtr="0"/>
          <a:lstStyle>
            <a:lvl1pPr marL="285750" marR="0" lvl="0" indent="-222250" algn="l" rtl="0">
              <a:lnSpc>
                <a:spcPct val="100000"/>
              </a:lnSpc>
              <a:spcBef>
                <a:spcPts val="200"/>
              </a:spcBef>
              <a:spcAft>
                <a:spcPts val="600"/>
              </a:spcAft>
              <a:buClr>
                <a:srgbClr val="878787"/>
              </a:buClr>
              <a:buSzPct val="100000"/>
              <a:buFont typeface="Arial"/>
              <a:buChar char="•"/>
              <a:defRPr sz="10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cxnSp>
        <p:nvCxnSpPr>
          <p:cNvPr id="103" name="Shape 103"/>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Picture with Caption">
    <p:spTree>
      <p:nvGrpSpPr>
        <p:cNvPr id="1" name="Shape 104"/>
        <p:cNvGrpSpPr/>
        <p:nvPr/>
      </p:nvGrpSpPr>
      <p:grpSpPr>
        <a:xfrm>
          <a:off x="0" y="0"/>
          <a:ext cx="0" cy="0"/>
          <a:chOff x="0" y="0"/>
          <a:chExt cx="0" cy="0"/>
        </a:xfrm>
      </p:grpSpPr>
      <p:sp>
        <p:nvSpPr>
          <p:cNvPr id="105" name="Shape 105"/>
          <p:cNvSpPr/>
          <p:nvPr/>
        </p:nvSpPr>
        <p:spPr>
          <a:xfrm>
            <a:off x="4669117" y="-126998"/>
            <a:ext cx="4736351" cy="528544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accent3"/>
              </a:solidFill>
              <a:latin typeface="Source Sans Pro"/>
              <a:ea typeface="Source Sans Pro"/>
              <a:cs typeface="Source Sans Pro"/>
              <a:sym typeface="Source Sans Pro"/>
            </a:endParaRPr>
          </a:p>
        </p:txBody>
      </p:sp>
      <p:sp>
        <p:nvSpPr>
          <p:cNvPr id="106" name="Shape 106"/>
          <p:cNvSpPr/>
          <p:nvPr/>
        </p:nvSpPr>
        <p:spPr>
          <a:xfrm>
            <a:off x="-67233" y="-126998"/>
            <a:ext cx="4736351" cy="5285440"/>
          </a:xfrm>
          <a:prstGeom prst="rect">
            <a:avLst/>
          </a:prstGeom>
          <a:solidFill>
            <a:srgbClr val="97ACB5"/>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accent3"/>
              </a:solidFill>
              <a:latin typeface="Source Sans Pro"/>
              <a:ea typeface="Source Sans Pro"/>
              <a:cs typeface="Source Sans Pro"/>
              <a:sym typeface="Source Sans Pro"/>
            </a:endParaRPr>
          </a:p>
        </p:txBody>
      </p:sp>
      <p:sp>
        <p:nvSpPr>
          <p:cNvPr id="107" name="Shape 107"/>
          <p:cNvSpPr txBox="1">
            <a:spLocks noGrp="1"/>
          </p:cNvSpPr>
          <p:nvPr>
            <p:ph type="title"/>
          </p:nvPr>
        </p:nvSpPr>
        <p:spPr>
          <a:xfrm>
            <a:off x="239057" y="483683"/>
            <a:ext cx="4430060" cy="414470"/>
          </a:xfrm>
          <a:prstGeom prst="rect">
            <a:avLst/>
          </a:prstGeom>
          <a:noFill/>
          <a:ln>
            <a:noFill/>
          </a:ln>
        </p:spPr>
        <p:txBody>
          <a:bodyPr lIns="91425" tIns="91425" rIns="91425" bIns="91425" anchor="b" anchorCtr="0"/>
          <a:lstStyle>
            <a:lvl1pPr marL="0" marR="0" lvl="0" indent="0" algn="l" rtl="0">
              <a:spcBef>
                <a:spcPts val="0"/>
              </a:spcBef>
              <a:buClr>
                <a:srgbClr val="FFFFFF"/>
              </a:buClr>
              <a:buFont typeface="Source Sans Pro"/>
              <a:buNone/>
              <a:defRPr sz="2800" b="0"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8" name="Shape 108"/>
          <p:cNvSpPr>
            <a:spLocks noGrp="1"/>
          </p:cNvSpPr>
          <p:nvPr>
            <p:ph type="pic" idx="2"/>
          </p:nvPr>
        </p:nvSpPr>
        <p:spPr>
          <a:xfrm>
            <a:off x="4669117" y="0"/>
            <a:ext cx="4474880" cy="5143499"/>
          </a:xfrm>
          <a:prstGeom prst="rect">
            <a:avLst/>
          </a:prstGeom>
          <a:noFill/>
          <a:ln>
            <a:noFill/>
          </a:ln>
        </p:spPr>
        <p:txBody>
          <a:bodyPr lIns="91425" tIns="91425" rIns="91425" bIns="91425" anchor="t" anchorCtr="0"/>
          <a:lstStyle>
            <a:lvl1pPr marL="0" marR="0" lvl="0" indent="0" algn="l" rtl="0">
              <a:spcBef>
                <a:spcPts val="640"/>
              </a:spcBef>
              <a:buClr>
                <a:srgbClr val="878787"/>
              </a:buClr>
              <a:buFont typeface="Arial"/>
              <a:buNone/>
              <a:defRPr sz="32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560"/>
              </a:spcBef>
              <a:buClr>
                <a:srgbClr val="878787"/>
              </a:buClr>
              <a:buFont typeface="Arial"/>
              <a:buNone/>
              <a:defRPr sz="28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80"/>
              </a:spcBef>
              <a:buClr>
                <a:srgbClr val="878787"/>
              </a:buClr>
              <a:buFont typeface="Arial"/>
              <a:buNone/>
              <a:defRPr sz="24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5pPr>
            <a:lvl6pPr marL="2286000" marR="0" lvl="5"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109" name="Shape 109"/>
          <p:cNvSpPr txBox="1">
            <a:spLocks noGrp="1"/>
          </p:cNvSpPr>
          <p:nvPr>
            <p:ph type="body" idx="1"/>
          </p:nvPr>
        </p:nvSpPr>
        <p:spPr>
          <a:xfrm>
            <a:off x="239057" y="224619"/>
            <a:ext cx="4430061" cy="229215"/>
          </a:xfrm>
          <a:prstGeom prst="rect">
            <a:avLst/>
          </a:prstGeom>
          <a:noFill/>
          <a:ln>
            <a:noFill/>
          </a:ln>
        </p:spPr>
        <p:txBody>
          <a:bodyPr lIns="91425" tIns="91425" rIns="91425" bIns="91425" anchor="t" anchorCtr="0"/>
          <a:lstStyle>
            <a:lvl1pPr marL="0" marR="0" lvl="0" indent="0" algn="l" rtl="0">
              <a:spcBef>
                <a:spcPts val="200"/>
              </a:spcBef>
              <a:buClr>
                <a:schemeClr val="dk2"/>
              </a:buClr>
              <a:buFont typeface="Arial"/>
              <a:buNone/>
              <a:defRPr sz="1000" b="1" i="0" u="none" strike="noStrike" cap="none">
                <a:solidFill>
                  <a:schemeClr val="dk2"/>
                </a:solidFill>
                <a:latin typeface="Source Sans Pro"/>
                <a:ea typeface="Source Sans Pro"/>
                <a:cs typeface="Source Sans Pro"/>
                <a:sym typeface="Source Sans Pro"/>
              </a:defRPr>
            </a:lvl1pPr>
            <a:lvl2pPr marL="457200" marR="0" lvl="1"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00"/>
              </a:spcBef>
              <a:buClr>
                <a:srgbClr val="878787"/>
              </a:buClr>
              <a:buFont typeface="Arial"/>
              <a:buNone/>
              <a:defRPr sz="1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5pPr>
            <a:lvl6pPr marL="2286000" marR="0" lvl="5"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9pPr>
          </a:lstStyle>
          <a:p>
            <a:endParaRPr/>
          </a:p>
        </p:txBody>
      </p:sp>
      <p:sp>
        <p:nvSpPr>
          <p:cNvPr id="110" name="Shape 110"/>
          <p:cNvSpPr txBox="1">
            <a:spLocks noGrp="1"/>
          </p:cNvSpPr>
          <p:nvPr>
            <p:ph type="body" idx="3"/>
          </p:nvPr>
        </p:nvSpPr>
        <p:spPr>
          <a:xfrm>
            <a:off x="239057" y="1225717"/>
            <a:ext cx="4430060" cy="914400"/>
          </a:xfrm>
          <a:prstGeom prst="rect">
            <a:avLst/>
          </a:prstGeom>
          <a:noFill/>
          <a:ln>
            <a:noFill/>
          </a:ln>
        </p:spPr>
        <p:txBody>
          <a:bodyPr lIns="91425" tIns="91425" rIns="91425" bIns="91425" anchor="t" anchorCtr="0"/>
          <a:lstStyle>
            <a:lvl1pPr marL="342900" marR="0" lvl="0" indent="-241300" algn="l" rtl="0">
              <a:spcBef>
                <a:spcPts val="320"/>
              </a:spcBef>
              <a:buClr>
                <a:schemeClr val="lt1"/>
              </a:buClr>
              <a:buSzPct val="100000"/>
              <a:buFont typeface="Arial"/>
              <a:buChar char="•"/>
              <a:defRPr sz="1600" b="0" i="0" u="none" strike="noStrike" cap="none">
                <a:solidFill>
                  <a:schemeClr val="lt1"/>
                </a:solidFill>
                <a:latin typeface="Source Sans Pro"/>
                <a:ea typeface="Source Sans Pro"/>
                <a:cs typeface="Source Sans Pro"/>
                <a:sym typeface="Source Sans Pro"/>
              </a:defRPr>
            </a:lvl1pPr>
            <a:lvl2pPr marL="742950" marR="0" lvl="1" indent="-196850" algn="l" rtl="0">
              <a:spcBef>
                <a:spcPts val="280"/>
              </a:spcBef>
              <a:buClr>
                <a:schemeClr val="lt1"/>
              </a:buClr>
              <a:buSzPct val="100000"/>
              <a:buFont typeface="Arial"/>
              <a:buChar char="–"/>
              <a:defRPr sz="1400" b="0" i="0" u="none" strike="noStrike" cap="none">
                <a:solidFill>
                  <a:schemeClr val="lt1"/>
                </a:solidFill>
                <a:latin typeface="Source Sans Pro"/>
                <a:ea typeface="Source Sans Pro"/>
                <a:cs typeface="Source Sans Pro"/>
                <a:sym typeface="Source Sans Pro"/>
              </a:defRPr>
            </a:lvl2pPr>
            <a:lvl3pPr marL="1143000" marR="0" lvl="2" indent="-152400" algn="l" rtl="0">
              <a:spcBef>
                <a:spcPts val="240"/>
              </a:spcBef>
              <a:buClr>
                <a:schemeClr val="lt1"/>
              </a:buClr>
              <a:buSzPct val="100000"/>
              <a:buFont typeface="Arial"/>
              <a:buChar char="•"/>
              <a:defRPr sz="1200" b="0" i="0" u="none" strike="noStrike" cap="none">
                <a:solidFill>
                  <a:schemeClr val="lt1"/>
                </a:solidFill>
                <a:latin typeface="Source Sans Pro"/>
                <a:ea typeface="Source Sans Pro"/>
                <a:cs typeface="Source Sans Pro"/>
                <a:sym typeface="Source Sans Pro"/>
              </a:defRPr>
            </a:lvl3pPr>
            <a:lvl4pPr marL="1600200" marR="0" lvl="3" indent="-158750" algn="l" rtl="0">
              <a:spcBef>
                <a:spcPts val="220"/>
              </a:spcBef>
              <a:buClr>
                <a:schemeClr val="lt1"/>
              </a:buClr>
              <a:buSzPct val="100000"/>
              <a:buFont typeface="Arial"/>
              <a:buChar char="–"/>
              <a:defRPr sz="1100" b="0" i="0" u="none" strike="noStrike" cap="none">
                <a:solidFill>
                  <a:schemeClr val="lt1"/>
                </a:solidFill>
                <a:latin typeface="Source Sans Pro"/>
                <a:ea typeface="Source Sans Pro"/>
                <a:cs typeface="Source Sans Pro"/>
                <a:sym typeface="Source Sans Pro"/>
              </a:defRPr>
            </a:lvl4pPr>
            <a:lvl5pPr marL="2057400" marR="0" lvl="4" indent="-158750" algn="l" rtl="0">
              <a:spcBef>
                <a:spcPts val="220"/>
              </a:spcBef>
              <a:buClr>
                <a:schemeClr val="lt1"/>
              </a:buClr>
              <a:buSzPct val="100000"/>
              <a:buFont typeface="Arial"/>
              <a:buChar char="»"/>
              <a:defRPr sz="1100" b="0" i="0" u="none" strike="noStrike" cap="none">
                <a:solidFill>
                  <a:schemeClr val="lt1"/>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4_Custom Layout">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3" name="Shape 113"/>
          <p:cNvSpPr/>
          <p:nvPr/>
        </p:nvSpPr>
        <p:spPr>
          <a:xfrm>
            <a:off x="-163870" y="-65547"/>
            <a:ext cx="9447160" cy="5284837"/>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2"/>
              </a:solidFill>
              <a:latin typeface="Source Sans Pro"/>
              <a:ea typeface="Source Sans Pro"/>
              <a:cs typeface="Source Sans Pro"/>
              <a:sym typeface="Source Sans Pro"/>
            </a:endParaRPr>
          </a:p>
        </p:txBody>
      </p:sp>
      <p:sp>
        <p:nvSpPr>
          <p:cNvPr id="114" name="Shape 114"/>
          <p:cNvSpPr txBox="1"/>
          <p:nvPr/>
        </p:nvSpPr>
        <p:spPr>
          <a:xfrm>
            <a:off x="1701800" y="3094038"/>
            <a:ext cx="5689600" cy="46196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0" i="0" u="none" strike="noStrike" cap="none">
                <a:solidFill>
                  <a:schemeClr val="accent5"/>
                </a:solidFill>
                <a:latin typeface="Arial"/>
                <a:ea typeface="Arial"/>
                <a:cs typeface="Arial"/>
                <a:sym typeface="Arial"/>
              </a:rPr>
              <a:t>A NEW PLATFORM </a:t>
            </a:r>
            <a:r>
              <a:rPr lang="en-US" sz="2400" b="0" i="0" u="none" strike="noStrike" cap="none">
                <a:solidFill>
                  <a:schemeClr val="accent1"/>
                </a:solidFill>
                <a:latin typeface="Arial"/>
                <a:ea typeface="Arial"/>
                <a:cs typeface="Arial"/>
                <a:sym typeface="Arial"/>
              </a:rPr>
              <a:t>FOR A NEW ERA</a:t>
            </a:r>
          </a:p>
        </p:txBody>
      </p:sp>
      <p:pic>
        <p:nvPicPr>
          <p:cNvPr id="115" name="Shape 115"/>
          <p:cNvPicPr preferRelativeResize="0"/>
          <p:nvPr/>
        </p:nvPicPr>
        <p:blipFill rotWithShape="1">
          <a:blip r:embed="rId2">
            <a:alphaModFix/>
          </a:blip>
          <a:srcRect r="5547"/>
          <a:stretch/>
        </p:blipFill>
        <p:spPr>
          <a:xfrm>
            <a:off x="1973263" y="1658938"/>
            <a:ext cx="5189536" cy="126047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p:spTree>
      <p:nvGrpSpPr>
        <p:cNvPr id="1" name="Shape 116"/>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emp Basic without Rule">
    <p:bg>
      <p:bgPr>
        <a:solidFill>
          <a:srgbClr val="17232A"/>
        </a:solidFill>
        <a:effectLst/>
      </p:bgPr>
    </p:bg>
    <p:spTree>
      <p:nvGrpSpPr>
        <p:cNvPr id="1" name="Shape 117"/>
        <p:cNvGrpSpPr/>
        <p:nvPr/>
      </p:nvGrpSpPr>
      <p:grpSpPr>
        <a:xfrm>
          <a:off x="0" y="0"/>
          <a:ext cx="0" cy="0"/>
          <a:chOff x="0" y="0"/>
          <a:chExt cx="0" cy="0"/>
        </a:xfrm>
      </p:grpSpPr>
      <p:sp>
        <p:nvSpPr>
          <p:cNvPr id="118" name="Shape 118"/>
          <p:cNvSpPr/>
          <p:nvPr/>
        </p:nvSpPr>
        <p:spPr>
          <a:xfrm>
            <a:off x="0" y="4629150"/>
            <a:ext cx="9144000" cy="385762"/>
          </a:xfrm>
          <a:prstGeom prst="rect">
            <a:avLst/>
          </a:prstGeom>
          <a:solidFill>
            <a:srgbClr val="00786E"/>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119" name="Shape 119"/>
          <p:cNvSpPr txBox="1"/>
          <p:nvPr/>
        </p:nvSpPr>
        <p:spPr>
          <a:xfrm>
            <a:off x="366712" y="5018448"/>
            <a:ext cx="2274886" cy="92333"/>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00" b="0" i="0" u="none" strike="noStrike" cap="none">
                <a:solidFill>
                  <a:srgbClr val="7F7F7F"/>
                </a:solidFill>
                <a:latin typeface="Arial"/>
                <a:ea typeface="Arial"/>
                <a:cs typeface="Arial"/>
                <a:sym typeface="Arial"/>
              </a:rPr>
              <a:t>© Copyright 2015 Pivotal. All rights reserved.</a:t>
            </a:r>
          </a:p>
        </p:txBody>
      </p:sp>
      <p:pic>
        <p:nvPicPr>
          <p:cNvPr id="120" name="Shape 120"/>
          <p:cNvPicPr preferRelativeResize="0"/>
          <p:nvPr/>
        </p:nvPicPr>
        <p:blipFill rotWithShape="1">
          <a:blip r:embed="rId2">
            <a:alphaModFix/>
          </a:blip>
          <a:srcRect/>
          <a:stretch/>
        </p:blipFill>
        <p:spPr>
          <a:xfrm>
            <a:off x="7941732" y="4713966"/>
            <a:ext cx="957261" cy="219454"/>
          </a:xfrm>
          <a:prstGeom prst="rect">
            <a:avLst/>
          </a:prstGeom>
          <a:noFill/>
          <a:ln>
            <a:noFill/>
          </a:ln>
        </p:spPr>
      </p:pic>
      <p:sp>
        <p:nvSpPr>
          <p:cNvPr id="121" name="Shape 121"/>
          <p:cNvSpPr txBox="1">
            <a:spLocks noGrp="1"/>
          </p:cNvSpPr>
          <p:nvPr>
            <p:ph type="title"/>
          </p:nvPr>
        </p:nvSpPr>
        <p:spPr>
          <a:xfrm>
            <a:off x="457199" y="320039"/>
            <a:ext cx="8229600" cy="363558"/>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Arial"/>
              <a:buNone/>
              <a:defRPr sz="3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2" name="Shape 122"/>
          <p:cNvSpPr txBox="1">
            <a:spLocks noGrp="1"/>
          </p:cNvSpPr>
          <p:nvPr>
            <p:ph type="body" idx="1"/>
          </p:nvPr>
        </p:nvSpPr>
        <p:spPr>
          <a:xfrm>
            <a:off x="457200" y="1108074"/>
            <a:ext cx="8229600" cy="3082924"/>
          </a:xfrm>
          <a:prstGeom prst="rect">
            <a:avLst/>
          </a:prstGeom>
          <a:noFill/>
          <a:ln>
            <a:noFill/>
          </a:ln>
        </p:spPr>
        <p:txBody>
          <a:bodyPr lIns="91425" tIns="91425" rIns="91425" bIns="91425" anchor="t" anchorCtr="0"/>
          <a:lstStyle>
            <a:lvl1pPr marL="342900" marR="0" lvl="0" indent="-165100" algn="l" rtl="0">
              <a:spcBef>
                <a:spcPts val="560"/>
              </a:spcBef>
              <a:buClr>
                <a:schemeClr val="lt1"/>
              </a:buClr>
              <a:buSzPct val="100000"/>
              <a:buFont typeface="Arial"/>
              <a:buChar char="•"/>
              <a:defRPr sz="2800" b="0" i="0" u="none" strike="noStrike" cap="none">
                <a:solidFill>
                  <a:schemeClr val="lt1"/>
                </a:solidFill>
                <a:latin typeface="Arial"/>
                <a:ea typeface="Arial"/>
                <a:cs typeface="Arial"/>
                <a:sym typeface="Arial"/>
              </a:defRPr>
            </a:lvl1pPr>
            <a:lvl2pPr marL="742950" marR="0" lvl="1" indent="-13335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3pPr>
            <a:lvl4pPr marL="1600200" marR="0" lvl="3"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4pPr>
            <a:lvl5pPr marL="2057400" marR="0" lvl="4"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199" y="320039"/>
            <a:ext cx="8229600" cy="363558"/>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Arial"/>
              <a:buNone/>
              <a:defRPr sz="3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body" idx="1"/>
          </p:nvPr>
        </p:nvSpPr>
        <p:spPr>
          <a:xfrm>
            <a:off x="457200" y="1108074"/>
            <a:ext cx="8229600" cy="3082924"/>
          </a:xfrm>
          <a:prstGeom prst="rect">
            <a:avLst/>
          </a:prstGeom>
          <a:noFill/>
          <a:ln>
            <a:noFill/>
          </a:ln>
        </p:spPr>
        <p:txBody>
          <a:bodyPr lIns="91425" tIns="91425" rIns="91425" bIns="91425" anchor="t" anchorCtr="0"/>
          <a:lstStyle>
            <a:lvl1pPr marL="342900" marR="0" lvl="0" indent="-165100" algn="l" rtl="0">
              <a:spcBef>
                <a:spcPts val="560"/>
              </a:spcBef>
              <a:buClr>
                <a:schemeClr val="lt1"/>
              </a:buClr>
              <a:buSzPct val="100000"/>
              <a:buFont typeface="Arial"/>
              <a:buChar char="•"/>
              <a:defRPr sz="2800" b="0" i="0" u="none" strike="noStrike" cap="none">
                <a:solidFill>
                  <a:schemeClr val="lt1"/>
                </a:solidFill>
                <a:latin typeface="Arial"/>
                <a:ea typeface="Arial"/>
                <a:cs typeface="Arial"/>
                <a:sym typeface="Arial"/>
              </a:defRPr>
            </a:lvl1pPr>
            <a:lvl2pPr marL="742950" marR="0" lvl="1" indent="-13335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3pPr>
            <a:lvl4pPr marL="1600200" marR="0" lvl="3"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4pPr>
            <a:lvl5pPr marL="2057400" marR="0" lvl="4"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19" name="Shape 19"/>
          <p:cNvSpPr/>
          <p:nvPr/>
        </p:nvSpPr>
        <p:spPr>
          <a:xfrm>
            <a:off x="0" y="4629150"/>
            <a:ext cx="9144000" cy="385762"/>
          </a:xfrm>
          <a:prstGeom prst="rect">
            <a:avLst/>
          </a:prstGeom>
          <a:solidFill>
            <a:srgbClr val="00786E"/>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20" name="Shape 20"/>
          <p:cNvSpPr txBox="1"/>
          <p:nvPr/>
        </p:nvSpPr>
        <p:spPr>
          <a:xfrm>
            <a:off x="366712" y="5018448"/>
            <a:ext cx="2274886" cy="92333"/>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00" b="0" i="0" u="none" strike="noStrike" cap="none">
                <a:solidFill>
                  <a:srgbClr val="7F7F7F"/>
                </a:solidFill>
                <a:latin typeface="Arial"/>
                <a:ea typeface="Arial"/>
                <a:cs typeface="Arial"/>
                <a:sym typeface="Arial"/>
              </a:rPr>
              <a:t>© Copyright 2015 Pivotal. All rights reserved.</a:t>
            </a:r>
          </a:p>
        </p:txBody>
      </p:sp>
      <p:pic>
        <p:nvPicPr>
          <p:cNvPr id="21" name="Shape 21"/>
          <p:cNvPicPr preferRelativeResize="0"/>
          <p:nvPr/>
        </p:nvPicPr>
        <p:blipFill rotWithShape="1">
          <a:blip r:embed="rId2">
            <a:alphaModFix/>
          </a:blip>
          <a:srcRect/>
          <a:stretch/>
        </p:blipFill>
        <p:spPr>
          <a:xfrm>
            <a:off x="7941732" y="4713966"/>
            <a:ext cx="957261" cy="219454"/>
          </a:xfrm>
          <a:prstGeom prst="rect">
            <a:avLst/>
          </a:prstGeom>
          <a:noFill/>
          <a:ln>
            <a:noFill/>
          </a:ln>
        </p:spPr>
      </p:pic>
      <p:cxnSp>
        <p:nvCxnSpPr>
          <p:cNvPr id="22" name="Shape 22"/>
          <p:cNvCxnSpPr/>
          <p:nvPr/>
        </p:nvCxnSpPr>
        <p:spPr>
          <a:xfrm>
            <a:off x="0" y="885930"/>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428"/>
        <p:cNvGrpSpPr/>
        <p:nvPr/>
      </p:nvGrpSpPr>
      <p:grpSpPr>
        <a:xfrm>
          <a:off x="0" y="0"/>
          <a:ext cx="0" cy="0"/>
          <a:chOff x="0" y="0"/>
          <a:chExt cx="0" cy="0"/>
        </a:xfrm>
      </p:grpSpPr>
      <p:sp>
        <p:nvSpPr>
          <p:cNvPr id="429" name="Shape 429"/>
          <p:cNvSpPr/>
          <p:nvPr/>
        </p:nvSpPr>
        <p:spPr>
          <a:xfrm>
            <a:off x="0" y="0"/>
            <a:ext cx="9144000" cy="5143500"/>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a:solidFill>
                <a:srgbClr val="FFFFFF"/>
              </a:solidFill>
              <a:latin typeface="Arial"/>
              <a:ea typeface="Arial"/>
              <a:cs typeface="Arial"/>
              <a:sym typeface="Arial"/>
            </a:endParaRPr>
          </a:p>
        </p:txBody>
      </p:sp>
      <p:sp>
        <p:nvSpPr>
          <p:cNvPr id="430" name="Shape 430"/>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a:solidFill>
                <a:srgbClr val="FFFFFF"/>
              </a:solidFill>
              <a:latin typeface="Arial"/>
              <a:ea typeface="Arial"/>
              <a:cs typeface="Arial"/>
              <a:sym typeface="Arial"/>
            </a:endParaRPr>
          </a:p>
        </p:txBody>
      </p:sp>
      <p:sp>
        <p:nvSpPr>
          <p:cNvPr id="431" name="Shape 431"/>
          <p:cNvSpPr txBox="1"/>
          <p:nvPr/>
        </p:nvSpPr>
        <p:spPr>
          <a:xfrm flipH="1">
            <a:off x="8553449" y="5021262"/>
            <a:ext cx="533400" cy="1239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a:solidFill>
                  <a:srgbClr val="7F7F7F"/>
                </a:solidFill>
                <a:latin typeface="Arial"/>
                <a:ea typeface="Arial"/>
                <a:cs typeface="Arial"/>
                <a:sym typeface="Arial"/>
              </a:rPr>
              <a:t>‹#›</a:t>
            </a:fld>
            <a:endParaRPr lang="en" sz="800" b="0" i="0" u="none" strike="noStrike" cap="none">
              <a:solidFill>
                <a:srgbClr val="7F7F7F"/>
              </a:solidFill>
              <a:latin typeface="Arial"/>
              <a:ea typeface="Arial"/>
              <a:cs typeface="Arial"/>
              <a:sym typeface="Arial"/>
            </a:endParaRPr>
          </a:p>
        </p:txBody>
      </p:sp>
      <p:sp>
        <p:nvSpPr>
          <p:cNvPr id="432" name="Shape 432"/>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a:solidFill>
                  <a:srgbClr val="7F7F7F"/>
                </a:solidFill>
                <a:latin typeface="Arial"/>
                <a:ea typeface="Arial"/>
                <a:cs typeface="Arial"/>
                <a:sym typeface="Arial"/>
              </a:rPr>
              <a:t>© Copyright 2013 Pivotal. All rights reserved.</a:t>
            </a:r>
          </a:p>
        </p:txBody>
      </p:sp>
      <p:pic>
        <p:nvPicPr>
          <p:cNvPr id="433" name="Shape 433"/>
          <p:cNvPicPr preferRelativeResize="0"/>
          <p:nvPr/>
        </p:nvPicPr>
        <p:blipFill rotWithShape="1">
          <a:blip r:embed="rId2">
            <a:alphaModFix/>
          </a:blip>
          <a:srcRect/>
          <a:stretch/>
        </p:blipFill>
        <p:spPr>
          <a:xfrm>
            <a:off x="7942263" y="4713287"/>
            <a:ext cx="957300" cy="220800"/>
          </a:xfrm>
          <a:prstGeom prst="rect">
            <a:avLst/>
          </a:prstGeom>
          <a:noFill/>
          <a:ln>
            <a:noFill/>
          </a:ln>
        </p:spPr>
      </p:pic>
    </p:spTree>
    <p:extLst>
      <p:ext uri="{BB962C8B-B14F-4D97-AF65-F5344CB8AC3E}">
        <p14:creationId xmlns:p14="http://schemas.microsoft.com/office/powerpoint/2010/main" val="558396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Slide">
    <p:spTree>
      <p:nvGrpSpPr>
        <p:cNvPr id="1" name="Shape 23"/>
        <p:cNvGrpSpPr/>
        <p:nvPr/>
      </p:nvGrpSpPr>
      <p:grpSpPr>
        <a:xfrm>
          <a:off x="0" y="0"/>
          <a:ext cx="0" cy="0"/>
          <a:chOff x="0" y="0"/>
          <a:chExt cx="0" cy="0"/>
        </a:xfrm>
      </p:grpSpPr>
      <p:sp>
        <p:nvSpPr>
          <p:cNvPr id="24" name="Shape 24"/>
          <p:cNvSpPr/>
          <p:nvPr/>
        </p:nvSpPr>
        <p:spPr>
          <a:xfrm>
            <a:off x="-89646" y="-27989"/>
            <a:ext cx="9259047" cy="5220256"/>
          </a:xfrm>
          <a:prstGeom prst="rect">
            <a:avLst/>
          </a:prstGeom>
          <a:solidFill>
            <a:schemeClr val="accent1"/>
          </a:solidFill>
          <a:ln w="25400" cap="flat" cmpd="sng">
            <a:solidFill>
              <a:srgbClr val="0D645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pic>
        <p:nvPicPr>
          <p:cNvPr id="25" name="Shape 25"/>
          <p:cNvPicPr preferRelativeResize="0"/>
          <p:nvPr/>
        </p:nvPicPr>
        <p:blipFill rotWithShape="1">
          <a:blip r:embed="rId2">
            <a:alphaModFix/>
          </a:blip>
          <a:srcRect/>
          <a:stretch/>
        </p:blipFill>
        <p:spPr>
          <a:xfrm>
            <a:off x="7401984" y="366152"/>
            <a:ext cx="1364190" cy="309289"/>
          </a:xfrm>
          <a:prstGeom prst="rect">
            <a:avLst/>
          </a:prstGeom>
          <a:noFill/>
          <a:ln>
            <a:noFill/>
          </a:ln>
        </p:spPr>
      </p:pic>
      <p:sp>
        <p:nvSpPr>
          <p:cNvPr id="26" name="Shape 26"/>
          <p:cNvSpPr txBox="1">
            <a:spLocks noGrp="1"/>
          </p:cNvSpPr>
          <p:nvPr>
            <p:ph type="ctrTitle"/>
          </p:nvPr>
        </p:nvSpPr>
        <p:spPr>
          <a:xfrm>
            <a:off x="1134020" y="2005053"/>
            <a:ext cx="6530787" cy="1147664"/>
          </a:xfrm>
          <a:prstGeom prst="rect">
            <a:avLst/>
          </a:prstGeom>
          <a:noFill/>
          <a:ln>
            <a:noFill/>
          </a:ln>
        </p:spPr>
        <p:txBody>
          <a:bodyPr lIns="91425" tIns="91425" rIns="91425" bIns="91425" anchor="ctr" anchorCtr="0"/>
          <a:lstStyle>
            <a:lvl1pPr marL="0" marR="0" lvl="0" indent="0" algn="l" rtl="0">
              <a:lnSpc>
                <a:spcPct val="80000"/>
              </a:lnSpc>
              <a:spcBef>
                <a:spcPts val="0"/>
              </a:spcBef>
              <a:spcAft>
                <a:spcPts val="500"/>
              </a:spcAft>
              <a:buClr>
                <a:srgbClr val="FFFFFF"/>
              </a:buClr>
              <a:buFont typeface="Source Sans Pro"/>
              <a:buNone/>
              <a:defRPr sz="4800" b="1"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subTitle" idx="1"/>
          </p:nvPr>
        </p:nvSpPr>
        <p:spPr>
          <a:xfrm>
            <a:off x="1134020" y="1586263"/>
            <a:ext cx="6110923" cy="314872"/>
          </a:xfrm>
          <a:prstGeom prst="rect">
            <a:avLst/>
          </a:prstGeom>
          <a:noFill/>
          <a:ln>
            <a:noFill/>
          </a:ln>
        </p:spPr>
        <p:txBody>
          <a:bodyPr lIns="91425" tIns="91425" rIns="91425" bIns="91425" anchor="t" anchorCtr="0"/>
          <a:lstStyle>
            <a:lvl1pPr marL="0" marR="0" lvl="0" indent="0" algn="l" rtl="0">
              <a:spcBef>
                <a:spcPts val="320"/>
              </a:spcBef>
              <a:buClr>
                <a:schemeClr val="dk1"/>
              </a:buClr>
              <a:buFont typeface="Arial"/>
              <a:buNone/>
              <a:defRPr sz="1600" b="0" i="0" u="none" strike="noStrike" cap="none">
                <a:solidFill>
                  <a:schemeClr val="dk1"/>
                </a:solidFill>
                <a:latin typeface="Source Sans Pro"/>
                <a:ea typeface="Source Sans Pro"/>
                <a:cs typeface="Source Sans Pro"/>
                <a:sym typeface="Source Sans Pro"/>
              </a:defRPr>
            </a:lvl1pPr>
            <a:lvl2pPr marL="457200" marR="0" lvl="1" indent="0" algn="ctr" rtl="0">
              <a:spcBef>
                <a:spcPts val="480"/>
              </a:spcBef>
              <a:buClr>
                <a:srgbClr val="8B8B8B"/>
              </a:buClr>
              <a:buFont typeface="Arial"/>
              <a:buNone/>
              <a:defRPr sz="2400" b="0" i="0" u="none" strike="noStrike" cap="none">
                <a:solidFill>
                  <a:srgbClr val="8B8B8B"/>
                </a:solidFill>
                <a:latin typeface="Source Sans Pro"/>
                <a:ea typeface="Source Sans Pro"/>
                <a:cs typeface="Source Sans Pro"/>
                <a:sym typeface="Source Sans Pro"/>
              </a:defRPr>
            </a:lvl2pPr>
            <a:lvl3pPr marL="914400" marR="0" lvl="2"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3pPr>
            <a:lvl4pPr marL="1371600" marR="0" lvl="3"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4pPr>
            <a:lvl5pPr marL="1828800" marR="0" lvl="4"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5pPr>
            <a:lvl6pPr marL="2286000" marR="0" lvl="5"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6pPr>
            <a:lvl7pPr marL="2743200" marR="0" lvl="6"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7pPr>
            <a:lvl8pPr marL="3200400" marR="0" lvl="7"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8pPr>
            <a:lvl9pPr marL="3657600" marR="0" lvl="8"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9pPr>
          </a:lstStyle>
          <a:p>
            <a:endParaRPr/>
          </a:p>
        </p:txBody>
      </p:sp>
      <p:sp>
        <p:nvSpPr>
          <p:cNvPr id="28" name="Shape 28"/>
          <p:cNvSpPr txBox="1">
            <a:spLocks noGrp="1"/>
          </p:cNvSpPr>
          <p:nvPr>
            <p:ph type="body" idx="2"/>
          </p:nvPr>
        </p:nvSpPr>
        <p:spPr>
          <a:xfrm>
            <a:off x="1134020" y="3315823"/>
            <a:ext cx="7881472" cy="345128"/>
          </a:xfrm>
          <a:prstGeom prst="rect">
            <a:avLst/>
          </a:prstGeom>
          <a:noFill/>
          <a:ln>
            <a:noFill/>
          </a:ln>
        </p:spPr>
        <p:txBody>
          <a:bodyPr lIns="91425" tIns="91425" rIns="91425" bIns="91425" anchor="t" anchorCtr="0"/>
          <a:lstStyle>
            <a:lvl1pPr marL="0" marR="0" lvl="0" indent="0" algn="l" rtl="0">
              <a:spcBef>
                <a:spcPts val="280"/>
              </a:spcBef>
              <a:buClr>
                <a:schemeClr val="accent5"/>
              </a:buClr>
              <a:buFont typeface="Arial"/>
              <a:buNone/>
              <a:defRPr sz="1400" b="0" i="0" u="none" strike="noStrike" cap="none">
                <a:solidFill>
                  <a:schemeClr val="accent5"/>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29"/>
        <p:cNvGrpSpPr/>
        <p:nvPr/>
      </p:nvGrpSpPr>
      <p:grpSpPr>
        <a:xfrm>
          <a:off x="0" y="0"/>
          <a:ext cx="0" cy="0"/>
          <a:chOff x="0" y="0"/>
          <a:chExt cx="0" cy="0"/>
        </a:xfrm>
      </p:grpSpPr>
      <p:sp>
        <p:nvSpPr>
          <p:cNvPr id="30" name="Shape 30"/>
          <p:cNvSpPr/>
          <p:nvPr/>
        </p:nvSpPr>
        <p:spPr>
          <a:xfrm>
            <a:off x="-89646" y="-27989"/>
            <a:ext cx="9259047" cy="5220256"/>
          </a:xfrm>
          <a:prstGeom prst="rect">
            <a:avLst/>
          </a:prstGeom>
          <a:solidFill>
            <a:srgbClr val="1B2831"/>
          </a:solidFill>
          <a:ln w="25400" cap="flat" cmpd="sng">
            <a:solidFill>
              <a:srgbClr val="0D645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pic>
        <p:nvPicPr>
          <p:cNvPr id="31" name="Shape 31"/>
          <p:cNvPicPr preferRelativeResize="0"/>
          <p:nvPr/>
        </p:nvPicPr>
        <p:blipFill rotWithShape="1">
          <a:blip r:embed="rId2">
            <a:alphaModFix/>
          </a:blip>
          <a:srcRect/>
          <a:stretch/>
        </p:blipFill>
        <p:spPr>
          <a:xfrm>
            <a:off x="7401984" y="366152"/>
            <a:ext cx="1364190" cy="309289"/>
          </a:xfrm>
          <a:prstGeom prst="rect">
            <a:avLst/>
          </a:prstGeom>
          <a:noFill/>
          <a:ln>
            <a:noFill/>
          </a:ln>
        </p:spPr>
      </p:pic>
      <p:sp>
        <p:nvSpPr>
          <p:cNvPr id="32" name="Shape 32"/>
          <p:cNvSpPr txBox="1">
            <a:spLocks noGrp="1"/>
          </p:cNvSpPr>
          <p:nvPr>
            <p:ph type="ctrTitle"/>
          </p:nvPr>
        </p:nvSpPr>
        <p:spPr>
          <a:xfrm>
            <a:off x="1134020" y="2005053"/>
            <a:ext cx="6530787" cy="1147664"/>
          </a:xfrm>
          <a:prstGeom prst="rect">
            <a:avLst/>
          </a:prstGeom>
          <a:noFill/>
          <a:ln>
            <a:noFill/>
          </a:ln>
        </p:spPr>
        <p:txBody>
          <a:bodyPr lIns="91425" tIns="91425" rIns="91425" bIns="91425" anchor="ctr" anchorCtr="0"/>
          <a:lstStyle>
            <a:lvl1pPr marL="0" marR="0" lvl="0" indent="0" algn="l" rtl="0">
              <a:lnSpc>
                <a:spcPct val="80000"/>
              </a:lnSpc>
              <a:spcBef>
                <a:spcPts val="0"/>
              </a:spcBef>
              <a:spcAft>
                <a:spcPts val="500"/>
              </a:spcAft>
              <a:buClr>
                <a:srgbClr val="FFFFFF"/>
              </a:buClr>
              <a:buFont typeface="Source Sans Pro"/>
              <a:buNone/>
              <a:defRPr sz="4800" b="1"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subTitle" idx="1"/>
          </p:nvPr>
        </p:nvSpPr>
        <p:spPr>
          <a:xfrm>
            <a:off x="1134020" y="1586263"/>
            <a:ext cx="6110923" cy="314872"/>
          </a:xfrm>
          <a:prstGeom prst="rect">
            <a:avLst/>
          </a:prstGeom>
          <a:noFill/>
          <a:ln>
            <a:noFill/>
          </a:ln>
        </p:spPr>
        <p:txBody>
          <a:bodyPr lIns="91425" tIns="91425" rIns="91425" bIns="91425" anchor="t" anchorCtr="0"/>
          <a:lstStyle>
            <a:lvl1pPr marL="0" marR="0" lvl="0" indent="0" algn="l" rtl="0">
              <a:spcBef>
                <a:spcPts val="320"/>
              </a:spcBef>
              <a:buClr>
                <a:srgbClr val="43E5D5"/>
              </a:buClr>
              <a:buFont typeface="Arial"/>
              <a:buNone/>
              <a:defRPr sz="1600" b="0" i="0" u="none" strike="noStrike" cap="none">
                <a:solidFill>
                  <a:srgbClr val="43E5D5"/>
                </a:solidFill>
                <a:latin typeface="Source Sans Pro"/>
                <a:ea typeface="Source Sans Pro"/>
                <a:cs typeface="Source Sans Pro"/>
                <a:sym typeface="Source Sans Pro"/>
              </a:defRPr>
            </a:lvl1pPr>
            <a:lvl2pPr marL="457200" marR="0" lvl="1" indent="0" algn="ctr" rtl="0">
              <a:spcBef>
                <a:spcPts val="480"/>
              </a:spcBef>
              <a:buClr>
                <a:srgbClr val="8B8B8B"/>
              </a:buClr>
              <a:buFont typeface="Arial"/>
              <a:buNone/>
              <a:defRPr sz="2400" b="0" i="0" u="none" strike="noStrike" cap="none">
                <a:solidFill>
                  <a:srgbClr val="8B8B8B"/>
                </a:solidFill>
                <a:latin typeface="Source Sans Pro"/>
                <a:ea typeface="Source Sans Pro"/>
                <a:cs typeface="Source Sans Pro"/>
                <a:sym typeface="Source Sans Pro"/>
              </a:defRPr>
            </a:lvl2pPr>
            <a:lvl3pPr marL="914400" marR="0" lvl="2"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3pPr>
            <a:lvl4pPr marL="1371600" marR="0" lvl="3"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4pPr>
            <a:lvl5pPr marL="1828800" marR="0" lvl="4"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5pPr>
            <a:lvl6pPr marL="2286000" marR="0" lvl="5"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6pPr>
            <a:lvl7pPr marL="2743200" marR="0" lvl="6"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7pPr>
            <a:lvl8pPr marL="3200400" marR="0" lvl="7"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8pPr>
            <a:lvl9pPr marL="3657600" marR="0" lvl="8"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9pPr>
          </a:lstStyle>
          <a:p>
            <a:endParaRPr/>
          </a:p>
        </p:txBody>
      </p:sp>
      <p:sp>
        <p:nvSpPr>
          <p:cNvPr id="34" name="Shape 34"/>
          <p:cNvSpPr txBox="1">
            <a:spLocks noGrp="1"/>
          </p:cNvSpPr>
          <p:nvPr>
            <p:ph type="body" idx="2"/>
          </p:nvPr>
        </p:nvSpPr>
        <p:spPr>
          <a:xfrm>
            <a:off x="1134020" y="3315823"/>
            <a:ext cx="7881472" cy="345128"/>
          </a:xfrm>
          <a:prstGeom prst="rect">
            <a:avLst/>
          </a:prstGeom>
          <a:noFill/>
          <a:ln>
            <a:noFill/>
          </a:ln>
        </p:spPr>
        <p:txBody>
          <a:bodyPr lIns="91425" tIns="91425" rIns="91425" bIns="91425" anchor="t" anchorCtr="0"/>
          <a:lstStyle>
            <a:lvl1pPr marL="0" marR="0" lvl="0" indent="0" algn="l" rtl="0">
              <a:spcBef>
                <a:spcPts val="280"/>
              </a:spcBef>
              <a:buClr>
                <a:schemeClr val="accent5"/>
              </a:buClr>
              <a:buFont typeface="Arial"/>
              <a:buNone/>
              <a:defRPr sz="1400" b="0" i="0" u="none" strike="noStrike" cap="none">
                <a:solidFill>
                  <a:schemeClr val="accent5"/>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35"/>
        <p:cNvGrpSpPr/>
        <p:nvPr/>
      </p:nvGrpSpPr>
      <p:grpSpPr>
        <a:xfrm>
          <a:off x="0" y="0"/>
          <a:ext cx="0" cy="0"/>
          <a:chOff x="0" y="0"/>
          <a:chExt cx="0" cy="0"/>
        </a:xfrm>
      </p:grpSpPr>
      <p:sp>
        <p:nvSpPr>
          <p:cNvPr id="36" name="Shape 36"/>
          <p:cNvSpPr/>
          <p:nvPr/>
        </p:nvSpPr>
        <p:spPr>
          <a:xfrm>
            <a:off x="0" y="0"/>
            <a:ext cx="10167471" cy="5143499"/>
          </a:xfrm>
          <a:prstGeom prst="rect">
            <a:avLst/>
          </a:prstGeom>
          <a:solidFill>
            <a:schemeClr val="dk2"/>
          </a:solidFill>
          <a:ln w="25400" cap="flat" cmpd="sng">
            <a:solidFill>
              <a:srgbClr val="1B1B1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37" name="Shape 37"/>
          <p:cNvSpPr txBox="1">
            <a:spLocks noGrp="1"/>
          </p:cNvSpPr>
          <p:nvPr>
            <p:ph type="title"/>
          </p:nvPr>
        </p:nvSpPr>
        <p:spPr>
          <a:xfrm>
            <a:off x="1195325" y="1916327"/>
            <a:ext cx="6947615" cy="532285"/>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36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38" name="Shape 38"/>
          <p:cNvPicPr preferRelativeResize="0"/>
          <p:nvPr/>
        </p:nvPicPr>
        <p:blipFill rotWithShape="1">
          <a:blip r:embed="rId2">
            <a:alphaModFix/>
          </a:blip>
          <a:srcRect/>
          <a:stretch/>
        </p:blipFill>
        <p:spPr>
          <a:xfrm>
            <a:off x="7401984" y="366152"/>
            <a:ext cx="1364190" cy="309289"/>
          </a:xfrm>
          <a:prstGeom prst="rect">
            <a:avLst/>
          </a:prstGeom>
          <a:noFill/>
          <a:ln>
            <a:noFill/>
          </a:ln>
        </p:spPr>
      </p:pic>
      <p:sp>
        <p:nvSpPr>
          <p:cNvPr id="39" name="Shape 39"/>
          <p:cNvSpPr txBox="1">
            <a:spLocks noGrp="1"/>
          </p:cNvSpPr>
          <p:nvPr>
            <p:ph type="body" idx="1"/>
          </p:nvPr>
        </p:nvSpPr>
        <p:spPr>
          <a:xfrm>
            <a:off x="1195325" y="2502216"/>
            <a:ext cx="5828552" cy="437904"/>
          </a:xfrm>
          <a:prstGeom prst="rect">
            <a:avLst/>
          </a:prstGeom>
          <a:noFill/>
          <a:ln>
            <a:noFill/>
          </a:ln>
        </p:spPr>
        <p:txBody>
          <a:bodyPr lIns="91425" tIns="91425" rIns="91425" bIns="91425" anchor="t" anchorCtr="0"/>
          <a:lstStyle>
            <a:lvl1pPr marL="0" marR="0" lvl="0" indent="0" algn="l" rtl="0">
              <a:spcBef>
                <a:spcPts val="480"/>
              </a:spcBef>
              <a:buClr>
                <a:schemeClr val="lt1"/>
              </a:buClr>
              <a:buFont typeface="Arial"/>
              <a:buNone/>
              <a:defRPr sz="2400" b="0" i="0" u="none" strike="noStrike" cap="none">
                <a:solidFill>
                  <a:schemeClr val="lt1"/>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40" name="Shape 40"/>
          <p:cNvSpPr txBox="1">
            <a:spLocks noGrp="1"/>
          </p:cNvSpPr>
          <p:nvPr>
            <p:ph type="body" idx="2"/>
          </p:nvPr>
        </p:nvSpPr>
        <p:spPr>
          <a:xfrm>
            <a:off x="1195325" y="4442307"/>
            <a:ext cx="7881472" cy="379642"/>
          </a:xfrm>
          <a:prstGeom prst="rect">
            <a:avLst/>
          </a:prstGeom>
          <a:noFill/>
          <a:ln>
            <a:noFill/>
          </a:ln>
        </p:spPr>
        <p:txBody>
          <a:bodyPr lIns="91425" tIns="91425" rIns="91425" bIns="91425" anchor="t" anchorCtr="0"/>
          <a:lstStyle>
            <a:lvl1pPr marL="0" marR="0" lvl="0" indent="0" algn="l" rtl="0">
              <a:spcBef>
                <a:spcPts val="360"/>
              </a:spcBef>
              <a:buClr>
                <a:schemeClr val="accent5"/>
              </a:buClr>
              <a:buFont typeface="Arial"/>
              <a:buNone/>
              <a:defRPr sz="1800" b="0" i="0" u="none" strike="noStrike" cap="none">
                <a:solidFill>
                  <a:schemeClr val="accent5"/>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Custom Layout">
    <p:spTree>
      <p:nvGrpSpPr>
        <p:cNvPr id="1" name="Shape 41"/>
        <p:cNvGrpSpPr/>
        <p:nvPr/>
      </p:nvGrpSpPr>
      <p:grpSpPr>
        <a:xfrm>
          <a:off x="0" y="0"/>
          <a:ext cx="0" cy="0"/>
          <a:chOff x="0" y="0"/>
          <a:chExt cx="0" cy="0"/>
        </a:xfrm>
      </p:grpSpPr>
      <p:sp>
        <p:nvSpPr>
          <p:cNvPr id="42" name="Shape 42"/>
          <p:cNvSpPr/>
          <p:nvPr/>
        </p:nvSpPr>
        <p:spPr>
          <a:xfrm>
            <a:off x="0" y="0"/>
            <a:ext cx="10167471" cy="5143499"/>
          </a:xfrm>
          <a:prstGeom prst="rect">
            <a:avLst/>
          </a:prstGeom>
          <a:solidFill>
            <a:schemeClr val="dk2"/>
          </a:solidFill>
          <a:ln w="25400" cap="flat" cmpd="sng">
            <a:solidFill>
              <a:srgbClr val="1B1B1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43" name="Shape 43"/>
          <p:cNvSpPr>
            <a:spLocks noGrp="1"/>
          </p:cNvSpPr>
          <p:nvPr>
            <p:ph type="pic" idx="2"/>
          </p:nvPr>
        </p:nvSpPr>
        <p:spPr>
          <a:xfrm>
            <a:off x="0" y="0"/>
            <a:ext cx="9144000" cy="5143499"/>
          </a:xfrm>
          <a:prstGeom prst="rect">
            <a:avLst/>
          </a:prstGeom>
          <a:noFill/>
          <a:ln>
            <a:noFill/>
          </a:ln>
        </p:spPr>
        <p:txBody>
          <a:bodyPr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44" name="Shape 44"/>
          <p:cNvSpPr txBox="1">
            <a:spLocks noGrp="1"/>
          </p:cNvSpPr>
          <p:nvPr>
            <p:ph type="title"/>
          </p:nvPr>
        </p:nvSpPr>
        <p:spPr>
          <a:xfrm>
            <a:off x="1117708" y="407953"/>
            <a:ext cx="6947615" cy="585513"/>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Source Sans Pro"/>
              <a:buNone/>
              <a:defRPr sz="3600" b="1" i="0" u="none" strike="noStrike" cap="none">
                <a:solidFill>
                  <a:schemeClr val="l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1117708" y="998561"/>
            <a:ext cx="5828552" cy="481695"/>
          </a:xfrm>
          <a:prstGeom prst="rect">
            <a:avLst/>
          </a:prstGeom>
          <a:noFill/>
          <a:ln>
            <a:noFill/>
          </a:ln>
        </p:spPr>
        <p:txBody>
          <a:bodyPr lIns="91425" tIns="91425" rIns="91425" bIns="91425" anchor="t" anchorCtr="0"/>
          <a:lstStyle>
            <a:lvl1pPr marL="0" marR="0" lvl="0" indent="0" algn="l" rtl="0">
              <a:spcBef>
                <a:spcPts val="480"/>
              </a:spcBef>
              <a:buClr>
                <a:schemeClr val="lt1"/>
              </a:buClr>
              <a:buFont typeface="Arial"/>
              <a:buNone/>
              <a:defRPr sz="2400" b="0" i="0" u="none" strike="noStrike" cap="none">
                <a:solidFill>
                  <a:schemeClr val="lt1"/>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3_Custom Layout">
    <p:spTree>
      <p:nvGrpSpPr>
        <p:cNvPr id="1" name="Shape 46"/>
        <p:cNvGrpSpPr/>
        <p:nvPr/>
      </p:nvGrpSpPr>
      <p:grpSpPr>
        <a:xfrm>
          <a:off x="0" y="0"/>
          <a:ext cx="0" cy="0"/>
          <a:chOff x="0" y="0"/>
          <a:chExt cx="0" cy="0"/>
        </a:xfrm>
      </p:grpSpPr>
      <p:sp>
        <p:nvSpPr>
          <p:cNvPr id="47" name="Shape 47"/>
          <p:cNvSpPr/>
          <p:nvPr/>
        </p:nvSpPr>
        <p:spPr>
          <a:xfrm>
            <a:off x="0" y="0"/>
            <a:ext cx="10167471" cy="5143499"/>
          </a:xfrm>
          <a:prstGeom prst="rect">
            <a:avLst/>
          </a:prstGeom>
          <a:solidFill>
            <a:schemeClr val="dk2"/>
          </a:solidFill>
          <a:ln w="25400" cap="flat" cmpd="sng">
            <a:solidFill>
              <a:srgbClr val="1B1B1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0A1215"/>
              </a:solidFill>
              <a:latin typeface="Source Sans Pro"/>
              <a:ea typeface="Source Sans Pro"/>
              <a:cs typeface="Source Sans Pro"/>
              <a:sym typeface="Source Sans Pro"/>
            </a:endParaRPr>
          </a:p>
        </p:txBody>
      </p:sp>
      <p:sp>
        <p:nvSpPr>
          <p:cNvPr id="48" name="Shape 48"/>
          <p:cNvSpPr>
            <a:spLocks noGrp="1"/>
          </p:cNvSpPr>
          <p:nvPr>
            <p:ph type="pic" idx="2"/>
          </p:nvPr>
        </p:nvSpPr>
        <p:spPr>
          <a:xfrm>
            <a:off x="0" y="1756833"/>
            <a:ext cx="9144000" cy="3386666"/>
          </a:xfrm>
          <a:prstGeom prst="rect">
            <a:avLst/>
          </a:prstGeom>
          <a:noFill/>
          <a:ln>
            <a:noFill/>
          </a:ln>
        </p:spPr>
        <p:txBody>
          <a:bodyPr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49" name="Shape 49"/>
          <p:cNvSpPr txBox="1">
            <a:spLocks noGrp="1"/>
          </p:cNvSpPr>
          <p:nvPr>
            <p:ph type="title"/>
          </p:nvPr>
        </p:nvSpPr>
        <p:spPr>
          <a:xfrm>
            <a:off x="1117708" y="407953"/>
            <a:ext cx="6947615" cy="585513"/>
          </a:xfrm>
          <a:prstGeom prst="rect">
            <a:avLst/>
          </a:prstGeom>
          <a:noFill/>
          <a:ln>
            <a:noFill/>
          </a:ln>
        </p:spPr>
        <p:txBody>
          <a:bodyPr lIns="91425" tIns="91425" rIns="91425" bIns="91425" anchor="ctr" anchorCtr="0"/>
          <a:lstStyle>
            <a:lvl1pPr marL="0" marR="0" lvl="0" indent="0" algn="ctr" rtl="0">
              <a:spcBef>
                <a:spcPts val="0"/>
              </a:spcBef>
              <a:buClr>
                <a:schemeClr val="lt1"/>
              </a:buClr>
              <a:buFont typeface="Source Sans Pro"/>
              <a:buNone/>
              <a:defRPr sz="3600" b="1" i="0" u="none" strike="noStrike" cap="none">
                <a:solidFill>
                  <a:schemeClr val="l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0" name="Shape 50"/>
          <p:cNvSpPr txBox="1">
            <a:spLocks noGrp="1"/>
          </p:cNvSpPr>
          <p:nvPr>
            <p:ph type="body" idx="1"/>
          </p:nvPr>
        </p:nvSpPr>
        <p:spPr>
          <a:xfrm>
            <a:off x="1677241" y="998561"/>
            <a:ext cx="5828552" cy="481695"/>
          </a:xfrm>
          <a:prstGeom prst="rect">
            <a:avLst/>
          </a:prstGeom>
          <a:noFill/>
          <a:ln>
            <a:noFill/>
          </a:ln>
        </p:spPr>
        <p:txBody>
          <a:bodyPr lIns="91425" tIns="91425" rIns="91425" bIns="91425" anchor="t" anchorCtr="0"/>
          <a:lstStyle>
            <a:lvl1pPr marL="0" marR="0" lvl="0" indent="0" algn="ctr" rtl="0">
              <a:spcBef>
                <a:spcPts val="480"/>
              </a:spcBef>
              <a:buClr>
                <a:schemeClr val="lt1"/>
              </a:buClr>
              <a:buFont typeface="Arial"/>
              <a:buNone/>
              <a:defRPr sz="2400" b="0" i="0" u="none" strike="noStrike" cap="none">
                <a:solidFill>
                  <a:schemeClr val="lt1"/>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199" y="87914"/>
            <a:ext cx="6662271" cy="857250"/>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3" name="Shape 53"/>
          <p:cNvSpPr txBox="1">
            <a:spLocks noGrp="1"/>
          </p:cNvSpPr>
          <p:nvPr>
            <p:ph type="body" idx="1"/>
          </p:nvPr>
        </p:nvSpPr>
        <p:spPr>
          <a:xfrm>
            <a:off x="457200" y="1519380"/>
            <a:ext cx="8229600" cy="3075242"/>
          </a:xfrm>
          <a:prstGeom prst="rect">
            <a:avLst/>
          </a:prstGeom>
          <a:noFill/>
          <a:ln>
            <a:noFill/>
          </a:ln>
        </p:spPr>
        <p:txBody>
          <a:bodyPr lIns="91425" tIns="91425" rIns="91425" bIns="91425" anchor="t" anchorCtr="0"/>
          <a:lstStyle>
            <a:lvl1pPr marL="0" marR="0" lvl="0" indent="0" algn="l" rtl="0">
              <a:spcBef>
                <a:spcPts val="560"/>
              </a:spcBef>
              <a:buClr>
                <a:srgbClr val="878787"/>
              </a:buClr>
              <a:buFont typeface="Arial"/>
              <a:buNone/>
              <a:defRPr sz="28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480"/>
              </a:spcBef>
              <a:buClr>
                <a:srgbClr val="878787"/>
              </a:buClr>
              <a:buFont typeface="Arial"/>
              <a:buNone/>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cxnSp>
        <p:nvCxnSpPr>
          <p:cNvPr id="54" name="Shape 54"/>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7" name="Shape 57"/>
          <p:cNvSpPr txBox="1">
            <a:spLocks noGrp="1"/>
          </p:cNvSpPr>
          <p:nvPr>
            <p:ph type="body" idx="1"/>
          </p:nvPr>
        </p:nvSpPr>
        <p:spPr>
          <a:xfrm>
            <a:off x="457200" y="1200150"/>
            <a:ext cx="4038599" cy="3394472"/>
          </a:xfrm>
          <a:prstGeom prst="rect">
            <a:avLst/>
          </a:prstGeom>
          <a:noFill/>
          <a:ln>
            <a:noFill/>
          </a:ln>
        </p:spPr>
        <p:txBody>
          <a:bodyPr lIns="91425" tIns="91425" rIns="91425" bIns="91425" anchor="t" anchorCtr="0"/>
          <a:lstStyle>
            <a:lvl1pPr marL="342900" marR="0" lvl="0" indent="-19050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3pPr>
            <a:lvl4pPr marL="1600200" marR="0" lvl="3"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4pPr>
            <a:lvl5pPr marL="2057400" marR="0" lvl="4"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8" name="Shape 58"/>
          <p:cNvSpPr txBox="1">
            <a:spLocks noGrp="1"/>
          </p:cNvSpPr>
          <p:nvPr>
            <p:ph type="body" idx="2"/>
          </p:nvPr>
        </p:nvSpPr>
        <p:spPr>
          <a:xfrm>
            <a:off x="4648200" y="1200150"/>
            <a:ext cx="4038599" cy="3394472"/>
          </a:xfrm>
          <a:prstGeom prst="rect">
            <a:avLst/>
          </a:prstGeom>
          <a:noFill/>
          <a:ln>
            <a:noFill/>
          </a:ln>
        </p:spPr>
        <p:txBody>
          <a:bodyPr lIns="91425" tIns="91425" rIns="91425" bIns="91425" anchor="t" anchorCtr="0"/>
          <a:lstStyle>
            <a:lvl1pPr marL="342900" marR="0" lvl="0" indent="-19050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3pPr>
            <a:lvl4pPr marL="1600200" marR="0" lvl="3"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4pPr>
            <a:lvl5pPr marL="2057400" marR="0" lvl="4"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cxnSp>
        <p:nvCxnSpPr>
          <p:cNvPr id="59" name="Shape 59"/>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519380"/>
            <a:ext cx="8229600" cy="3075242"/>
          </a:xfrm>
          <a:prstGeom prst="rect">
            <a:avLst/>
          </a:prstGeom>
          <a:noFill/>
          <a:ln>
            <a:noFill/>
          </a:ln>
        </p:spPr>
        <p:txBody>
          <a:bodyPr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Shape 127"/>
          <p:cNvPicPr preferRelativeResize="0"/>
          <p:nvPr/>
        </p:nvPicPr>
        <p:blipFill rotWithShape="1">
          <a:blip r:embed="rId3">
            <a:alphaModFix/>
          </a:blip>
          <a:srcRect/>
          <a:stretch/>
        </p:blipFill>
        <p:spPr>
          <a:xfrm>
            <a:off x="-11615" y="-6537"/>
            <a:ext cx="9167100" cy="5156699"/>
          </a:xfrm>
          <a:prstGeom prst="rect">
            <a:avLst/>
          </a:prstGeom>
          <a:noFill/>
          <a:ln>
            <a:noFill/>
          </a:ln>
        </p:spPr>
      </p:pic>
      <p:sp>
        <p:nvSpPr>
          <p:cNvPr id="128" name="Shape 128"/>
          <p:cNvSpPr txBox="1"/>
          <p:nvPr/>
        </p:nvSpPr>
        <p:spPr>
          <a:xfrm>
            <a:off x="446025" y="1487153"/>
            <a:ext cx="3965099" cy="801900"/>
          </a:xfrm>
          <a:prstGeom prst="rect">
            <a:avLst/>
          </a:prstGeom>
          <a:noFill/>
          <a:ln>
            <a:noFill/>
          </a:ln>
        </p:spPr>
        <p:txBody>
          <a:bodyPr lIns="91425" tIns="45700" rIns="91425" bIns="45700" anchor="t" anchorCtr="0">
            <a:noAutofit/>
          </a:bodyPr>
          <a:lstStyle/>
          <a:p>
            <a:pPr marL="0" marR="0" lvl="0" indent="0" algn="l" rtl="0">
              <a:spcBef>
                <a:spcPts val="0"/>
              </a:spcBef>
              <a:buClr>
                <a:schemeClr val="lt1"/>
              </a:buClr>
              <a:buSzPct val="25000"/>
              <a:buFont typeface="Roboto"/>
              <a:buNone/>
            </a:pPr>
            <a:r>
              <a:rPr lang="en-US" sz="4000">
                <a:solidFill>
                  <a:schemeClr val="lt1"/>
                </a:solidFill>
                <a:latin typeface="Roboto"/>
                <a:ea typeface="Roboto"/>
                <a:cs typeface="Roboto"/>
                <a:sym typeface="Roboto"/>
              </a:rPr>
              <a:t>Concourse</a:t>
            </a:r>
          </a:p>
        </p:txBody>
      </p:sp>
      <p:pic>
        <p:nvPicPr>
          <p:cNvPr id="129" name="Shape 129"/>
          <p:cNvPicPr preferRelativeResize="0"/>
          <p:nvPr/>
        </p:nvPicPr>
        <p:blipFill rotWithShape="1">
          <a:blip r:embed="rId4">
            <a:alphaModFix/>
          </a:blip>
          <a:srcRect/>
          <a:stretch/>
        </p:blipFill>
        <p:spPr>
          <a:xfrm>
            <a:off x="566612" y="0"/>
            <a:ext cx="2045955" cy="801793"/>
          </a:xfrm>
          <a:prstGeom prst="rect">
            <a:avLst/>
          </a:prstGeom>
          <a:noFill/>
          <a:ln>
            <a:noFill/>
          </a:ln>
        </p:spPr>
      </p:pic>
      <p:sp>
        <p:nvSpPr>
          <p:cNvPr id="130" name="Shape 130"/>
          <p:cNvSpPr txBox="1"/>
          <p:nvPr/>
        </p:nvSpPr>
        <p:spPr>
          <a:xfrm>
            <a:off x="446025" y="2847675"/>
            <a:ext cx="3937800" cy="422399"/>
          </a:xfrm>
          <a:prstGeom prst="rect">
            <a:avLst/>
          </a:prstGeom>
          <a:noFill/>
          <a:ln>
            <a:noFill/>
          </a:ln>
        </p:spPr>
        <p:txBody>
          <a:bodyPr lIns="91425" tIns="91425" rIns="91425" bIns="91425" anchor="t" anchorCtr="0">
            <a:noAutofit/>
          </a:bodyPr>
          <a:lstStyle/>
          <a:p>
            <a:pPr lvl="0">
              <a:spcBef>
                <a:spcPts val="0"/>
              </a:spcBef>
              <a:buNone/>
            </a:pPr>
            <a:r>
              <a:rPr lang="en-US" dirty="0">
                <a:solidFill>
                  <a:srgbClr val="FFFFFF"/>
                </a:solidFill>
              </a:rPr>
              <a:t>CI that scales with your project</a:t>
            </a: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p:nvPr/>
        </p:nvSpPr>
        <p:spPr>
          <a:xfrm>
            <a:off x="330300" y="992825"/>
            <a:ext cx="2444999" cy="1064999"/>
          </a:xfrm>
          <a:prstGeom prst="rect">
            <a:avLst/>
          </a:prstGeom>
          <a:noFill/>
          <a:ln>
            <a:noFill/>
          </a:ln>
        </p:spPr>
        <p:txBody>
          <a:bodyPr lIns="91425" tIns="91425" rIns="91425" bIns="91425" anchor="t" anchorCtr="0">
            <a:noAutofit/>
          </a:bodyPr>
          <a:lstStyle/>
          <a:p>
            <a:pPr lvl="0" algn="ctr" rtl="0">
              <a:spcBef>
                <a:spcPts val="0"/>
              </a:spcBef>
              <a:spcAft>
                <a:spcPts val="1000"/>
              </a:spcAft>
              <a:buNone/>
            </a:pPr>
            <a:r>
              <a:rPr lang="en-US" sz="1800" b="1" dirty="0" smtClean="0">
                <a:solidFill>
                  <a:srgbClr val="138A7E"/>
                </a:solidFill>
              </a:rPr>
              <a:t>Resources</a:t>
            </a:r>
            <a:endParaRPr lang="en-US" sz="1800" b="1" dirty="0">
              <a:solidFill>
                <a:srgbClr val="138A7E"/>
              </a:solidFill>
            </a:endParaRPr>
          </a:p>
          <a:p>
            <a:pPr lvl="0" algn="just" rtl="0">
              <a:spcBef>
                <a:spcPts val="0"/>
              </a:spcBef>
              <a:buNone/>
            </a:pPr>
            <a:r>
              <a:rPr lang="en-US" sz="1200" dirty="0">
                <a:solidFill>
                  <a:schemeClr val="lt1"/>
                </a:solidFill>
              </a:rPr>
              <a:t>detecting, fetching, creating of external versioned “things”</a:t>
            </a:r>
          </a:p>
        </p:txBody>
      </p:sp>
      <p:sp>
        <p:nvSpPr>
          <p:cNvPr id="225" name="Shape 225"/>
          <p:cNvSpPr txBox="1"/>
          <p:nvPr/>
        </p:nvSpPr>
        <p:spPr>
          <a:xfrm>
            <a:off x="1659000" y="298650"/>
            <a:ext cx="5826000" cy="505200"/>
          </a:xfrm>
          <a:prstGeom prst="rect">
            <a:avLst/>
          </a:prstGeom>
          <a:noFill/>
          <a:ln>
            <a:noFill/>
          </a:ln>
        </p:spPr>
        <p:txBody>
          <a:bodyPr lIns="91425" tIns="91425" rIns="91425" bIns="91425" anchor="t" anchorCtr="0">
            <a:noAutofit/>
          </a:bodyPr>
          <a:lstStyle/>
          <a:p>
            <a:pPr lvl="0" algn="ctr" rtl="0">
              <a:spcBef>
                <a:spcPts val="0"/>
              </a:spcBef>
              <a:buNone/>
            </a:pPr>
            <a:r>
              <a:rPr lang="en-US" sz="2400">
                <a:solidFill>
                  <a:schemeClr val="accent1"/>
                </a:solidFill>
              </a:rPr>
              <a:t>Concourse Concepts: simple primitives</a:t>
            </a:r>
          </a:p>
        </p:txBody>
      </p:sp>
      <p:sp>
        <p:nvSpPr>
          <p:cNvPr id="228" name="Shape 228"/>
          <p:cNvSpPr txBox="1"/>
          <p:nvPr/>
        </p:nvSpPr>
        <p:spPr>
          <a:xfrm>
            <a:off x="330300" y="2082575"/>
            <a:ext cx="3019199" cy="2323800"/>
          </a:xfrm>
          <a:prstGeom prst="rect">
            <a:avLst/>
          </a:prstGeom>
          <a:noFill/>
          <a:ln>
            <a:noFill/>
          </a:ln>
        </p:spPr>
        <p:txBody>
          <a:bodyPr lIns="91425" tIns="91425" rIns="91425" bIns="91425" anchor="t" anchorCtr="0">
            <a:noAutofit/>
          </a:bodyPr>
          <a:lstStyle/>
          <a:p>
            <a:pPr lvl="0" rtl="0">
              <a:spcBef>
                <a:spcPts val="0"/>
              </a:spcBef>
              <a:buNone/>
            </a:pPr>
            <a:r>
              <a:rPr lang="en-US" sz="1000">
                <a:solidFill>
                  <a:srgbClr val="CCCCCC"/>
                </a:solidFill>
                <a:latin typeface="Courier New"/>
                <a:ea typeface="Courier New"/>
                <a:cs typeface="Courier New"/>
                <a:sym typeface="Courier New"/>
              </a:rPr>
              <a:t># pipeline.yml</a:t>
            </a:r>
          </a:p>
          <a:p>
            <a:pPr lvl="0" rtl="0">
              <a:spcBef>
                <a:spcPts val="0"/>
              </a:spcBef>
              <a:buNone/>
            </a:pPr>
            <a:r>
              <a:rPr lang="en-US" sz="1000">
                <a:solidFill>
                  <a:srgbClr val="00FFFF"/>
                </a:solidFill>
                <a:latin typeface="Courier New"/>
                <a:ea typeface="Courier New"/>
                <a:cs typeface="Courier New"/>
                <a:sym typeface="Courier New"/>
              </a:rPr>
              <a:t>resources:</a:t>
            </a:r>
          </a:p>
          <a:p>
            <a:pPr lvl="0" rtl="0">
              <a:spcBef>
                <a:spcPts val="0"/>
              </a:spcBef>
              <a:buNone/>
            </a:pPr>
            <a:r>
              <a:rPr lang="en-US" sz="1000">
                <a:solidFill>
                  <a:srgbClr val="00FF00"/>
                </a:solidFill>
                <a:latin typeface="Courier New"/>
                <a:ea typeface="Courier New"/>
                <a:cs typeface="Courier New"/>
                <a:sym typeface="Courier New"/>
              </a:rPr>
              <a:t>-</a:t>
            </a:r>
            <a:r>
              <a:rPr lang="en-US" sz="1000">
                <a:solidFill>
                  <a:srgbClr val="00FFFF"/>
                </a:solidFill>
                <a:latin typeface="Courier New"/>
                <a:ea typeface="Courier New"/>
                <a:cs typeface="Courier New"/>
                <a:sym typeface="Courier New"/>
              </a:rPr>
              <a:t> name: </a:t>
            </a:r>
            <a:r>
              <a:rPr lang="en-US" sz="1000">
                <a:solidFill>
                  <a:srgbClr val="00FF00"/>
                </a:solidFill>
                <a:latin typeface="Courier New"/>
                <a:ea typeface="Courier New"/>
                <a:cs typeface="Courier New"/>
                <a:sym typeface="Courier New"/>
              </a:rPr>
              <a:t>pcfdemo</a:t>
            </a:r>
          </a:p>
          <a:p>
            <a:pPr lvl="0" rtl="0">
              <a:spcBef>
                <a:spcPts val="0"/>
              </a:spcBef>
              <a:buNone/>
            </a:pPr>
            <a:r>
              <a:rPr lang="en-US" sz="1000">
                <a:solidFill>
                  <a:srgbClr val="00FFFF"/>
                </a:solidFill>
                <a:latin typeface="Courier New"/>
                <a:ea typeface="Courier New"/>
                <a:cs typeface="Courier New"/>
                <a:sym typeface="Courier New"/>
              </a:rPr>
              <a:t>  type: </a:t>
            </a:r>
            <a:r>
              <a:rPr lang="en-US" sz="1000">
                <a:solidFill>
                  <a:srgbClr val="00FF00"/>
                </a:solidFill>
                <a:latin typeface="Courier New"/>
                <a:ea typeface="Courier New"/>
                <a:cs typeface="Courier New"/>
                <a:sym typeface="Courier New"/>
              </a:rPr>
              <a:t>git</a:t>
            </a:r>
          </a:p>
          <a:p>
            <a:pPr lvl="0" rtl="0">
              <a:spcBef>
                <a:spcPts val="0"/>
              </a:spcBef>
              <a:buNone/>
            </a:pPr>
            <a:r>
              <a:rPr lang="en-US" sz="1000">
                <a:solidFill>
                  <a:srgbClr val="00FFFF"/>
                </a:solidFill>
                <a:latin typeface="Courier New"/>
                <a:ea typeface="Courier New"/>
                <a:cs typeface="Courier New"/>
                <a:sym typeface="Courier New"/>
              </a:rPr>
              <a:t>  source:</a:t>
            </a:r>
          </a:p>
          <a:p>
            <a:pPr lvl="0" rtl="0">
              <a:spcBef>
                <a:spcPts val="0"/>
              </a:spcBef>
              <a:buNone/>
            </a:pPr>
            <a:r>
              <a:rPr lang="en-US" sz="1000">
                <a:solidFill>
                  <a:srgbClr val="00FFFF"/>
                </a:solidFill>
                <a:latin typeface="Courier New"/>
                <a:ea typeface="Courier New"/>
                <a:cs typeface="Courier New"/>
                <a:sym typeface="Courier New"/>
              </a:rPr>
              <a:t>    uri: </a:t>
            </a:r>
            <a:r>
              <a:rPr lang="en-US" sz="800">
                <a:solidFill>
                  <a:srgbClr val="00FF00"/>
                </a:solidFill>
                <a:latin typeface="Courier New"/>
                <a:ea typeface="Courier New"/>
                <a:cs typeface="Courier New"/>
                <a:sym typeface="Courier New"/>
              </a:rPr>
              <a:t>https://github.com/.../PCF-demo.git</a:t>
            </a:r>
          </a:p>
          <a:p>
            <a:pPr lvl="0" rtl="0">
              <a:spcBef>
                <a:spcPts val="0"/>
              </a:spcBef>
              <a:buNone/>
            </a:pPr>
            <a:r>
              <a:rPr lang="en-US" sz="1000">
                <a:solidFill>
                  <a:srgbClr val="00FFFF"/>
                </a:solidFill>
                <a:latin typeface="Courier New"/>
                <a:ea typeface="Courier New"/>
                <a:cs typeface="Courier New"/>
                <a:sym typeface="Courier New"/>
              </a:rPr>
              <a:t>    branch: </a:t>
            </a:r>
            <a:r>
              <a:rPr lang="en-US" sz="1000">
                <a:solidFill>
                  <a:srgbClr val="00FF00"/>
                </a:solidFill>
                <a:latin typeface="Courier New"/>
                <a:ea typeface="Courier New"/>
                <a:cs typeface="Courier New"/>
                <a:sym typeface="Courier New"/>
              </a:rPr>
              <a:t>master</a:t>
            </a:r>
          </a:p>
          <a:p>
            <a:pPr lvl="0" rtl="0">
              <a:spcBef>
                <a:spcPts val="0"/>
              </a:spcBef>
              <a:buNone/>
            </a:pPr>
            <a:endParaRPr sz="1000">
              <a:latin typeface="Courier New"/>
              <a:ea typeface="Courier New"/>
              <a:cs typeface="Courier New"/>
              <a:sym typeface="Courier New"/>
            </a:endParaRPr>
          </a:p>
          <a:p>
            <a:pPr lvl="0">
              <a:spcBef>
                <a:spcPts val="0"/>
              </a:spcBef>
              <a:buNone/>
            </a:pPr>
            <a:endParaRPr sz="1000">
              <a:latin typeface="Courier New"/>
              <a:ea typeface="Courier New"/>
              <a:cs typeface="Courier New"/>
              <a:sym typeface="Courier New"/>
            </a:endParaRPr>
          </a:p>
        </p:txBody>
      </p:sp>
      <p:sp>
        <p:nvSpPr>
          <p:cNvPr id="11" name="Shape 267"/>
          <p:cNvSpPr txBox="1"/>
          <p:nvPr/>
        </p:nvSpPr>
        <p:spPr>
          <a:xfrm>
            <a:off x="3737701" y="1237888"/>
            <a:ext cx="5406299" cy="2410499"/>
          </a:xfrm>
          <a:prstGeom prst="rect">
            <a:avLst/>
          </a:prstGeom>
          <a:noFill/>
          <a:ln>
            <a:noFill/>
          </a:ln>
        </p:spPr>
        <p:txBody>
          <a:bodyPr lIns="91425" tIns="91425" rIns="91425" bIns="91425" anchor="t" anchorCtr="0">
            <a:noAutofit/>
          </a:bodyPr>
          <a:lstStyle/>
          <a:p>
            <a:pPr marL="457200" lvl="0" indent="-228600" rtl="0">
              <a:spcBef>
                <a:spcPts val="0"/>
              </a:spcBef>
              <a:buClr>
                <a:schemeClr val="lt1"/>
              </a:buClr>
              <a:buChar char="●"/>
            </a:pPr>
            <a:r>
              <a:rPr lang="en-US" dirty="0">
                <a:solidFill>
                  <a:schemeClr val="lt1"/>
                </a:solidFill>
              </a:rPr>
              <a:t>encapsulation of some external resource</a:t>
            </a:r>
          </a:p>
          <a:p>
            <a:pPr lvl="0" rtl="0">
              <a:spcBef>
                <a:spcPts val="0"/>
              </a:spcBef>
              <a:buNone/>
            </a:pPr>
            <a:endParaRPr dirty="0">
              <a:solidFill>
                <a:schemeClr val="lt1"/>
              </a:solidFill>
            </a:endParaRPr>
          </a:p>
          <a:p>
            <a:pPr marL="457200" lvl="0" indent="-228600" rtl="0">
              <a:spcBef>
                <a:spcPts val="0"/>
              </a:spcBef>
              <a:buClr>
                <a:schemeClr val="lt1"/>
              </a:buClr>
              <a:buChar char="●"/>
            </a:pPr>
            <a:r>
              <a:rPr lang="en-US" dirty="0">
                <a:solidFill>
                  <a:schemeClr val="lt1"/>
                </a:solidFill>
              </a:rPr>
              <a:t>replaces plumbing scripts</a:t>
            </a:r>
          </a:p>
          <a:p>
            <a:pPr lvl="0" rtl="0">
              <a:spcBef>
                <a:spcPts val="0"/>
              </a:spcBef>
              <a:buNone/>
            </a:pPr>
            <a:endParaRPr dirty="0">
              <a:solidFill>
                <a:schemeClr val="lt1"/>
              </a:solidFill>
            </a:endParaRPr>
          </a:p>
          <a:p>
            <a:pPr marL="457200" lvl="0" indent="-228600" rtl="0">
              <a:spcBef>
                <a:spcPts val="0"/>
              </a:spcBef>
              <a:buClr>
                <a:schemeClr val="lt1"/>
              </a:buClr>
              <a:buChar char="●"/>
            </a:pPr>
            <a:r>
              <a:rPr lang="en-US" dirty="0">
                <a:solidFill>
                  <a:schemeClr val="lt1"/>
                </a:solidFill>
              </a:rPr>
              <a:t>results in intuitive pipeline semantics</a:t>
            </a:r>
          </a:p>
          <a:p>
            <a:pPr lvl="0" rtl="0">
              <a:spcBef>
                <a:spcPts val="0"/>
              </a:spcBef>
              <a:buNone/>
            </a:pPr>
            <a:endParaRPr dirty="0">
              <a:solidFill>
                <a:schemeClr val="lt1"/>
              </a:solidFill>
            </a:endParaRPr>
          </a:p>
          <a:p>
            <a:pPr marL="457200" lvl="0" indent="-228600" rtl="0">
              <a:spcBef>
                <a:spcPts val="0"/>
              </a:spcBef>
              <a:buClr>
                <a:schemeClr val="lt1"/>
              </a:buClr>
              <a:buChar char="●"/>
            </a:pPr>
            <a:r>
              <a:rPr lang="en-US" dirty="0">
                <a:solidFill>
                  <a:schemeClr val="lt1"/>
                </a:solidFill>
              </a:rPr>
              <a:t>many first-class concepts from other systems are implemented in terms of resources (ex: timed triggers)</a:t>
            </a:r>
          </a:p>
          <a:p>
            <a:pPr lvl="0" rtl="0">
              <a:spcBef>
                <a:spcPts val="0"/>
              </a:spcBef>
              <a:buNone/>
            </a:pPr>
            <a:endParaRPr dirty="0">
              <a:solidFill>
                <a:schemeClr val="lt1"/>
              </a:solidFill>
            </a:endParaRPr>
          </a:p>
          <a:p>
            <a:pPr marL="457200" lvl="0" indent="-228600" rtl="0">
              <a:spcBef>
                <a:spcPts val="0"/>
              </a:spcBef>
              <a:buClr>
                <a:schemeClr val="lt1"/>
              </a:buClr>
              <a:buChar char="●"/>
            </a:pPr>
            <a:r>
              <a:rPr lang="en-US" dirty="0">
                <a:solidFill>
                  <a:schemeClr val="lt1"/>
                </a:solidFill>
              </a:rPr>
              <a:t>only pluggable interface</a:t>
            </a:r>
          </a:p>
        </p:txBody>
      </p:sp>
      <p:sp>
        <p:nvSpPr>
          <p:cNvPr id="12" name="Shape 281"/>
          <p:cNvSpPr txBox="1"/>
          <p:nvPr/>
        </p:nvSpPr>
        <p:spPr>
          <a:xfrm>
            <a:off x="196982" y="3751792"/>
            <a:ext cx="8829465" cy="1309165"/>
          </a:xfrm>
          <a:prstGeom prst="rect">
            <a:avLst/>
          </a:prstGeom>
          <a:noFill/>
          <a:ln>
            <a:noFill/>
          </a:ln>
        </p:spPr>
        <p:txBody>
          <a:bodyPr lIns="91425" tIns="91425" rIns="91425" bIns="91425" anchor="t" anchorCtr="0">
            <a:noAutofit/>
          </a:bodyPr>
          <a:lstStyle/>
          <a:p>
            <a:pPr marL="228600" lvl="0">
              <a:lnSpc>
                <a:spcPct val="150000"/>
              </a:lnSpc>
              <a:buClr>
                <a:schemeClr val="lt1"/>
              </a:buClr>
            </a:pPr>
            <a:r>
              <a:rPr lang="en-US" dirty="0" err="1">
                <a:solidFill>
                  <a:schemeClr val="lt1"/>
                </a:solidFill>
              </a:rPr>
              <a:t>git</a:t>
            </a:r>
            <a:r>
              <a:rPr lang="en-US" dirty="0">
                <a:solidFill>
                  <a:schemeClr val="lt1"/>
                </a:solidFill>
              </a:rPr>
              <a:t> </a:t>
            </a:r>
            <a:r>
              <a:rPr lang="en-US" dirty="0" smtClean="0">
                <a:solidFill>
                  <a:schemeClr val="lt1"/>
                </a:solidFill>
              </a:rPr>
              <a:t>repo, s3 bucket, </a:t>
            </a:r>
            <a:r>
              <a:rPr lang="en-US" dirty="0" err="1" smtClean="0">
                <a:solidFill>
                  <a:schemeClr val="lt1"/>
                </a:solidFill>
              </a:rPr>
              <a:t>docker</a:t>
            </a:r>
            <a:r>
              <a:rPr lang="en-US" dirty="0" smtClean="0">
                <a:solidFill>
                  <a:schemeClr val="lt1"/>
                </a:solidFill>
              </a:rPr>
              <a:t> image, bosh deployment, </a:t>
            </a:r>
            <a:r>
              <a:rPr lang="en-US" dirty="0" err="1" smtClean="0">
                <a:solidFill>
                  <a:schemeClr val="lt1"/>
                </a:solidFill>
              </a:rPr>
              <a:t>bosh.io</a:t>
            </a:r>
            <a:r>
              <a:rPr lang="en-US" dirty="0" smtClean="0">
                <a:solidFill>
                  <a:schemeClr val="lt1"/>
                </a:solidFill>
              </a:rPr>
              <a:t> release, </a:t>
            </a:r>
            <a:r>
              <a:rPr lang="en-US" dirty="0" err="1" smtClean="0">
                <a:solidFill>
                  <a:schemeClr val="lt1"/>
                </a:solidFill>
              </a:rPr>
              <a:t>bosh.io</a:t>
            </a:r>
            <a:r>
              <a:rPr lang="en-US" dirty="0" smtClean="0">
                <a:solidFill>
                  <a:schemeClr val="lt1"/>
                </a:solidFill>
              </a:rPr>
              <a:t> </a:t>
            </a:r>
            <a:r>
              <a:rPr lang="en-US" dirty="0" err="1" smtClean="0">
                <a:solidFill>
                  <a:schemeClr val="lt1"/>
                </a:solidFill>
              </a:rPr>
              <a:t>stemcell</a:t>
            </a:r>
            <a:r>
              <a:rPr lang="en-US" dirty="0" smtClean="0">
                <a:solidFill>
                  <a:schemeClr val="lt1"/>
                </a:solidFill>
              </a:rPr>
              <a:t>, </a:t>
            </a:r>
            <a:r>
              <a:rPr lang="en-US" dirty="0" err="1" smtClean="0">
                <a:solidFill>
                  <a:schemeClr val="lt1"/>
                </a:solidFill>
              </a:rPr>
              <a:t>pivnet</a:t>
            </a:r>
            <a:r>
              <a:rPr lang="en-US" dirty="0">
                <a:solidFill>
                  <a:schemeClr val="lt1"/>
                </a:solidFill>
              </a:rPr>
              <a:t/>
            </a:r>
            <a:br>
              <a:rPr lang="en-US" dirty="0">
                <a:solidFill>
                  <a:schemeClr val="lt1"/>
                </a:solidFill>
              </a:rPr>
            </a:br>
            <a:r>
              <a:rPr lang="en-US" dirty="0">
                <a:solidFill>
                  <a:schemeClr val="lt1"/>
                </a:solidFill>
              </a:rPr>
              <a:t>Pivotal </a:t>
            </a:r>
            <a:r>
              <a:rPr lang="en-US" dirty="0" smtClean="0">
                <a:solidFill>
                  <a:schemeClr val="lt1"/>
                </a:solidFill>
              </a:rPr>
              <a:t>Tracker, </a:t>
            </a:r>
            <a:r>
              <a:rPr lang="en-US" dirty="0" err="1" smtClean="0">
                <a:solidFill>
                  <a:schemeClr val="lt1"/>
                </a:solidFill>
              </a:rPr>
              <a:t>github</a:t>
            </a:r>
            <a:r>
              <a:rPr lang="en-US" dirty="0" smtClean="0">
                <a:solidFill>
                  <a:schemeClr val="lt1"/>
                </a:solidFill>
              </a:rPr>
              <a:t> release, </a:t>
            </a:r>
            <a:r>
              <a:rPr lang="en-US" dirty="0" err="1" smtClean="0">
                <a:solidFill>
                  <a:schemeClr val="lt1"/>
                </a:solidFill>
              </a:rPr>
              <a:t>cf</a:t>
            </a:r>
            <a:r>
              <a:rPr lang="en-US" dirty="0" smtClean="0">
                <a:solidFill>
                  <a:schemeClr val="lt1"/>
                </a:solidFill>
              </a:rPr>
              <a:t>, vagrant </a:t>
            </a:r>
            <a:r>
              <a:rPr lang="en-US" dirty="0">
                <a:solidFill>
                  <a:schemeClr val="lt1"/>
                </a:solidFill>
              </a:rPr>
              <a:t>cloud/</a:t>
            </a:r>
            <a:r>
              <a:rPr lang="en-US" dirty="0" smtClean="0">
                <a:solidFill>
                  <a:schemeClr val="lt1"/>
                </a:solidFill>
              </a:rPr>
              <a:t>atlas, time, </a:t>
            </a:r>
            <a:r>
              <a:rPr lang="en-US" dirty="0" err="1" smtClean="0">
                <a:solidFill>
                  <a:schemeClr val="lt1"/>
                </a:solidFill>
              </a:rPr>
              <a:t>semver</a:t>
            </a:r>
            <a:r>
              <a:rPr lang="en-US" dirty="0" smtClean="0">
                <a:solidFill>
                  <a:schemeClr val="lt1"/>
                </a:solidFill>
              </a:rPr>
              <a:t>, http</a:t>
            </a:r>
            <a:endParaRPr lang="en-US" dirty="0">
              <a:solidFill>
                <a:schemeClr val="lt1"/>
              </a:solidFill>
            </a:endParaRPr>
          </a:p>
          <a:p>
            <a:pPr marL="228600" lvl="0" rtl="0">
              <a:lnSpc>
                <a:spcPct val="150000"/>
              </a:lnSpc>
              <a:spcBef>
                <a:spcPts val="0"/>
              </a:spcBef>
              <a:buClr>
                <a:schemeClr val="lt1"/>
              </a:buClr>
            </a:pPr>
            <a:endParaRPr lang="en-US" dirty="0">
              <a:solidFill>
                <a:schemeClr val="lt1"/>
              </a:solidFil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p:nvPr/>
        </p:nvSpPr>
        <p:spPr>
          <a:xfrm>
            <a:off x="330300" y="992825"/>
            <a:ext cx="2444999" cy="1064999"/>
          </a:xfrm>
          <a:prstGeom prst="rect">
            <a:avLst/>
          </a:prstGeom>
          <a:noFill/>
          <a:ln>
            <a:noFill/>
          </a:ln>
        </p:spPr>
        <p:txBody>
          <a:bodyPr lIns="91425" tIns="91425" rIns="91425" bIns="91425" anchor="t" anchorCtr="0">
            <a:noAutofit/>
          </a:bodyPr>
          <a:lstStyle/>
          <a:p>
            <a:pPr lvl="0" algn="ctr" rtl="0">
              <a:spcBef>
                <a:spcPts val="0"/>
              </a:spcBef>
              <a:spcAft>
                <a:spcPts val="1000"/>
              </a:spcAft>
              <a:buNone/>
            </a:pPr>
            <a:r>
              <a:rPr lang="en-US" sz="1800" b="1" dirty="0" smtClean="0">
                <a:solidFill>
                  <a:srgbClr val="138A7E"/>
                </a:solidFill>
              </a:rPr>
              <a:t>Tasks</a:t>
            </a:r>
            <a:endParaRPr lang="en-US" sz="1800" b="1" dirty="0">
              <a:solidFill>
                <a:srgbClr val="138A7E"/>
              </a:solidFill>
            </a:endParaRPr>
          </a:p>
          <a:p>
            <a:pPr algn="just"/>
            <a:r>
              <a:rPr lang="en-US" sz="1200" dirty="0">
                <a:solidFill>
                  <a:schemeClr val="lt1"/>
                </a:solidFill>
              </a:rPr>
              <a:t>run a script in a container with its dependent inputs</a:t>
            </a:r>
          </a:p>
          <a:p>
            <a:pPr lvl="0" algn="just" rtl="0">
              <a:spcBef>
                <a:spcPts val="0"/>
              </a:spcBef>
              <a:buNone/>
            </a:pPr>
            <a:endParaRPr lang="en-US" sz="1200" dirty="0">
              <a:solidFill>
                <a:schemeClr val="lt1"/>
              </a:solidFill>
            </a:endParaRPr>
          </a:p>
        </p:txBody>
      </p:sp>
      <p:sp>
        <p:nvSpPr>
          <p:cNvPr id="225" name="Shape 225"/>
          <p:cNvSpPr txBox="1"/>
          <p:nvPr/>
        </p:nvSpPr>
        <p:spPr>
          <a:xfrm>
            <a:off x="1659000" y="298650"/>
            <a:ext cx="5826000" cy="505200"/>
          </a:xfrm>
          <a:prstGeom prst="rect">
            <a:avLst/>
          </a:prstGeom>
          <a:noFill/>
          <a:ln>
            <a:noFill/>
          </a:ln>
        </p:spPr>
        <p:txBody>
          <a:bodyPr lIns="91425" tIns="91425" rIns="91425" bIns="91425" anchor="t" anchorCtr="0">
            <a:noAutofit/>
          </a:bodyPr>
          <a:lstStyle/>
          <a:p>
            <a:pPr lvl="0" algn="ctr" rtl="0">
              <a:spcBef>
                <a:spcPts val="0"/>
              </a:spcBef>
              <a:buNone/>
            </a:pPr>
            <a:r>
              <a:rPr lang="en-US" sz="2400">
                <a:solidFill>
                  <a:schemeClr val="accent1"/>
                </a:solidFill>
              </a:rPr>
              <a:t>Concourse Concepts: simple primitives</a:t>
            </a:r>
          </a:p>
        </p:txBody>
      </p:sp>
      <p:sp>
        <p:nvSpPr>
          <p:cNvPr id="11" name="Shape 267"/>
          <p:cNvSpPr txBox="1"/>
          <p:nvPr/>
        </p:nvSpPr>
        <p:spPr>
          <a:xfrm>
            <a:off x="3737701" y="1417655"/>
            <a:ext cx="5406299" cy="2410499"/>
          </a:xfrm>
          <a:prstGeom prst="rect">
            <a:avLst/>
          </a:prstGeom>
          <a:noFill/>
          <a:ln>
            <a:noFill/>
          </a:ln>
        </p:spPr>
        <p:txBody>
          <a:bodyPr lIns="91425" tIns="91425" rIns="91425" bIns="91425" anchor="t" anchorCtr="0">
            <a:noAutofit/>
          </a:bodyPr>
          <a:lstStyle/>
          <a:p>
            <a:pPr marL="457200" lvl="0" indent="-228600" rtl="0">
              <a:spcBef>
                <a:spcPts val="0"/>
              </a:spcBef>
              <a:buClr>
                <a:schemeClr val="lt1"/>
              </a:buClr>
              <a:buChar char="●"/>
            </a:pPr>
            <a:r>
              <a:rPr lang="en-US" dirty="0" smtClean="0">
                <a:solidFill>
                  <a:schemeClr val="lt1"/>
                </a:solidFill>
              </a:rPr>
              <a:t>Execution of unit of work in isolated </a:t>
            </a:r>
            <a:r>
              <a:rPr lang="en-US" dirty="0" err="1" smtClean="0">
                <a:solidFill>
                  <a:schemeClr val="lt1"/>
                </a:solidFill>
              </a:rPr>
              <a:t>env</a:t>
            </a:r>
            <a:r>
              <a:rPr lang="en-US" dirty="0" smtClean="0">
                <a:solidFill>
                  <a:schemeClr val="lt1"/>
                </a:solidFill>
              </a:rPr>
              <a:t>.  (a container)</a:t>
            </a:r>
            <a:br>
              <a:rPr lang="en-US" dirty="0" smtClean="0">
                <a:solidFill>
                  <a:schemeClr val="lt1"/>
                </a:solidFill>
              </a:rPr>
            </a:br>
            <a:endParaRPr lang="en-US" dirty="0" smtClean="0">
              <a:solidFill>
                <a:schemeClr val="lt1"/>
              </a:solidFill>
            </a:endParaRPr>
          </a:p>
          <a:p>
            <a:pPr marL="457200" lvl="0" indent="-228600" rtl="0">
              <a:spcBef>
                <a:spcPts val="0"/>
              </a:spcBef>
              <a:buClr>
                <a:schemeClr val="lt1"/>
              </a:buClr>
              <a:buChar char="●"/>
            </a:pPr>
            <a:r>
              <a:rPr lang="en-US" dirty="0" smtClean="0">
                <a:solidFill>
                  <a:schemeClr val="lt1"/>
                </a:solidFill>
              </a:rPr>
              <a:t>All tasks executed in separate of each other</a:t>
            </a:r>
            <a:br>
              <a:rPr lang="en-US" dirty="0" smtClean="0">
                <a:solidFill>
                  <a:schemeClr val="lt1"/>
                </a:solidFill>
              </a:rPr>
            </a:br>
            <a:endParaRPr lang="en-US" dirty="0">
              <a:solidFill>
                <a:schemeClr val="lt1"/>
              </a:solidFill>
            </a:endParaRPr>
          </a:p>
          <a:p>
            <a:pPr marL="457200" lvl="0" indent="-228600" rtl="0">
              <a:spcBef>
                <a:spcPts val="0"/>
              </a:spcBef>
              <a:buClr>
                <a:schemeClr val="lt1"/>
              </a:buClr>
              <a:buChar char="●"/>
            </a:pPr>
            <a:r>
              <a:rPr lang="en-US" dirty="0" smtClean="0">
                <a:solidFill>
                  <a:schemeClr val="lt1"/>
                </a:solidFill>
              </a:rPr>
              <a:t>Typically contains definition of:</a:t>
            </a:r>
          </a:p>
          <a:p>
            <a:pPr marL="228600" lvl="1">
              <a:buClr>
                <a:schemeClr val="lt1"/>
              </a:buClr>
            </a:pPr>
            <a:r>
              <a:rPr lang="en-US" dirty="0" smtClean="0">
                <a:solidFill>
                  <a:schemeClr val="lt1"/>
                </a:solidFill>
              </a:rPr>
              <a:t>	- platform</a:t>
            </a:r>
          </a:p>
          <a:p>
            <a:pPr marL="228600" lvl="1">
              <a:buClr>
                <a:schemeClr val="lt1"/>
              </a:buClr>
            </a:pPr>
            <a:r>
              <a:rPr lang="en-US" dirty="0">
                <a:solidFill>
                  <a:schemeClr val="lt1"/>
                </a:solidFill>
              </a:rPr>
              <a:t>	</a:t>
            </a:r>
            <a:r>
              <a:rPr lang="en-US" dirty="0" smtClean="0">
                <a:solidFill>
                  <a:schemeClr val="lt1"/>
                </a:solidFill>
              </a:rPr>
              <a:t>- base container image</a:t>
            </a:r>
          </a:p>
          <a:p>
            <a:pPr marL="228600" lvl="1">
              <a:buClr>
                <a:schemeClr val="lt1"/>
              </a:buClr>
            </a:pPr>
            <a:r>
              <a:rPr lang="en-US" dirty="0">
                <a:solidFill>
                  <a:schemeClr val="lt1"/>
                </a:solidFill>
              </a:rPr>
              <a:t>	</a:t>
            </a:r>
            <a:r>
              <a:rPr lang="en-US" dirty="0" smtClean="0">
                <a:solidFill>
                  <a:schemeClr val="lt1"/>
                </a:solidFill>
              </a:rPr>
              <a:t>- inputs and outputs</a:t>
            </a:r>
          </a:p>
          <a:p>
            <a:pPr marL="228600" lvl="1">
              <a:buClr>
                <a:schemeClr val="lt1"/>
              </a:buClr>
            </a:pPr>
            <a:r>
              <a:rPr lang="en-US" dirty="0">
                <a:solidFill>
                  <a:schemeClr val="lt1"/>
                </a:solidFill>
              </a:rPr>
              <a:t>	</a:t>
            </a:r>
            <a:r>
              <a:rPr lang="en-US" dirty="0" smtClean="0">
                <a:solidFill>
                  <a:schemeClr val="lt1"/>
                </a:solidFill>
              </a:rPr>
              <a:t>- command or script to execute</a:t>
            </a:r>
            <a:endParaRPr lang="en-US" dirty="0">
              <a:solidFill>
                <a:schemeClr val="lt1"/>
              </a:solidFill>
            </a:endParaRPr>
          </a:p>
        </p:txBody>
      </p:sp>
      <p:sp>
        <p:nvSpPr>
          <p:cNvPr id="7" name="Shape 229"/>
          <p:cNvSpPr txBox="1"/>
          <p:nvPr/>
        </p:nvSpPr>
        <p:spPr>
          <a:xfrm>
            <a:off x="384698" y="1921178"/>
            <a:ext cx="2484300" cy="2323800"/>
          </a:xfrm>
          <a:prstGeom prst="rect">
            <a:avLst/>
          </a:prstGeom>
          <a:noFill/>
          <a:ln>
            <a:noFill/>
          </a:ln>
        </p:spPr>
        <p:txBody>
          <a:bodyPr lIns="91425" tIns="91425" rIns="91425" bIns="91425" anchor="t" anchorCtr="0">
            <a:noAutofit/>
          </a:bodyPr>
          <a:lstStyle/>
          <a:p>
            <a:pPr lvl="0" rtl="0">
              <a:spcBef>
                <a:spcPts val="0"/>
              </a:spcBef>
              <a:buNone/>
            </a:pPr>
            <a:r>
              <a:rPr lang="en-US" sz="1000" dirty="0">
                <a:solidFill>
                  <a:srgbClr val="CCCCCC"/>
                </a:solidFill>
                <a:latin typeface="Courier New"/>
                <a:ea typeface="Courier New"/>
                <a:cs typeface="Courier New"/>
                <a:sym typeface="Courier New"/>
              </a:rPr>
              <a:t># </a:t>
            </a:r>
            <a:r>
              <a:rPr lang="en-US" sz="1000" dirty="0" err="1">
                <a:solidFill>
                  <a:srgbClr val="CCCCCC"/>
                </a:solidFill>
                <a:latin typeface="Courier New"/>
                <a:ea typeface="Courier New"/>
                <a:cs typeface="Courier New"/>
                <a:sym typeface="Courier New"/>
              </a:rPr>
              <a:t>unit.yml</a:t>
            </a:r>
            <a:endParaRPr lang="en-US" sz="1000" dirty="0">
              <a:solidFill>
                <a:srgbClr val="CCCCCC"/>
              </a:solidFill>
              <a:latin typeface="Courier New"/>
              <a:ea typeface="Courier New"/>
              <a:cs typeface="Courier New"/>
              <a:sym typeface="Courier New"/>
            </a:endParaRPr>
          </a:p>
          <a:p>
            <a:pPr lvl="0" rtl="0">
              <a:spcBef>
                <a:spcPts val="0"/>
              </a:spcBef>
              <a:buNone/>
            </a:pPr>
            <a:r>
              <a:rPr lang="en-US" sz="1000" dirty="0">
                <a:solidFill>
                  <a:srgbClr val="00FFFF"/>
                </a:solidFill>
                <a:latin typeface="Courier New"/>
                <a:ea typeface="Courier New"/>
                <a:cs typeface="Courier New"/>
                <a:sym typeface="Courier New"/>
              </a:rPr>
              <a:t>platform: </a:t>
            </a:r>
            <a:r>
              <a:rPr lang="en-US" sz="1000" dirty="0" err="1">
                <a:solidFill>
                  <a:srgbClr val="00FF00"/>
                </a:solidFill>
                <a:latin typeface="Courier New"/>
                <a:ea typeface="Courier New"/>
                <a:cs typeface="Courier New"/>
                <a:sym typeface="Courier New"/>
              </a:rPr>
              <a:t>linux</a:t>
            </a:r>
            <a:endParaRPr lang="en-US" sz="1000" dirty="0">
              <a:solidFill>
                <a:srgbClr val="00FF00"/>
              </a:solidFill>
              <a:latin typeface="Courier New"/>
              <a:ea typeface="Courier New"/>
              <a:cs typeface="Courier New"/>
              <a:sym typeface="Courier New"/>
            </a:endParaRPr>
          </a:p>
          <a:p>
            <a:pPr lvl="0" rtl="0">
              <a:spcBef>
                <a:spcPts val="0"/>
              </a:spcBef>
              <a:buNone/>
            </a:pPr>
            <a:r>
              <a:rPr lang="en-US" sz="1000" dirty="0">
                <a:solidFill>
                  <a:srgbClr val="00FFFF"/>
                </a:solidFill>
                <a:latin typeface="Courier New"/>
                <a:ea typeface="Courier New"/>
                <a:cs typeface="Courier New"/>
                <a:sym typeface="Courier New"/>
              </a:rPr>
              <a:t>image: </a:t>
            </a:r>
            <a:r>
              <a:rPr lang="en-US" sz="1000" dirty="0" err="1">
                <a:solidFill>
                  <a:srgbClr val="00FF00"/>
                </a:solidFill>
                <a:latin typeface="Courier New"/>
                <a:ea typeface="Courier New"/>
                <a:cs typeface="Courier New"/>
                <a:sym typeface="Courier New"/>
              </a:rPr>
              <a:t>docker</a:t>
            </a:r>
            <a:r>
              <a:rPr lang="en-US" sz="1000" dirty="0">
                <a:solidFill>
                  <a:srgbClr val="00FF00"/>
                </a:solidFill>
                <a:latin typeface="Courier New"/>
                <a:ea typeface="Courier New"/>
                <a:cs typeface="Courier New"/>
                <a:sym typeface="Courier New"/>
              </a:rPr>
              <a:t>:///java#8</a:t>
            </a:r>
          </a:p>
          <a:p>
            <a:pPr lvl="0" rtl="0">
              <a:spcBef>
                <a:spcPts val="0"/>
              </a:spcBef>
              <a:buNone/>
            </a:pPr>
            <a:r>
              <a:rPr lang="en-US" sz="1000" dirty="0">
                <a:solidFill>
                  <a:srgbClr val="00FFFF"/>
                </a:solidFill>
                <a:latin typeface="Courier New"/>
                <a:ea typeface="Courier New"/>
                <a:cs typeface="Courier New"/>
                <a:sym typeface="Courier New"/>
              </a:rPr>
              <a:t>inputs:</a:t>
            </a:r>
          </a:p>
          <a:p>
            <a:pPr lvl="0" rtl="0">
              <a:spcBef>
                <a:spcPts val="0"/>
              </a:spcBef>
              <a:buNone/>
            </a:pPr>
            <a:r>
              <a:rPr lang="en-US" sz="1000" dirty="0">
                <a:solidFill>
                  <a:srgbClr val="00FFFF"/>
                </a:solidFill>
                <a:latin typeface="Courier New"/>
                <a:ea typeface="Courier New"/>
                <a:cs typeface="Courier New"/>
                <a:sym typeface="Courier New"/>
              </a:rPr>
              <a:t>  </a:t>
            </a:r>
            <a:r>
              <a:rPr lang="en-US" sz="1000" dirty="0">
                <a:solidFill>
                  <a:srgbClr val="00FF00"/>
                </a:solidFill>
                <a:latin typeface="Courier New"/>
                <a:ea typeface="Courier New"/>
                <a:cs typeface="Courier New"/>
                <a:sym typeface="Courier New"/>
              </a:rPr>
              <a:t>-</a:t>
            </a:r>
            <a:r>
              <a:rPr lang="en-US" sz="1000" dirty="0">
                <a:solidFill>
                  <a:srgbClr val="00FFFF"/>
                </a:solidFill>
                <a:latin typeface="Courier New"/>
                <a:ea typeface="Courier New"/>
                <a:cs typeface="Courier New"/>
                <a:sym typeface="Courier New"/>
              </a:rPr>
              <a:t> name: </a:t>
            </a:r>
            <a:r>
              <a:rPr lang="en-US" sz="1000" dirty="0" err="1">
                <a:solidFill>
                  <a:srgbClr val="00FF00"/>
                </a:solidFill>
                <a:latin typeface="Courier New"/>
                <a:ea typeface="Courier New"/>
                <a:cs typeface="Courier New"/>
                <a:sym typeface="Courier New"/>
              </a:rPr>
              <a:t>pcfdemo</a:t>
            </a:r>
            <a:endParaRPr lang="en-US" sz="1000" dirty="0">
              <a:solidFill>
                <a:srgbClr val="00FF00"/>
              </a:solidFill>
              <a:latin typeface="Courier New"/>
              <a:ea typeface="Courier New"/>
              <a:cs typeface="Courier New"/>
              <a:sym typeface="Courier New"/>
            </a:endParaRPr>
          </a:p>
          <a:p>
            <a:pPr lvl="0" rtl="0">
              <a:spcBef>
                <a:spcPts val="0"/>
              </a:spcBef>
              <a:buNone/>
            </a:pPr>
            <a:r>
              <a:rPr lang="en-US" sz="1000" dirty="0">
                <a:solidFill>
                  <a:srgbClr val="00FFFF"/>
                </a:solidFill>
                <a:latin typeface="Courier New"/>
                <a:ea typeface="Courier New"/>
                <a:cs typeface="Courier New"/>
                <a:sym typeface="Courier New"/>
              </a:rPr>
              <a:t>run:</a:t>
            </a:r>
          </a:p>
          <a:p>
            <a:pPr lvl="0" rtl="0">
              <a:spcBef>
                <a:spcPts val="0"/>
              </a:spcBef>
              <a:buNone/>
            </a:pPr>
            <a:r>
              <a:rPr lang="en-US" sz="1000" dirty="0">
                <a:solidFill>
                  <a:srgbClr val="00FFFF"/>
                </a:solidFill>
                <a:latin typeface="Courier New"/>
                <a:ea typeface="Courier New"/>
                <a:cs typeface="Courier New"/>
                <a:sym typeface="Courier New"/>
              </a:rPr>
              <a:t>  path: </a:t>
            </a:r>
            <a:r>
              <a:rPr lang="en-US" sz="1000" dirty="0" err="1">
                <a:solidFill>
                  <a:srgbClr val="00FF00"/>
                </a:solidFill>
                <a:latin typeface="Courier New"/>
                <a:ea typeface="Courier New"/>
                <a:cs typeface="Courier New"/>
                <a:sym typeface="Courier New"/>
              </a:rPr>
              <a:t>mvn</a:t>
            </a:r>
            <a:endParaRPr lang="en-US" sz="1000" dirty="0">
              <a:solidFill>
                <a:srgbClr val="00FF00"/>
              </a:solidFill>
              <a:latin typeface="Courier New"/>
              <a:ea typeface="Courier New"/>
              <a:cs typeface="Courier New"/>
              <a:sym typeface="Courier New"/>
            </a:endParaRPr>
          </a:p>
          <a:p>
            <a:pPr lvl="0" rtl="0">
              <a:spcBef>
                <a:spcPts val="0"/>
              </a:spcBef>
              <a:buNone/>
            </a:pPr>
            <a:r>
              <a:rPr lang="en-US" sz="1000" dirty="0">
                <a:solidFill>
                  <a:srgbClr val="00FFFF"/>
                </a:solidFill>
                <a:latin typeface="Courier New"/>
                <a:ea typeface="Courier New"/>
                <a:cs typeface="Courier New"/>
                <a:sym typeface="Courier New"/>
              </a:rPr>
              <a:t>  args:</a:t>
            </a:r>
            <a:r>
              <a:rPr lang="en-US" sz="1000" dirty="0">
                <a:solidFill>
                  <a:srgbClr val="00FF00"/>
                </a:solidFill>
                <a:latin typeface="Courier New"/>
                <a:ea typeface="Courier New"/>
                <a:cs typeface="Courier New"/>
                <a:sym typeface="Courier New"/>
              </a:rPr>
              <a:t> [ clean, test </a:t>
            </a:r>
            <a:r>
              <a:rPr lang="en-US" sz="1000" dirty="0" smtClean="0">
                <a:solidFill>
                  <a:srgbClr val="00FF00"/>
                </a:solidFill>
                <a:latin typeface="Courier New"/>
                <a:ea typeface="Courier New"/>
                <a:cs typeface="Courier New"/>
                <a:sym typeface="Courier New"/>
              </a:rPr>
              <a:t>]</a:t>
            </a:r>
          </a:p>
          <a:p>
            <a:pPr lvl="0" rtl="0">
              <a:spcBef>
                <a:spcPts val="0"/>
              </a:spcBef>
              <a:buNone/>
            </a:pPr>
            <a:endParaRPr lang="en-US" sz="1000" dirty="0">
              <a:solidFill>
                <a:srgbClr val="00FF00"/>
              </a:solidFill>
              <a:latin typeface="Courier New"/>
              <a:ea typeface="Courier New"/>
              <a:cs typeface="Courier New"/>
              <a:sym typeface="Courier New"/>
            </a:endParaRPr>
          </a:p>
          <a:p>
            <a:pPr lvl="0" rtl="0">
              <a:spcBef>
                <a:spcPts val="0"/>
              </a:spcBef>
              <a:buNone/>
            </a:pPr>
            <a:r>
              <a:rPr lang="en-US" sz="1000" dirty="0" smtClean="0">
                <a:solidFill>
                  <a:srgbClr val="00FF00"/>
                </a:solidFill>
                <a:latin typeface="Courier New"/>
                <a:ea typeface="Courier New"/>
                <a:cs typeface="Courier New"/>
                <a:sym typeface="Courier New"/>
              </a:rPr>
              <a:t>OR</a:t>
            </a:r>
          </a:p>
          <a:p>
            <a:pPr lvl="0" rtl="0">
              <a:spcBef>
                <a:spcPts val="0"/>
              </a:spcBef>
              <a:buNone/>
            </a:pPr>
            <a:endParaRPr lang="en-US" sz="1000" dirty="0">
              <a:solidFill>
                <a:srgbClr val="00FF00"/>
              </a:solidFill>
              <a:latin typeface="Courier New"/>
              <a:ea typeface="Courier New"/>
              <a:cs typeface="Courier New"/>
              <a:sym typeface="Courier New"/>
            </a:endParaRPr>
          </a:p>
          <a:p>
            <a:pPr lvl="0"/>
            <a:r>
              <a:rPr lang="en-US" sz="1000" dirty="0">
                <a:solidFill>
                  <a:srgbClr val="00FFFF"/>
                </a:solidFill>
                <a:latin typeface="Courier New"/>
                <a:ea typeface="Courier New"/>
                <a:cs typeface="Courier New"/>
                <a:sym typeface="Courier New"/>
              </a:rPr>
              <a:t>run:</a:t>
            </a:r>
          </a:p>
          <a:p>
            <a:pPr lvl="0"/>
            <a:r>
              <a:rPr lang="en-US" sz="1000" dirty="0">
                <a:solidFill>
                  <a:srgbClr val="00FFFF"/>
                </a:solidFill>
                <a:latin typeface="Courier New"/>
                <a:ea typeface="Courier New"/>
                <a:cs typeface="Courier New"/>
                <a:sym typeface="Courier New"/>
              </a:rPr>
              <a:t>  path: </a:t>
            </a:r>
            <a:r>
              <a:rPr lang="en-US" sz="1000" dirty="0" err="1" smtClean="0">
                <a:solidFill>
                  <a:srgbClr val="00FF00"/>
                </a:solidFill>
                <a:latin typeface="Courier New"/>
                <a:ea typeface="Courier New"/>
                <a:cs typeface="Courier New"/>
                <a:sym typeface="Courier New"/>
              </a:rPr>
              <a:t>program.sh</a:t>
            </a:r>
            <a:endParaRPr lang="en-US" sz="1000" dirty="0" smtClean="0">
              <a:solidFill>
                <a:srgbClr val="00FF00"/>
              </a:solidFill>
              <a:latin typeface="Courier New"/>
              <a:ea typeface="Courier New"/>
              <a:cs typeface="Courier New"/>
              <a:sym typeface="Courier New"/>
            </a:endParaRPr>
          </a:p>
          <a:p>
            <a:pPr lvl="0"/>
            <a:endParaRPr lang="en-US" sz="1000" dirty="0">
              <a:solidFill>
                <a:srgbClr val="00FF00"/>
              </a:solidFill>
              <a:latin typeface="Courier New"/>
              <a:ea typeface="Courier New"/>
              <a:cs typeface="Courier New"/>
              <a:sym typeface="Courier New"/>
            </a:endParaRPr>
          </a:p>
          <a:p>
            <a:pPr lvl="0"/>
            <a:r>
              <a:rPr lang="en-US" sz="1000" dirty="0">
                <a:solidFill>
                  <a:srgbClr val="CCCCCC"/>
                </a:solidFill>
                <a:latin typeface="Courier New"/>
                <a:ea typeface="Courier New"/>
                <a:cs typeface="Courier New"/>
                <a:sym typeface="Courier New"/>
              </a:rPr>
              <a:t># </a:t>
            </a:r>
            <a:r>
              <a:rPr lang="en-US" sz="1000" dirty="0" err="1" smtClean="0">
                <a:solidFill>
                  <a:srgbClr val="CCCCCC"/>
                </a:solidFill>
                <a:latin typeface="Courier New"/>
                <a:ea typeface="Courier New"/>
                <a:cs typeface="Courier New"/>
                <a:sym typeface="Courier New"/>
              </a:rPr>
              <a:t>program.sh</a:t>
            </a:r>
            <a:endParaRPr lang="en-US" sz="1000" dirty="0" smtClean="0">
              <a:solidFill>
                <a:srgbClr val="CCCCCC"/>
              </a:solidFill>
              <a:latin typeface="Courier New"/>
              <a:ea typeface="Courier New"/>
              <a:cs typeface="Courier New"/>
              <a:sym typeface="Courier New"/>
            </a:endParaRPr>
          </a:p>
          <a:p>
            <a:pPr lvl="0"/>
            <a:r>
              <a:rPr lang="en-US" sz="1000" dirty="0" smtClean="0">
                <a:solidFill>
                  <a:srgbClr val="00FF00"/>
                </a:solidFill>
                <a:latin typeface="Courier New"/>
                <a:ea typeface="Courier New"/>
                <a:cs typeface="Courier New"/>
                <a:sym typeface="Courier New"/>
              </a:rPr>
              <a:t>#!/bin/bash</a:t>
            </a:r>
          </a:p>
          <a:p>
            <a:pPr lvl="0"/>
            <a:r>
              <a:rPr lang="en-US" sz="1000" dirty="0" smtClean="0">
                <a:solidFill>
                  <a:srgbClr val="00FF00"/>
                </a:solidFill>
                <a:latin typeface="Courier New"/>
                <a:ea typeface="Courier New"/>
                <a:cs typeface="Courier New"/>
                <a:sym typeface="Courier New"/>
              </a:rPr>
              <a:t>echo “do something</a:t>
            </a:r>
            <a:r>
              <a:rPr lang="mr-IN" sz="1000" dirty="0" smtClean="0">
                <a:solidFill>
                  <a:srgbClr val="00FF00"/>
                </a:solidFill>
                <a:latin typeface="Courier New"/>
                <a:ea typeface="Courier New"/>
                <a:cs typeface="Courier New"/>
                <a:sym typeface="Courier New"/>
              </a:rPr>
              <a:t>…</a:t>
            </a:r>
            <a:r>
              <a:rPr lang="en-US" sz="1000" dirty="0" smtClean="0">
                <a:solidFill>
                  <a:srgbClr val="00FF00"/>
                </a:solidFill>
                <a:latin typeface="Courier New"/>
                <a:ea typeface="Courier New"/>
                <a:cs typeface="Courier New"/>
                <a:sym typeface="Courier New"/>
              </a:rPr>
              <a:t>”</a:t>
            </a:r>
            <a:endParaRPr lang="en-US" sz="1000" dirty="0">
              <a:solidFill>
                <a:srgbClr val="00FF00"/>
              </a:solidFill>
              <a:latin typeface="Courier New"/>
              <a:ea typeface="Courier New"/>
              <a:cs typeface="Courier New"/>
              <a:sym typeface="Courier New"/>
            </a:endParaRPr>
          </a:p>
        </p:txBody>
      </p:sp>
    </p:spTree>
    <p:extLst>
      <p:ext uri="{BB962C8B-B14F-4D97-AF65-F5344CB8AC3E}">
        <p14:creationId xmlns:p14="http://schemas.microsoft.com/office/powerpoint/2010/main" val="284383263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p:nvPr/>
        </p:nvSpPr>
        <p:spPr>
          <a:xfrm>
            <a:off x="330300" y="992825"/>
            <a:ext cx="2444999" cy="1064999"/>
          </a:xfrm>
          <a:prstGeom prst="rect">
            <a:avLst/>
          </a:prstGeom>
          <a:noFill/>
          <a:ln>
            <a:noFill/>
          </a:ln>
        </p:spPr>
        <p:txBody>
          <a:bodyPr lIns="91425" tIns="91425" rIns="91425" bIns="91425" anchor="t" anchorCtr="0">
            <a:noAutofit/>
          </a:bodyPr>
          <a:lstStyle/>
          <a:p>
            <a:pPr lvl="0" algn="ctr" rtl="0">
              <a:spcBef>
                <a:spcPts val="0"/>
              </a:spcBef>
              <a:spcAft>
                <a:spcPts val="1000"/>
              </a:spcAft>
              <a:buNone/>
            </a:pPr>
            <a:r>
              <a:rPr lang="en-US" sz="1800" b="1" dirty="0" smtClean="0">
                <a:solidFill>
                  <a:srgbClr val="138A7E"/>
                </a:solidFill>
              </a:rPr>
              <a:t>Jobs</a:t>
            </a:r>
            <a:endParaRPr lang="en-US" sz="1200" dirty="0">
              <a:solidFill>
                <a:schemeClr val="lt1"/>
              </a:solidFill>
            </a:endParaRPr>
          </a:p>
          <a:p>
            <a:pPr lvl="0" algn="just"/>
            <a:r>
              <a:rPr lang="en-US" sz="1200" dirty="0">
                <a:solidFill>
                  <a:schemeClr val="lt1"/>
                </a:solidFill>
              </a:rPr>
              <a:t>compose resources and tasks together to do something (run tests, ship, etc.</a:t>
            </a:r>
            <a:r>
              <a:rPr lang="en-US" sz="1200" dirty="0" smtClean="0">
                <a:solidFill>
                  <a:schemeClr val="lt1"/>
                </a:solidFill>
              </a:rPr>
              <a:t>)</a:t>
            </a:r>
            <a:endParaRPr lang="en-US" sz="1200" dirty="0">
              <a:solidFill>
                <a:schemeClr val="lt1"/>
              </a:solidFill>
            </a:endParaRPr>
          </a:p>
        </p:txBody>
      </p:sp>
      <p:sp>
        <p:nvSpPr>
          <p:cNvPr id="225" name="Shape 225"/>
          <p:cNvSpPr txBox="1"/>
          <p:nvPr/>
        </p:nvSpPr>
        <p:spPr>
          <a:xfrm>
            <a:off x="1659000" y="298650"/>
            <a:ext cx="5826000" cy="505200"/>
          </a:xfrm>
          <a:prstGeom prst="rect">
            <a:avLst/>
          </a:prstGeom>
          <a:noFill/>
          <a:ln>
            <a:noFill/>
          </a:ln>
        </p:spPr>
        <p:txBody>
          <a:bodyPr lIns="91425" tIns="91425" rIns="91425" bIns="91425" anchor="t" anchorCtr="0">
            <a:noAutofit/>
          </a:bodyPr>
          <a:lstStyle/>
          <a:p>
            <a:pPr lvl="0" algn="ctr" rtl="0">
              <a:spcBef>
                <a:spcPts val="0"/>
              </a:spcBef>
              <a:buNone/>
            </a:pPr>
            <a:r>
              <a:rPr lang="en-US" sz="2400">
                <a:solidFill>
                  <a:schemeClr val="accent1"/>
                </a:solidFill>
              </a:rPr>
              <a:t>Concourse Concepts: simple primitives</a:t>
            </a:r>
          </a:p>
        </p:txBody>
      </p:sp>
      <p:sp>
        <p:nvSpPr>
          <p:cNvPr id="11" name="Shape 267"/>
          <p:cNvSpPr txBox="1"/>
          <p:nvPr/>
        </p:nvSpPr>
        <p:spPr>
          <a:xfrm>
            <a:off x="3737701" y="1237888"/>
            <a:ext cx="5406299" cy="2410499"/>
          </a:xfrm>
          <a:prstGeom prst="rect">
            <a:avLst/>
          </a:prstGeom>
          <a:noFill/>
          <a:ln>
            <a:noFill/>
          </a:ln>
        </p:spPr>
        <p:txBody>
          <a:bodyPr lIns="91425" tIns="91425" rIns="91425" bIns="91425" anchor="t" anchorCtr="0">
            <a:noAutofit/>
          </a:bodyPr>
          <a:lstStyle/>
          <a:p>
            <a:pPr marL="457200" lvl="0" indent="-228600" rtl="0">
              <a:spcBef>
                <a:spcPts val="0"/>
              </a:spcBef>
              <a:buClr>
                <a:schemeClr val="lt1"/>
              </a:buClr>
              <a:buChar char="●"/>
            </a:pPr>
            <a:r>
              <a:rPr lang="en-US" dirty="0" smtClean="0">
                <a:solidFill>
                  <a:schemeClr val="lt1"/>
                </a:solidFill>
              </a:rPr>
              <a:t>Describes a set of actions to perform in a Build Plan</a:t>
            </a:r>
            <a:br>
              <a:rPr lang="en-US" dirty="0" smtClean="0">
                <a:solidFill>
                  <a:schemeClr val="lt1"/>
                </a:solidFill>
              </a:rPr>
            </a:br>
            <a:endParaRPr lang="en-US" dirty="0" smtClean="0">
              <a:solidFill>
                <a:schemeClr val="lt1"/>
              </a:solidFill>
            </a:endParaRPr>
          </a:p>
          <a:p>
            <a:pPr marL="457200" lvl="0" indent="-228600" rtl="0">
              <a:spcBef>
                <a:spcPts val="0"/>
              </a:spcBef>
              <a:buClr>
                <a:schemeClr val="lt1"/>
              </a:buClr>
              <a:buChar char="●"/>
            </a:pPr>
            <a:r>
              <a:rPr lang="en-US" dirty="0" smtClean="0">
                <a:solidFill>
                  <a:schemeClr val="lt1"/>
                </a:solidFill>
              </a:rPr>
              <a:t>Build Plan defines tasks, sequencing, success/failure triggers, upstream triggers, timeouts, retries, </a:t>
            </a:r>
            <a:r>
              <a:rPr lang="en-US" dirty="0" err="1" smtClean="0">
                <a:solidFill>
                  <a:schemeClr val="lt1"/>
                </a:solidFill>
              </a:rPr>
              <a:t>etc</a:t>
            </a:r>
            <a:r>
              <a:rPr lang="en-US" dirty="0" smtClean="0">
                <a:solidFill>
                  <a:schemeClr val="lt1"/>
                </a:solidFill>
              </a:rPr>
              <a:t/>
            </a:r>
            <a:br>
              <a:rPr lang="en-US" dirty="0" smtClean="0">
                <a:solidFill>
                  <a:schemeClr val="lt1"/>
                </a:solidFill>
              </a:rPr>
            </a:br>
            <a:endParaRPr lang="en-US" dirty="0" smtClean="0">
              <a:solidFill>
                <a:schemeClr val="lt1"/>
              </a:solidFill>
            </a:endParaRPr>
          </a:p>
          <a:p>
            <a:pPr marL="457200" lvl="0" indent="-228600" rtl="0">
              <a:spcBef>
                <a:spcPts val="0"/>
              </a:spcBef>
              <a:buClr>
                <a:schemeClr val="lt1"/>
              </a:buClr>
              <a:buChar char="●"/>
            </a:pPr>
            <a:r>
              <a:rPr lang="en-US" dirty="0" smtClean="0">
                <a:solidFill>
                  <a:schemeClr val="lt1"/>
                </a:solidFill>
              </a:rPr>
              <a:t>Individual execution of Job is a Build</a:t>
            </a:r>
          </a:p>
        </p:txBody>
      </p:sp>
      <p:sp>
        <p:nvSpPr>
          <p:cNvPr id="7" name="Shape 230"/>
          <p:cNvSpPr txBox="1"/>
          <p:nvPr/>
        </p:nvSpPr>
        <p:spPr>
          <a:xfrm>
            <a:off x="330425" y="2122780"/>
            <a:ext cx="2444999" cy="2323800"/>
          </a:xfrm>
          <a:prstGeom prst="rect">
            <a:avLst/>
          </a:prstGeom>
          <a:noFill/>
          <a:ln>
            <a:noFill/>
          </a:ln>
        </p:spPr>
        <p:txBody>
          <a:bodyPr lIns="91425" tIns="91425" rIns="91425" bIns="91425" anchor="t" anchorCtr="0">
            <a:noAutofit/>
          </a:bodyPr>
          <a:lstStyle/>
          <a:p>
            <a:pPr lvl="0" rtl="0">
              <a:spcBef>
                <a:spcPts val="0"/>
              </a:spcBef>
              <a:buNone/>
            </a:pPr>
            <a:r>
              <a:rPr lang="en-US" sz="1000" dirty="0">
                <a:solidFill>
                  <a:srgbClr val="CCCCCC"/>
                </a:solidFill>
                <a:latin typeface="Courier New"/>
                <a:ea typeface="Courier New"/>
                <a:cs typeface="Courier New"/>
                <a:sym typeface="Courier New"/>
              </a:rPr>
              <a:t># </a:t>
            </a:r>
            <a:r>
              <a:rPr lang="en-US" sz="1000" dirty="0" err="1">
                <a:solidFill>
                  <a:srgbClr val="CCCCCC"/>
                </a:solidFill>
                <a:latin typeface="Courier New"/>
                <a:ea typeface="Courier New"/>
                <a:cs typeface="Courier New"/>
                <a:sym typeface="Courier New"/>
              </a:rPr>
              <a:t>pipeline.yml</a:t>
            </a:r>
            <a:endParaRPr lang="en-US" sz="1000" dirty="0">
              <a:solidFill>
                <a:srgbClr val="CCCCCC"/>
              </a:solidFill>
              <a:latin typeface="Courier New"/>
              <a:ea typeface="Courier New"/>
              <a:cs typeface="Courier New"/>
              <a:sym typeface="Courier New"/>
            </a:endParaRPr>
          </a:p>
          <a:p>
            <a:pPr lvl="0" rtl="0">
              <a:spcBef>
                <a:spcPts val="0"/>
              </a:spcBef>
              <a:buNone/>
            </a:pPr>
            <a:r>
              <a:rPr lang="en-US" sz="1000" dirty="0">
                <a:solidFill>
                  <a:srgbClr val="00FFFF"/>
                </a:solidFill>
                <a:latin typeface="Courier New"/>
                <a:ea typeface="Courier New"/>
                <a:cs typeface="Courier New"/>
                <a:sym typeface="Courier New"/>
              </a:rPr>
              <a:t>jobs:</a:t>
            </a:r>
          </a:p>
          <a:p>
            <a:pPr lvl="0" rtl="0">
              <a:spcBef>
                <a:spcPts val="0"/>
              </a:spcBef>
              <a:buNone/>
            </a:pPr>
            <a:r>
              <a:rPr lang="en-US" sz="1000" dirty="0">
                <a:solidFill>
                  <a:srgbClr val="00FF00"/>
                </a:solidFill>
                <a:latin typeface="Courier New"/>
                <a:ea typeface="Courier New"/>
                <a:cs typeface="Courier New"/>
                <a:sym typeface="Courier New"/>
              </a:rPr>
              <a:t>-</a:t>
            </a:r>
            <a:r>
              <a:rPr lang="en-US" sz="1000" dirty="0">
                <a:solidFill>
                  <a:srgbClr val="00FFFF"/>
                </a:solidFill>
                <a:latin typeface="Courier New"/>
                <a:ea typeface="Courier New"/>
                <a:cs typeface="Courier New"/>
                <a:sym typeface="Courier New"/>
              </a:rPr>
              <a:t> name: </a:t>
            </a:r>
            <a:r>
              <a:rPr lang="en-US" sz="1000" dirty="0" smtClean="0">
                <a:solidFill>
                  <a:srgbClr val="00FF00"/>
                </a:solidFill>
                <a:latin typeface="Courier New"/>
                <a:ea typeface="Courier New"/>
                <a:cs typeface="Courier New"/>
                <a:sym typeface="Courier New"/>
              </a:rPr>
              <a:t>QA</a:t>
            </a:r>
            <a:endParaRPr lang="en-US" sz="1000" dirty="0">
              <a:solidFill>
                <a:srgbClr val="00FF00"/>
              </a:solidFill>
              <a:latin typeface="Courier New"/>
              <a:ea typeface="Courier New"/>
              <a:cs typeface="Courier New"/>
              <a:sym typeface="Courier New"/>
            </a:endParaRPr>
          </a:p>
          <a:p>
            <a:pPr lvl="0" rtl="0">
              <a:spcBef>
                <a:spcPts val="0"/>
              </a:spcBef>
              <a:buNone/>
            </a:pPr>
            <a:r>
              <a:rPr lang="en-US" sz="1000" dirty="0">
                <a:solidFill>
                  <a:srgbClr val="00FFFF"/>
                </a:solidFill>
                <a:latin typeface="Courier New"/>
                <a:ea typeface="Courier New"/>
                <a:cs typeface="Courier New"/>
                <a:sym typeface="Courier New"/>
              </a:rPr>
              <a:t>  plan:</a:t>
            </a:r>
          </a:p>
          <a:p>
            <a:pPr lvl="0" rtl="0">
              <a:spcBef>
                <a:spcPts val="0"/>
              </a:spcBef>
              <a:buNone/>
            </a:pPr>
            <a:r>
              <a:rPr lang="en-US" sz="1000" dirty="0">
                <a:solidFill>
                  <a:srgbClr val="00FF00"/>
                </a:solidFill>
                <a:latin typeface="Courier New"/>
                <a:ea typeface="Courier New"/>
                <a:cs typeface="Courier New"/>
                <a:sym typeface="Courier New"/>
              </a:rPr>
              <a:t>  - </a:t>
            </a:r>
            <a:r>
              <a:rPr lang="en-US" sz="1000" dirty="0">
                <a:solidFill>
                  <a:srgbClr val="00FFFF"/>
                </a:solidFill>
                <a:latin typeface="Courier New"/>
                <a:ea typeface="Courier New"/>
                <a:cs typeface="Courier New"/>
                <a:sym typeface="Courier New"/>
              </a:rPr>
              <a:t>get: </a:t>
            </a:r>
            <a:r>
              <a:rPr lang="en-US" sz="1000" dirty="0" err="1">
                <a:solidFill>
                  <a:srgbClr val="00FF00"/>
                </a:solidFill>
                <a:latin typeface="Courier New"/>
                <a:ea typeface="Courier New"/>
                <a:cs typeface="Courier New"/>
                <a:sym typeface="Courier New"/>
              </a:rPr>
              <a:t>pcfdemo</a:t>
            </a:r>
            <a:endParaRPr lang="en-US" sz="1000" dirty="0">
              <a:solidFill>
                <a:srgbClr val="00FF00"/>
              </a:solidFill>
              <a:latin typeface="Courier New"/>
              <a:ea typeface="Courier New"/>
              <a:cs typeface="Courier New"/>
              <a:sym typeface="Courier New"/>
            </a:endParaRPr>
          </a:p>
          <a:p>
            <a:pPr lvl="0" rtl="0">
              <a:spcBef>
                <a:spcPts val="0"/>
              </a:spcBef>
              <a:buNone/>
            </a:pPr>
            <a:r>
              <a:rPr lang="en-US" sz="1000" dirty="0">
                <a:solidFill>
                  <a:srgbClr val="00FFFF"/>
                </a:solidFill>
                <a:latin typeface="Courier New"/>
                <a:ea typeface="Courier New"/>
                <a:cs typeface="Courier New"/>
                <a:sym typeface="Courier New"/>
              </a:rPr>
              <a:t>    trigger: </a:t>
            </a:r>
            <a:r>
              <a:rPr lang="en-US" sz="1000" dirty="0">
                <a:solidFill>
                  <a:srgbClr val="00FF00"/>
                </a:solidFill>
                <a:latin typeface="Courier New"/>
                <a:ea typeface="Courier New"/>
                <a:cs typeface="Courier New"/>
                <a:sym typeface="Courier New"/>
              </a:rPr>
              <a:t>true</a:t>
            </a:r>
          </a:p>
          <a:p>
            <a:pPr lvl="0" rtl="0">
              <a:spcBef>
                <a:spcPts val="0"/>
              </a:spcBef>
              <a:buNone/>
            </a:pPr>
            <a:r>
              <a:rPr lang="en-US" sz="1000" dirty="0">
                <a:solidFill>
                  <a:srgbClr val="00FFFF"/>
                </a:solidFill>
                <a:latin typeface="Courier New"/>
                <a:ea typeface="Courier New"/>
                <a:cs typeface="Courier New"/>
                <a:sym typeface="Courier New"/>
              </a:rPr>
              <a:t>  </a:t>
            </a:r>
            <a:r>
              <a:rPr lang="en-US" sz="1000" dirty="0">
                <a:solidFill>
                  <a:srgbClr val="00FF00"/>
                </a:solidFill>
                <a:latin typeface="Courier New"/>
                <a:ea typeface="Courier New"/>
                <a:cs typeface="Courier New"/>
                <a:sym typeface="Courier New"/>
              </a:rPr>
              <a:t>-</a:t>
            </a:r>
            <a:r>
              <a:rPr lang="en-US" sz="1000" dirty="0">
                <a:solidFill>
                  <a:srgbClr val="00FFFF"/>
                </a:solidFill>
                <a:latin typeface="Courier New"/>
                <a:ea typeface="Courier New"/>
                <a:cs typeface="Courier New"/>
                <a:sym typeface="Courier New"/>
              </a:rPr>
              <a:t> file: </a:t>
            </a:r>
            <a:r>
              <a:rPr lang="en-US" sz="1000" dirty="0" err="1">
                <a:solidFill>
                  <a:srgbClr val="00FF00"/>
                </a:solidFill>
                <a:latin typeface="Courier New"/>
                <a:ea typeface="Courier New"/>
                <a:cs typeface="Courier New"/>
                <a:sym typeface="Courier New"/>
              </a:rPr>
              <a:t>pcfdemo</a:t>
            </a:r>
            <a:r>
              <a:rPr lang="en-US" sz="1000" dirty="0">
                <a:solidFill>
                  <a:srgbClr val="00FF00"/>
                </a:solidFill>
                <a:latin typeface="Courier New"/>
                <a:ea typeface="Courier New"/>
                <a:cs typeface="Courier New"/>
                <a:sym typeface="Courier New"/>
              </a:rPr>
              <a:t>/</a:t>
            </a:r>
            <a:r>
              <a:rPr lang="en-US" sz="1000" dirty="0" err="1">
                <a:solidFill>
                  <a:srgbClr val="00FF00"/>
                </a:solidFill>
                <a:latin typeface="Courier New"/>
                <a:ea typeface="Courier New"/>
                <a:cs typeface="Courier New"/>
                <a:sym typeface="Courier New"/>
              </a:rPr>
              <a:t>unit.yml</a:t>
            </a:r>
            <a:endParaRPr lang="en-US" sz="1000" dirty="0">
              <a:solidFill>
                <a:srgbClr val="00FF00"/>
              </a:solidFill>
              <a:latin typeface="Courier New"/>
              <a:ea typeface="Courier New"/>
              <a:cs typeface="Courier New"/>
              <a:sym typeface="Courier New"/>
            </a:endParaRPr>
          </a:p>
          <a:p>
            <a:pPr lvl="0" rtl="0">
              <a:spcBef>
                <a:spcPts val="0"/>
              </a:spcBef>
              <a:buNone/>
            </a:pPr>
            <a:endParaRPr sz="1000" dirty="0">
              <a:latin typeface="Courier New"/>
              <a:ea typeface="Courier New"/>
              <a:cs typeface="Courier New"/>
              <a:sym typeface="Courier New"/>
            </a:endParaRPr>
          </a:p>
          <a:p>
            <a:pPr lvl="0" rtl="0">
              <a:spcBef>
                <a:spcPts val="0"/>
              </a:spcBef>
              <a:buNone/>
            </a:pPr>
            <a:endParaRPr sz="1000" dirty="0">
              <a:latin typeface="Courier New"/>
              <a:ea typeface="Courier New"/>
              <a:cs typeface="Courier New"/>
              <a:sym typeface="Courier New"/>
            </a:endParaRPr>
          </a:p>
        </p:txBody>
      </p:sp>
      <p:pic>
        <p:nvPicPr>
          <p:cNvPr id="2" name="Picture 1"/>
          <p:cNvPicPr>
            <a:picLocks noChangeAspect="1"/>
          </p:cNvPicPr>
          <p:nvPr/>
        </p:nvPicPr>
        <p:blipFill>
          <a:blip r:embed="rId3"/>
          <a:stretch>
            <a:fillRect/>
          </a:stretch>
        </p:blipFill>
        <p:spPr>
          <a:xfrm>
            <a:off x="3617009" y="3551157"/>
            <a:ext cx="5028647" cy="805370"/>
          </a:xfrm>
          <a:prstGeom prst="rect">
            <a:avLst/>
          </a:prstGeom>
        </p:spPr>
      </p:pic>
      <p:sp>
        <p:nvSpPr>
          <p:cNvPr id="9" name="Shape 224"/>
          <p:cNvSpPr txBox="1"/>
          <p:nvPr/>
        </p:nvSpPr>
        <p:spPr>
          <a:xfrm>
            <a:off x="4678431" y="3073315"/>
            <a:ext cx="2444999" cy="590374"/>
          </a:xfrm>
          <a:prstGeom prst="rect">
            <a:avLst/>
          </a:prstGeom>
          <a:noFill/>
          <a:ln>
            <a:noFill/>
          </a:ln>
        </p:spPr>
        <p:txBody>
          <a:bodyPr lIns="91425" tIns="91425" rIns="91425" bIns="91425" anchor="t" anchorCtr="0">
            <a:noAutofit/>
          </a:bodyPr>
          <a:lstStyle/>
          <a:p>
            <a:pPr lvl="0" algn="ctr" rtl="0">
              <a:spcBef>
                <a:spcPts val="0"/>
              </a:spcBef>
              <a:spcAft>
                <a:spcPts val="1000"/>
              </a:spcAft>
              <a:buNone/>
            </a:pPr>
            <a:r>
              <a:rPr lang="en-US" sz="1800" b="1" dirty="0" smtClean="0">
                <a:solidFill>
                  <a:srgbClr val="138A7E"/>
                </a:solidFill>
              </a:rPr>
              <a:t>Jobs</a:t>
            </a:r>
            <a:endParaRPr lang="en-US" sz="1200" dirty="0">
              <a:solidFill>
                <a:schemeClr val="lt1"/>
              </a:solidFill>
            </a:endParaRPr>
          </a:p>
        </p:txBody>
      </p:sp>
      <p:cxnSp>
        <p:nvCxnSpPr>
          <p:cNvPr id="4" name="Straight Arrow Connector 3"/>
          <p:cNvCxnSpPr/>
          <p:nvPr/>
        </p:nvCxnSpPr>
        <p:spPr>
          <a:xfrm flipH="1">
            <a:off x="4678431" y="3384120"/>
            <a:ext cx="899801" cy="2795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6205180" y="3384120"/>
            <a:ext cx="1366426" cy="2642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505584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5" name="Shape 225"/>
          <p:cNvSpPr txBox="1"/>
          <p:nvPr/>
        </p:nvSpPr>
        <p:spPr>
          <a:xfrm>
            <a:off x="1659000" y="298650"/>
            <a:ext cx="5826000" cy="505200"/>
          </a:xfrm>
          <a:prstGeom prst="rect">
            <a:avLst/>
          </a:prstGeom>
          <a:noFill/>
          <a:ln>
            <a:noFill/>
          </a:ln>
        </p:spPr>
        <p:txBody>
          <a:bodyPr lIns="91425" tIns="91425" rIns="91425" bIns="91425" anchor="t" anchorCtr="0">
            <a:noAutofit/>
          </a:bodyPr>
          <a:lstStyle/>
          <a:p>
            <a:pPr lvl="0" algn="ctr" rtl="0">
              <a:spcBef>
                <a:spcPts val="0"/>
              </a:spcBef>
              <a:buNone/>
            </a:pPr>
            <a:r>
              <a:rPr lang="en-US" sz="2400" dirty="0">
                <a:solidFill>
                  <a:schemeClr val="accent1"/>
                </a:solidFill>
              </a:rPr>
              <a:t>Concourse Concepts: </a:t>
            </a:r>
            <a:r>
              <a:rPr lang="en-US" sz="2400" dirty="0" smtClean="0">
                <a:solidFill>
                  <a:schemeClr val="accent1"/>
                </a:solidFill>
              </a:rPr>
              <a:t>pipelines</a:t>
            </a:r>
            <a:endParaRPr lang="en-US" sz="2400" dirty="0">
              <a:solidFill>
                <a:schemeClr val="accent1"/>
              </a:solidFill>
            </a:endParaRPr>
          </a:p>
        </p:txBody>
      </p:sp>
      <p:sp>
        <p:nvSpPr>
          <p:cNvPr id="228" name="Shape 228"/>
          <p:cNvSpPr txBox="1"/>
          <p:nvPr/>
        </p:nvSpPr>
        <p:spPr>
          <a:xfrm>
            <a:off x="820605" y="1556399"/>
            <a:ext cx="3019199" cy="2323800"/>
          </a:xfrm>
          <a:prstGeom prst="rect">
            <a:avLst/>
          </a:prstGeom>
          <a:noFill/>
          <a:ln>
            <a:noFill/>
          </a:ln>
        </p:spPr>
        <p:txBody>
          <a:bodyPr lIns="91425" tIns="91425" rIns="91425" bIns="91425" anchor="t" anchorCtr="0">
            <a:noAutofit/>
          </a:bodyPr>
          <a:lstStyle/>
          <a:p>
            <a:pPr lvl="0" rtl="0">
              <a:spcBef>
                <a:spcPts val="0"/>
              </a:spcBef>
              <a:buNone/>
            </a:pPr>
            <a:r>
              <a:rPr lang="en-US" sz="1000" dirty="0">
                <a:solidFill>
                  <a:srgbClr val="CCCCCC"/>
                </a:solidFill>
                <a:latin typeface="Courier New"/>
                <a:ea typeface="Courier New"/>
                <a:cs typeface="Courier New"/>
                <a:sym typeface="Courier New"/>
              </a:rPr>
              <a:t># </a:t>
            </a:r>
            <a:r>
              <a:rPr lang="en-US" sz="1000" dirty="0" err="1">
                <a:solidFill>
                  <a:srgbClr val="CCCCCC"/>
                </a:solidFill>
                <a:latin typeface="Courier New"/>
                <a:ea typeface="Courier New"/>
                <a:cs typeface="Courier New"/>
                <a:sym typeface="Courier New"/>
              </a:rPr>
              <a:t>pipeline.yml</a:t>
            </a:r>
            <a:endParaRPr lang="en-US" sz="1000" dirty="0">
              <a:solidFill>
                <a:srgbClr val="CCCCCC"/>
              </a:solidFill>
              <a:latin typeface="Courier New"/>
              <a:ea typeface="Courier New"/>
              <a:cs typeface="Courier New"/>
              <a:sym typeface="Courier New"/>
            </a:endParaRPr>
          </a:p>
          <a:p>
            <a:pPr lvl="0" rtl="0">
              <a:spcBef>
                <a:spcPts val="0"/>
              </a:spcBef>
              <a:buNone/>
            </a:pPr>
            <a:r>
              <a:rPr lang="en-US" sz="1000" dirty="0">
                <a:solidFill>
                  <a:srgbClr val="00FFFF"/>
                </a:solidFill>
                <a:latin typeface="Courier New"/>
                <a:ea typeface="Courier New"/>
                <a:cs typeface="Courier New"/>
                <a:sym typeface="Courier New"/>
              </a:rPr>
              <a:t>resources:</a:t>
            </a:r>
          </a:p>
          <a:p>
            <a:pPr lvl="0" rtl="0">
              <a:spcBef>
                <a:spcPts val="0"/>
              </a:spcBef>
              <a:buNone/>
            </a:pPr>
            <a:r>
              <a:rPr lang="en-US" sz="1000" dirty="0">
                <a:solidFill>
                  <a:srgbClr val="00FF00"/>
                </a:solidFill>
                <a:latin typeface="Courier New"/>
                <a:ea typeface="Courier New"/>
                <a:cs typeface="Courier New"/>
                <a:sym typeface="Courier New"/>
              </a:rPr>
              <a:t>-</a:t>
            </a:r>
            <a:r>
              <a:rPr lang="en-US" sz="1000" dirty="0">
                <a:solidFill>
                  <a:srgbClr val="00FFFF"/>
                </a:solidFill>
                <a:latin typeface="Courier New"/>
                <a:ea typeface="Courier New"/>
                <a:cs typeface="Courier New"/>
                <a:sym typeface="Courier New"/>
              </a:rPr>
              <a:t> name: </a:t>
            </a:r>
            <a:r>
              <a:rPr lang="en-US" sz="1000" dirty="0" err="1">
                <a:solidFill>
                  <a:srgbClr val="00FF00"/>
                </a:solidFill>
                <a:latin typeface="Courier New"/>
                <a:ea typeface="Courier New"/>
                <a:cs typeface="Courier New"/>
                <a:sym typeface="Courier New"/>
              </a:rPr>
              <a:t>pcfdemo</a:t>
            </a:r>
            <a:endParaRPr lang="en-US" sz="1000" dirty="0">
              <a:solidFill>
                <a:srgbClr val="00FF00"/>
              </a:solidFill>
              <a:latin typeface="Courier New"/>
              <a:ea typeface="Courier New"/>
              <a:cs typeface="Courier New"/>
              <a:sym typeface="Courier New"/>
            </a:endParaRPr>
          </a:p>
          <a:p>
            <a:pPr lvl="0" rtl="0">
              <a:spcBef>
                <a:spcPts val="0"/>
              </a:spcBef>
              <a:buNone/>
            </a:pPr>
            <a:r>
              <a:rPr lang="en-US" sz="1000" dirty="0">
                <a:solidFill>
                  <a:srgbClr val="00FFFF"/>
                </a:solidFill>
                <a:latin typeface="Courier New"/>
                <a:ea typeface="Courier New"/>
                <a:cs typeface="Courier New"/>
                <a:sym typeface="Courier New"/>
              </a:rPr>
              <a:t>  type: </a:t>
            </a:r>
            <a:r>
              <a:rPr lang="en-US" sz="1000" dirty="0" err="1">
                <a:solidFill>
                  <a:srgbClr val="00FF00"/>
                </a:solidFill>
                <a:latin typeface="Courier New"/>
                <a:ea typeface="Courier New"/>
                <a:cs typeface="Courier New"/>
                <a:sym typeface="Courier New"/>
              </a:rPr>
              <a:t>git</a:t>
            </a:r>
            <a:endParaRPr lang="en-US" sz="1000" dirty="0">
              <a:solidFill>
                <a:srgbClr val="00FF00"/>
              </a:solidFill>
              <a:latin typeface="Courier New"/>
              <a:ea typeface="Courier New"/>
              <a:cs typeface="Courier New"/>
              <a:sym typeface="Courier New"/>
            </a:endParaRPr>
          </a:p>
          <a:p>
            <a:pPr lvl="0" rtl="0">
              <a:spcBef>
                <a:spcPts val="0"/>
              </a:spcBef>
              <a:buNone/>
            </a:pPr>
            <a:r>
              <a:rPr lang="en-US" sz="1000" dirty="0">
                <a:solidFill>
                  <a:srgbClr val="00FFFF"/>
                </a:solidFill>
                <a:latin typeface="Courier New"/>
                <a:ea typeface="Courier New"/>
                <a:cs typeface="Courier New"/>
                <a:sym typeface="Courier New"/>
              </a:rPr>
              <a:t>  source:</a:t>
            </a:r>
          </a:p>
          <a:p>
            <a:pPr lvl="0" rtl="0">
              <a:spcBef>
                <a:spcPts val="0"/>
              </a:spcBef>
              <a:buNone/>
            </a:pPr>
            <a:r>
              <a:rPr lang="en-US" sz="1000" dirty="0">
                <a:solidFill>
                  <a:srgbClr val="00FFFF"/>
                </a:solidFill>
                <a:latin typeface="Courier New"/>
                <a:ea typeface="Courier New"/>
                <a:cs typeface="Courier New"/>
                <a:sym typeface="Courier New"/>
              </a:rPr>
              <a:t>    </a:t>
            </a:r>
            <a:r>
              <a:rPr lang="en-US" sz="1000" dirty="0" err="1">
                <a:solidFill>
                  <a:srgbClr val="00FFFF"/>
                </a:solidFill>
                <a:latin typeface="Courier New"/>
                <a:ea typeface="Courier New"/>
                <a:cs typeface="Courier New"/>
                <a:sym typeface="Courier New"/>
              </a:rPr>
              <a:t>uri</a:t>
            </a:r>
            <a:r>
              <a:rPr lang="en-US" sz="1000" dirty="0">
                <a:solidFill>
                  <a:srgbClr val="00FFFF"/>
                </a:solidFill>
                <a:latin typeface="Courier New"/>
                <a:ea typeface="Courier New"/>
                <a:cs typeface="Courier New"/>
                <a:sym typeface="Courier New"/>
              </a:rPr>
              <a:t>: </a:t>
            </a:r>
            <a:r>
              <a:rPr lang="en-US" sz="800" dirty="0">
                <a:solidFill>
                  <a:srgbClr val="00FF00"/>
                </a:solidFill>
                <a:latin typeface="Courier New"/>
                <a:ea typeface="Courier New"/>
                <a:cs typeface="Courier New"/>
                <a:sym typeface="Courier New"/>
              </a:rPr>
              <a:t>https://</a:t>
            </a:r>
            <a:r>
              <a:rPr lang="en-US" sz="800" dirty="0" err="1">
                <a:solidFill>
                  <a:srgbClr val="00FF00"/>
                </a:solidFill>
                <a:latin typeface="Courier New"/>
                <a:ea typeface="Courier New"/>
                <a:cs typeface="Courier New"/>
                <a:sym typeface="Courier New"/>
              </a:rPr>
              <a:t>github.com</a:t>
            </a:r>
            <a:r>
              <a:rPr lang="en-US" sz="800" dirty="0">
                <a:solidFill>
                  <a:srgbClr val="00FF00"/>
                </a:solidFill>
                <a:latin typeface="Courier New"/>
                <a:ea typeface="Courier New"/>
                <a:cs typeface="Courier New"/>
                <a:sym typeface="Courier New"/>
              </a:rPr>
              <a:t>/.../PCF-</a:t>
            </a:r>
            <a:r>
              <a:rPr lang="en-US" sz="800" dirty="0" err="1">
                <a:solidFill>
                  <a:srgbClr val="00FF00"/>
                </a:solidFill>
                <a:latin typeface="Courier New"/>
                <a:ea typeface="Courier New"/>
                <a:cs typeface="Courier New"/>
                <a:sym typeface="Courier New"/>
              </a:rPr>
              <a:t>demo.git</a:t>
            </a:r>
            <a:endParaRPr lang="en-US" sz="800" dirty="0">
              <a:solidFill>
                <a:srgbClr val="00FF00"/>
              </a:solidFill>
              <a:latin typeface="Courier New"/>
              <a:ea typeface="Courier New"/>
              <a:cs typeface="Courier New"/>
              <a:sym typeface="Courier New"/>
            </a:endParaRPr>
          </a:p>
          <a:p>
            <a:pPr lvl="0" rtl="0">
              <a:spcBef>
                <a:spcPts val="0"/>
              </a:spcBef>
              <a:buNone/>
            </a:pPr>
            <a:r>
              <a:rPr lang="en-US" sz="1000" dirty="0">
                <a:solidFill>
                  <a:srgbClr val="00FFFF"/>
                </a:solidFill>
                <a:latin typeface="Courier New"/>
                <a:ea typeface="Courier New"/>
                <a:cs typeface="Courier New"/>
                <a:sym typeface="Courier New"/>
              </a:rPr>
              <a:t>    branch: </a:t>
            </a:r>
            <a:r>
              <a:rPr lang="en-US" sz="1000" dirty="0">
                <a:solidFill>
                  <a:srgbClr val="00FF00"/>
                </a:solidFill>
                <a:latin typeface="Courier New"/>
                <a:ea typeface="Courier New"/>
                <a:cs typeface="Courier New"/>
                <a:sym typeface="Courier New"/>
              </a:rPr>
              <a:t>master</a:t>
            </a:r>
          </a:p>
          <a:p>
            <a:pPr lvl="0" rtl="0">
              <a:spcBef>
                <a:spcPts val="0"/>
              </a:spcBef>
              <a:buNone/>
            </a:pPr>
            <a:endParaRPr sz="1000" dirty="0">
              <a:latin typeface="Courier New"/>
              <a:ea typeface="Courier New"/>
              <a:cs typeface="Courier New"/>
              <a:sym typeface="Courier New"/>
            </a:endParaRPr>
          </a:p>
          <a:p>
            <a:pPr lvl="0">
              <a:spcBef>
                <a:spcPts val="0"/>
              </a:spcBef>
              <a:buNone/>
            </a:pPr>
            <a:endParaRPr sz="1000" dirty="0">
              <a:latin typeface="Courier New"/>
              <a:ea typeface="Courier New"/>
              <a:cs typeface="Courier New"/>
              <a:sym typeface="Courier New"/>
            </a:endParaRPr>
          </a:p>
        </p:txBody>
      </p:sp>
      <p:sp>
        <p:nvSpPr>
          <p:cNvPr id="229" name="Shape 229"/>
          <p:cNvSpPr txBox="1"/>
          <p:nvPr/>
        </p:nvSpPr>
        <p:spPr>
          <a:xfrm>
            <a:off x="4664686" y="1519915"/>
            <a:ext cx="2484300" cy="2323800"/>
          </a:xfrm>
          <a:prstGeom prst="rect">
            <a:avLst/>
          </a:prstGeom>
          <a:noFill/>
          <a:ln>
            <a:noFill/>
          </a:ln>
        </p:spPr>
        <p:txBody>
          <a:bodyPr lIns="91425" tIns="91425" rIns="91425" bIns="91425" anchor="t" anchorCtr="0">
            <a:noAutofit/>
          </a:bodyPr>
          <a:lstStyle/>
          <a:p>
            <a:pPr lvl="0" rtl="0">
              <a:spcBef>
                <a:spcPts val="0"/>
              </a:spcBef>
              <a:buNone/>
            </a:pPr>
            <a:r>
              <a:rPr lang="en-US" sz="1000" dirty="0">
                <a:solidFill>
                  <a:srgbClr val="CCCCCC"/>
                </a:solidFill>
                <a:latin typeface="Courier New"/>
                <a:ea typeface="Courier New"/>
                <a:cs typeface="Courier New"/>
                <a:sym typeface="Courier New"/>
              </a:rPr>
              <a:t># </a:t>
            </a:r>
            <a:r>
              <a:rPr lang="en-US" sz="1000" dirty="0" err="1">
                <a:solidFill>
                  <a:srgbClr val="CCCCCC"/>
                </a:solidFill>
                <a:latin typeface="Courier New"/>
                <a:ea typeface="Courier New"/>
                <a:cs typeface="Courier New"/>
                <a:sym typeface="Courier New"/>
              </a:rPr>
              <a:t>unit.yml</a:t>
            </a:r>
            <a:endParaRPr lang="en-US" sz="1000" dirty="0">
              <a:solidFill>
                <a:srgbClr val="CCCCCC"/>
              </a:solidFill>
              <a:latin typeface="Courier New"/>
              <a:ea typeface="Courier New"/>
              <a:cs typeface="Courier New"/>
              <a:sym typeface="Courier New"/>
            </a:endParaRPr>
          </a:p>
          <a:p>
            <a:pPr lvl="0" rtl="0">
              <a:spcBef>
                <a:spcPts val="0"/>
              </a:spcBef>
              <a:buNone/>
            </a:pPr>
            <a:r>
              <a:rPr lang="en-US" sz="1000" dirty="0">
                <a:solidFill>
                  <a:srgbClr val="00FFFF"/>
                </a:solidFill>
                <a:latin typeface="Courier New"/>
                <a:ea typeface="Courier New"/>
                <a:cs typeface="Courier New"/>
                <a:sym typeface="Courier New"/>
              </a:rPr>
              <a:t>platform: </a:t>
            </a:r>
            <a:r>
              <a:rPr lang="en-US" sz="1000" dirty="0" err="1">
                <a:solidFill>
                  <a:srgbClr val="00FF00"/>
                </a:solidFill>
                <a:latin typeface="Courier New"/>
                <a:ea typeface="Courier New"/>
                <a:cs typeface="Courier New"/>
                <a:sym typeface="Courier New"/>
              </a:rPr>
              <a:t>linux</a:t>
            </a:r>
            <a:endParaRPr lang="en-US" sz="1000" dirty="0">
              <a:solidFill>
                <a:srgbClr val="00FF00"/>
              </a:solidFill>
              <a:latin typeface="Courier New"/>
              <a:ea typeface="Courier New"/>
              <a:cs typeface="Courier New"/>
              <a:sym typeface="Courier New"/>
            </a:endParaRPr>
          </a:p>
          <a:p>
            <a:pPr lvl="0" rtl="0">
              <a:spcBef>
                <a:spcPts val="0"/>
              </a:spcBef>
              <a:buNone/>
            </a:pPr>
            <a:r>
              <a:rPr lang="en-US" sz="1000" dirty="0">
                <a:solidFill>
                  <a:srgbClr val="00FFFF"/>
                </a:solidFill>
                <a:latin typeface="Courier New"/>
                <a:ea typeface="Courier New"/>
                <a:cs typeface="Courier New"/>
                <a:sym typeface="Courier New"/>
              </a:rPr>
              <a:t>image: </a:t>
            </a:r>
            <a:r>
              <a:rPr lang="en-US" sz="1000" dirty="0" err="1">
                <a:solidFill>
                  <a:srgbClr val="00FF00"/>
                </a:solidFill>
                <a:latin typeface="Courier New"/>
                <a:ea typeface="Courier New"/>
                <a:cs typeface="Courier New"/>
                <a:sym typeface="Courier New"/>
              </a:rPr>
              <a:t>docker</a:t>
            </a:r>
            <a:r>
              <a:rPr lang="en-US" sz="1000" dirty="0">
                <a:solidFill>
                  <a:srgbClr val="00FF00"/>
                </a:solidFill>
                <a:latin typeface="Courier New"/>
                <a:ea typeface="Courier New"/>
                <a:cs typeface="Courier New"/>
                <a:sym typeface="Courier New"/>
              </a:rPr>
              <a:t>:///java#8</a:t>
            </a:r>
          </a:p>
          <a:p>
            <a:pPr lvl="0" rtl="0">
              <a:spcBef>
                <a:spcPts val="0"/>
              </a:spcBef>
              <a:buNone/>
            </a:pPr>
            <a:r>
              <a:rPr lang="en-US" sz="1000" dirty="0">
                <a:solidFill>
                  <a:srgbClr val="00FFFF"/>
                </a:solidFill>
                <a:latin typeface="Courier New"/>
                <a:ea typeface="Courier New"/>
                <a:cs typeface="Courier New"/>
                <a:sym typeface="Courier New"/>
              </a:rPr>
              <a:t>inputs:</a:t>
            </a:r>
          </a:p>
          <a:p>
            <a:pPr lvl="0" rtl="0">
              <a:spcBef>
                <a:spcPts val="0"/>
              </a:spcBef>
              <a:buNone/>
            </a:pPr>
            <a:r>
              <a:rPr lang="en-US" sz="1000" dirty="0">
                <a:solidFill>
                  <a:srgbClr val="00FFFF"/>
                </a:solidFill>
                <a:latin typeface="Courier New"/>
                <a:ea typeface="Courier New"/>
                <a:cs typeface="Courier New"/>
                <a:sym typeface="Courier New"/>
              </a:rPr>
              <a:t>  </a:t>
            </a:r>
            <a:r>
              <a:rPr lang="en-US" sz="1000" dirty="0">
                <a:solidFill>
                  <a:srgbClr val="00FF00"/>
                </a:solidFill>
                <a:latin typeface="Courier New"/>
                <a:ea typeface="Courier New"/>
                <a:cs typeface="Courier New"/>
                <a:sym typeface="Courier New"/>
              </a:rPr>
              <a:t>-</a:t>
            </a:r>
            <a:r>
              <a:rPr lang="en-US" sz="1000" dirty="0">
                <a:solidFill>
                  <a:srgbClr val="00FFFF"/>
                </a:solidFill>
                <a:latin typeface="Courier New"/>
                <a:ea typeface="Courier New"/>
                <a:cs typeface="Courier New"/>
                <a:sym typeface="Courier New"/>
              </a:rPr>
              <a:t> name: </a:t>
            </a:r>
            <a:r>
              <a:rPr lang="en-US" sz="1000" dirty="0" err="1">
                <a:solidFill>
                  <a:srgbClr val="00FF00"/>
                </a:solidFill>
                <a:latin typeface="Courier New"/>
                <a:ea typeface="Courier New"/>
                <a:cs typeface="Courier New"/>
                <a:sym typeface="Courier New"/>
              </a:rPr>
              <a:t>pcfdemo</a:t>
            </a:r>
            <a:endParaRPr lang="en-US" sz="1000" dirty="0">
              <a:solidFill>
                <a:srgbClr val="00FF00"/>
              </a:solidFill>
              <a:latin typeface="Courier New"/>
              <a:ea typeface="Courier New"/>
              <a:cs typeface="Courier New"/>
              <a:sym typeface="Courier New"/>
            </a:endParaRPr>
          </a:p>
          <a:p>
            <a:pPr lvl="0" rtl="0">
              <a:spcBef>
                <a:spcPts val="0"/>
              </a:spcBef>
              <a:buNone/>
            </a:pPr>
            <a:r>
              <a:rPr lang="en-US" sz="1000" dirty="0">
                <a:solidFill>
                  <a:srgbClr val="00FFFF"/>
                </a:solidFill>
                <a:latin typeface="Courier New"/>
                <a:ea typeface="Courier New"/>
                <a:cs typeface="Courier New"/>
                <a:sym typeface="Courier New"/>
              </a:rPr>
              <a:t>run:</a:t>
            </a:r>
          </a:p>
          <a:p>
            <a:pPr lvl="0" rtl="0">
              <a:spcBef>
                <a:spcPts val="0"/>
              </a:spcBef>
              <a:buNone/>
            </a:pPr>
            <a:r>
              <a:rPr lang="en-US" sz="1000" dirty="0">
                <a:solidFill>
                  <a:srgbClr val="00FFFF"/>
                </a:solidFill>
                <a:latin typeface="Courier New"/>
                <a:ea typeface="Courier New"/>
                <a:cs typeface="Courier New"/>
                <a:sym typeface="Courier New"/>
              </a:rPr>
              <a:t>  path: </a:t>
            </a:r>
            <a:r>
              <a:rPr lang="en-US" sz="1000" dirty="0" err="1">
                <a:solidFill>
                  <a:srgbClr val="00FF00"/>
                </a:solidFill>
                <a:latin typeface="Courier New"/>
                <a:ea typeface="Courier New"/>
                <a:cs typeface="Courier New"/>
                <a:sym typeface="Courier New"/>
              </a:rPr>
              <a:t>mvn</a:t>
            </a:r>
            <a:endParaRPr lang="en-US" sz="1000" dirty="0">
              <a:solidFill>
                <a:srgbClr val="00FF00"/>
              </a:solidFill>
              <a:latin typeface="Courier New"/>
              <a:ea typeface="Courier New"/>
              <a:cs typeface="Courier New"/>
              <a:sym typeface="Courier New"/>
            </a:endParaRPr>
          </a:p>
          <a:p>
            <a:pPr lvl="0" rtl="0">
              <a:spcBef>
                <a:spcPts val="0"/>
              </a:spcBef>
              <a:buNone/>
            </a:pPr>
            <a:r>
              <a:rPr lang="en-US" sz="1000" dirty="0">
                <a:solidFill>
                  <a:srgbClr val="00FFFF"/>
                </a:solidFill>
                <a:latin typeface="Courier New"/>
                <a:ea typeface="Courier New"/>
                <a:cs typeface="Courier New"/>
                <a:sym typeface="Courier New"/>
              </a:rPr>
              <a:t>  args:</a:t>
            </a:r>
            <a:r>
              <a:rPr lang="en-US" sz="1000" dirty="0">
                <a:solidFill>
                  <a:srgbClr val="00FF00"/>
                </a:solidFill>
                <a:latin typeface="Courier New"/>
                <a:ea typeface="Courier New"/>
                <a:cs typeface="Courier New"/>
                <a:sym typeface="Courier New"/>
              </a:rPr>
              <a:t> [ clean, test </a:t>
            </a:r>
            <a:r>
              <a:rPr lang="en-US" sz="1000" dirty="0" smtClean="0">
                <a:solidFill>
                  <a:srgbClr val="00FF00"/>
                </a:solidFill>
                <a:latin typeface="Courier New"/>
                <a:ea typeface="Courier New"/>
                <a:cs typeface="Courier New"/>
                <a:sym typeface="Courier New"/>
              </a:rPr>
              <a:t>]</a:t>
            </a:r>
          </a:p>
          <a:p>
            <a:pPr lvl="0" rtl="0">
              <a:spcBef>
                <a:spcPts val="0"/>
              </a:spcBef>
              <a:buNone/>
            </a:pPr>
            <a:endParaRPr lang="en-US" sz="1000" dirty="0">
              <a:solidFill>
                <a:srgbClr val="00FF00"/>
              </a:solidFill>
              <a:latin typeface="Courier New"/>
              <a:ea typeface="Courier New"/>
              <a:cs typeface="Courier New"/>
              <a:sym typeface="Courier New"/>
            </a:endParaRPr>
          </a:p>
          <a:p>
            <a:pPr lvl="0" rtl="0">
              <a:spcBef>
                <a:spcPts val="0"/>
              </a:spcBef>
              <a:buNone/>
            </a:pPr>
            <a:r>
              <a:rPr lang="en-US" sz="1000" dirty="0" smtClean="0">
                <a:solidFill>
                  <a:srgbClr val="00FF00"/>
                </a:solidFill>
                <a:latin typeface="Courier New"/>
                <a:ea typeface="Courier New"/>
                <a:cs typeface="Courier New"/>
                <a:sym typeface="Courier New"/>
              </a:rPr>
              <a:t>OR</a:t>
            </a:r>
          </a:p>
          <a:p>
            <a:pPr lvl="0" rtl="0">
              <a:spcBef>
                <a:spcPts val="0"/>
              </a:spcBef>
              <a:buNone/>
            </a:pPr>
            <a:endParaRPr lang="en-US" sz="1000" dirty="0">
              <a:solidFill>
                <a:srgbClr val="00FF00"/>
              </a:solidFill>
              <a:latin typeface="Courier New"/>
              <a:ea typeface="Courier New"/>
              <a:cs typeface="Courier New"/>
              <a:sym typeface="Courier New"/>
            </a:endParaRPr>
          </a:p>
          <a:p>
            <a:pPr lvl="0"/>
            <a:r>
              <a:rPr lang="en-US" sz="1000" dirty="0">
                <a:solidFill>
                  <a:srgbClr val="00FFFF"/>
                </a:solidFill>
                <a:latin typeface="Courier New"/>
                <a:ea typeface="Courier New"/>
                <a:cs typeface="Courier New"/>
                <a:sym typeface="Courier New"/>
              </a:rPr>
              <a:t>run:</a:t>
            </a:r>
          </a:p>
          <a:p>
            <a:pPr lvl="0"/>
            <a:r>
              <a:rPr lang="en-US" sz="1000" dirty="0">
                <a:solidFill>
                  <a:srgbClr val="00FFFF"/>
                </a:solidFill>
                <a:latin typeface="Courier New"/>
                <a:ea typeface="Courier New"/>
                <a:cs typeface="Courier New"/>
                <a:sym typeface="Courier New"/>
              </a:rPr>
              <a:t>  path: </a:t>
            </a:r>
            <a:r>
              <a:rPr lang="en-US" sz="1000" dirty="0" err="1" smtClean="0">
                <a:solidFill>
                  <a:srgbClr val="00FF00"/>
                </a:solidFill>
                <a:latin typeface="Courier New"/>
                <a:ea typeface="Courier New"/>
                <a:cs typeface="Courier New"/>
                <a:sym typeface="Courier New"/>
              </a:rPr>
              <a:t>program.sh</a:t>
            </a:r>
            <a:endParaRPr lang="en-US" sz="1000" dirty="0" smtClean="0">
              <a:solidFill>
                <a:srgbClr val="00FF00"/>
              </a:solidFill>
              <a:latin typeface="Courier New"/>
              <a:ea typeface="Courier New"/>
              <a:cs typeface="Courier New"/>
              <a:sym typeface="Courier New"/>
            </a:endParaRPr>
          </a:p>
          <a:p>
            <a:pPr lvl="0"/>
            <a:endParaRPr lang="en-US" sz="1000" dirty="0">
              <a:solidFill>
                <a:srgbClr val="00FF00"/>
              </a:solidFill>
              <a:latin typeface="Courier New"/>
              <a:ea typeface="Courier New"/>
              <a:cs typeface="Courier New"/>
              <a:sym typeface="Courier New"/>
            </a:endParaRPr>
          </a:p>
          <a:p>
            <a:pPr lvl="0"/>
            <a:r>
              <a:rPr lang="en-US" sz="1000" dirty="0">
                <a:solidFill>
                  <a:srgbClr val="CCCCCC"/>
                </a:solidFill>
                <a:latin typeface="Courier New"/>
                <a:ea typeface="Courier New"/>
                <a:cs typeface="Courier New"/>
                <a:sym typeface="Courier New"/>
              </a:rPr>
              <a:t># </a:t>
            </a:r>
            <a:r>
              <a:rPr lang="en-US" sz="1000" dirty="0" err="1" smtClean="0">
                <a:solidFill>
                  <a:srgbClr val="CCCCCC"/>
                </a:solidFill>
                <a:latin typeface="Courier New"/>
                <a:ea typeface="Courier New"/>
                <a:cs typeface="Courier New"/>
                <a:sym typeface="Courier New"/>
              </a:rPr>
              <a:t>program.sh</a:t>
            </a:r>
            <a:endParaRPr lang="en-US" sz="1000" dirty="0" smtClean="0">
              <a:solidFill>
                <a:srgbClr val="CCCCCC"/>
              </a:solidFill>
              <a:latin typeface="Courier New"/>
              <a:ea typeface="Courier New"/>
              <a:cs typeface="Courier New"/>
              <a:sym typeface="Courier New"/>
            </a:endParaRPr>
          </a:p>
          <a:p>
            <a:pPr lvl="0"/>
            <a:r>
              <a:rPr lang="en-US" sz="1000" dirty="0" smtClean="0">
                <a:solidFill>
                  <a:srgbClr val="00FF00"/>
                </a:solidFill>
                <a:latin typeface="Courier New"/>
                <a:ea typeface="Courier New"/>
                <a:cs typeface="Courier New"/>
                <a:sym typeface="Courier New"/>
              </a:rPr>
              <a:t>#!/bin/bash</a:t>
            </a:r>
          </a:p>
          <a:p>
            <a:pPr lvl="0"/>
            <a:r>
              <a:rPr lang="en-US" sz="1000" dirty="0" smtClean="0">
                <a:solidFill>
                  <a:srgbClr val="00FF00"/>
                </a:solidFill>
                <a:latin typeface="Courier New"/>
                <a:ea typeface="Courier New"/>
                <a:cs typeface="Courier New"/>
                <a:sym typeface="Courier New"/>
              </a:rPr>
              <a:t>echo “do something</a:t>
            </a:r>
            <a:r>
              <a:rPr lang="mr-IN" sz="1000" dirty="0" smtClean="0">
                <a:solidFill>
                  <a:srgbClr val="00FF00"/>
                </a:solidFill>
                <a:latin typeface="Courier New"/>
                <a:ea typeface="Courier New"/>
                <a:cs typeface="Courier New"/>
                <a:sym typeface="Courier New"/>
              </a:rPr>
              <a:t>…</a:t>
            </a:r>
            <a:r>
              <a:rPr lang="en-US" sz="1000" dirty="0" smtClean="0">
                <a:solidFill>
                  <a:srgbClr val="00FF00"/>
                </a:solidFill>
                <a:latin typeface="Courier New"/>
                <a:ea typeface="Courier New"/>
                <a:cs typeface="Courier New"/>
                <a:sym typeface="Courier New"/>
              </a:rPr>
              <a:t>”</a:t>
            </a:r>
            <a:endParaRPr lang="en-US" sz="1000" dirty="0">
              <a:solidFill>
                <a:srgbClr val="00FF00"/>
              </a:solidFill>
              <a:latin typeface="Courier New"/>
              <a:ea typeface="Courier New"/>
              <a:cs typeface="Courier New"/>
              <a:sym typeface="Courier New"/>
            </a:endParaRPr>
          </a:p>
        </p:txBody>
      </p:sp>
      <p:sp>
        <p:nvSpPr>
          <p:cNvPr id="230" name="Shape 230"/>
          <p:cNvSpPr txBox="1"/>
          <p:nvPr/>
        </p:nvSpPr>
        <p:spPr>
          <a:xfrm>
            <a:off x="820605" y="2718299"/>
            <a:ext cx="2444999" cy="2323800"/>
          </a:xfrm>
          <a:prstGeom prst="rect">
            <a:avLst/>
          </a:prstGeom>
          <a:noFill/>
          <a:ln>
            <a:noFill/>
          </a:ln>
        </p:spPr>
        <p:txBody>
          <a:bodyPr lIns="91425" tIns="91425" rIns="91425" bIns="91425" anchor="t" anchorCtr="0">
            <a:noAutofit/>
          </a:bodyPr>
          <a:lstStyle/>
          <a:p>
            <a:pPr lvl="0" rtl="0">
              <a:spcBef>
                <a:spcPts val="0"/>
              </a:spcBef>
              <a:buNone/>
            </a:pPr>
            <a:r>
              <a:rPr lang="en-US" sz="1000" dirty="0" smtClean="0">
                <a:solidFill>
                  <a:srgbClr val="00FFFF"/>
                </a:solidFill>
                <a:latin typeface="Courier New"/>
                <a:ea typeface="Courier New"/>
                <a:cs typeface="Courier New"/>
                <a:sym typeface="Courier New"/>
              </a:rPr>
              <a:t>jobs</a:t>
            </a:r>
            <a:r>
              <a:rPr lang="en-US" sz="1000" dirty="0">
                <a:solidFill>
                  <a:srgbClr val="00FFFF"/>
                </a:solidFill>
                <a:latin typeface="Courier New"/>
                <a:ea typeface="Courier New"/>
                <a:cs typeface="Courier New"/>
                <a:sym typeface="Courier New"/>
              </a:rPr>
              <a:t>:</a:t>
            </a:r>
          </a:p>
          <a:p>
            <a:pPr lvl="0" rtl="0">
              <a:spcBef>
                <a:spcPts val="0"/>
              </a:spcBef>
              <a:buNone/>
            </a:pPr>
            <a:r>
              <a:rPr lang="en-US" sz="1000" dirty="0">
                <a:solidFill>
                  <a:srgbClr val="00FF00"/>
                </a:solidFill>
                <a:latin typeface="Courier New"/>
                <a:ea typeface="Courier New"/>
                <a:cs typeface="Courier New"/>
                <a:sym typeface="Courier New"/>
              </a:rPr>
              <a:t>-</a:t>
            </a:r>
            <a:r>
              <a:rPr lang="en-US" sz="1000" dirty="0">
                <a:solidFill>
                  <a:srgbClr val="00FFFF"/>
                </a:solidFill>
                <a:latin typeface="Courier New"/>
                <a:ea typeface="Courier New"/>
                <a:cs typeface="Courier New"/>
                <a:sym typeface="Courier New"/>
              </a:rPr>
              <a:t> name: </a:t>
            </a:r>
            <a:r>
              <a:rPr lang="en-US" sz="1000" dirty="0" smtClean="0">
                <a:solidFill>
                  <a:srgbClr val="00FF00"/>
                </a:solidFill>
                <a:latin typeface="Courier New"/>
                <a:ea typeface="Courier New"/>
                <a:cs typeface="Courier New"/>
                <a:sym typeface="Courier New"/>
              </a:rPr>
              <a:t>QA</a:t>
            </a:r>
            <a:endParaRPr lang="en-US" sz="1000" dirty="0">
              <a:solidFill>
                <a:srgbClr val="00FF00"/>
              </a:solidFill>
              <a:latin typeface="Courier New"/>
              <a:ea typeface="Courier New"/>
              <a:cs typeface="Courier New"/>
              <a:sym typeface="Courier New"/>
            </a:endParaRPr>
          </a:p>
          <a:p>
            <a:pPr lvl="0" rtl="0">
              <a:spcBef>
                <a:spcPts val="0"/>
              </a:spcBef>
              <a:buNone/>
            </a:pPr>
            <a:r>
              <a:rPr lang="en-US" sz="1000" dirty="0">
                <a:solidFill>
                  <a:srgbClr val="00FFFF"/>
                </a:solidFill>
                <a:latin typeface="Courier New"/>
                <a:ea typeface="Courier New"/>
                <a:cs typeface="Courier New"/>
                <a:sym typeface="Courier New"/>
              </a:rPr>
              <a:t>  plan:</a:t>
            </a:r>
          </a:p>
          <a:p>
            <a:pPr lvl="0" rtl="0">
              <a:spcBef>
                <a:spcPts val="0"/>
              </a:spcBef>
              <a:buNone/>
            </a:pPr>
            <a:r>
              <a:rPr lang="en-US" sz="1000" dirty="0">
                <a:solidFill>
                  <a:srgbClr val="00FF00"/>
                </a:solidFill>
                <a:latin typeface="Courier New"/>
                <a:ea typeface="Courier New"/>
                <a:cs typeface="Courier New"/>
                <a:sym typeface="Courier New"/>
              </a:rPr>
              <a:t>  - </a:t>
            </a:r>
            <a:r>
              <a:rPr lang="en-US" sz="1000" dirty="0">
                <a:solidFill>
                  <a:srgbClr val="00FFFF"/>
                </a:solidFill>
                <a:latin typeface="Courier New"/>
                <a:ea typeface="Courier New"/>
                <a:cs typeface="Courier New"/>
                <a:sym typeface="Courier New"/>
              </a:rPr>
              <a:t>get: </a:t>
            </a:r>
            <a:r>
              <a:rPr lang="en-US" sz="1000" dirty="0" err="1">
                <a:solidFill>
                  <a:srgbClr val="00FF00"/>
                </a:solidFill>
                <a:latin typeface="Courier New"/>
                <a:ea typeface="Courier New"/>
                <a:cs typeface="Courier New"/>
                <a:sym typeface="Courier New"/>
              </a:rPr>
              <a:t>pcfdemo</a:t>
            </a:r>
            <a:endParaRPr lang="en-US" sz="1000" dirty="0">
              <a:solidFill>
                <a:srgbClr val="00FF00"/>
              </a:solidFill>
              <a:latin typeface="Courier New"/>
              <a:ea typeface="Courier New"/>
              <a:cs typeface="Courier New"/>
              <a:sym typeface="Courier New"/>
            </a:endParaRPr>
          </a:p>
          <a:p>
            <a:pPr lvl="0" rtl="0">
              <a:spcBef>
                <a:spcPts val="0"/>
              </a:spcBef>
              <a:buNone/>
            </a:pPr>
            <a:r>
              <a:rPr lang="en-US" sz="1000" dirty="0">
                <a:solidFill>
                  <a:srgbClr val="00FFFF"/>
                </a:solidFill>
                <a:latin typeface="Courier New"/>
                <a:ea typeface="Courier New"/>
                <a:cs typeface="Courier New"/>
                <a:sym typeface="Courier New"/>
              </a:rPr>
              <a:t>    trigger: </a:t>
            </a:r>
            <a:r>
              <a:rPr lang="en-US" sz="1000" dirty="0">
                <a:solidFill>
                  <a:srgbClr val="00FF00"/>
                </a:solidFill>
                <a:latin typeface="Courier New"/>
                <a:ea typeface="Courier New"/>
                <a:cs typeface="Courier New"/>
                <a:sym typeface="Courier New"/>
              </a:rPr>
              <a:t>true</a:t>
            </a:r>
          </a:p>
          <a:p>
            <a:pPr lvl="0"/>
            <a:r>
              <a:rPr lang="en-US" sz="1000" dirty="0">
                <a:solidFill>
                  <a:srgbClr val="00FFFF"/>
                </a:solidFill>
                <a:latin typeface="Courier New"/>
                <a:ea typeface="Courier New"/>
                <a:cs typeface="Courier New"/>
                <a:sym typeface="Courier New"/>
              </a:rPr>
              <a:t>  </a:t>
            </a:r>
            <a:r>
              <a:rPr lang="en-US" sz="1000" dirty="0">
                <a:solidFill>
                  <a:srgbClr val="00FF00"/>
                </a:solidFill>
                <a:latin typeface="Courier New"/>
                <a:ea typeface="Courier New"/>
                <a:cs typeface="Courier New"/>
                <a:sym typeface="Courier New"/>
              </a:rPr>
              <a:t>-</a:t>
            </a:r>
            <a:r>
              <a:rPr lang="en-US" sz="1000" dirty="0">
                <a:solidFill>
                  <a:srgbClr val="00FFFF"/>
                </a:solidFill>
                <a:latin typeface="Courier New"/>
                <a:ea typeface="Courier New"/>
                <a:cs typeface="Courier New"/>
                <a:sym typeface="Courier New"/>
              </a:rPr>
              <a:t> </a:t>
            </a:r>
            <a:r>
              <a:rPr lang="en-US" sz="1000" dirty="0" smtClean="0">
                <a:solidFill>
                  <a:srgbClr val="00FFFF"/>
                </a:solidFill>
                <a:latin typeface="Courier New"/>
                <a:ea typeface="Courier New"/>
                <a:cs typeface="Courier New"/>
                <a:sym typeface="Courier New"/>
              </a:rPr>
              <a:t>task: </a:t>
            </a:r>
            <a:r>
              <a:rPr lang="en-US" sz="1000" dirty="0" smtClean="0">
                <a:solidFill>
                  <a:srgbClr val="00FF00"/>
                </a:solidFill>
                <a:latin typeface="Courier New"/>
                <a:ea typeface="Courier New"/>
                <a:cs typeface="Courier New"/>
                <a:sym typeface="Courier New"/>
              </a:rPr>
              <a:t>do-something</a:t>
            </a:r>
            <a:r>
              <a:rPr lang="en-US" sz="1000" dirty="0" smtClean="0">
                <a:solidFill>
                  <a:srgbClr val="00FFFF"/>
                </a:solidFill>
                <a:latin typeface="Courier New"/>
                <a:ea typeface="Courier New"/>
                <a:cs typeface="Courier New"/>
                <a:sym typeface="Courier New"/>
              </a:rPr>
              <a:t/>
            </a:r>
            <a:br>
              <a:rPr lang="en-US" sz="1000" dirty="0" smtClean="0">
                <a:solidFill>
                  <a:srgbClr val="00FFFF"/>
                </a:solidFill>
                <a:latin typeface="Courier New"/>
                <a:ea typeface="Courier New"/>
                <a:cs typeface="Courier New"/>
                <a:sym typeface="Courier New"/>
              </a:rPr>
            </a:br>
            <a:r>
              <a:rPr lang="en-US" sz="1000" dirty="0" smtClean="0">
                <a:solidFill>
                  <a:srgbClr val="00FFFF"/>
                </a:solidFill>
                <a:latin typeface="Courier New"/>
                <a:ea typeface="Courier New"/>
                <a:cs typeface="Courier New"/>
                <a:sym typeface="Courier New"/>
              </a:rPr>
              <a:t>    file</a:t>
            </a:r>
            <a:r>
              <a:rPr lang="en-US" sz="1000" dirty="0">
                <a:solidFill>
                  <a:srgbClr val="00FFFF"/>
                </a:solidFill>
                <a:latin typeface="Courier New"/>
                <a:ea typeface="Courier New"/>
                <a:cs typeface="Courier New"/>
                <a:sym typeface="Courier New"/>
              </a:rPr>
              <a:t>: </a:t>
            </a:r>
            <a:r>
              <a:rPr lang="en-US" sz="1000" dirty="0" err="1">
                <a:solidFill>
                  <a:srgbClr val="00FF00"/>
                </a:solidFill>
                <a:latin typeface="Courier New"/>
                <a:ea typeface="Courier New"/>
                <a:cs typeface="Courier New"/>
                <a:sym typeface="Courier New"/>
              </a:rPr>
              <a:t>pcfdemo</a:t>
            </a:r>
            <a:r>
              <a:rPr lang="en-US" sz="1000" dirty="0">
                <a:solidFill>
                  <a:srgbClr val="00FF00"/>
                </a:solidFill>
                <a:latin typeface="Courier New"/>
                <a:ea typeface="Courier New"/>
                <a:cs typeface="Courier New"/>
                <a:sym typeface="Courier New"/>
              </a:rPr>
              <a:t>/</a:t>
            </a:r>
            <a:r>
              <a:rPr lang="en-US" sz="1000" dirty="0" err="1">
                <a:solidFill>
                  <a:srgbClr val="00FF00"/>
                </a:solidFill>
                <a:latin typeface="Courier New"/>
                <a:ea typeface="Courier New"/>
                <a:cs typeface="Courier New"/>
                <a:sym typeface="Courier New"/>
              </a:rPr>
              <a:t>unit.yml</a:t>
            </a:r>
            <a:endParaRPr lang="en-US" sz="1000" dirty="0">
              <a:solidFill>
                <a:srgbClr val="00FF00"/>
              </a:solidFill>
              <a:latin typeface="Courier New"/>
              <a:ea typeface="Courier New"/>
              <a:cs typeface="Courier New"/>
              <a:sym typeface="Courier New"/>
            </a:endParaRPr>
          </a:p>
          <a:p>
            <a:pPr lvl="0" rtl="0">
              <a:spcBef>
                <a:spcPts val="0"/>
              </a:spcBef>
              <a:buNone/>
            </a:pPr>
            <a:endParaRPr sz="1000" dirty="0">
              <a:latin typeface="Courier New"/>
              <a:ea typeface="Courier New"/>
              <a:cs typeface="Courier New"/>
              <a:sym typeface="Courier New"/>
            </a:endParaRPr>
          </a:p>
          <a:p>
            <a:pPr lvl="0" rtl="0">
              <a:spcBef>
                <a:spcPts val="0"/>
              </a:spcBef>
              <a:buNone/>
            </a:pPr>
            <a:endParaRPr sz="1000" dirty="0">
              <a:latin typeface="Courier New"/>
              <a:ea typeface="Courier New"/>
              <a:cs typeface="Courier New"/>
              <a:sym typeface="Courier New"/>
            </a:endParaRPr>
          </a:p>
        </p:txBody>
      </p:sp>
      <p:cxnSp>
        <p:nvCxnSpPr>
          <p:cNvPr id="236" name="Straight Arrow Connector 235"/>
          <p:cNvCxnSpPr/>
          <p:nvPr/>
        </p:nvCxnSpPr>
        <p:spPr>
          <a:xfrm>
            <a:off x="1294085" y="2718299"/>
            <a:ext cx="64303" cy="641706"/>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2965947" y="2234644"/>
            <a:ext cx="1698739" cy="1609071"/>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858724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p:nvPr/>
        </p:nvSpPr>
        <p:spPr>
          <a:xfrm>
            <a:off x="308750" y="715746"/>
            <a:ext cx="2444999" cy="1037999"/>
          </a:xfrm>
          <a:prstGeom prst="rect">
            <a:avLst/>
          </a:prstGeom>
          <a:noFill/>
          <a:ln>
            <a:noFill/>
          </a:ln>
        </p:spPr>
        <p:txBody>
          <a:bodyPr lIns="91425" tIns="91425" rIns="91425" bIns="91425" anchor="t" anchorCtr="0">
            <a:noAutofit/>
          </a:bodyPr>
          <a:lstStyle/>
          <a:p>
            <a:pPr lvl="0" algn="ctr" rtl="0">
              <a:spcBef>
                <a:spcPts val="0"/>
              </a:spcBef>
              <a:spcAft>
                <a:spcPts val="1000"/>
              </a:spcAft>
              <a:buNone/>
            </a:pPr>
            <a:endParaRPr dirty="0">
              <a:solidFill>
                <a:schemeClr val="lt1"/>
              </a:solidFill>
            </a:endParaRPr>
          </a:p>
          <a:p>
            <a:pPr lvl="0" algn="just" rtl="0">
              <a:spcBef>
                <a:spcPts val="0"/>
              </a:spcBef>
              <a:buNone/>
            </a:pPr>
            <a:r>
              <a:rPr lang="en-US" sz="1200" dirty="0">
                <a:solidFill>
                  <a:schemeClr val="lt1"/>
                </a:solidFill>
              </a:rPr>
              <a:t>the resulting flow of resources through jobs</a:t>
            </a:r>
          </a:p>
        </p:txBody>
      </p:sp>
      <p:sp>
        <p:nvSpPr>
          <p:cNvPr id="239" name="Shape 239"/>
          <p:cNvSpPr txBox="1"/>
          <p:nvPr/>
        </p:nvSpPr>
        <p:spPr>
          <a:xfrm>
            <a:off x="1659000" y="298650"/>
            <a:ext cx="5826000" cy="505200"/>
          </a:xfrm>
          <a:prstGeom prst="rect">
            <a:avLst/>
          </a:prstGeom>
          <a:noFill/>
          <a:ln>
            <a:noFill/>
          </a:ln>
        </p:spPr>
        <p:txBody>
          <a:bodyPr lIns="91425" tIns="91425" rIns="91425" bIns="91425" anchor="t" anchorCtr="0">
            <a:noAutofit/>
          </a:bodyPr>
          <a:lstStyle/>
          <a:p>
            <a:pPr lvl="0" algn="ctr" rtl="0">
              <a:spcBef>
                <a:spcPts val="0"/>
              </a:spcBef>
              <a:buNone/>
            </a:pPr>
            <a:r>
              <a:rPr lang="en-US" sz="2400">
                <a:solidFill>
                  <a:schemeClr val="accent1"/>
                </a:solidFill>
              </a:rPr>
              <a:t>Concourse Concepts: pipelines</a:t>
            </a:r>
          </a:p>
        </p:txBody>
      </p:sp>
      <p:sp>
        <p:nvSpPr>
          <p:cNvPr id="240" name="Shape 240"/>
          <p:cNvSpPr txBox="1"/>
          <p:nvPr/>
        </p:nvSpPr>
        <p:spPr>
          <a:xfrm>
            <a:off x="3349500" y="715746"/>
            <a:ext cx="2444999" cy="1037999"/>
          </a:xfrm>
          <a:prstGeom prst="rect">
            <a:avLst/>
          </a:prstGeom>
          <a:noFill/>
          <a:ln>
            <a:noFill/>
          </a:ln>
        </p:spPr>
        <p:txBody>
          <a:bodyPr lIns="91425" tIns="91425" rIns="91425" bIns="91425" anchor="t" anchorCtr="0">
            <a:noAutofit/>
          </a:bodyPr>
          <a:lstStyle/>
          <a:p>
            <a:pPr lvl="0" algn="ctr" rtl="0">
              <a:spcBef>
                <a:spcPts val="0"/>
              </a:spcBef>
              <a:spcAft>
                <a:spcPts val="1000"/>
              </a:spcAft>
              <a:buNone/>
            </a:pPr>
            <a:endParaRPr>
              <a:solidFill>
                <a:schemeClr val="lt1"/>
              </a:solidFill>
            </a:endParaRPr>
          </a:p>
          <a:p>
            <a:pPr lvl="0" algn="just" rtl="0">
              <a:spcBef>
                <a:spcPts val="0"/>
              </a:spcBef>
              <a:buNone/>
            </a:pPr>
            <a:r>
              <a:rPr lang="en-US" sz="1200">
                <a:solidFill>
                  <a:schemeClr val="lt1"/>
                </a:solidFill>
              </a:rPr>
              <a:t>fancy visualization UI for build monitor</a:t>
            </a:r>
          </a:p>
        </p:txBody>
      </p:sp>
      <p:sp>
        <p:nvSpPr>
          <p:cNvPr id="241" name="Shape 241"/>
          <p:cNvSpPr txBox="1"/>
          <p:nvPr/>
        </p:nvSpPr>
        <p:spPr>
          <a:xfrm>
            <a:off x="6390250" y="715746"/>
            <a:ext cx="2444999" cy="1037999"/>
          </a:xfrm>
          <a:prstGeom prst="rect">
            <a:avLst/>
          </a:prstGeom>
          <a:noFill/>
          <a:ln>
            <a:noFill/>
          </a:ln>
        </p:spPr>
        <p:txBody>
          <a:bodyPr lIns="91425" tIns="91425" rIns="91425" bIns="91425" anchor="t" anchorCtr="0">
            <a:noAutofit/>
          </a:bodyPr>
          <a:lstStyle/>
          <a:p>
            <a:pPr lvl="0" algn="ctr" rtl="0">
              <a:spcBef>
                <a:spcPts val="0"/>
              </a:spcBef>
              <a:spcAft>
                <a:spcPts val="1000"/>
              </a:spcAft>
              <a:buNone/>
            </a:pPr>
            <a:endParaRPr>
              <a:solidFill>
                <a:schemeClr val="lt1"/>
              </a:solidFill>
            </a:endParaRPr>
          </a:p>
          <a:p>
            <a:pPr lvl="0" algn="just" rtl="0">
              <a:spcBef>
                <a:spcPts val="0"/>
              </a:spcBef>
              <a:buNone/>
            </a:pPr>
            <a:r>
              <a:rPr lang="en-US" sz="1200">
                <a:solidFill>
                  <a:schemeClr val="lt1"/>
                </a:solidFill>
              </a:rPr>
              <a:t>many isolated pipelines per deployment</a:t>
            </a:r>
          </a:p>
        </p:txBody>
      </p:sp>
      <p:pic>
        <p:nvPicPr>
          <p:cNvPr id="242" name="Shape 242"/>
          <p:cNvPicPr preferRelativeResize="0"/>
          <p:nvPr/>
        </p:nvPicPr>
        <p:blipFill>
          <a:blip r:embed="rId3">
            <a:alphaModFix/>
          </a:blip>
          <a:stretch>
            <a:fillRect/>
          </a:stretch>
        </p:blipFill>
        <p:spPr>
          <a:xfrm>
            <a:off x="115825" y="1885071"/>
            <a:ext cx="8951724" cy="1294350"/>
          </a:xfrm>
          <a:prstGeom prst="rect">
            <a:avLst/>
          </a:prstGeom>
          <a:noFill/>
          <a:ln w="9525" cap="flat" cmpd="sng">
            <a:solidFill>
              <a:srgbClr val="008881"/>
            </a:solidFill>
            <a:prstDash val="solid"/>
            <a:round/>
            <a:headEnd type="none" w="med" len="med"/>
            <a:tailEnd type="none" w="med" len="med"/>
          </a:ln>
        </p:spPr>
      </p:pic>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p:nvPr/>
        </p:nvSpPr>
        <p:spPr>
          <a:xfrm>
            <a:off x="476875" y="877550"/>
            <a:ext cx="8072999" cy="3618900"/>
          </a:xfrm>
          <a:prstGeom prst="rect">
            <a:avLst/>
          </a:prstGeom>
          <a:noFill/>
          <a:ln w="9525" cap="flat" cmpd="sng">
            <a:solidFill>
              <a:srgbClr val="00888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sz="800">
                <a:solidFill>
                  <a:srgbClr val="43E5D5"/>
                </a:solidFill>
                <a:latin typeface="Courier New"/>
                <a:ea typeface="Courier New"/>
                <a:cs typeface="Courier New"/>
                <a:sym typeface="Courier New"/>
              </a:rPr>
              <a:t>~/git/PCF-demo</a:t>
            </a:r>
            <a:r>
              <a:rPr lang="en-US" sz="800">
                <a:solidFill>
                  <a:schemeClr val="lt2"/>
                </a:solidFill>
                <a:latin typeface="Courier New"/>
                <a:ea typeface="Courier New"/>
                <a:cs typeface="Courier New"/>
                <a:sym typeface="Courier New"/>
              </a:rPr>
              <a:t> </a:t>
            </a:r>
            <a:r>
              <a:rPr lang="en-US" sz="800">
                <a:solidFill>
                  <a:srgbClr val="00FF00"/>
                </a:solidFill>
                <a:latin typeface="Courier New"/>
                <a:ea typeface="Courier New"/>
                <a:cs typeface="Courier New"/>
                <a:sym typeface="Courier New"/>
              </a:rPr>
              <a:t>»</a:t>
            </a:r>
            <a:r>
              <a:rPr lang="en-US" sz="800">
                <a:solidFill>
                  <a:schemeClr val="lt2"/>
                </a:solidFill>
                <a:latin typeface="Courier New"/>
                <a:ea typeface="Courier New"/>
                <a:cs typeface="Courier New"/>
                <a:sym typeface="Courier New"/>
              </a:rPr>
              <a:t> fly execute -c ci/tasks/build.yml -i pcfdemo=.</a:t>
            </a:r>
          </a:p>
          <a:p>
            <a:pPr lvl="0" rtl="0">
              <a:spcBef>
                <a:spcPts val="0"/>
              </a:spcBef>
              <a:buNone/>
            </a:pPr>
            <a:r>
              <a:rPr lang="en-US" sz="800">
                <a:solidFill>
                  <a:schemeClr val="lt2"/>
                </a:solidFill>
                <a:latin typeface="Courier New"/>
                <a:ea typeface="Courier New"/>
                <a:cs typeface="Courier New"/>
                <a:sym typeface="Courier New"/>
              </a:rPr>
              <a:t>executing build 92</a:t>
            </a:r>
          </a:p>
          <a:p>
            <a:pPr lvl="0" rtl="0">
              <a:spcBef>
                <a:spcPts val="0"/>
              </a:spcBef>
              <a:buNone/>
            </a:pPr>
            <a:r>
              <a:rPr lang="en-US" sz="800">
                <a:solidFill>
                  <a:schemeClr val="lt2"/>
                </a:solidFill>
                <a:latin typeface="Courier New"/>
                <a:ea typeface="Courier New"/>
                <a:cs typeface="Courier New"/>
                <a:sym typeface="Courier New"/>
              </a:rPr>
              <a:t>  % Total    % Received % Xferd  Average Speed   Time    Time     Time  Current</a:t>
            </a:r>
          </a:p>
          <a:p>
            <a:pPr lvl="0" rtl="0">
              <a:spcBef>
                <a:spcPts val="0"/>
              </a:spcBef>
              <a:buNone/>
            </a:pPr>
            <a:r>
              <a:rPr lang="en-US" sz="800">
                <a:solidFill>
                  <a:schemeClr val="lt2"/>
                </a:solidFill>
                <a:latin typeface="Courier New"/>
                <a:ea typeface="Courier New"/>
                <a:cs typeface="Courier New"/>
                <a:sym typeface="Courier New"/>
              </a:rPr>
              <a:t>                                 Dload  Upload   Total   Spent    Left  Speed</a:t>
            </a:r>
          </a:p>
          <a:p>
            <a:pPr lvl="0" rtl="0">
              <a:spcBef>
                <a:spcPts val="0"/>
              </a:spcBef>
              <a:buNone/>
            </a:pPr>
            <a:r>
              <a:rPr lang="en-US" sz="800">
                <a:solidFill>
                  <a:schemeClr val="lt2"/>
                </a:solidFill>
                <a:latin typeface="Courier New"/>
                <a:ea typeface="Courier New"/>
                <a:cs typeface="Courier New"/>
                <a:sym typeface="Courier New"/>
              </a:rPr>
              <a:t>100 58.8M    0 58.8M    0     0  28.1M      0 --:--:--  0:00:02 --:--:-- 28.1M</a:t>
            </a:r>
          </a:p>
          <a:p>
            <a:pPr lvl="0" rtl="0">
              <a:spcBef>
                <a:spcPts val="0"/>
              </a:spcBef>
              <a:buNone/>
            </a:pPr>
            <a:r>
              <a:rPr lang="en-US" sz="800" b="1">
                <a:solidFill>
                  <a:schemeClr val="lt1"/>
                </a:solidFill>
                <a:latin typeface="Courier New"/>
                <a:ea typeface="Courier New"/>
                <a:cs typeface="Courier New"/>
                <a:sym typeface="Courier New"/>
              </a:rPr>
              <a:t>initializing with docker:///java#8</a:t>
            </a:r>
          </a:p>
          <a:p>
            <a:pPr lvl="0" rtl="0">
              <a:spcBef>
                <a:spcPts val="0"/>
              </a:spcBef>
              <a:buNone/>
            </a:pPr>
            <a:r>
              <a:rPr lang="en-US" sz="800" b="1">
                <a:solidFill>
                  <a:schemeClr val="lt1"/>
                </a:solidFill>
                <a:latin typeface="Courier New"/>
                <a:ea typeface="Courier New"/>
                <a:cs typeface="Courier New"/>
                <a:sym typeface="Courier New"/>
              </a:rPr>
              <a:t>running pcfdemo/ci/tasks/build.sh</a:t>
            </a:r>
          </a:p>
          <a:p>
            <a:pPr lvl="0" rtl="0">
              <a:spcBef>
                <a:spcPts val="0"/>
              </a:spcBef>
              <a:buNone/>
            </a:pPr>
            <a:r>
              <a:rPr lang="en-US" sz="800">
                <a:solidFill>
                  <a:schemeClr val="lt2"/>
                </a:solidFill>
                <a:latin typeface="Courier New"/>
                <a:ea typeface="Courier New"/>
                <a:cs typeface="Courier New"/>
                <a:sym typeface="Courier New"/>
              </a:rPr>
              <a:t>[INFO] Scanning for projects...</a:t>
            </a:r>
          </a:p>
          <a:p>
            <a:pPr lvl="0" rtl="0">
              <a:spcBef>
                <a:spcPts val="0"/>
              </a:spcBef>
              <a:buNone/>
            </a:pPr>
            <a:r>
              <a:rPr lang="en-US" sz="800">
                <a:solidFill>
                  <a:schemeClr val="lt2"/>
                </a:solidFill>
                <a:latin typeface="Courier New"/>
                <a:ea typeface="Courier New"/>
                <a:cs typeface="Courier New"/>
                <a:sym typeface="Courier New"/>
              </a:rPr>
              <a:t>[INFO]</a:t>
            </a:r>
          </a:p>
          <a:p>
            <a:pPr lvl="0" rtl="0">
              <a:spcBef>
                <a:spcPts val="0"/>
              </a:spcBef>
              <a:buNone/>
            </a:pPr>
            <a:r>
              <a:rPr lang="en-US" sz="800">
                <a:solidFill>
                  <a:schemeClr val="lt2"/>
                </a:solidFill>
                <a:latin typeface="Courier New"/>
                <a:ea typeface="Courier New"/>
                <a:cs typeface="Courier New"/>
                <a:sym typeface="Courier New"/>
              </a:rPr>
              <a:t>[INFO] ------------------------------------------------------------------------</a:t>
            </a:r>
          </a:p>
          <a:p>
            <a:pPr lvl="0" rtl="0">
              <a:spcBef>
                <a:spcPts val="0"/>
              </a:spcBef>
              <a:buNone/>
            </a:pPr>
            <a:r>
              <a:rPr lang="en-US" sz="800">
                <a:solidFill>
                  <a:schemeClr val="lt2"/>
                </a:solidFill>
                <a:latin typeface="Courier New"/>
                <a:ea typeface="Courier New"/>
                <a:cs typeface="Courier New"/>
                <a:sym typeface="Courier New"/>
              </a:rPr>
              <a:t>[INFO] Building pcf-demo 1.0.0-BUILD-SNAPSHOT</a:t>
            </a:r>
          </a:p>
          <a:p>
            <a:pPr lvl="0" rtl="0">
              <a:spcBef>
                <a:spcPts val="0"/>
              </a:spcBef>
              <a:buNone/>
            </a:pPr>
            <a:r>
              <a:rPr lang="en-US" sz="800">
                <a:solidFill>
                  <a:schemeClr val="lt2"/>
                </a:solidFill>
                <a:latin typeface="Courier New"/>
                <a:ea typeface="Courier New"/>
                <a:cs typeface="Courier New"/>
                <a:sym typeface="Courier New"/>
              </a:rPr>
              <a:t>[INFO] ------------------------------------------------------------------------</a:t>
            </a:r>
          </a:p>
          <a:p>
            <a:pPr lvl="0" rtl="0">
              <a:spcBef>
                <a:spcPts val="0"/>
              </a:spcBef>
              <a:buNone/>
            </a:pPr>
            <a:r>
              <a:rPr lang="en-US" sz="800">
                <a:solidFill>
                  <a:schemeClr val="lt2"/>
                </a:solidFill>
                <a:latin typeface="Courier New"/>
                <a:ea typeface="Courier New"/>
                <a:cs typeface="Courier New"/>
                <a:sym typeface="Courier New"/>
              </a:rPr>
              <a:t>...</a:t>
            </a:r>
          </a:p>
          <a:p>
            <a:pPr lvl="0" rtl="0">
              <a:spcBef>
                <a:spcPts val="0"/>
              </a:spcBef>
              <a:buNone/>
            </a:pPr>
            <a:r>
              <a:rPr lang="en-US" sz="800">
                <a:solidFill>
                  <a:schemeClr val="lt2"/>
                </a:solidFill>
                <a:latin typeface="Courier New"/>
                <a:ea typeface="Courier New"/>
                <a:cs typeface="Courier New"/>
                <a:sym typeface="Courier New"/>
              </a:rPr>
              <a:t>[INFO] Packaging webapp</a:t>
            </a:r>
          </a:p>
          <a:p>
            <a:pPr lvl="0" rtl="0">
              <a:spcBef>
                <a:spcPts val="0"/>
              </a:spcBef>
              <a:buNone/>
            </a:pPr>
            <a:r>
              <a:rPr lang="en-US" sz="800">
                <a:solidFill>
                  <a:schemeClr val="lt2"/>
                </a:solidFill>
                <a:latin typeface="Courier New"/>
                <a:ea typeface="Courier New"/>
                <a:cs typeface="Courier New"/>
                <a:sym typeface="Courier New"/>
              </a:rPr>
              <a:t>[INFO] Assembling webapp [pcf-demo] in [/tmp/build/e55deab7/pcfdemo/target/pcfdemo]</a:t>
            </a:r>
          </a:p>
          <a:p>
            <a:pPr lvl="0" rtl="0">
              <a:spcBef>
                <a:spcPts val="0"/>
              </a:spcBef>
              <a:buNone/>
            </a:pPr>
            <a:r>
              <a:rPr lang="en-US" sz="800">
                <a:solidFill>
                  <a:schemeClr val="lt2"/>
                </a:solidFill>
                <a:latin typeface="Courier New"/>
                <a:ea typeface="Courier New"/>
                <a:cs typeface="Courier New"/>
                <a:sym typeface="Courier New"/>
              </a:rPr>
              <a:t>[INFO] Processing war project</a:t>
            </a:r>
          </a:p>
          <a:p>
            <a:pPr lvl="0" rtl="0">
              <a:spcBef>
                <a:spcPts val="0"/>
              </a:spcBef>
              <a:buNone/>
            </a:pPr>
            <a:r>
              <a:rPr lang="en-US" sz="800">
                <a:solidFill>
                  <a:schemeClr val="lt2"/>
                </a:solidFill>
                <a:latin typeface="Courier New"/>
                <a:ea typeface="Courier New"/>
                <a:cs typeface="Courier New"/>
                <a:sym typeface="Courier New"/>
              </a:rPr>
              <a:t>[INFO] Copying webapp resources [/tmp/build/e55deab7/pcfdemo/src/main/webapp]</a:t>
            </a:r>
          </a:p>
          <a:p>
            <a:pPr lvl="0" rtl="0">
              <a:spcBef>
                <a:spcPts val="0"/>
              </a:spcBef>
              <a:buNone/>
            </a:pPr>
            <a:r>
              <a:rPr lang="en-US" sz="800">
                <a:solidFill>
                  <a:schemeClr val="lt2"/>
                </a:solidFill>
                <a:latin typeface="Courier New"/>
                <a:ea typeface="Courier New"/>
                <a:cs typeface="Courier New"/>
                <a:sym typeface="Courier New"/>
              </a:rPr>
              <a:t>[INFO] Webapp assembled in [61 msecs]</a:t>
            </a:r>
          </a:p>
          <a:p>
            <a:pPr lvl="0" rtl="0">
              <a:spcBef>
                <a:spcPts val="0"/>
              </a:spcBef>
              <a:buNone/>
            </a:pPr>
            <a:r>
              <a:rPr lang="en-US" sz="800">
                <a:solidFill>
                  <a:schemeClr val="lt2"/>
                </a:solidFill>
                <a:latin typeface="Courier New"/>
                <a:ea typeface="Courier New"/>
                <a:cs typeface="Courier New"/>
                <a:sym typeface="Courier New"/>
              </a:rPr>
              <a:t>[INFO] Building war: /tmp/build/e55deab7/pcfdemo/target/pcfdemo.war</a:t>
            </a:r>
          </a:p>
          <a:p>
            <a:pPr lvl="0" rtl="0">
              <a:spcBef>
                <a:spcPts val="0"/>
              </a:spcBef>
              <a:buNone/>
            </a:pPr>
            <a:r>
              <a:rPr lang="en-US" sz="800">
                <a:solidFill>
                  <a:schemeClr val="lt2"/>
                </a:solidFill>
                <a:latin typeface="Courier New"/>
                <a:ea typeface="Courier New"/>
                <a:cs typeface="Courier New"/>
                <a:sym typeface="Courier New"/>
              </a:rPr>
              <a:t>[INFO] WEB-INF/web.xml already added, skipping</a:t>
            </a:r>
          </a:p>
          <a:p>
            <a:pPr lvl="0" rtl="0">
              <a:spcBef>
                <a:spcPts val="0"/>
              </a:spcBef>
              <a:buNone/>
            </a:pPr>
            <a:r>
              <a:rPr lang="en-US" sz="800">
                <a:solidFill>
                  <a:schemeClr val="lt2"/>
                </a:solidFill>
                <a:latin typeface="Courier New"/>
                <a:ea typeface="Courier New"/>
                <a:cs typeface="Courier New"/>
                <a:sym typeface="Courier New"/>
              </a:rPr>
              <a:t>[INFO] ------------------------------------------------------------------------</a:t>
            </a:r>
          </a:p>
          <a:p>
            <a:pPr lvl="0" rtl="0">
              <a:spcBef>
                <a:spcPts val="0"/>
              </a:spcBef>
              <a:buNone/>
            </a:pPr>
            <a:r>
              <a:rPr lang="en-US" sz="800">
                <a:solidFill>
                  <a:schemeClr val="lt2"/>
                </a:solidFill>
                <a:latin typeface="Courier New"/>
                <a:ea typeface="Courier New"/>
                <a:cs typeface="Courier New"/>
                <a:sym typeface="Courier New"/>
              </a:rPr>
              <a:t>[INFO] BUILD SUCCESS</a:t>
            </a:r>
          </a:p>
          <a:p>
            <a:pPr lvl="0" rtl="0">
              <a:spcBef>
                <a:spcPts val="0"/>
              </a:spcBef>
              <a:buNone/>
            </a:pPr>
            <a:r>
              <a:rPr lang="en-US" sz="800">
                <a:solidFill>
                  <a:schemeClr val="lt2"/>
                </a:solidFill>
                <a:latin typeface="Courier New"/>
                <a:ea typeface="Courier New"/>
                <a:cs typeface="Courier New"/>
                <a:sym typeface="Courier New"/>
              </a:rPr>
              <a:t>[INFO] ------------------------------------------------------------------------</a:t>
            </a:r>
          </a:p>
          <a:p>
            <a:pPr lvl="0" rtl="0">
              <a:spcBef>
                <a:spcPts val="0"/>
              </a:spcBef>
              <a:buNone/>
            </a:pPr>
            <a:r>
              <a:rPr lang="en-US" sz="800">
                <a:solidFill>
                  <a:schemeClr val="lt2"/>
                </a:solidFill>
                <a:latin typeface="Courier New"/>
                <a:ea typeface="Courier New"/>
                <a:cs typeface="Courier New"/>
                <a:sym typeface="Courier New"/>
              </a:rPr>
              <a:t>[INFO] Total time: 33.423 s</a:t>
            </a:r>
          </a:p>
          <a:p>
            <a:pPr lvl="0" rtl="0">
              <a:spcBef>
                <a:spcPts val="0"/>
              </a:spcBef>
              <a:buNone/>
            </a:pPr>
            <a:r>
              <a:rPr lang="en-US" sz="800">
                <a:solidFill>
                  <a:schemeClr val="lt2"/>
                </a:solidFill>
                <a:latin typeface="Courier New"/>
                <a:ea typeface="Courier New"/>
                <a:cs typeface="Courier New"/>
                <a:sym typeface="Courier New"/>
              </a:rPr>
              <a:t>[INFO] Finished at: 2016-02-03T12:56:54+00:00</a:t>
            </a:r>
          </a:p>
          <a:p>
            <a:pPr lvl="0" rtl="0">
              <a:spcBef>
                <a:spcPts val="0"/>
              </a:spcBef>
              <a:buNone/>
            </a:pPr>
            <a:r>
              <a:rPr lang="en-US" sz="800">
                <a:solidFill>
                  <a:schemeClr val="lt2"/>
                </a:solidFill>
                <a:latin typeface="Courier New"/>
                <a:ea typeface="Courier New"/>
                <a:cs typeface="Courier New"/>
                <a:sym typeface="Courier New"/>
              </a:rPr>
              <a:t>[INFO] Final Memory: 20M/217M</a:t>
            </a:r>
          </a:p>
          <a:p>
            <a:pPr lvl="0" rtl="0">
              <a:spcBef>
                <a:spcPts val="0"/>
              </a:spcBef>
              <a:buNone/>
            </a:pPr>
            <a:r>
              <a:rPr lang="en-US" sz="800">
                <a:solidFill>
                  <a:schemeClr val="lt2"/>
                </a:solidFill>
                <a:latin typeface="Courier New"/>
                <a:ea typeface="Courier New"/>
                <a:cs typeface="Courier New"/>
                <a:sym typeface="Courier New"/>
              </a:rPr>
              <a:t>[INFO] ------------------------------------------------------------------------</a:t>
            </a:r>
          </a:p>
          <a:p>
            <a:pPr lvl="0" rtl="0">
              <a:spcBef>
                <a:spcPts val="0"/>
              </a:spcBef>
              <a:buNone/>
            </a:pPr>
            <a:r>
              <a:rPr lang="en-US" sz="800">
                <a:solidFill>
                  <a:srgbClr val="00FF00"/>
                </a:solidFill>
                <a:latin typeface="Courier New"/>
                <a:ea typeface="Courier New"/>
                <a:cs typeface="Courier New"/>
                <a:sym typeface="Courier New"/>
              </a:rPr>
              <a:t>succeeded</a:t>
            </a:r>
          </a:p>
          <a:p>
            <a:pPr lvl="0">
              <a:spcBef>
                <a:spcPts val="0"/>
              </a:spcBef>
              <a:buNone/>
            </a:pPr>
            <a:endParaRPr sz="1000">
              <a:solidFill>
                <a:srgbClr val="43E5D5"/>
              </a:solidFill>
              <a:latin typeface="Courier New"/>
              <a:ea typeface="Courier New"/>
              <a:cs typeface="Courier New"/>
              <a:sym typeface="Courier New"/>
            </a:endParaRPr>
          </a:p>
        </p:txBody>
      </p:sp>
      <p:sp>
        <p:nvSpPr>
          <p:cNvPr id="290" name="Shape 290"/>
          <p:cNvSpPr txBox="1"/>
          <p:nvPr/>
        </p:nvSpPr>
        <p:spPr>
          <a:xfrm>
            <a:off x="225600" y="298650"/>
            <a:ext cx="8692799" cy="505200"/>
          </a:xfrm>
          <a:prstGeom prst="rect">
            <a:avLst/>
          </a:prstGeom>
          <a:noFill/>
          <a:ln>
            <a:noFill/>
          </a:ln>
        </p:spPr>
        <p:txBody>
          <a:bodyPr lIns="91425" tIns="91425" rIns="91425" bIns="91425" anchor="t" anchorCtr="0">
            <a:noAutofit/>
          </a:bodyPr>
          <a:lstStyle/>
          <a:p>
            <a:pPr lvl="0" algn="ctr" rtl="0">
              <a:spcBef>
                <a:spcPts val="0"/>
              </a:spcBef>
              <a:buNone/>
            </a:pPr>
            <a:r>
              <a:rPr lang="en-US" sz="2400">
                <a:solidFill>
                  <a:schemeClr val="accent1"/>
                </a:solidFill>
              </a:rPr>
              <a:t>fly execute: run task with local bits</a:t>
            </a: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p:nvPr/>
        </p:nvSpPr>
        <p:spPr>
          <a:xfrm>
            <a:off x="476875" y="877550"/>
            <a:ext cx="8072999" cy="3618900"/>
          </a:xfrm>
          <a:prstGeom prst="rect">
            <a:avLst/>
          </a:prstGeom>
          <a:noFill/>
          <a:ln w="9525" cap="flat" cmpd="sng">
            <a:solidFill>
              <a:srgbClr val="00888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sz="800">
                <a:solidFill>
                  <a:srgbClr val="43E5D5"/>
                </a:solidFill>
                <a:latin typeface="Courier New"/>
                <a:ea typeface="Courier New"/>
                <a:cs typeface="Courier New"/>
                <a:sym typeface="Courier New"/>
              </a:rPr>
              <a:t>~/git/PCF-demo</a:t>
            </a:r>
            <a:r>
              <a:rPr lang="en-US" sz="800">
                <a:solidFill>
                  <a:schemeClr val="lt2"/>
                </a:solidFill>
                <a:latin typeface="Courier New"/>
                <a:ea typeface="Courier New"/>
                <a:cs typeface="Courier New"/>
                <a:sym typeface="Courier New"/>
              </a:rPr>
              <a:t> </a:t>
            </a:r>
            <a:r>
              <a:rPr lang="en-US" sz="800">
                <a:solidFill>
                  <a:srgbClr val="00FF00"/>
                </a:solidFill>
                <a:latin typeface="Courier New"/>
                <a:ea typeface="Courier New"/>
                <a:cs typeface="Courier New"/>
                <a:sym typeface="Courier New"/>
              </a:rPr>
              <a:t>»</a:t>
            </a:r>
            <a:r>
              <a:rPr lang="en-US" sz="800">
                <a:solidFill>
                  <a:schemeClr val="lt2"/>
                </a:solidFill>
                <a:latin typeface="Courier New"/>
                <a:ea typeface="Courier New"/>
                <a:cs typeface="Courier New"/>
                <a:sym typeface="Courier New"/>
              </a:rPr>
              <a:t> fly hijack -j pcfdemo/build-artifact</a:t>
            </a:r>
          </a:p>
          <a:p>
            <a:pPr lvl="0" rtl="0">
              <a:spcBef>
                <a:spcPts val="0"/>
              </a:spcBef>
              <a:buNone/>
            </a:pPr>
            <a:r>
              <a:rPr lang="en-US" sz="800">
                <a:solidFill>
                  <a:schemeClr val="lt2"/>
                </a:solidFill>
                <a:latin typeface="Courier New"/>
                <a:ea typeface="Courier New"/>
                <a:cs typeface="Courier New"/>
                <a:sym typeface="Courier New"/>
              </a:rPr>
              <a:t>1: build #10, step: version, type: get</a:t>
            </a:r>
          </a:p>
          <a:p>
            <a:pPr lvl="0" rtl="0">
              <a:spcBef>
                <a:spcPts val="0"/>
              </a:spcBef>
              <a:buNone/>
            </a:pPr>
            <a:r>
              <a:rPr lang="en-US" sz="800">
                <a:solidFill>
                  <a:schemeClr val="lt2"/>
                </a:solidFill>
                <a:latin typeface="Courier New"/>
                <a:ea typeface="Courier New"/>
                <a:cs typeface="Courier New"/>
                <a:sym typeface="Courier New"/>
              </a:rPr>
              <a:t>2: build #10, step: prepare-build, type: task</a:t>
            </a:r>
          </a:p>
          <a:p>
            <a:pPr lvl="0" rtl="0">
              <a:spcBef>
                <a:spcPts val="0"/>
              </a:spcBef>
              <a:buNone/>
            </a:pPr>
            <a:r>
              <a:rPr lang="en-US" sz="800">
                <a:solidFill>
                  <a:schemeClr val="lt2"/>
                </a:solidFill>
                <a:latin typeface="Courier New"/>
                <a:ea typeface="Courier New"/>
                <a:cs typeface="Courier New"/>
                <a:sym typeface="Courier New"/>
              </a:rPr>
              <a:t>3: build #10, step: candidate-release, type: put</a:t>
            </a:r>
          </a:p>
          <a:p>
            <a:pPr lvl="0" rtl="0">
              <a:spcBef>
                <a:spcPts val="0"/>
              </a:spcBef>
              <a:buNone/>
            </a:pPr>
            <a:r>
              <a:rPr lang="en-US" sz="800">
                <a:solidFill>
                  <a:schemeClr val="lt2"/>
                </a:solidFill>
                <a:latin typeface="Courier New"/>
                <a:ea typeface="Courier New"/>
                <a:cs typeface="Courier New"/>
                <a:sym typeface="Courier New"/>
              </a:rPr>
              <a:t>4: build #10, step: version, type: put</a:t>
            </a:r>
          </a:p>
          <a:p>
            <a:pPr lvl="0" rtl="0">
              <a:spcBef>
                <a:spcPts val="0"/>
              </a:spcBef>
              <a:buNone/>
            </a:pPr>
            <a:r>
              <a:rPr lang="en-US" sz="800">
                <a:solidFill>
                  <a:schemeClr val="lt2"/>
                </a:solidFill>
                <a:latin typeface="Courier New"/>
                <a:ea typeface="Courier New"/>
                <a:cs typeface="Courier New"/>
                <a:sym typeface="Courier New"/>
              </a:rPr>
              <a:t>5: build #10, step: pcfdemo, type: get</a:t>
            </a:r>
          </a:p>
          <a:p>
            <a:pPr lvl="0" rtl="0">
              <a:spcBef>
                <a:spcPts val="0"/>
              </a:spcBef>
              <a:buNone/>
            </a:pPr>
            <a:r>
              <a:rPr lang="en-US" sz="800">
                <a:solidFill>
                  <a:schemeClr val="lt2"/>
                </a:solidFill>
                <a:latin typeface="Courier New"/>
                <a:ea typeface="Courier New"/>
                <a:cs typeface="Courier New"/>
                <a:sym typeface="Courier New"/>
              </a:rPr>
              <a:t>6: build #10, step: version, type: get</a:t>
            </a:r>
          </a:p>
          <a:p>
            <a:pPr lvl="0" rtl="0">
              <a:spcBef>
                <a:spcPts val="0"/>
              </a:spcBef>
              <a:buNone/>
            </a:pPr>
            <a:r>
              <a:rPr lang="en-US" sz="800">
                <a:solidFill>
                  <a:schemeClr val="lt2"/>
                </a:solidFill>
                <a:latin typeface="Courier New"/>
                <a:ea typeface="Courier New"/>
                <a:cs typeface="Courier New"/>
                <a:sym typeface="Courier New"/>
              </a:rPr>
              <a:t>7: build #10, step: candidate-release, type: get</a:t>
            </a:r>
          </a:p>
          <a:p>
            <a:pPr lvl="0" rtl="0">
              <a:spcBef>
                <a:spcPts val="0"/>
              </a:spcBef>
              <a:buNone/>
            </a:pPr>
            <a:r>
              <a:rPr lang="en-US" sz="800">
                <a:solidFill>
                  <a:schemeClr val="lt2"/>
                </a:solidFill>
                <a:latin typeface="Courier New"/>
                <a:ea typeface="Courier New"/>
                <a:cs typeface="Courier New"/>
                <a:sym typeface="Courier New"/>
              </a:rPr>
              <a:t>8: build #10, step: build, type: task</a:t>
            </a:r>
          </a:p>
          <a:p>
            <a:pPr lvl="0" rtl="0">
              <a:spcBef>
                <a:spcPts val="0"/>
              </a:spcBef>
              <a:buNone/>
            </a:pPr>
            <a:r>
              <a:rPr lang="en-US" sz="800">
                <a:solidFill>
                  <a:schemeClr val="lt2"/>
                </a:solidFill>
                <a:latin typeface="Courier New"/>
                <a:ea typeface="Courier New"/>
                <a:cs typeface="Courier New"/>
                <a:sym typeface="Courier New"/>
              </a:rPr>
              <a:t>choose a container: 2</a:t>
            </a:r>
          </a:p>
          <a:p>
            <a:pPr lvl="0" rtl="0">
              <a:spcBef>
                <a:spcPts val="0"/>
              </a:spcBef>
              <a:buNone/>
            </a:pPr>
            <a:r>
              <a:rPr lang="en-US" sz="800">
                <a:solidFill>
                  <a:schemeClr val="lt2"/>
                </a:solidFill>
                <a:latin typeface="Courier New"/>
                <a:ea typeface="Courier New"/>
                <a:cs typeface="Courier New"/>
                <a:sym typeface="Courier New"/>
              </a:rPr>
              <a:t>root@bqvgog0t9s0:/tmp/build/5020c204# ls -al</a:t>
            </a:r>
          </a:p>
          <a:p>
            <a:pPr lvl="0" rtl="0">
              <a:spcBef>
                <a:spcPts val="0"/>
              </a:spcBef>
              <a:buNone/>
            </a:pPr>
            <a:r>
              <a:rPr lang="en-US" sz="800">
                <a:solidFill>
                  <a:schemeClr val="lt2"/>
                </a:solidFill>
                <a:latin typeface="Courier New"/>
                <a:ea typeface="Courier New"/>
                <a:cs typeface="Courier New"/>
                <a:sym typeface="Courier New"/>
              </a:rPr>
              <a:t>total 8644</a:t>
            </a:r>
          </a:p>
          <a:p>
            <a:pPr lvl="0" rtl="0">
              <a:spcBef>
                <a:spcPts val="0"/>
              </a:spcBef>
              <a:buNone/>
            </a:pPr>
            <a:r>
              <a:rPr lang="en-US" sz="800">
                <a:solidFill>
                  <a:schemeClr val="lt2"/>
                </a:solidFill>
                <a:latin typeface="Courier New"/>
                <a:ea typeface="Courier New"/>
                <a:cs typeface="Courier New"/>
                <a:sym typeface="Courier New"/>
              </a:rPr>
              <a:t>drwxr-xr-x 1 root root      84 Feb  3 13:14 .</a:t>
            </a:r>
          </a:p>
          <a:p>
            <a:pPr lvl="0" rtl="0">
              <a:spcBef>
                <a:spcPts val="0"/>
              </a:spcBef>
              <a:buNone/>
            </a:pPr>
            <a:r>
              <a:rPr lang="en-US" sz="800">
                <a:solidFill>
                  <a:schemeClr val="lt2"/>
                </a:solidFill>
                <a:latin typeface="Courier New"/>
                <a:ea typeface="Courier New"/>
                <a:cs typeface="Courier New"/>
                <a:sym typeface="Courier New"/>
              </a:rPr>
              <a:t>drwxr-xr-x 1 root root      16 Feb  3 13:14 ..</a:t>
            </a:r>
          </a:p>
          <a:p>
            <a:pPr lvl="0" rtl="0">
              <a:spcBef>
                <a:spcPts val="0"/>
              </a:spcBef>
              <a:buNone/>
            </a:pPr>
            <a:r>
              <a:rPr lang="en-US" sz="800">
                <a:solidFill>
                  <a:schemeClr val="lt2"/>
                </a:solidFill>
                <a:latin typeface="Courier New"/>
                <a:ea typeface="Courier New"/>
                <a:cs typeface="Courier New"/>
                <a:sym typeface="Courier New"/>
              </a:rPr>
              <a:t>drwxr-xr-x 1 root root      14 Feb  3 13:14 build</a:t>
            </a:r>
          </a:p>
          <a:p>
            <a:pPr lvl="0" rtl="0">
              <a:spcBef>
                <a:spcPts val="0"/>
              </a:spcBef>
              <a:buNone/>
            </a:pPr>
            <a:r>
              <a:rPr lang="en-US" sz="800">
                <a:solidFill>
                  <a:schemeClr val="lt2"/>
                </a:solidFill>
                <a:latin typeface="Courier New"/>
                <a:ea typeface="Courier New"/>
                <a:cs typeface="Courier New"/>
                <a:sym typeface="Courier New"/>
              </a:rPr>
              <a:t>-rw-r--r-- 1 root root 8849783 Feb  3 13:14 pcf-demo-1.1.0-rc.4.war</a:t>
            </a:r>
          </a:p>
          <a:p>
            <a:pPr lvl="0" rtl="0">
              <a:spcBef>
                <a:spcPts val="0"/>
              </a:spcBef>
              <a:buNone/>
            </a:pPr>
            <a:r>
              <a:rPr lang="en-US" sz="800">
                <a:solidFill>
                  <a:schemeClr val="lt2"/>
                </a:solidFill>
                <a:latin typeface="Courier New"/>
                <a:ea typeface="Courier New"/>
                <a:cs typeface="Courier New"/>
                <a:sym typeface="Courier New"/>
              </a:rPr>
              <a:t>drwxr-xr-x 1 root root     242 Feb  3 11:24 pcfdemo</a:t>
            </a:r>
          </a:p>
          <a:p>
            <a:pPr lvl="0" rtl="0">
              <a:spcBef>
                <a:spcPts val="0"/>
              </a:spcBef>
              <a:buNone/>
            </a:pPr>
            <a:r>
              <a:rPr lang="en-US" sz="800">
                <a:solidFill>
                  <a:schemeClr val="lt2"/>
                </a:solidFill>
                <a:latin typeface="Courier New"/>
                <a:ea typeface="Courier New"/>
                <a:cs typeface="Courier New"/>
                <a:sym typeface="Courier New"/>
              </a:rPr>
              <a:t>drwxr-xr-x 1 root root      12 Feb  3 13:14 version</a:t>
            </a:r>
          </a:p>
          <a:p>
            <a:pPr lvl="0" rtl="0">
              <a:spcBef>
                <a:spcPts val="0"/>
              </a:spcBef>
              <a:buNone/>
            </a:pPr>
            <a:r>
              <a:rPr lang="en-US" sz="800">
                <a:solidFill>
                  <a:schemeClr val="lt2"/>
                </a:solidFill>
                <a:latin typeface="Courier New"/>
                <a:ea typeface="Courier New"/>
                <a:cs typeface="Courier New"/>
                <a:sym typeface="Courier New"/>
              </a:rPr>
              <a:t>root@bqvgog0t9s0:/tmp/build/5020c204# echo `cat version/number`</a:t>
            </a:r>
          </a:p>
          <a:p>
            <a:pPr lvl="0" rtl="0">
              <a:spcBef>
                <a:spcPts val="0"/>
              </a:spcBef>
              <a:buNone/>
            </a:pPr>
            <a:r>
              <a:rPr lang="en-US" sz="800">
                <a:solidFill>
                  <a:schemeClr val="lt2"/>
                </a:solidFill>
                <a:latin typeface="Courier New"/>
                <a:ea typeface="Courier New"/>
                <a:cs typeface="Courier New"/>
                <a:sym typeface="Courier New"/>
              </a:rPr>
              <a:t>1.1.0-rc.4</a:t>
            </a:r>
          </a:p>
          <a:p>
            <a:pPr lvl="0" rtl="0">
              <a:spcBef>
                <a:spcPts val="0"/>
              </a:spcBef>
              <a:buNone/>
            </a:pPr>
            <a:r>
              <a:rPr lang="en-US" sz="800">
                <a:solidFill>
                  <a:schemeClr val="lt2"/>
                </a:solidFill>
                <a:latin typeface="Courier New"/>
                <a:ea typeface="Courier New"/>
                <a:cs typeface="Courier New"/>
                <a:sym typeface="Courier New"/>
              </a:rPr>
              <a:t>root@bqvgog0t9s0:/tmp/build/5020c204#</a:t>
            </a:r>
          </a:p>
          <a:p>
            <a:pPr lvl="0" rtl="0">
              <a:spcBef>
                <a:spcPts val="0"/>
              </a:spcBef>
              <a:buNone/>
            </a:pPr>
            <a:endParaRPr sz="800">
              <a:solidFill>
                <a:schemeClr val="lt2"/>
              </a:solidFill>
              <a:latin typeface="Courier New"/>
              <a:ea typeface="Courier New"/>
              <a:cs typeface="Courier New"/>
              <a:sym typeface="Courier New"/>
            </a:endParaRPr>
          </a:p>
        </p:txBody>
      </p:sp>
      <p:sp>
        <p:nvSpPr>
          <p:cNvPr id="297" name="Shape 297"/>
          <p:cNvSpPr txBox="1"/>
          <p:nvPr/>
        </p:nvSpPr>
        <p:spPr>
          <a:xfrm>
            <a:off x="225600" y="298650"/>
            <a:ext cx="8692799" cy="505200"/>
          </a:xfrm>
          <a:prstGeom prst="rect">
            <a:avLst/>
          </a:prstGeom>
          <a:noFill/>
          <a:ln>
            <a:noFill/>
          </a:ln>
        </p:spPr>
        <p:txBody>
          <a:bodyPr lIns="91425" tIns="91425" rIns="91425" bIns="91425" anchor="t" anchorCtr="0">
            <a:noAutofit/>
          </a:bodyPr>
          <a:lstStyle/>
          <a:p>
            <a:pPr lvl="0" algn="ctr" rtl="0">
              <a:spcBef>
                <a:spcPts val="0"/>
              </a:spcBef>
              <a:buNone/>
            </a:pPr>
            <a:r>
              <a:rPr lang="en-US" sz="2400">
                <a:solidFill>
                  <a:schemeClr val="accent1"/>
                </a:solidFill>
              </a:rPr>
              <a:t>fly hijack: hop into build’s container</a:t>
            </a: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p:nvPr/>
        </p:nvSpPr>
        <p:spPr>
          <a:xfrm>
            <a:off x="476875" y="877550"/>
            <a:ext cx="8072999" cy="3618900"/>
          </a:xfrm>
          <a:prstGeom prst="rect">
            <a:avLst/>
          </a:prstGeom>
          <a:noFill/>
          <a:ln w="9525" cap="flat" cmpd="sng">
            <a:solidFill>
              <a:srgbClr val="00888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sz="800">
                <a:solidFill>
                  <a:srgbClr val="43E5D5"/>
                </a:solidFill>
                <a:latin typeface="Courier New"/>
                <a:ea typeface="Courier New"/>
                <a:cs typeface="Courier New"/>
                <a:sym typeface="Courier New"/>
              </a:rPr>
              <a:t>~/git/PCF-demo</a:t>
            </a:r>
            <a:r>
              <a:rPr lang="en-US" sz="800">
                <a:solidFill>
                  <a:schemeClr val="lt2"/>
                </a:solidFill>
                <a:latin typeface="Courier New"/>
                <a:ea typeface="Courier New"/>
                <a:cs typeface="Courier New"/>
                <a:sym typeface="Courier New"/>
              </a:rPr>
              <a:t> </a:t>
            </a:r>
            <a:r>
              <a:rPr lang="en-US" sz="800">
                <a:solidFill>
                  <a:srgbClr val="00FF00"/>
                </a:solidFill>
                <a:latin typeface="Courier New"/>
                <a:ea typeface="Courier New"/>
                <a:cs typeface="Courier New"/>
                <a:sym typeface="Courier New"/>
              </a:rPr>
              <a:t>»</a:t>
            </a:r>
            <a:r>
              <a:rPr lang="en-US" sz="800">
                <a:solidFill>
                  <a:schemeClr val="lt2"/>
                </a:solidFill>
                <a:latin typeface="Courier New"/>
                <a:ea typeface="Courier New"/>
                <a:cs typeface="Courier New"/>
                <a:sym typeface="Courier New"/>
              </a:rPr>
              <a:t> fly set-pipeline -p pcfdemo -c ci/pipeline.yml -l ~/.concourse/pcfdemo-properties.yml</a:t>
            </a:r>
          </a:p>
          <a:p>
            <a:pPr lvl="0" rtl="0">
              <a:spcBef>
                <a:spcPts val="0"/>
              </a:spcBef>
              <a:buNone/>
            </a:pPr>
            <a:r>
              <a:rPr lang="en-US" sz="800">
                <a:solidFill>
                  <a:schemeClr val="lt2"/>
                </a:solidFill>
                <a:latin typeface="Courier New"/>
                <a:ea typeface="Courier New"/>
                <a:cs typeface="Courier New"/>
                <a:sym typeface="Courier New"/>
              </a:rPr>
              <a:t>resources:</a:t>
            </a:r>
          </a:p>
          <a:p>
            <a:pPr lvl="0" rtl="0">
              <a:spcBef>
                <a:spcPts val="0"/>
              </a:spcBef>
              <a:buNone/>
            </a:pPr>
            <a:r>
              <a:rPr lang="en-US" sz="800">
                <a:solidFill>
                  <a:schemeClr val="lt2"/>
                </a:solidFill>
                <a:latin typeface="Courier New"/>
                <a:ea typeface="Courier New"/>
                <a:cs typeface="Courier New"/>
                <a:sym typeface="Courier New"/>
              </a:rPr>
              <a:t>  resource cf has changed:</a:t>
            </a:r>
          </a:p>
          <a:p>
            <a:pPr lvl="0" rtl="0">
              <a:spcBef>
                <a:spcPts val="0"/>
              </a:spcBef>
              <a:buNone/>
            </a:pPr>
            <a:r>
              <a:rPr lang="en-US" sz="800">
                <a:solidFill>
                  <a:schemeClr val="lt2"/>
                </a:solidFill>
                <a:latin typeface="Courier New"/>
                <a:ea typeface="Courier New"/>
                <a:cs typeface="Courier New"/>
                <a:sym typeface="Courier New"/>
              </a:rPr>
              <a:t>    name: cf</a:t>
            </a:r>
          </a:p>
          <a:p>
            <a:pPr lvl="0" rtl="0">
              <a:spcBef>
                <a:spcPts val="0"/>
              </a:spcBef>
              <a:buNone/>
            </a:pPr>
            <a:r>
              <a:rPr lang="en-US" sz="800">
                <a:solidFill>
                  <a:schemeClr val="lt2"/>
                </a:solidFill>
                <a:latin typeface="Courier New"/>
                <a:ea typeface="Courier New"/>
                <a:cs typeface="Courier New"/>
                <a:sym typeface="Courier New"/>
              </a:rPr>
              <a:t>    type: cf</a:t>
            </a:r>
          </a:p>
          <a:p>
            <a:pPr lvl="0" rtl="0">
              <a:spcBef>
                <a:spcPts val="0"/>
              </a:spcBef>
              <a:buNone/>
            </a:pPr>
            <a:r>
              <a:rPr lang="en-US" sz="800">
                <a:solidFill>
                  <a:schemeClr val="lt2"/>
                </a:solidFill>
                <a:latin typeface="Courier New"/>
                <a:ea typeface="Courier New"/>
                <a:cs typeface="Courier New"/>
                <a:sym typeface="Courier New"/>
              </a:rPr>
              <a:t>    source:</a:t>
            </a:r>
          </a:p>
          <a:p>
            <a:pPr lvl="0" rtl="0">
              <a:spcBef>
                <a:spcPts val="0"/>
              </a:spcBef>
              <a:buNone/>
            </a:pPr>
            <a:r>
              <a:rPr lang="en-US" sz="800">
                <a:solidFill>
                  <a:schemeClr val="lt2"/>
                </a:solidFill>
                <a:latin typeface="Courier New"/>
                <a:ea typeface="Courier New"/>
                <a:cs typeface="Courier New"/>
                <a:sym typeface="Courier New"/>
              </a:rPr>
              <a:t>      api: https://api.local.micropcf.io</a:t>
            </a:r>
          </a:p>
          <a:p>
            <a:pPr lvl="0" rtl="0">
              <a:spcBef>
                <a:spcPts val="0"/>
              </a:spcBef>
              <a:buNone/>
            </a:pPr>
            <a:r>
              <a:rPr lang="en-US" sz="800">
                <a:solidFill>
                  <a:schemeClr val="lt2"/>
                </a:solidFill>
                <a:latin typeface="Courier New"/>
                <a:ea typeface="Courier New"/>
                <a:cs typeface="Courier New"/>
                <a:sym typeface="Courier New"/>
              </a:rPr>
              <a:t>      organization: micropcf-org</a:t>
            </a:r>
          </a:p>
          <a:p>
            <a:pPr lvl="0" rtl="0">
              <a:spcBef>
                <a:spcPts val="0"/>
              </a:spcBef>
              <a:buNone/>
            </a:pPr>
            <a:r>
              <a:rPr lang="en-US" sz="800">
                <a:solidFill>
                  <a:schemeClr val="lt2"/>
                </a:solidFill>
                <a:latin typeface="Courier New"/>
                <a:ea typeface="Courier New"/>
                <a:cs typeface="Courier New"/>
                <a:sym typeface="Courier New"/>
              </a:rPr>
              <a:t>      password: admin</a:t>
            </a:r>
          </a:p>
          <a:p>
            <a:pPr lvl="0" rtl="0">
              <a:spcBef>
                <a:spcPts val="0"/>
              </a:spcBef>
              <a:buNone/>
            </a:pPr>
            <a:r>
              <a:rPr lang="en-US" sz="800">
                <a:solidFill>
                  <a:schemeClr val="lt2"/>
                </a:solidFill>
                <a:latin typeface="Courier New"/>
                <a:ea typeface="Courier New"/>
                <a:cs typeface="Courier New"/>
                <a:sym typeface="Courier New"/>
              </a:rPr>
              <a:t>      </a:t>
            </a:r>
            <a:r>
              <a:rPr lang="en-US" sz="800">
                <a:solidFill>
                  <a:srgbClr val="FF0000"/>
                </a:solidFill>
                <a:latin typeface="Courier New"/>
                <a:ea typeface="Courier New"/>
                <a:cs typeface="Courier New"/>
                <a:sym typeface="Courier New"/>
              </a:rPr>
              <a:t>skip_cert_check: true</a:t>
            </a:r>
          </a:p>
          <a:p>
            <a:pPr lvl="0" rtl="0">
              <a:spcBef>
                <a:spcPts val="0"/>
              </a:spcBef>
              <a:buNone/>
            </a:pPr>
            <a:r>
              <a:rPr lang="en-US" sz="800">
                <a:solidFill>
                  <a:schemeClr val="lt2"/>
                </a:solidFill>
                <a:latin typeface="Courier New"/>
                <a:ea typeface="Courier New"/>
                <a:cs typeface="Courier New"/>
                <a:sym typeface="Courier New"/>
              </a:rPr>
              <a:t>      </a:t>
            </a:r>
            <a:r>
              <a:rPr lang="en-US" sz="800">
                <a:solidFill>
                  <a:srgbClr val="00FF00"/>
                </a:solidFill>
                <a:latin typeface="Courier New"/>
                <a:ea typeface="Courier New"/>
                <a:cs typeface="Courier New"/>
                <a:sym typeface="Courier New"/>
              </a:rPr>
              <a:t>skip_cert_check: false</a:t>
            </a:r>
          </a:p>
          <a:p>
            <a:pPr lvl="0" rtl="0">
              <a:spcBef>
                <a:spcPts val="0"/>
              </a:spcBef>
              <a:buNone/>
            </a:pPr>
            <a:r>
              <a:rPr lang="en-US" sz="800">
                <a:solidFill>
                  <a:schemeClr val="lt2"/>
                </a:solidFill>
                <a:latin typeface="Courier New"/>
                <a:ea typeface="Courier New"/>
                <a:cs typeface="Courier New"/>
                <a:sym typeface="Courier New"/>
              </a:rPr>
              <a:t>      space: micropcf-space</a:t>
            </a:r>
          </a:p>
          <a:p>
            <a:pPr lvl="0" rtl="0">
              <a:spcBef>
                <a:spcPts val="0"/>
              </a:spcBef>
              <a:buNone/>
            </a:pPr>
            <a:r>
              <a:rPr lang="en-US" sz="800">
                <a:solidFill>
                  <a:schemeClr val="lt2"/>
                </a:solidFill>
                <a:latin typeface="Courier New"/>
                <a:ea typeface="Courier New"/>
                <a:cs typeface="Courier New"/>
                <a:sym typeface="Courier New"/>
              </a:rPr>
              <a:t>      username: admin</a:t>
            </a:r>
          </a:p>
          <a:p>
            <a:pPr lvl="0" rtl="0">
              <a:spcBef>
                <a:spcPts val="0"/>
              </a:spcBef>
              <a:buNone/>
            </a:pPr>
            <a:endParaRPr sz="800">
              <a:solidFill>
                <a:schemeClr val="lt2"/>
              </a:solidFill>
              <a:latin typeface="Courier New"/>
              <a:ea typeface="Courier New"/>
              <a:cs typeface="Courier New"/>
              <a:sym typeface="Courier New"/>
            </a:endParaRPr>
          </a:p>
          <a:p>
            <a:pPr lvl="0" rtl="0">
              <a:spcBef>
                <a:spcPts val="0"/>
              </a:spcBef>
              <a:buNone/>
            </a:pPr>
            <a:r>
              <a:rPr lang="en-US" sz="800">
                <a:solidFill>
                  <a:schemeClr val="lt2"/>
                </a:solidFill>
                <a:latin typeface="Courier New"/>
                <a:ea typeface="Courier New"/>
                <a:cs typeface="Courier New"/>
                <a:sym typeface="Courier New"/>
              </a:rPr>
              <a:t>apply configuration? [yN]:</a:t>
            </a:r>
          </a:p>
          <a:p>
            <a:pPr lvl="0" rtl="0">
              <a:spcBef>
                <a:spcPts val="0"/>
              </a:spcBef>
              <a:buNone/>
            </a:pPr>
            <a:endParaRPr sz="800">
              <a:solidFill>
                <a:schemeClr val="lt2"/>
              </a:solidFill>
              <a:latin typeface="Courier New"/>
              <a:ea typeface="Courier New"/>
              <a:cs typeface="Courier New"/>
              <a:sym typeface="Courier New"/>
            </a:endParaRPr>
          </a:p>
        </p:txBody>
      </p:sp>
      <p:sp>
        <p:nvSpPr>
          <p:cNvPr id="304" name="Shape 304"/>
          <p:cNvSpPr txBox="1"/>
          <p:nvPr/>
        </p:nvSpPr>
        <p:spPr>
          <a:xfrm>
            <a:off x="225600" y="298650"/>
            <a:ext cx="8692799" cy="505200"/>
          </a:xfrm>
          <a:prstGeom prst="rect">
            <a:avLst/>
          </a:prstGeom>
          <a:noFill/>
          <a:ln>
            <a:noFill/>
          </a:ln>
        </p:spPr>
        <p:txBody>
          <a:bodyPr lIns="91425" tIns="91425" rIns="91425" bIns="91425" anchor="t" anchorCtr="0">
            <a:noAutofit/>
          </a:bodyPr>
          <a:lstStyle/>
          <a:p>
            <a:pPr lvl="0" algn="ctr" rtl="0">
              <a:spcBef>
                <a:spcPts val="0"/>
              </a:spcBef>
              <a:buNone/>
            </a:pPr>
            <a:r>
              <a:rPr lang="en-US" sz="2400">
                <a:solidFill>
                  <a:schemeClr val="accent1"/>
                </a:solidFill>
              </a:rPr>
              <a:t>fly set-pipeline: iterate on pipeline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pic>
        <p:nvPicPr>
          <p:cNvPr id="922" name="Shape 922" descr="Stocksy_txp157cab05rEJ000_Medium_423382.jpg"/>
          <p:cNvPicPr preferRelativeResize="0"/>
          <p:nvPr/>
        </p:nvPicPr>
        <p:blipFill rotWithShape="1">
          <a:blip r:embed="rId3">
            <a:alphaModFix/>
          </a:blip>
          <a:srcRect t="15583"/>
          <a:stretch/>
        </p:blipFill>
        <p:spPr>
          <a:xfrm>
            <a:off x="0" y="0"/>
            <a:ext cx="9144000" cy="5143500"/>
          </a:xfrm>
          <a:prstGeom prst="rect">
            <a:avLst/>
          </a:prstGeom>
          <a:noFill/>
          <a:ln>
            <a:noFill/>
          </a:ln>
        </p:spPr>
      </p:pic>
      <p:sp>
        <p:nvSpPr>
          <p:cNvPr id="923" name="Shape 923"/>
          <p:cNvSpPr/>
          <p:nvPr/>
        </p:nvSpPr>
        <p:spPr>
          <a:xfrm>
            <a:off x="0" y="0"/>
            <a:ext cx="9144000" cy="5143500"/>
          </a:xfrm>
          <a:prstGeom prst="rect">
            <a:avLst/>
          </a:prstGeom>
          <a:gradFill>
            <a:gsLst>
              <a:gs pos="0">
                <a:srgbClr val="000000">
                  <a:alpha val="0"/>
                </a:srgbClr>
              </a:gs>
              <a:gs pos="8000">
                <a:srgbClr val="000000">
                  <a:alpha val="0"/>
                </a:srgbClr>
              </a:gs>
              <a:gs pos="54000">
                <a:srgbClr val="000000">
                  <a:alpha val="85882"/>
                </a:srgbClr>
              </a:gs>
              <a:gs pos="83000">
                <a:srgbClr val="000000">
                  <a:alpha val="88627"/>
                </a:srgbClr>
              </a:gs>
              <a:gs pos="100000">
                <a:srgbClr val="000000">
                  <a:alpha val="88627"/>
                </a:srgbClr>
              </a:gs>
            </a:gsLst>
            <a:lin ang="16500152" scaled="0"/>
          </a:gradFill>
          <a:ln>
            <a:noFill/>
          </a:ln>
        </p:spPr>
        <p:txBody>
          <a:bodyPr lIns="68575" tIns="34275" rIns="68575" bIns="34275"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cxnSp>
        <p:nvCxnSpPr>
          <p:cNvPr id="927" name="Shape 927"/>
          <p:cNvCxnSpPr/>
          <p:nvPr/>
        </p:nvCxnSpPr>
        <p:spPr>
          <a:xfrm>
            <a:off x="596900" y="2111130"/>
            <a:ext cx="7848600" cy="1500"/>
          </a:xfrm>
          <a:prstGeom prst="straightConnector1">
            <a:avLst/>
          </a:prstGeom>
          <a:noFill/>
          <a:ln w="22225" cap="flat" cmpd="sng">
            <a:solidFill>
              <a:schemeClr val="accent1"/>
            </a:solidFill>
            <a:prstDash val="solid"/>
            <a:round/>
            <a:headEnd type="none" w="med" len="med"/>
            <a:tailEnd type="none" w="med" len="med"/>
          </a:ln>
        </p:spPr>
      </p:cxnSp>
      <p:cxnSp>
        <p:nvCxnSpPr>
          <p:cNvPr id="928" name="Shape 928"/>
          <p:cNvCxnSpPr/>
          <p:nvPr/>
        </p:nvCxnSpPr>
        <p:spPr>
          <a:xfrm>
            <a:off x="596900" y="3428753"/>
            <a:ext cx="7848600" cy="1500"/>
          </a:xfrm>
          <a:prstGeom prst="straightConnector1">
            <a:avLst/>
          </a:prstGeom>
          <a:noFill/>
          <a:ln w="22225" cap="flat" cmpd="sng">
            <a:solidFill>
              <a:schemeClr val="accent1"/>
            </a:solidFill>
            <a:prstDash val="solid"/>
            <a:round/>
            <a:headEnd type="none" w="med" len="med"/>
            <a:tailEnd type="none" w="med" len="med"/>
          </a:ln>
        </p:spPr>
      </p:cxnSp>
      <p:sp>
        <p:nvSpPr>
          <p:cNvPr id="929" name="Shape 929"/>
          <p:cNvSpPr txBox="1"/>
          <p:nvPr/>
        </p:nvSpPr>
        <p:spPr>
          <a:xfrm>
            <a:off x="1820793" y="1336858"/>
            <a:ext cx="5209500" cy="460500"/>
          </a:xfrm>
          <a:prstGeom prst="rect">
            <a:avLst/>
          </a:prstGeom>
          <a:noFill/>
          <a:ln>
            <a:noFill/>
          </a:ln>
        </p:spPr>
        <p:txBody>
          <a:bodyPr lIns="0" tIns="0" rIns="0" bIns="0" anchor="t" anchorCtr="0">
            <a:noAutofit/>
          </a:bodyPr>
          <a:lstStyle/>
          <a:p>
            <a:pPr marL="0" marR="0" lvl="0" indent="0" algn="just" rtl="0">
              <a:lnSpc>
                <a:spcPct val="90000"/>
              </a:lnSpc>
              <a:spcBef>
                <a:spcPts val="0"/>
              </a:spcBef>
              <a:buNone/>
            </a:pPr>
            <a:endParaRPr sz="4500" b="1" cap="none">
              <a:solidFill>
                <a:srgbClr val="008881"/>
              </a:solidFill>
              <a:latin typeface="Calibri"/>
              <a:ea typeface="Calibri"/>
              <a:cs typeface="Calibri"/>
              <a:sym typeface="Calibri"/>
            </a:endParaRPr>
          </a:p>
        </p:txBody>
      </p:sp>
      <p:sp>
        <p:nvSpPr>
          <p:cNvPr id="930" name="Shape 930"/>
          <p:cNvSpPr txBox="1"/>
          <p:nvPr/>
        </p:nvSpPr>
        <p:spPr>
          <a:xfrm>
            <a:off x="205956" y="1396070"/>
            <a:ext cx="8410500" cy="460500"/>
          </a:xfrm>
          <a:prstGeom prst="rect">
            <a:avLst/>
          </a:prstGeom>
          <a:noFill/>
          <a:ln>
            <a:noFill/>
          </a:ln>
        </p:spPr>
        <p:txBody>
          <a:bodyPr lIns="0" tIns="0" rIns="0" bIns="0" anchor="t" anchorCtr="0">
            <a:noAutofit/>
          </a:bodyPr>
          <a:lstStyle/>
          <a:p>
            <a:pPr marL="0" marR="0" lvl="0" indent="0" algn="ctr" rtl="0">
              <a:lnSpc>
                <a:spcPct val="90000"/>
              </a:lnSpc>
              <a:spcBef>
                <a:spcPts val="0"/>
              </a:spcBef>
              <a:spcAft>
                <a:spcPts val="0"/>
              </a:spcAft>
              <a:buClr>
                <a:srgbClr val="74CEC7"/>
              </a:buClr>
              <a:buSzPct val="25000"/>
              <a:buFont typeface="Arial"/>
              <a:buNone/>
            </a:pPr>
            <a:r>
              <a:rPr lang="en" sz="3200" b="1" i="0" u="none" strike="noStrike" cap="none" dirty="0">
                <a:solidFill>
                  <a:srgbClr val="74CEC7"/>
                </a:solidFill>
                <a:latin typeface="Arial"/>
                <a:ea typeface="Arial"/>
                <a:cs typeface="Arial"/>
                <a:sym typeface="Arial"/>
              </a:rPr>
              <a:t>D </a:t>
            </a:r>
            <a:r>
              <a:rPr lang="en" sz="3200" b="1" i="0" u="none" strike="noStrike" cap="none" dirty="0" smtClean="0">
                <a:solidFill>
                  <a:srgbClr val="74CEC7"/>
                </a:solidFill>
                <a:latin typeface="Arial"/>
                <a:ea typeface="Arial"/>
                <a:cs typeface="Arial"/>
                <a:sym typeface="Arial"/>
              </a:rPr>
              <a:t>E </a:t>
            </a:r>
            <a:r>
              <a:rPr lang="en" sz="3200" b="1" i="0" u="none" strike="noStrike" cap="none" dirty="0">
                <a:solidFill>
                  <a:srgbClr val="74CEC7"/>
                </a:solidFill>
                <a:latin typeface="Arial"/>
                <a:ea typeface="Arial"/>
                <a:cs typeface="Arial"/>
                <a:sym typeface="Arial"/>
              </a:rPr>
              <a:t>M O</a:t>
            </a:r>
          </a:p>
        </p:txBody>
      </p:sp>
      <p:pic>
        <p:nvPicPr>
          <p:cNvPr id="4" name="Picture 3"/>
          <p:cNvPicPr>
            <a:picLocks noChangeAspect="1"/>
          </p:cNvPicPr>
          <p:nvPr/>
        </p:nvPicPr>
        <p:blipFill>
          <a:blip r:embed="rId4"/>
          <a:stretch>
            <a:fillRect/>
          </a:stretch>
        </p:blipFill>
        <p:spPr>
          <a:xfrm flipH="1">
            <a:off x="3961181" y="2298948"/>
            <a:ext cx="940411" cy="940411"/>
          </a:xfrm>
          <a:prstGeom prst="rect">
            <a:avLst/>
          </a:prstGeom>
        </p:spPr>
      </p:pic>
      <p:pic>
        <p:nvPicPr>
          <p:cNvPr id="6" name="Picture 5"/>
          <p:cNvPicPr>
            <a:picLocks noChangeAspect="1"/>
          </p:cNvPicPr>
          <p:nvPr/>
        </p:nvPicPr>
        <p:blipFill>
          <a:blip r:embed="rId5"/>
          <a:stretch>
            <a:fillRect/>
          </a:stretch>
        </p:blipFill>
        <p:spPr>
          <a:xfrm>
            <a:off x="266436" y="3637056"/>
            <a:ext cx="1307743" cy="1307743"/>
          </a:xfrm>
          <a:prstGeom prst="rect">
            <a:avLst/>
          </a:prstGeom>
        </p:spPr>
      </p:pic>
      <p:grpSp>
        <p:nvGrpSpPr>
          <p:cNvPr id="24" name="Shape 924"/>
          <p:cNvGrpSpPr/>
          <p:nvPr/>
        </p:nvGrpSpPr>
        <p:grpSpPr>
          <a:xfrm>
            <a:off x="7641837" y="3840454"/>
            <a:ext cx="1187332" cy="800229"/>
            <a:chOff x="1314450" y="2381250"/>
            <a:chExt cx="1847700" cy="1245300"/>
          </a:xfrm>
        </p:grpSpPr>
        <p:sp>
          <p:nvSpPr>
            <p:cNvPr id="25" name="Shape 925"/>
            <p:cNvSpPr/>
            <p:nvPr/>
          </p:nvSpPr>
          <p:spPr>
            <a:xfrm>
              <a:off x="1752600" y="2806700"/>
              <a:ext cx="1028700" cy="635100"/>
            </a:xfrm>
            <a:prstGeom prst="roundRect">
              <a:avLst>
                <a:gd name="adj" fmla="val 16667"/>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pic>
          <p:nvPicPr>
            <p:cNvPr id="26" name="Shape 926" descr="cf-green.png"/>
            <p:cNvPicPr preferRelativeResize="0"/>
            <p:nvPr/>
          </p:nvPicPr>
          <p:blipFill rotWithShape="1">
            <a:blip r:embed="rId6">
              <a:alphaModFix/>
            </a:blip>
            <a:srcRect/>
            <a:stretch/>
          </p:blipFill>
          <p:spPr>
            <a:xfrm>
              <a:off x="1314450" y="2381250"/>
              <a:ext cx="1847700" cy="1245300"/>
            </a:xfrm>
            <a:prstGeom prst="rect">
              <a:avLst/>
            </a:prstGeom>
            <a:noFill/>
            <a:ln>
              <a:noFill/>
            </a:ln>
          </p:spPr>
        </p:pic>
      </p:grpSp>
      <p:cxnSp>
        <p:nvCxnSpPr>
          <p:cNvPr id="8" name="Straight Arrow Connector 7"/>
          <p:cNvCxnSpPr>
            <a:endCxn id="26" idx="1"/>
          </p:cNvCxnSpPr>
          <p:nvPr/>
        </p:nvCxnSpPr>
        <p:spPr>
          <a:xfrm flipV="1">
            <a:off x="1574179" y="4240569"/>
            <a:ext cx="6067658" cy="35782"/>
          </a:xfrm>
          <a:prstGeom prst="straightConnector1">
            <a:avLst/>
          </a:prstGeom>
          <a:ln w="63500">
            <a:prstDash val="sysDot"/>
            <a:tailEnd type="arrow"/>
          </a:ln>
        </p:spPr>
        <p:style>
          <a:lnRef idx="2">
            <a:schemeClr val="accent1"/>
          </a:lnRef>
          <a:fillRef idx="0">
            <a:schemeClr val="accent1"/>
          </a:fillRef>
          <a:effectRef idx="1">
            <a:schemeClr val="accent1"/>
          </a:effectRef>
          <a:fontRef idx="minor">
            <a:schemeClr val="tx1"/>
          </a:fontRef>
        </p:style>
      </p:cxnSp>
      <p:grpSp>
        <p:nvGrpSpPr>
          <p:cNvPr id="14" name="Shape 141"/>
          <p:cNvGrpSpPr/>
          <p:nvPr/>
        </p:nvGrpSpPr>
        <p:grpSpPr>
          <a:xfrm>
            <a:off x="2011644" y="3949877"/>
            <a:ext cx="5282793" cy="549111"/>
            <a:chOff x="2343575" y="2397355"/>
            <a:chExt cx="5282793" cy="549111"/>
          </a:xfrm>
        </p:grpSpPr>
        <p:sp>
          <p:nvSpPr>
            <p:cNvPr id="15" name="Shape 142"/>
            <p:cNvSpPr/>
            <p:nvPr/>
          </p:nvSpPr>
          <p:spPr>
            <a:xfrm>
              <a:off x="2343575" y="2397355"/>
              <a:ext cx="1528799" cy="548999"/>
            </a:xfrm>
            <a:prstGeom prst="homePlate">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1000" b="1" i="0" u="none" strike="noStrike" cap="none" dirty="0">
                  <a:solidFill>
                    <a:srgbClr val="FFFFFF"/>
                  </a:solidFill>
                  <a:latin typeface="Arial"/>
                  <a:ea typeface="Arial"/>
                  <a:cs typeface="Arial"/>
                  <a:sym typeface="Arial"/>
                </a:rPr>
                <a:t>Commit Code Change</a:t>
              </a:r>
            </a:p>
          </p:txBody>
        </p:sp>
        <p:sp>
          <p:nvSpPr>
            <p:cNvPr id="16" name="Shape 143"/>
            <p:cNvSpPr/>
            <p:nvPr/>
          </p:nvSpPr>
          <p:spPr>
            <a:xfrm>
              <a:off x="4027282" y="2398067"/>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1000" b="1" i="0" u="none" strike="noStrike" cap="none" dirty="0">
                  <a:solidFill>
                    <a:srgbClr val="FFFFFF"/>
                  </a:solidFill>
                  <a:latin typeface="Arial"/>
                  <a:ea typeface="Arial"/>
                  <a:cs typeface="Arial"/>
                  <a:sym typeface="Arial"/>
                </a:rPr>
                <a:t>Automate Build &amp; Test</a:t>
              </a:r>
            </a:p>
          </p:txBody>
        </p:sp>
        <p:sp>
          <p:nvSpPr>
            <p:cNvPr id="20" name="Shape 147"/>
            <p:cNvSpPr/>
            <p:nvPr/>
          </p:nvSpPr>
          <p:spPr>
            <a:xfrm>
              <a:off x="5903769" y="2397355"/>
              <a:ext cx="1722599"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A5A5A5"/>
                </a:buClr>
                <a:buSzPct val="25000"/>
                <a:buFont typeface="Arial"/>
                <a:buNone/>
              </a:pPr>
              <a:r>
                <a:rPr lang="en-US" sz="1000" b="1" i="0" u="none" strike="noStrike" cap="none" dirty="0" smtClean="0">
                  <a:solidFill>
                    <a:schemeClr val="lt1"/>
                  </a:solidFill>
                  <a:latin typeface="Arial"/>
                  <a:ea typeface="Arial"/>
                  <a:cs typeface="Arial"/>
                  <a:sym typeface="Arial"/>
                </a:rPr>
                <a:t>Deploy to PCF</a:t>
              </a:r>
              <a:endParaRPr lang="en-US" sz="1000" b="1" i="0" u="none" strike="noStrike" cap="none" dirty="0">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311256948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3" name="Shape 323"/>
          <p:cNvPicPr preferRelativeResize="0"/>
          <p:nvPr/>
        </p:nvPicPr>
        <p:blipFill rotWithShape="1">
          <a:blip r:embed="rId3">
            <a:alphaModFix/>
          </a:blip>
          <a:srcRect/>
          <a:stretch/>
        </p:blipFill>
        <p:spPr>
          <a:xfrm>
            <a:off x="-2" y="-6462"/>
            <a:ext cx="9167236" cy="5156574"/>
          </a:xfrm>
          <a:prstGeom prst="rect">
            <a:avLst/>
          </a:prstGeom>
          <a:noFill/>
          <a:ln>
            <a:noFill/>
          </a:ln>
        </p:spPr>
      </p:pic>
      <p:sp>
        <p:nvSpPr>
          <p:cNvPr id="324" name="Shape 324"/>
          <p:cNvSpPr txBox="1"/>
          <p:nvPr/>
        </p:nvSpPr>
        <p:spPr>
          <a:xfrm>
            <a:off x="446035" y="1487155"/>
            <a:ext cx="3965191" cy="197518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lt1"/>
              </a:buClr>
              <a:buSzPct val="25000"/>
              <a:buFont typeface="Roboto"/>
              <a:buNone/>
            </a:pPr>
            <a:r>
              <a:rPr lang="en-US" sz="4000" b="1" i="0" u="none" strike="noStrike" cap="none">
                <a:solidFill>
                  <a:schemeClr val="lt1"/>
                </a:solidFill>
                <a:latin typeface="Roboto"/>
                <a:ea typeface="Roboto"/>
                <a:cs typeface="Roboto"/>
                <a:sym typeface="Roboto"/>
              </a:rPr>
              <a:t>Open.</a:t>
            </a:r>
          </a:p>
          <a:p>
            <a:pPr marL="0" marR="0" lvl="0" indent="0" algn="l" rtl="0">
              <a:spcBef>
                <a:spcPts val="0"/>
              </a:spcBef>
              <a:spcAft>
                <a:spcPts val="0"/>
              </a:spcAft>
              <a:buClr>
                <a:schemeClr val="lt1"/>
              </a:buClr>
              <a:buSzPct val="25000"/>
              <a:buFont typeface="Roboto"/>
              <a:buNone/>
            </a:pPr>
            <a:r>
              <a:rPr lang="en-US" sz="4000" b="1" i="0" u="none" strike="noStrike" cap="none">
                <a:solidFill>
                  <a:schemeClr val="lt1"/>
                </a:solidFill>
                <a:latin typeface="Roboto"/>
                <a:ea typeface="Roboto"/>
                <a:cs typeface="Roboto"/>
                <a:sym typeface="Roboto"/>
              </a:rPr>
              <a:t>Agile.</a:t>
            </a:r>
          </a:p>
          <a:p>
            <a:pPr marL="0" marR="0" lvl="0" indent="0" algn="l" rtl="0">
              <a:spcBef>
                <a:spcPts val="0"/>
              </a:spcBef>
              <a:buClr>
                <a:schemeClr val="lt1"/>
              </a:buClr>
              <a:buSzPct val="25000"/>
              <a:buFont typeface="Roboto"/>
              <a:buNone/>
            </a:pPr>
            <a:r>
              <a:rPr lang="en-US" sz="4000" b="1" i="0" u="none" strike="noStrike" cap="none">
                <a:solidFill>
                  <a:schemeClr val="lt1"/>
                </a:solidFill>
                <a:latin typeface="Roboto"/>
                <a:ea typeface="Roboto"/>
                <a:cs typeface="Roboto"/>
                <a:sym typeface="Roboto"/>
              </a:rPr>
              <a:t>Cloud-Ready.</a:t>
            </a:r>
          </a:p>
        </p:txBody>
      </p:sp>
      <p:pic>
        <p:nvPicPr>
          <p:cNvPr id="325" name="Shape 325"/>
          <p:cNvPicPr preferRelativeResize="0"/>
          <p:nvPr/>
        </p:nvPicPr>
        <p:blipFill rotWithShape="1">
          <a:blip r:embed="rId4">
            <a:alphaModFix/>
          </a:blip>
          <a:srcRect/>
          <a:stretch/>
        </p:blipFill>
        <p:spPr>
          <a:xfrm>
            <a:off x="566612" y="0"/>
            <a:ext cx="2045955" cy="801793"/>
          </a:xfrm>
          <a:prstGeom prst="rect">
            <a:avLst/>
          </a:prstGeom>
          <a:noFill/>
          <a:ln>
            <a:noFill/>
          </a:ln>
        </p:spPr>
      </p:pic>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p:nvPr/>
        </p:nvSpPr>
        <p:spPr>
          <a:xfrm>
            <a:off x="429001" y="1104141"/>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Clr>
                <a:srgbClr val="008881"/>
              </a:buClr>
              <a:buSzPct val="25000"/>
              <a:buFont typeface="Arial"/>
              <a:buNone/>
            </a:pPr>
            <a:r>
              <a:rPr lang="en-US" sz="800" b="1" i="0" u="none" strike="noStrike" cap="none">
                <a:solidFill>
                  <a:srgbClr val="008881"/>
                </a:solidFill>
                <a:latin typeface="Arial"/>
                <a:ea typeface="Arial"/>
                <a:cs typeface="Arial"/>
                <a:sym typeface="Arial"/>
              </a:rPr>
              <a:t>AUTOMATION.</a:t>
            </a:r>
          </a:p>
          <a:p>
            <a:pPr marL="0" marR="0" lvl="0" indent="0" algn="l" rtl="0">
              <a:spcBef>
                <a:spcPts val="0"/>
              </a:spcBef>
              <a:buClr>
                <a:srgbClr val="000000"/>
              </a:buClr>
              <a:buSzPct val="25000"/>
              <a:buFont typeface="Arial"/>
              <a:buNone/>
            </a:pPr>
            <a:r>
              <a:rPr lang="en-US" sz="800" b="0" i="0" u="none" strike="noStrike" cap="none">
                <a:solidFill>
                  <a:srgbClr val="000000"/>
                </a:solidFill>
                <a:latin typeface="Arial"/>
                <a:ea typeface="Arial"/>
                <a:cs typeface="Arial"/>
                <a:sym typeface="Arial"/>
              </a:rPr>
              <a:t>Integrate tools and automate processes from testing to builds and deployment</a:t>
            </a:r>
          </a:p>
        </p:txBody>
      </p:sp>
      <p:sp>
        <p:nvSpPr>
          <p:cNvPr id="137" name="Shape 137"/>
          <p:cNvSpPr/>
          <p:nvPr/>
        </p:nvSpPr>
        <p:spPr>
          <a:xfrm>
            <a:off x="2494370" y="1107129"/>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Clr>
                <a:srgbClr val="008881"/>
              </a:buClr>
              <a:buSzPct val="25000"/>
              <a:buFont typeface="Arial"/>
              <a:buNone/>
            </a:pPr>
            <a:r>
              <a:rPr lang="en-US" sz="800" b="1" i="0" u="none" strike="noStrike" cap="none">
                <a:solidFill>
                  <a:srgbClr val="008881"/>
                </a:solidFill>
                <a:latin typeface="Arial"/>
                <a:ea typeface="Arial"/>
                <a:cs typeface="Arial"/>
                <a:sym typeface="Arial"/>
              </a:rPr>
              <a:t>SPEED.</a:t>
            </a:r>
          </a:p>
          <a:p>
            <a:pPr marL="0" marR="0" lvl="0" indent="0" algn="l" rtl="0">
              <a:spcBef>
                <a:spcPts val="0"/>
              </a:spcBef>
              <a:buClr>
                <a:srgbClr val="000000"/>
              </a:buClr>
              <a:buSzPct val="25000"/>
              <a:buFont typeface="Arial"/>
              <a:buNone/>
            </a:pPr>
            <a:r>
              <a:rPr lang="en-US" sz="800" b="0" i="0" u="none" strike="noStrike" cap="none">
                <a:solidFill>
                  <a:srgbClr val="000000"/>
                </a:solidFill>
                <a:latin typeface="Arial"/>
                <a:ea typeface="Arial"/>
                <a:cs typeface="Arial"/>
                <a:sym typeface="Arial"/>
              </a:rPr>
              <a:t>Release more frequently with smaller bits will reduce complexity and improve time-to-market</a:t>
            </a:r>
          </a:p>
        </p:txBody>
      </p:sp>
      <p:sp>
        <p:nvSpPr>
          <p:cNvPr id="138" name="Shape 138"/>
          <p:cNvSpPr/>
          <p:nvPr/>
        </p:nvSpPr>
        <p:spPr>
          <a:xfrm>
            <a:off x="4559740" y="1107129"/>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Clr>
                <a:srgbClr val="008881"/>
              </a:buClr>
              <a:buSzPct val="25000"/>
              <a:buFont typeface="Arial"/>
              <a:buNone/>
            </a:pPr>
            <a:r>
              <a:rPr lang="en-US" sz="800" b="1" i="0" u="none" strike="noStrike" cap="none">
                <a:solidFill>
                  <a:srgbClr val="008881"/>
                </a:solidFill>
                <a:latin typeface="Arial"/>
                <a:ea typeface="Arial"/>
                <a:cs typeface="Arial"/>
                <a:sym typeface="Arial"/>
              </a:rPr>
              <a:t>QUALITY.</a:t>
            </a:r>
          </a:p>
          <a:p>
            <a:pPr marL="0" marR="0" lvl="0" indent="0" algn="l" rtl="0">
              <a:spcBef>
                <a:spcPts val="0"/>
              </a:spcBef>
              <a:buClr>
                <a:srgbClr val="000000"/>
              </a:buClr>
              <a:buSzPct val="25000"/>
              <a:buFont typeface="Arial"/>
              <a:buNone/>
            </a:pPr>
            <a:r>
              <a:rPr lang="en-US" sz="800" b="0" i="0" u="none" strike="noStrike" cap="none">
                <a:solidFill>
                  <a:srgbClr val="000000"/>
                </a:solidFill>
                <a:latin typeface="Arial"/>
                <a:ea typeface="Arial"/>
                <a:cs typeface="Arial"/>
                <a:sym typeface="Arial"/>
              </a:rPr>
              <a:t>Reduce feedback loop using test-driven development to surface problems sooner and be responsive</a:t>
            </a:r>
          </a:p>
        </p:txBody>
      </p:sp>
      <p:sp>
        <p:nvSpPr>
          <p:cNvPr id="139" name="Shape 139"/>
          <p:cNvSpPr/>
          <p:nvPr/>
        </p:nvSpPr>
        <p:spPr>
          <a:xfrm>
            <a:off x="6591033" y="1107129"/>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Clr>
                <a:srgbClr val="008881"/>
              </a:buClr>
              <a:buSzPct val="25000"/>
              <a:buFont typeface="Arial"/>
              <a:buNone/>
            </a:pPr>
            <a:r>
              <a:rPr lang="en-US" sz="800" b="1" i="0" u="none" strike="noStrike" cap="none">
                <a:solidFill>
                  <a:srgbClr val="008881"/>
                </a:solidFill>
                <a:latin typeface="Arial"/>
                <a:ea typeface="Arial"/>
                <a:cs typeface="Arial"/>
                <a:sym typeface="Arial"/>
              </a:rPr>
              <a:t>AGILITY.</a:t>
            </a:r>
          </a:p>
          <a:p>
            <a:pPr marL="0" marR="0" lvl="0" indent="0" algn="l" rtl="0">
              <a:spcBef>
                <a:spcPts val="0"/>
              </a:spcBef>
              <a:buClr>
                <a:srgbClr val="000000"/>
              </a:buClr>
              <a:buSzPct val="25000"/>
              <a:buFont typeface="Arial"/>
              <a:buNone/>
            </a:pPr>
            <a:r>
              <a:rPr lang="en-US" sz="800" b="0" i="0" u="none" strike="noStrike" cap="none">
                <a:solidFill>
                  <a:srgbClr val="000000"/>
                </a:solidFill>
                <a:latin typeface="Arial"/>
                <a:ea typeface="Arial"/>
                <a:cs typeface="Arial"/>
                <a:sym typeface="Arial"/>
              </a:rPr>
              <a:t>Push updates on regular basis with no downtime to improve customer experience and time to market</a:t>
            </a:r>
          </a:p>
        </p:txBody>
      </p:sp>
      <p:sp>
        <p:nvSpPr>
          <p:cNvPr id="140" name="Shape 140"/>
          <p:cNvSpPr txBox="1"/>
          <p:nvPr/>
        </p:nvSpPr>
        <p:spPr>
          <a:xfrm>
            <a:off x="2087400" y="298650"/>
            <a:ext cx="4969199" cy="512099"/>
          </a:xfrm>
          <a:prstGeom prst="rect">
            <a:avLst/>
          </a:prstGeom>
          <a:noFill/>
          <a:ln>
            <a:noFill/>
          </a:ln>
        </p:spPr>
        <p:txBody>
          <a:bodyPr lIns="91425" tIns="91425" rIns="91425" bIns="91425" anchor="t" anchorCtr="0">
            <a:noAutofit/>
          </a:bodyPr>
          <a:lstStyle/>
          <a:p>
            <a:pPr lvl="0" algn="ctr" rtl="0">
              <a:spcBef>
                <a:spcPts val="0"/>
              </a:spcBef>
              <a:buNone/>
            </a:pPr>
            <a:r>
              <a:rPr lang="en-US" sz="2400">
                <a:solidFill>
                  <a:schemeClr val="accent1"/>
                </a:solidFill>
              </a:rPr>
              <a:t>Continuous Integration &amp; Delivery</a:t>
            </a:r>
          </a:p>
        </p:txBody>
      </p:sp>
      <p:grpSp>
        <p:nvGrpSpPr>
          <p:cNvPr id="141" name="Shape 141"/>
          <p:cNvGrpSpPr/>
          <p:nvPr/>
        </p:nvGrpSpPr>
        <p:grpSpPr>
          <a:xfrm>
            <a:off x="399125" y="2170224"/>
            <a:ext cx="8531304" cy="549112"/>
            <a:chOff x="537887" y="2397355"/>
            <a:chExt cx="8531304" cy="549112"/>
          </a:xfrm>
        </p:grpSpPr>
        <p:sp>
          <p:nvSpPr>
            <p:cNvPr id="142" name="Shape 142"/>
            <p:cNvSpPr/>
            <p:nvPr/>
          </p:nvSpPr>
          <p:spPr>
            <a:xfrm>
              <a:off x="537887" y="2397355"/>
              <a:ext cx="1528799" cy="548999"/>
            </a:xfrm>
            <a:prstGeom prst="homePlate">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1000" b="1" i="0" u="none" strike="noStrike" cap="none" dirty="0">
                  <a:solidFill>
                    <a:srgbClr val="FFFFFF"/>
                  </a:solidFill>
                  <a:latin typeface="Arial"/>
                  <a:ea typeface="Arial"/>
                  <a:cs typeface="Arial"/>
                  <a:sym typeface="Arial"/>
                </a:rPr>
                <a:t>Commit Code Change</a:t>
              </a:r>
            </a:p>
          </p:txBody>
        </p:sp>
        <p:sp>
          <p:nvSpPr>
            <p:cNvPr id="143" name="Shape 143"/>
            <p:cNvSpPr/>
            <p:nvPr/>
          </p:nvSpPr>
          <p:spPr>
            <a:xfrm>
              <a:off x="1798250" y="2398067"/>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1000" b="1" i="0" u="none" strike="noStrike" cap="none">
                  <a:solidFill>
                    <a:srgbClr val="FFFFFF"/>
                  </a:solidFill>
                  <a:latin typeface="Arial"/>
                  <a:ea typeface="Arial"/>
                  <a:cs typeface="Arial"/>
                  <a:sym typeface="Arial"/>
                </a:rPr>
                <a:t>Automate Build &amp; Test</a:t>
              </a:r>
            </a:p>
          </p:txBody>
        </p:sp>
        <p:sp>
          <p:nvSpPr>
            <p:cNvPr id="144" name="Shape 144"/>
            <p:cNvSpPr/>
            <p:nvPr/>
          </p:nvSpPr>
          <p:spPr>
            <a:xfrm>
              <a:off x="3185334" y="2398067"/>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1000" b="1" i="0" u="none" strike="noStrike" cap="none">
                  <a:solidFill>
                    <a:srgbClr val="FFFFFF"/>
                  </a:solidFill>
                  <a:latin typeface="Arial"/>
                  <a:ea typeface="Arial"/>
                  <a:cs typeface="Arial"/>
                  <a:sym typeface="Arial"/>
                </a:rPr>
                <a:t>Store Binaries &amp; Build Artifacts</a:t>
              </a:r>
            </a:p>
          </p:txBody>
        </p:sp>
        <p:sp>
          <p:nvSpPr>
            <p:cNvPr id="145" name="Shape 145"/>
            <p:cNvSpPr/>
            <p:nvPr/>
          </p:nvSpPr>
          <p:spPr>
            <a:xfrm>
              <a:off x="4572421" y="2398067"/>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A5A5A5"/>
                </a:buClr>
                <a:buSzPct val="25000"/>
                <a:buFont typeface="Arial"/>
                <a:buNone/>
              </a:pPr>
              <a:r>
                <a:rPr lang="en-US" sz="1000" b="1" i="0" u="none" strike="noStrike" cap="none">
                  <a:solidFill>
                    <a:schemeClr val="lt1"/>
                  </a:solidFill>
                  <a:latin typeface="Arial"/>
                  <a:ea typeface="Arial"/>
                  <a:cs typeface="Arial"/>
                  <a:sym typeface="Arial"/>
                </a:rPr>
                <a:t>Automated Integration Testing</a:t>
              </a:r>
            </a:p>
          </p:txBody>
        </p:sp>
        <p:sp>
          <p:nvSpPr>
            <p:cNvPr id="146" name="Shape 146"/>
            <p:cNvSpPr/>
            <p:nvPr/>
          </p:nvSpPr>
          <p:spPr>
            <a:xfrm>
              <a:off x="5959507" y="2398067"/>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A5A5A5"/>
                </a:buClr>
                <a:buSzPct val="25000"/>
                <a:buFont typeface="Arial"/>
                <a:buNone/>
              </a:pPr>
              <a:r>
                <a:rPr lang="en-US" sz="1000" b="1" i="0" u="none" strike="noStrike" cap="none">
                  <a:solidFill>
                    <a:schemeClr val="lt1"/>
                  </a:solidFill>
                  <a:latin typeface="Arial"/>
                  <a:ea typeface="Arial"/>
                  <a:cs typeface="Arial"/>
                  <a:sym typeface="Arial"/>
                </a:rPr>
                <a:t>Acceptance, Performance &amp; Load</a:t>
              </a:r>
            </a:p>
          </p:txBody>
        </p:sp>
        <p:sp>
          <p:nvSpPr>
            <p:cNvPr id="147" name="Shape 147"/>
            <p:cNvSpPr/>
            <p:nvPr/>
          </p:nvSpPr>
          <p:spPr>
            <a:xfrm>
              <a:off x="7346592" y="2398067"/>
              <a:ext cx="1722599"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A5A5A5"/>
                </a:buClr>
                <a:buSzPct val="25000"/>
                <a:buFont typeface="Arial"/>
                <a:buNone/>
              </a:pPr>
              <a:r>
                <a:rPr lang="en-US" sz="1000" b="1" i="0" u="none" strike="noStrike" cap="none">
                  <a:solidFill>
                    <a:schemeClr val="lt1"/>
                  </a:solidFill>
                  <a:latin typeface="Arial"/>
                  <a:ea typeface="Arial"/>
                  <a:cs typeface="Arial"/>
                  <a:sym typeface="Arial"/>
                </a:rPr>
                <a:t>Zero Downtime Upgrade to Production</a:t>
              </a:r>
            </a:p>
          </p:txBody>
        </p:sp>
      </p:grpSp>
      <p:pic>
        <p:nvPicPr>
          <p:cNvPr id="148" name="Shape 148"/>
          <p:cNvPicPr preferRelativeResize="0"/>
          <p:nvPr/>
        </p:nvPicPr>
        <p:blipFill>
          <a:blip r:embed="rId3">
            <a:alphaModFix/>
          </a:blip>
          <a:stretch>
            <a:fillRect/>
          </a:stretch>
        </p:blipFill>
        <p:spPr>
          <a:xfrm>
            <a:off x="429000" y="3239125"/>
            <a:ext cx="8498249" cy="762450"/>
          </a:xfrm>
          <a:prstGeom prst="rect">
            <a:avLst/>
          </a:prstGeom>
          <a:noFill/>
          <a:ln w="9525" cap="flat" cmpd="sng">
            <a:solidFill>
              <a:schemeClr val="accent1"/>
            </a:solidFill>
            <a:prstDash val="solid"/>
            <a:round/>
            <a:headEnd type="none" w="med" len="med"/>
            <a:tailEnd type="none" w="med" len="med"/>
          </a:ln>
        </p:spPr>
      </p:pic>
      <p:sp>
        <p:nvSpPr>
          <p:cNvPr id="149" name="Shape 149"/>
          <p:cNvSpPr txBox="1"/>
          <p:nvPr/>
        </p:nvSpPr>
        <p:spPr>
          <a:xfrm>
            <a:off x="381050" y="704025"/>
            <a:ext cx="888600" cy="308699"/>
          </a:xfrm>
          <a:prstGeom prst="rect">
            <a:avLst/>
          </a:prstGeom>
          <a:noFill/>
          <a:ln>
            <a:noFill/>
          </a:ln>
        </p:spPr>
        <p:txBody>
          <a:bodyPr lIns="91425" tIns="91425" rIns="91425" bIns="91425" anchor="t" anchorCtr="0">
            <a:noAutofit/>
          </a:bodyPr>
          <a:lstStyle/>
          <a:p>
            <a:pPr lvl="0">
              <a:spcBef>
                <a:spcPts val="0"/>
              </a:spcBef>
              <a:buNone/>
            </a:pPr>
            <a:r>
              <a:rPr lang="en-US">
                <a:solidFill>
                  <a:schemeClr val="accent1"/>
                </a:solidFill>
              </a:rPr>
              <a:t>Benefits</a:t>
            </a:r>
          </a:p>
        </p:txBody>
      </p:sp>
      <p:sp>
        <p:nvSpPr>
          <p:cNvPr id="150" name="Shape 150"/>
          <p:cNvSpPr txBox="1"/>
          <p:nvPr/>
        </p:nvSpPr>
        <p:spPr>
          <a:xfrm>
            <a:off x="374675" y="1797825"/>
            <a:ext cx="959399" cy="308699"/>
          </a:xfrm>
          <a:prstGeom prst="rect">
            <a:avLst/>
          </a:prstGeom>
          <a:noFill/>
          <a:ln>
            <a:noFill/>
          </a:ln>
        </p:spPr>
        <p:txBody>
          <a:bodyPr lIns="91425" tIns="91425" rIns="91425" bIns="91425" anchor="t" anchorCtr="0">
            <a:noAutofit/>
          </a:bodyPr>
          <a:lstStyle/>
          <a:p>
            <a:pPr lvl="0" rtl="0">
              <a:spcBef>
                <a:spcPts val="0"/>
              </a:spcBef>
              <a:buNone/>
            </a:pPr>
            <a:r>
              <a:rPr lang="en-US">
                <a:solidFill>
                  <a:schemeClr val="accent1"/>
                </a:solidFill>
              </a:rPr>
              <a:t>Concepts</a:t>
            </a:r>
          </a:p>
        </p:txBody>
      </p:sp>
      <p:sp>
        <p:nvSpPr>
          <p:cNvPr id="151" name="Shape 151"/>
          <p:cNvSpPr txBox="1"/>
          <p:nvPr/>
        </p:nvSpPr>
        <p:spPr>
          <a:xfrm>
            <a:off x="429000" y="2854225"/>
            <a:ext cx="959399" cy="308699"/>
          </a:xfrm>
          <a:prstGeom prst="rect">
            <a:avLst/>
          </a:prstGeom>
          <a:noFill/>
          <a:ln>
            <a:noFill/>
          </a:ln>
        </p:spPr>
        <p:txBody>
          <a:bodyPr lIns="91425" tIns="91425" rIns="91425" bIns="91425" anchor="t" anchorCtr="0">
            <a:noAutofit/>
          </a:bodyPr>
          <a:lstStyle/>
          <a:p>
            <a:pPr lvl="0" rtl="0">
              <a:spcBef>
                <a:spcPts val="0"/>
              </a:spcBef>
              <a:buNone/>
            </a:pPr>
            <a:r>
              <a:rPr lang="en-US">
                <a:solidFill>
                  <a:schemeClr val="accent1"/>
                </a:solidFill>
              </a:rPr>
              <a:t>Pipeline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p:nvPr/>
        </p:nvSpPr>
        <p:spPr>
          <a:xfrm>
            <a:off x="2087400" y="298650"/>
            <a:ext cx="4969199" cy="512099"/>
          </a:xfrm>
          <a:prstGeom prst="rect">
            <a:avLst/>
          </a:prstGeom>
          <a:noFill/>
          <a:ln>
            <a:noFill/>
          </a:ln>
        </p:spPr>
        <p:txBody>
          <a:bodyPr lIns="91425" tIns="91425" rIns="91425" bIns="91425" anchor="t" anchorCtr="0">
            <a:noAutofit/>
          </a:bodyPr>
          <a:lstStyle/>
          <a:p>
            <a:pPr lvl="0" algn="ctr" rtl="0">
              <a:spcBef>
                <a:spcPts val="0"/>
              </a:spcBef>
              <a:buNone/>
            </a:pPr>
            <a:r>
              <a:rPr lang="en-US" sz="2400">
                <a:solidFill>
                  <a:schemeClr val="accent1"/>
                </a:solidFill>
              </a:rPr>
              <a:t>Why Concourse?</a:t>
            </a:r>
          </a:p>
        </p:txBody>
      </p:sp>
      <p:pic>
        <p:nvPicPr>
          <p:cNvPr id="158" name="Shape 158"/>
          <p:cNvPicPr preferRelativeResize="0"/>
          <p:nvPr/>
        </p:nvPicPr>
        <p:blipFill>
          <a:blip r:embed="rId3">
            <a:alphaModFix/>
          </a:blip>
          <a:stretch>
            <a:fillRect/>
          </a:stretch>
        </p:blipFill>
        <p:spPr>
          <a:xfrm>
            <a:off x="1598550" y="3025875"/>
            <a:ext cx="1695450" cy="762000"/>
          </a:xfrm>
          <a:prstGeom prst="rect">
            <a:avLst/>
          </a:prstGeom>
          <a:noFill/>
          <a:ln>
            <a:noFill/>
          </a:ln>
        </p:spPr>
      </p:pic>
      <p:pic>
        <p:nvPicPr>
          <p:cNvPr id="159" name="Shape 159"/>
          <p:cNvPicPr preferRelativeResize="0"/>
          <p:nvPr/>
        </p:nvPicPr>
        <p:blipFill>
          <a:blip r:embed="rId4">
            <a:alphaModFix/>
          </a:blip>
          <a:stretch>
            <a:fillRect/>
          </a:stretch>
        </p:blipFill>
        <p:spPr>
          <a:xfrm>
            <a:off x="4618975" y="2724000"/>
            <a:ext cx="3790950" cy="1219200"/>
          </a:xfrm>
          <a:prstGeom prst="rect">
            <a:avLst/>
          </a:prstGeom>
          <a:noFill/>
          <a:ln>
            <a:noFill/>
          </a:ln>
        </p:spPr>
      </p:pic>
      <p:pic>
        <p:nvPicPr>
          <p:cNvPr id="160" name="Shape 160"/>
          <p:cNvPicPr preferRelativeResize="0"/>
          <p:nvPr/>
        </p:nvPicPr>
        <p:blipFill>
          <a:blip r:embed="rId5">
            <a:alphaModFix/>
          </a:blip>
          <a:stretch>
            <a:fillRect/>
          </a:stretch>
        </p:blipFill>
        <p:spPr>
          <a:xfrm>
            <a:off x="971912" y="1047025"/>
            <a:ext cx="2847975" cy="952500"/>
          </a:xfrm>
          <a:prstGeom prst="rect">
            <a:avLst/>
          </a:prstGeom>
          <a:noFill/>
          <a:ln>
            <a:noFill/>
          </a:ln>
        </p:spPr>
      </p:pic>
      <p:pic>
        <p:nvPicPr>
          <p:cNvPr id="161" name="Shape 161"/>
          <p:cNvPicPr preferRelativeResize="0"/>
          <p:nvPr/>
        </p:nvPicPr>
        <p:blipFill>
          <a:blip r:embed="rId6">
            <a:alphaModFix/>
          </a:blip>
          <a:stretch>
            <a:fillRect/>
          </a:stretch>
        </p:blipFill>
        <p:spPr>
          <a:xfrm>
            <a:off x="6923950" y="978625"/>
            <a:ext cx="1428750" cy="1419225"/>
          </a:xfrm>
          <a:prstGeom prst="rect">
            <a:avLst/>
          </a:prstGeom>
          <a:noFill/>
          <a:ln>
            <a:noFill/>
          </a:ln>
        </p:spPr>
      </p:pic>
      <p:sp>
        <p:nvSpPr>
          <p:cNvPr id="162" name="Shape 162"/>
          <p:cNvSpPr txBox="1"/>
          <p:nvPr/>
        </p:nvSpPr>
        <p:spPr>
          <a:xfrm>
            <a:off x="4718150" y="1243037"/>
            <a:ext cx="2007900" cy="890399"/>
          </a:xfrm>
          <a:prstGeom prst="rect">
            <a:avLst/>
          </a:prstGeom>
          <a:noFill/>
          <a:ln>
            <a:noFill/>
          </a:ln>
        </p:spPr>
        <p:txBody>
          <a:bodyPr lIns="91425" tIns="91425" rIns="91425" bIns="91425" anchor="t" anchorCtr="0">
            <a:noAutofit/>
          </a:bodyPr>
          <a:lstStyle/>
          <a:p>
            <a:pPr lvl="0">
              <a:spcBef>
                <a:spcPts val="0"/>
              </a:spcBef>
              <a:buNone/>
            </a:pPr>
            <a:r>
              <a:rPr lang="en-US" sz="4200" dirty="0">
                <a:latin typeface="Calibri"/>
                <a:ea typeface="Calibri"/>
                <a:cs typeface="Calibri"/>
                <a:sym typeface="Calibri"/>
              </a:rPr>
              <a:t>Travis CI</a:t>
            </a:r>
          </a:p>
        </p:txBody>
      </p:sp>
      <p:pic>
        <p:nvPicPr>
          <p:cNvPr id="3" name="Picture 2"/>
          <p:cNvPicPr>
            <a:picLocks noChangeAspect="1"/>
          </p:cNvPicPr>
          <p:nvPr/>
        </p:nvPicPr>
        <p:blipFill>
          <a:blip r:embed="rId7"/>
          <a:stretch>
            <a:fillRect/>
          </a:stretch>
        </p:blipFill>
        <p:spPr>
          <a:xfrm>
            <a:off x="6427365" y="2708880"/>
            <a:ext cx="993169" cy="993169"/>
          </a:xfrm>
          <a:prstGeom prst="rect">
            <a:avLst/>
          </a:prstGeom>
        </p:spPr>
      </p:pic>
      <p:sp>
        <p:nvSpPr>
          <p:cNvPr id="4" name="Oval 3"/>
          <p:cNvSpPr/>
          <p:nvPr/>
        </p:nvSpPr>
        <p:spPr>
          <a:xfrm>
            <a:off x="5387952" y="1438317"/>
            <a:ext cx="385528" cy="3855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2</a:t>
            </a:r>
            <a:endParaRPr lang="en-US" b="1" dirty="0">
              <a:solidFill>
                <a:schemeClr val="tx1"/>
              </a:solidFill>
            </a:endParaRPr>
          </a:p>
        </p:txBody>
      </p:sp>
      <p:sp>
        <p:nvSpPr>
          <p:cNvPr id="11" name="Oval 10"/>
          <p:cNvSpPr/>
          <p:nvPr/>
        </p:nvSpPr>
        <p:spPr>
          <a:xfrm>
            <a:off x="6001473" y="3178275"/>
            <a:ext cx="385528" cy="3855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a:t>
            </a:r>
            <a:endParaRPr lang="en-US" b="1" dirty="0">
              <a:solidFill>
                <a:schemeClr val="tx1"/>
              </a:solidFill>
            </a:endParaRPr>
          </a:p>
        </p:txBody>
      </p:sp>
      <p:sp>
        <p:nvSpPr>
          <p:cNvPr id="12" name="Oval 11"/>
          <p:cNvSpPr/>
          <p:nvPr/>
        </p:nvSpPr>
        <p:spPr>
          <a:xfrm>
            <a:off x="2250814" y="3025875"/>
            <a:ext cx="385528" cy="3855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3</a:t>
            </a:r>
          </a:p>
        </p:txBody>
      </p:sp>
      <p:pic>
        <p:nvPicPr>
          <p:cNvPr id="5" name="Picture 4"/>
          <p:cNvPicPr>
            <a:picLocks noChangeAspect="1"/>
          </p:cNvPicPr>
          <p:nvPr/>
        </p:nvPicPr>
        <p:blipFill>
          <a:blip r:embed="rId8"/>
          <a:stretch>
            <a:fillRect/>
          </a:stretch>
        </p:blipFill>
        <p:spPr>
          <a:xfrm>
            <a:off x="2636342" y="1002876"/>
            <a:ext cx="4905151" cy="3366160"/>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5.5085E-6 1.97653E-7 C -0.00279 -0.00772 -0.00712 -0.01389 -0.00903 -0.02192 C -0.01112 -0.02995 -0.0132 -0.04045 -0.01407 -0.04848 C -0.01441 -0.05065 -0.01459 -0.0525 -0.01476 -0.05435 C -0.01511 -0.05651 -0.01546 -0.05837 -0.01563 -0.06022 C -0.01632 -0.06516 -0.01736 -0.07504 -0.01736 -0.07504 C -0.01702 -0.11365 -0.01927 -0.14453 -0.01077 -0.17788 C -0.00921 -0.18468 -0.00886 -0.19178 -0.00574 -0.19703 C 0.00068 -0.20877 0.00745 -0.2134 0.01578 -0.21927 C 0.038 -0.21896 0.06039 -0.21958 0.08277 -0.21772 C 0.08572 -0.21772 0.09631 -0.20846 0.09839 -0.20599 C 0.10082 -0.20321 0.10325 -0.20012 0.10586 -0.19703 C 0.1069 -0.1958 0.10915 -0.19271 0.10915 -0.19271 C 0.1121 -0.18128 0.11419 -0.17109 0.11662 -0.15874 C 0.11592 -0.147 0.11783 -0.1331 0.11401 -0.12353 C 0.09926 -0.08832 0.08191 -0.08431 0.05865 -0.08246 C 0.04095 -0.08338 0.02342 -0.08369 0.00589 -0.08523 C -0.00279 -0.08616 -0.01008 -0.09419 -0.01806 -0.09697 C -0.02101 -0.10037 -0.02327 -0.10407 -0.02639 -0.10593 C -0.03212 -0.12013 -0.0368 -0.13557 -0.04218 -0.15009 C -0.04669 -0.16213 -0.05242 -0.17418 -0.05607 -0.18684 C -0.05884 -0.19641 -0.06179 -0.2063 -0.06353 -0.21618 C -0.06457 -0.22174 -0.06613 -0.23224 -0.06613 -0.23224 C -0.06752 -0.25725 -0.06769 -0.28567 -0.07342 -0.30883 " pathEditMode="relative" ptsTypes="fffffffffffffffffffffffA">
                                      <p:cBhvr>
                                        <p:cTn id="12" dur="3000" fill="hold"/>
                                        <p:tgtEl>
                                          <p:spTgt spid="3"/>
                                        </p:tgtEl>
                                        <p:attrNameLst>
                                          <p:attrName>ppt_x</p:attrName>
                                          <p:attrName>ppt_y</p:attrName>
                                        </p:attrNameLst>
                                      </p:cBhvr>
                                    </p:animMotion>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07341 -0.30883 C -0.09806 -0.3215 -0.1227 -0.34064 -0.14787 -0.34713 C -0.15533 -0.35114 -0.16158 -0.35608 -0.16921 -0.35732 C -0.17564 -0.36133 -0.18188 -0.36257 -0.1883 -0.36473 C -0.22701 -0.40117 -0.19837 -0.37554 -0.31222 -0.3635 C -0.32038 -0.36288 -0.32784 -0.3567 -0.33548 -0.353 C -0.3386 -0.35176 -0.3445 -0.34867 -0.3445 -0.34867 C -0.34919 -0.34281 -0.35491 -0.34157 -0.35943 -0.33539 C -0.36637 -0.32675 -0.37157 -0.31532 -0.37505 -0.30173 C -0.37574 -0.2937 -0.37661 -0.28629 -0.37748 -0.27795 C -0.3773 -0.2656 -0.37869 -0.24614 -0.37505 -0.23255 C -0.37105 -0.21711 -0.36376 -0.20445 -0.35856 -0.18993 C -0.34467 -0.15195 -0.32645 -0.10037 -0.30077 -0.08555 C -0.27473 -0.08864 -0.27352 -0.08678 -0.25443 -0.11025 C -0.25096 -0.11952 -0.24697 -0.13033 -0.24523 -0.14114 C -0.24592 -0.15998 -0.24558 -0.16554 -0.2487 -0.17943 C -0.2572 -0.21587 -0.29452 -0.23039 -0.31309 -0.23533 C -0.31847 -0.23688 -0.3235 -0.23904 -0.32871 -0.23996 C -0.33409 -0.2412 -0.33929 -0.24089 -0.3445 -0.2412 C -0.35283 -0.24089 -0.36116 -0.24089 -0.36932 -0.23996 C -0.37383 -0.23965 -0.38407 -0.21835 -0.38667 -0.2134 C -0.39171 -0.20476 -0.39587 -0.19704 -0.39986 -0.18684 C -0.40143 -0.18376 -0.40403 -0.17665 -0.40403 -0.17665 C -0.40646 -0.1609 -0.41028 -0.14577 -0.41219 -0.1294 C -0.41323 -0.00432 -0.41305 -0.05312 -0.41305 0.0176 " pathEditMode="relative" ptsTypes="ffffffffffffffffffffffffA">
                                      <p:cBhvr>
                                        <p:cTn id="18" dur="3000" fill="hold"/>
                                        <p:tgtEl>
                                          <p:spTgt spid="3"/>
                                        </p:tgtEl>
                                        <p:attrNameLst>
                                          <p:attrName>ppt_x</p:attrName>
                                          <p:attrName>ppt_y</p:attrName>
                                        </p:attrNameLst>
                                      </p:cBhvr>
                                    </p:animMotion>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p:nvPr/>
        </p:nvSpPr>
        <p:spPr>
          <a:xfrm>
            <a:off x="350225" y="934025"/>
            <a:ext cx="2444999" cy="1060500"/>
          </a:xfrm>
          <a:prstGeom prst="rect">
            <a:avLst/>
          </a:prstGeom>
          <a:noFill/>
          <a:ln>
            <a:noFill/>
          </a:ln>
        </p:spPr>
        <p:txBody>
          <a:bodyPr lIns="91425" tIns="91425" rIns="91425" bIns="91425" anchor="t" anchorCtr="0">
            <a:noAutofit/>
          </a:bodyPr>
          <a:lstStyle/>
          <a:p>
            <a:pPr lvl="0" rtl="0">
              <a:spcBef>
                <a:spcPts val="0"/>
              </a:spcBef>
              <a:buNone/>
            </a:pPr>
            <a:r>
              <a:rPr lang="en-US">
                <a:solidFill>
                  <a:schemeClr val="lt1"/>
                </a:solidFill>
              </a:rPr>
              <a:t>Snowflakes</a:t>
            </a:r>
          </a:p>
          <a:p>
            <a:pPr marL="457200" lvl="0" indent="-304800" rtl="0">
              <a:spcBef>
                <a:spcPts val="0"/>
              </a:spcBef>
              <a:buClr>
                <a:schemeClr val="lt1"/>
              </a:buClr>
              <a:buSzPct val="100000"/>
              <a:buChar char="-"/>
            </a:pPr>
            <a:r>
              <a:rPr lang="en-US" sz="1200">
                <a:solidFill>
                  <a:schemeClr val="lt1"/>
                </a:solidFill>
              </a:rPr>
              <a:t>lots of plugins</a:t>
            </a:r>
          </a:p>
          <a:p>
            <a:pPr marL="457200" lvl="0" indent="-304800" rtl="0">
              <a:spcBef>
                <a:spcPts val="0"/>
              </a:spcBef>
              <a:buClr>
                <a:schemeClr val="lt1"/>
              </a:buClr>
              <a:buSzPct val="100000"/>
              <a:buChar char="-"/>
            </a:pPr>
            <a:r>
              <a:rPr lang="en-US" sz="1200">
                <a:solidFill>
                  <a:schemeClr val="lt1"/>
                </a:solidFill>
              </a:rPr>
              <a:t>system dependencies</a:t>
            </a:r>
          </a:p>
          <a:p>
            <a:pPr marL="457200" lvl="0" indent="-304800" rtl="0">
              <a:spcBef>
                <a:spcPts val="0"/>
              </a:spcBef>
              <a:buClr>
                <a:schemeClr val="lt1"/>
              </a:buClr>
              <a:buSzPct val="100000"/>
              <a:buChar char="-"/>
            </a:pPr>
            <a:r>
              <a:rPr lang="en-US" sz="1200">
                <a:solidFill>
                  <a:schemeClr val="lt1"/>
                </a:solidFill>
              </a:rPr>
              <a:t>textbox scripting</a:t>
            </a:r>
          </a:p>
        </p:txBody>
      </p:sp>
      <p:sp>
        <p:nvSpPr>
          <p:cNvPr id="169" name="Shape 169"/>
          <p:cNvSpPr txBox="1"/>
          <p:nvPr/>
        </p:nvSpPr>
        <p:spPr>
          <a:xfrm>
            <a:off x="350225" y="2226725"/>
            <a:ext cx="2444999" cy="1060500"/>
          </a:xfrm>
          <a:prstGeom prst="rect">
            <a:avLst/>
          </a:prstGeom>
          <a:noFill/>
          <a:ln>
            <a:noFill/>
          </a:ln>
        </p:spPr>
        <p:txBody>
          <a:bodyPr lIns="91425" tIns="91425" rIns="91425" bIns="91425" anchor="t" anchorCtr="0">
            <a:noAutofit/>
          </a:bodyPr>
          <a:lstStyle/>
          <a:p>
            <a:pPr lvl="0" rtl="0">
              <a:spcBef>
                <a:spcPts val="0"/>
              </a:spcBef>
              <a:buNone/>
            </a:pPr>
            <a:r>
              <a:rPr lang="en-US">
                <a:solidFill>
                  <a:schemeClr val="lt1"/>
                </a:solidFill>
              </a:rPr>
              <a:t>Pipelines</a:t>
            </a:r>
          </a:p>
          <a:p>
            <a:pPr marL="457200" lvl="0" indent="-304800" rtl="0">
              <a:spcBef>
                <a:spcPts val="0"/>
              </a:spcBef>
              <a:buClr>
                <a:schemeClr val="lt1"/>
              </a:buClr>
              <a:buSzPct val="100000"/>
              <a:buChar char="-"/>
            </a:pPr>
            <a:r>
              <a:rPr lang="en-US" sz="1200">
                <a:solidFill>
                  <a:schemeClr val="lt1"/>
                </a:solidFill>
              </a:rPr>
              <a:t>no first-class support</a:t>
            </a:r>
          </a:p>
          <a:p>
            <a:pPr marL="457200" lvl="0" indent="-304800" rtl="0">
              <a:spcBef>
                <a:spcPts val="0"/>
              </a:spcBef>
              <a:buClr>
                <a:schemeClr val="lt1"/>
              </a:buClr>
              <a:buSzPct val="100000"/>
              <a:buChar char="-"/>
            </a:pPr>
            <a:r>
              <a:rPr lang="en-US" sz="1200">
                <a:solidFill>
                  <a:schemeClr val="lt1"/>
                </a:solidFill>
              </a:rPr>
              <a:t>complex job sequencing</a:t>
            </a:r>
          </a:p>
        </p:txBody>
      </p:sp>
      <p:sp>
        <p:nvSpPr>
          <p:cNvPr id="170" name="Shape 170"/>
          <p:cNvSpPr txBox="1"/>
          <p:nvPr/>
        </p:nvSpPr>
        <p:spPr>
          <a:xfrm>
            <a:off x="350225" y="3367025"/>
            <a:ext cx="2444999" cy="1060500"/>
          </a:xfrm>
          <a:prstGeom prst="rect">
            <a:avLst/>
          </a:prstGeom>
          <a:noFill/>
          <a:ln>
            <a:noFill/>
          </a:ln>
        </p:spPr>
        <p:txBody>
          <a:bodyPr lIns="91425" tIns="91425" rIns="91425" bIns="91425" anchor="t" anchorCtr="0">
            <a:noAutofit/>
          </a:bodyPr>
          <a:lstStyle/>
          <a:p>
            <a:pPr lvl="0" rtl="0">
              <a:spcBef>
                <a:spcPts val="0"/>
              </a:spcBef>
              <a:buNone/>
            </a:pPr>
            <a:r>
              <a:rPr lang="en-US">
                <a:solidFill>
                  <a:schemeClr val="lt1"/>
                </a:solidFill>
              </a:rPr>
              <a:t>Environment Parity</a:t>
            </a:r>
          </a:p>
          <a:p>
            <a:pPr marL="457200" lvl="0" indent="-304800" rtl="0">
              <a:spcBef>
                <a:spcPts val="0"/>
              </a:spcBef>
              <a:buClr>
                <a:schemeClr val="lt1"/>
              </a:buClr>
              <a:buSzPct val="100000"/>
              <a:buChar char="-"/>
            </a:pPr>
            <a:r>
              <a:rPr lang="en-US" sz="1200">
                <a:solidFill>
                  <a:schemeClr val="lt1"/>
                </a:solidFill>
              </a:rPr>
              <a:t>works locally, breaks on server</a:t>
            </a:r>
          </a:p>
          <a:p>
            <a:pPr marL="457200" lvl="0" indent="-304800" rtl="0">
              <a:spcBef>
                <a:spcPts val="0"/>
              </a:spcBef>
              <a:buClr>
                <a:schemeClr val="lt1"/>
              </a:buClr>
              <a:buSzPct val="100000"/>
              <a:buChar char="-"/>
            </a:pPr>
            <a:r>
              <a:rPr lang="en-US" sz="1200">
                <a:solidFill>
                  <a:schemeClr val="lt1"/>
                </a:solidFill>
              </a:rPr>
              <a:t>lots of debugging commits</a:t>
            </a:r>
          </a:p>
        </p:txBody>
      </p:sp>
      <p:sp>
        <p:nvSpPr>
          <p:cNvPr id="171" name="Shape 171"/>
          <p:cNvSpPr txBox="1"/>
          <p:nvPr/>
        </p:nvSpPr>
        <p:spPr>
          <a:xfrm>
            <a:off x="6348775" y="934025"/>
            <a:ext cx="2444999" cy="1060500"/>
          </a:xfrm>
          <a:prstGeom prst="rect">
            <a:avLst/>
          </a:prstGeom>
          <a:noFill/>
          <a:ln>
            <a:noFill/>
          </a:ln>
        </p:spPr>
        <p:txBody>
          <a:bodyPr lIns="91425" tIns="91425" rIns="91425" bIns="91425" anchor="t" anchorCtr="0">
            <a:noAutofit/>
          </a:bodyPr>
          <a:lstStyle/>
          <a:p>
            <a:pPr lvl="0" rtl="0">
              <a:spcBef>
                <a:spcPts val="0"/>
              </a:spcBef>
              <a:buNone/>
            </a:pPr>
            <a:r>
              <a:rPr lang="en-US">
                <a:solidFill>
                  <a:schemeClr val="lt1"/>
                </a:solidFill>
              </a:rPr>
              <a:t>Usability</a:t>
            </a:r>
          </a:p>
          <a:p>
            <a:pPr marL="457200" lvl="0" indent="-304800" rtl="0">
              <a:spcBef>
                <a:spcPts val="0"/>
              </a:spcBef>
              <a:buClr>
                <a:schemeClr val="lt1"/>
              </a:buClr>
              <a:buSzPct val="100000"/>
              <a:buChar char="-"/>
            </a:pPr>
            <a:r>
              <a:rPr lang="en-US" sz="1200">
                <a:solidFill>
                  <a:schemeClr val="lt1"/>
                </a:solidFill>
              </a:rPr>
              <a:t>complicated UIs</a:t>
            </a:r>
          </a:p>
          <a:p>
            <a:pPr marL="457200" lvl="0" indent="-304800" rtl="0">
              <a:spcBef>
                <a:spcPts val="0"/>
              </a:spcBef>
              <a:buClr>
                <a:schemeClr val="lt1"/>
              </a:buClr>
              <a:buSzPct val="100000"/>
              <a:buChar char="-"/>
            </a:pPr>
            <a:r>
              <a:rPr lang="en-US" sz="1200">
                <a:solidFill>
                  <a:schemeClr val="lt1"/>
                </a:solidFill>
              </a:rPr>
              <a:t>endless menus</a:t>
            </a:r>
          </a:p>
          <a:p>
            <a:pPr marL="457200" lvl="0" indent="-304800" rtl="0">
              <a:spcBef>
                <a:spcPts val="0"/>
              </a:spcBef>
              <a:buClr>
                <a:schemeClr val="lt1"/>
              </a:buClr>
              <a:buSzPct val="100000"/>
              <a:buChar char="-"/>
            </a:pPr>
            <a:r>
              <a:rPr lang="en-US" sz="1200">
                <a:solidFill>
                  <a:schemeClr val="lt1"/>
                </a:solidFill>
              </a:rPr>
              <a:t>too many clicks to get logs</a:t>
            </a:r>
          </a:p>
        </p:txBody>
      </p:sp>
      <p:sp>
        <p:nvSpPr>
          <p:cNvPr id="172" name="Shape 172"/>
          <p:cNvSpPr txBox="1"/>
          <p:nvPr/>
        </p:nvSpPr>
        <p:spPr>
          <a:xfrm>
            <a:off x="6348775" y="2226725"/>
            <a:ext cx="2444999" cy="1060500"/>
          </a:xfrm>
          <a:prstGeom prst="rect">
            <a:avLst/>
          </a:prstGeom>
          <a:noFill/>
          <a:ln>
            <a:noFill/>
          </a:ln>
        </p:spPr>
        <p:txBody>
          <a:bodyPr lIns="91425" tIns="91425" rIns="91425" bIns="91425" anchor="t" anchorCtr="0">
            <a:noAutofit/>
          </a:bodyPr>
          <a:lstStyle/>
          <a:p>
            <a:pPr lvl="0" rtl="0">
              <a:spcBef>
                <a:spcPts val="0"/>
              </a:spcBef>
              <a:buNone/>
            </a:pPr>
            <a:r>
              <a:rPr lang="en-US">
                <a:solidFill>
                  <a:schemeClr val="lt1"/>
                </a:solidFill>
              </a:rPr>
              <a:t>Execution Hierarchy</a:t>
            </a:r>
          </a:p>
          <a:p>
            <a:pPr marL="457200" lvl="0" indent="-304800" rtl="0">
              <a:spcBef>
                <a:spcPts val="0"/>
              </a:spcBef>
              <a:buClr>
                <a:schemeClr val="lt1"/>
              </a:buClr>
              <a:buSzPct val="100000"/>
              <a:buChar char="-"/>
            </a:pPr>
            <a:r>
              <a:rPr lang="en-US" sz="1200">
                <a:solidFill>
                  <a:schemeClr val="lt1"/>
                </a:solidFill>
              </a:rPr>
              <a:t>deep and complex</a:t>
            </a:r>
          </a:p>
        </p:txBody>
      </p:sp>
      <p:sp>
        <p:nvSpPr>
          <p:cNvPr id="173" name="Shape 173"/>
          <p:cNvSpPr txBox="1"/>
          <p:nvPr/>
        </p:nvSpPr>
        <p:spPr>
          <a:xfrm>
            <a:off x="6348775" y="3367025"/>
            <a:ext cx="2444999" cy="1060500"/>
          </a:xfrm>
          <a:prstGeom prst="rect">
            <a:avLst/>
          </a:prstGeom>
          <a:noFill/>
          <a:ln>
            <a:noFill/>
          </a:ln>
        </p:spPr>
        <p:txBody>
          <a:bodyPr lIns="91425" tIns="91425" rIns="91425" bIns="91425" anchor="t" anchorCtr="0">
            <a:noAutofit/>
          </a:bodyPr>
          <a:lstStyle/>
          <a:p>
            <a:pPr lvl="0" rtl="0">
              <a:spcBef>
                <a:spcPts val="0"/>
              </a:spcBef>
              <a:buNone/>
            </a:pPr>
            <a:r>
              <a:rPr lang="en-US">
                <a:solidFill>
                  <a:schemeClr val="lt1"/>
                </a:solidFill>
              </a:rPr>
              <a:t>Scalability</a:t>
            </a:r>
          </a:p>
          <a:p>
            <a:pPr marL="457200" lvl="0" indent="-304800" rtl="0">
              <a:spcBef>
                <a:spcPts val="0"/>
              </a:spcBef>
              <a:buClr>
                <a:schemeClr val="lt1"/>
              </a:buClr>
              <a:buSzPct val="100000"/>
              <a:buChar char="-"/>
            </a:pPr>
            <a:r>
              <a:rPr lang="en-US" sz="1200">
                <a:solidFill>
                  <a:schemeClr val="lt1"/>
                </a:solidFill>
              </a:rPr>
              <a:t>hard to scale vertically or horizontally</a:t>
            </a:r>
          </a:p>
          <a:p>
            <a:pPr lvl="0" rtl="0">
              <a:spcBef>
                <a:spcPts val="0"/>
              </a:spcBef>
              <a:buNone/>
            </a:pPr>
            <a:endParaRPr sz="1200">
              <a:solidFill>
                <a:schemeClr val="lt1"/>
              </a:solidFill>
            </a:endParaRPr>
          </a:p>
        </p:txBody>
      </p:sp>
      <p:pic>
        <p:nvPicPr>
          <p:cNvPr id="174" name="Shape 174"/>
          <p:cNvPicPr preferRelativeResize="0"/>
          <p:nvPr/>
        </p:nvPicPr>
        <p:blipFill>
          <a:blip r:embed="rId3">
            <a:alphaModFix/>
          </a:blip>
          <a:stretch>
            <a:fillRect/>
          </a:stretch>
        </p:blipFill>
        <p:spPr>
          <a:xfrm>
            <a:off x="3085674" y="1738025"/>
            <a:ext cx="2972649" cy="1667450"/>
          </a:xfrm>
          <a:prstGeom prst="rect">
            <a:avLst/>
          </a:prstGeom>
          <a:noFill/>
          <a:ln>
            <a:noFill/>
          </a:ln>
        </p:spPr>
      </p:pic>
      <p:sp>
        <p:nvSpPr>
          <p:cNvPr id="175" name="Shape 175"/>
          <p:cNvSpPr txBox="1"/>
          <p:nvPr/>
        </p:nvSpPr>
        <p:spPr>
          <a:xfrm>
            <a:off x="2087400" y="298650"/>
            <a:ext cx="4969199" cy="512099"/>
          </a:xfrm>
          <a:prstGeom prst="rect">
            <a:avLst/>
          </a:prstGeom>
          <a:noFill/>
          <a:ln>
            <a:noFill/>
          </a:ln>
        </p:spPr>
        <p:txBody>
          <a:bodyPr lIns="91425" tIns="91425" rIns="91425" bIns="91425" anchor="t" anchorCtr="0">
            <a:noAutofit/>
          </a:bodyPr>
          <a:lstStyle/>
          <a:p>
            <a:pPr lvl="0" algn="ctr" rtl="0">
              <a:spcBef>
                <a:spcPts val="0"/>
              </a:spcBef>
              <a:buNone/>
            </a:pPr>
            <a:r>
              <a:rPr lang="en-US" sz="2400">
                <a:solidFill>
                  <a:schemeClr val="accent1"/>
                </a:solidFill>
              </a:rPr>
              <a:t>What we found in other CI systems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p:nvPr/>
        </p:nvSpPr>
        <p:spPr>
          <a:xfrm>
            <a:off x="6307300" y="1285800"/>
            <a:ext cx="2444999" cy="2152200"/>
          </a:xfrm>
          <a:prstGeom prst="rect">
            <a:avLst/>
          </a:prstGeom>
          <a:noFill/>
          <a:ln>
            <a:noFill/>
          </a:ln>
        </p:spPr>
        <p:txBody>
          <a:bodyPr lIns="91425" tIns="91425" rIns="91425" bIns="91425" anchor="t" anchorCtr="0">
            <a:noAutofit/>
          </a:bodyPr>
          <a:lstStyle/>
          <a:p>
            <a:pPr lvl="0" algn="ctr" rtl="0">
              <a:spcBef>
                <a:spcPts val="0"/>
              </a:spcBef>
              <a:spcAft>
                <a:spcPts val="1000"/>
              </a:spcAft>
              <a:buNone/>
            </a:pPr>
            <a:r>
              <a:rPr lang="en-US" sz="1800" b="1" dirty="0">
                <a:solidFill>
                  <a:srgbClr val="138A7E"/>
                </a:solidFill>
              </a:rPr>
              <a:t>Isolated Builds</a:t>
            </a:r>
          </a:p>
          <a:p>
            <a:pPr lvl="0" algn="just" rtl="0">
              <a:spcBef>
                <a:spcPts val="0"/>
              </a:spcBef>
              <a:buNone/>
            </a:pPr>
            <a:r>
              <a:rPr lang="en-US" sz="1200" dirty="0">
                <a:solidFill>
                  <a:schemeClr val="lt1"/>
                </a:solidFill>
              </a:rPr>
              <a:t>Every build task is executed in a container defined by its own configuration, by stateless workers.  This eliminates build pollution and ensures multiple teams can use the same Concourse deployment without worrying about the state of the worker VMs.</a:t>
            </a:r>
          </a:p>
        </p:txBody>
      </p:sp>
      <p:sp>
        <p:nvSpPr>
          <p:cNvPr id="194" name="Shape 194"/>
          <p:cNvSpPr txBox="1"/>
          <p:nvPr/>
        </p:nvSpPr>
        <p:spPr>
          <a:xfrm>
            <a:off x="308750" y="1285800"/>
            <a:ext cx="2444999" cy="1505099"/>
          </a:xfrm>
          <a:prstGeom prst="rect">
            <a:avLst/>
          </a:prstGeom>
          <a:noFill/>
          <a:ln>
            <a:noFill/>
          </a:ln>
        </p:spPr>
        <p:txBody>
          <a:bodyPr lIns="91425" tIns="91425" rIns="91425" bIns="91425" anchor="t" anchorCtr="0">
            <a:noAutofit/>
          </a:bodyPr>
          <a:lstStyle/>
          <a:p>
            <a:pPr lvl="0" algn="ctr" rtl="0">
              <a:spcBef>
                <a:spcPts val="0"/>
              </a:spcBef>
              <a:spcAft>
                <a:spcPts val="1000"/>
              </a:spcAft>
              <a:buNone/>
            </a:pPr>
            <a:r>
              <a:rPr lang="en-US" sz="1800" b="1" dirty="0">
                <a:solidFill>
                  <a:schemeClr val="accent1"/>
                </a:solidFill>
              </a:rPr>
              <a:t>Simple</a:t>
            </a:r>
          </a:p>
          <a:p>
            <a:pPr lvl="0" algn="just" rtl="0">
              <a:spcBef>
                <a:spcPts val="0"/>
              </a:spcBef>
              <a:buNone/>
            </a:pPr>
            <a:r>
              <a:rPr lang="en-US" sz="1200" dirty="0">
                <a:solidFill>
                  <a:schemeClr val="lt1"/>
                </a:solidFill>
              </a:rPr>
              <a:t>Concourse is a response to the complexity introduced by other systems. It is built on the idea that the best tools can be learned in one sitting.</a:t>
            </a:r>
          </a:p>
        </p:txBody>
      </p:sp>
      <p:sp>
        <p:nvSpPr>
          <p:cNvPr id="195" name="Shape 195"/>
          <p:cNvSpPr txBox="1"/>
          <p:nvPr/>
        </p:nvSpPr>
        <p:spPr>
          <a:xfrm>
            <a:off x="2087400" y="298650"/>
            <a:ext cx="4969199" cy="477899"/>
          </a:xfrm>
          <a:prstGeom prst="rect">
            <a:avLst/>
          </a:prstGeom>
          <a:noFill/>
          <a:ln>
            <a:noFill/>
          </a:ln>
        </p:spPr>
        <p:txBody>
          <a:bodyPr lIns="91425" tIns="91425" rIns="91425" bIns="91425" anchor="t" anchorCtr="0">
            <a:noAutofit/>
          </a:bodyPr>
          <a:lstStyle/>
          <a:p>
            <a:pPr lvl="0" algn="ctr" rtl="0">
              <a:spcBef>
                <a:spcPts val="0"/>
              </a:spcBef>
              <a:buNone/>
            </a:pPr>
            <a:r>
              <a:rPr lang="en-US" sz="2400">
                <a:solidFill>
                  <a:schemeClr val="accent1"/>
                </a:solidFill>
              </a:rPr>
              <a:t>Concourse Principles</a:t>
            </a:r>
          </a:p>
        </p:txBody>
      </p:sp>
      <p:sp>
        <p:nvSpPr>
          <p:cNvPr id="196" name="Shape 196"/>
          <p:cNvSpPr txBox="1"/>
          <p:nvPr/>
        </p:nvSpPr>
        <p:spPr>
          <a:xfrm>
            <a:off x="3308025" y="1285800"/>
            <a:ext cx="2444999" cy="1505099"/>
          </a:xfrm>
          <a:prstGeom prst="rect">
            <a:avLst/>
          </a:prstGeom>
          <a:noFill/>
          <a:ln>
            <a:noFill/>
          </a:ln>
        </p:spPr>
        <p:txBody>
          <a:bodyPr lIns="91425" tIns="91425" rIns="91425" bIns="91425" anchor="t" anchorCtr="0">
            <a:noAutofit/>
          </a:bodyPr>
          <a:lstStyle/>
          <a:p>
            <a:pPr lvl="0" algn="ctr" rtl="0">
              <a:spcBef>
                <a:spcPts val="0"/>
              </a:spcBef>
              <a:spcAft>
                <a:spcPts val="1000"/>
              </a:spcAft>
              <a:buNone/>
            </a:pPr>
            <a:r>
              <a:rPr lang="en-US" sz="1800" b="1" dirty="0">
                <a:solidFill>
                  <a:srgbClr val="138A7E"/>
                </a:solidFill>
              </a:rPr>
              <a:t>Usable</a:t>
            </a:r>
          </a:p>
          <a:p>
            <a:pPr lvl="0" algn="just" rtl="0">
              <a:spcBef>
                <a:spcPts val="0"/>
              </a:spcBef>
              <a:buNone/>
            </a:pPr>
            <a:r>
              <a:rPr lang="en-US" sz="1200" dirty="0">
                <a:solidFill>
                  <a:schemeClr val="lt1"/>
                </a:solidFill>
              </a:rPr>
              <a:t>Concourse is optimized for quickly navigating to the pages you most care about. From the main page, a single click takes you from a pipeline view to the log of a job's latest failing build.</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p:nvPr/>
        </p:nvSpPr>
        <p:spPr>
          <a:xfrm>
            <a:off x="308750" y="1285800"/>
            <a:ext cx="2444999" cy="1957799"/>
          </a:xfrm>
          <a:prstGeom prst="rect">
            <a:avLst/>
          </a:prstGeom>
          <a:noFill/>
          <a:ln>
            <a:noFill/>
          </a:ln>
        </p:spPr>
        <p:txBody>
          <a:bodyPr lIns="91425" tIns="91425" rIns="91425" bIns="91425" anchor="t" anchorCtr="0">
            <a:noAutofit/>
          </a:bodyPr>
          <a:lstStyle/>
          <a:p>
            <a:pPr lvl="0" algn="ctr" rtl="0">
              <a:spcBef>
                <a:spcPts val="0"/>
              </a:spcBef>
              <a:spcAft>
                <a:spcPts val="1000"/>
              </a:spcAft>
              <a:buNone/>
            </a:pPr>
            <a:r>
              <a:rPr lang="en-US" sz="1800" b="1" dirty="0">
                <a:solidFill>
                  <a:srgbClr val="138A7E"/>
                </a:solidFill>
              </a:rPr>
              <a:t>Scalable, reproducible deployment</a:t>
            </a:r>
          </a:p>
          <a:p>
            <a:pPr lvl="0" algn="just" rtl="0">
              <a:spcBef>
                <a:spcPts val="0"/>
              </a:spcBef>
              <a:buNone/>
            </a:pPr>
            <a:r>
              <a:rPr lang="en-US" sz="1200" dirty="0">
                <a:solidFill>
                  <a:schemeClr val="lt1"/>
                </a:solidFill>
              </a:rPr>
              <a:t>No Concourse deployment is a snowflake. There are no boxes to check; no configuration happens at runtime.</a:t>
            </a:r>
          </a:p>
        </p:txBody>
      </p:sp>
      <p:sp>
        <p:nvSpPr>
          <p:cNvPr id="203" name="Shape 203"/>
          <p:cNvSpPr txBox="1"/>
          <p:nvPr/>
        </p:nvSpPr>
        <p:spPr>
          <a:xfrm>
            <a:off x="2087400" y="298650"/>
            <a:ext cx="4969199" cy="505200"/>
          </a:xfrm>
          <a:prstGeom prst="rect">
            <a:avLst/>
          </a:prstGeom>
          <a:noFill/>
          <a:ln>
            <a:noFill/>
          </a:ln>
        </p:spPr>
        <p:txBody>
          <a:bodyPr lIns="91425" tIns="91425" rIns="91425" bIns="91425" anchor="t" anchorCtr="0">
            <a:noAutofit/>
          </a:bodyPr>
          <a:lstStyle/>
          <a:p>
            <a:pPr lvl="0" algn="ctr" rtl="0">
              <a:spcBef>
                <a:spcPts val="0"/>
              </a:spcBef>
              <a:buNone/>
            </a:pPr>
            <a:r>
              <a:rPr lang="en-US" sz="2400">
                <a:solidFill>
                  <a:schemeClr val="accent1"/>
                </a:solidFill>
              </a:rPr>
              <a:t>Concourse Principles</a:t>
            </a:r>
          </a:p>
        </p:txBody>
      </p:sp>
      <p:sp>
        <p:nvSpPr>
          <p:cNvPr id="204" name="Shape 204"/>
          <p:cNvSpPr txBox="1"/>
          <p:nvPr/>
        </p:nvSpPr>
        <p:spPr>
          <a:xfrm>
            <a:off x="3308025" y="1285800"/>
            <a:ext cx="2444999" cy="1957799"/>
          </a:xfrm>
          <a:prstGeom prst="rect">
            <a:avLst/>
          </a:prstGeom>
          <a:noFill/>
          <a:ln>
            <a:noFill/>
          </a:ln>
        </p:spPr>
        <p:txBody>
          <a:bodyPr lIns="91425" tIns="91425" rIns="91425" bIns="91425" anchor="t" anchorCtr="0">
            <a:noAutofit/>
          </a:bodyPr>
          <a:lstStyle/>
          <a:p>
            <a:pPr lvl="0" algn="ctr" rtl="0">
              <a:spcBef>
                <a:spcPts val="0"/>
              </a:spcBef>
              <a:spcAft>
                <a:spcPts val="1000"/>
              </a:spcAft>
              <a:buNone/>
            </a:pPr>
            <a:r>
              <a:rPr lang="en-US" sz="1800" b="1" dirty="0">
                <a:solidFill>
                  <a:srgbClr val="138A7E"/>
                </a:solidFill>
              </a:rPr>
              <a:t>Flexible</a:t>
            </a:r>
          </a:p>
          <a:p>
            <a:pPr lvl="0" algn="just" rtl="0">
              <a:spcBef>
                <a:spcPts val="0"/>
              </a:spcBef>
              <a:buNone/>
            </a:pPr>
            <a:r>
              <a:rPr lang="en-US" sz="1200" dirty="0">
                <a:solidFill>
                  <a:schemeClr val="lt1"/>
                </a:solidFill>
              </a:rPr>
              <a:t>Features that other systems implement in the core of the product, Concourse implements in "</a:t>
            </a:r>
            <a:r>
              <a:rPr lang="en-US" sz="1200" dirty="0" err="1">
                <a:solidFill>
                  <a:schemeClr val="lt1"/>
                </a:solidFill>
              </a:rPr>
              <a:t>userland</a:t>
            </a:r>
            <a:r>
              <a:rPr lang="en-US" sz="1200" dirty="0">
                <a:solidFill>
                  <a:schemeClr val="lt1"/>
                </a:solidFill>
              </a:rPr>
              <a:t>", as resources. This keeps the core of Concourse small and simple, and proves out the extensibility introduced by this simple interface.</a:t>
            </a:r>
          </a:p>
        </p:txBody>
      </p:sp>
      <p:sp>
        <p:nvSpPr>
          <p:cNvPr id="205" name="Shape 205"/>
          <p:cNvSpPr txBox="1"/>
          <p:nvPr/>
        </p:nvSpPr>
        <p:spPr>
          <a:xfrm>
            <a:off x="6307300" y="1285800"/>
            <a:ext cx="2444999" cy="1957799"/>
          </a:xfrm>
          <a:prstGeom prst="rect">
            <a:avLst/>
          </a:prstGeom>
          <a:noFill/>
          <a:ln>
            <a:noFill/>
          </a:ln>
        </p:spPr>
        <p:txBody>
          <a:bodyPr lIns="91425" tIns="91425" rIns="91425" bIns="91425" anchor="t" anchorCtr="0">
            <a:noAutofit/>
          </a:bodyPr>
          <a:lstStyle/>
          <a:p>
            <a:pPr lvl="0" algn="ctr" rtl="0">
              <a:spcBef>
                <a:spcPts val="0"/>
              </a:spcBef>
              <a:spcAft>
                <a:spcPts val="1000"/>
              </a:spcAft>
              <a:buNone/>
            </a:pPr>
            <a:r>
              <a:rPr lang="en-US" sz="1800" b="1" dirty="0">
                <a:solidFill>
                  <a:srgbClr val="138A7E"/>
                </a:solidFill>
              </a:rPr>
              <a:t>Local iteration</a:t>
            </a:r>
          </a:p>
          <a:p>
            <a:pPr lvl="0" algn="just" rtl="0">
              <a:spcBef>
                <a:spcPts val="0"/>
              </a:spcBef>
              <a:buNone/>
            </a:pPr>
            <a:r>
              <a:rPr lang="en-US" sz="1200" dirty="0">
                <a:solidFill>
                  <a:schemeClr val="lt1"/>
                </a:solidFill>
              </a:rPr>
              <a:t>Concourse supports running one-off builds from local task configuration that allows you to trust that your build running locally runs exactly the same way that it runs in your pipeline.</a:t>
            </a:r>
          </a:p>
        </p:txBody>
      </p:sp>
      <p:sp>
        <p:nvSpPr>
          <p:cNvPr id="206" name="Shape 206"/>
          <p:cNvSpPr txBox="1"/>
          <p:nvPr/>
        </p:nvSpPr>
        <p:spPr>
          <a:xfrm>
            <a:off x="1010675" y="2188725"/>
            <a:ext cx="3707999" cy="432599"/>
          </a:xfrm>
          <a:prstGeom prst="rect">
            <a:avLst/>
          </a:prstGeom>
          <a:noFill/>
          <a:ln>
            <a:noFill/>
          </a:ln>
        </p:spPr>
        <p:txBody>
          <a:bodyPr lIns="91425" tIns="91425" rIns="91425" bIns="91425" anchor="t" anchorCtr="0">
            <a:noAutofit/>
          </a:bodyPr>
          <a:lstStyle/>
          <a:p>
            <a:pPr lvl="0">
              <a:spcBef>
                <a:spcPts val="0"/>
              </a:spcBef>
              <a:buNone/>
            </a:pPr>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Shape 212"/>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Shape 218"/>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8" name="Shape 258"/>
          <p:cNvSpPr txBox="1"/>
          <p:nvPr/>
        </p:nvSpPr>
        <p:spPr>
          <a:xfrm>
            <a:off x="225600" y="298650"/>
            <a:ext cx="8692799" cy="505200"/>
          </a:xfrm>
          <a:prstGeom prst="rect">
            <a:avLst/>
          </a:prstGeom>
          <a:noFill/>
          <a:ln>
            <a:noFill/>
          </a:ln>
        </p:spPr>
        <p:txBody>
          <a:bodyPr lIns="91425" tIns="91425" rIns="91425" bIns="91425" anchor="t" anchorCtr="0">
            <a:noAutofit/>
          </a:bodyPr>
          <a:lstStyle/>
          <a:p>
            <a:pPr lvl="0" algn="ctr" rtl="0">
              <a:spcBef>
                <a:spcPts val="0"/>
              </a:spcBef>
              <a:buNone/>
            </a:pPr>
            <a:r>
              <a:rPr lang="en-US" sz="2400" dirty="0">
                <a:solidFill>
                  <a:schemeClr val="accent1"/>
                </a:solidFill>
              </a:rPr>
              <a:t>Concourse </a:t>
            </a:r>
            <a:r>
              <a:rPr lang="en-US" sz="2400" dirty="0" smtClean="0">
                <a:solidFill>
                  <a:schemeClr val="accent1"/>
                </a:solidFill>
              </a:rPr>
              <a:t>Architecture</a:t>
            </a:r>
            <a:endParaRPr lang="en-US" sz="2400" dirty="0">
              <a:solidFill>
                <a:schemeClr val="accent1"/>
              </a:solidFill>
            </a:endParaRPr>
          </a:p>
        </p:txBody>
      </p:sp>
      <p:grpSp>
        <p:nvGrpSpPr>
          <p:cNvPr id="6" name="Shape 1517"/>
          <p:cNvGrpSpPr/>
          <p:nvPr/>
        </p:nvGrpSpPr>
        <p:grpSpPr>
          <a:xfrm>
            <a:off x="596325" y="994383"/>
            <a:ext cx="7795136" cy="3406685"/>
            <a:chOff x="462540" y="676308"/>
            <a:chExt cx="6194754" cy="3524400"/>
          </a:xfrm>
        </p:grpSpPr>
        <p:sp>
          <p:nvSpPr>
            <p:cNvPr id="7" name="Shape 1518"/>
            <p:cNvSpPr/>
            <p:nvPr/>
          </p:nvSpPr>
          <p:spPr>
            <a:xfrm>
              <a:off x="1082694" y="676308"/>
              <a:ext cx="5574600" cy="3524400"/>
            </a:xfrm>
            <a:prstGeom prst="roundRect">
              <a:avLst>
                <a:gd name="adj" fmla="val 7589"/>
              </a:avLst>
            </a:prstGeom>
            <a:solidFill>
              <a:srgbClr val="D8D8D8"/>
            </a:solidFill>
            <a:ln w="9525" cap="flat" cmpd="sng">
              <a:solidFill>
                <a:srgbClr val="FFFFFF"/>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US" sz="1800" b="1" dirty="0" smtClean="0">
                  <a:solidFill>
                    <a:schemeClr val="dk1"/>
                  </a:solidFill>
                  <a:latin typeface="Arial"/>
                  <a:ea typeface="Arial"/>
                  <a:cs typeface="Arial"/>
                  <a:sym typeface="Arial"/>
                </a:rPr>
                <a:t>Concourse</a:t>
              </a:r>
              <a:endParaRPr lang="en" sz="1800" b="1" dirty="0">
                <a:solidFill>
                  <a:schemeClr val="dk1"/>
                </a:solidFill>
                <a:latin typeface="Arial"/>
                <a:ea typeface="Arial"/>
                <a:cs typeface="Arial"/>
                <a:sym typeface="Arial"/>
              </a:endParaRPr>
            </a:p>
          </p:txBody>
        </p:sp>
        <p:sp>
          <p:nvSpPr>
            <p:cNvPr id="17" name="Shape 1542"/>
            <p:cNvSpPr/>
            <p:nvPr/>
          </p:nvSpPr>
          <p:spPr>
            <a:xfrm rot="16200000">
              <a:off x="-753360" y="2508170"/>
              <a:ext cx="2851800" cy="420000"/>
            </a:xfrm>
            <a:prstGeom prst="roundRect">
              <a:avLst>
                <a:gd name="adj" fmla="val 17741"/>
              </a:avLst>
            </a:prstGeom>
            <a:solidFill>
              <a:srgbClr val="33928A"/>
            </a:solidFill>
            <a:ln>
              <a:noFill/>
            </a:ln>
          </p:spPr>
          <p:txBody>
            <a:bodyPr lIns="91425" tIns="0" rIns="91425" bIns="0" anchor="ctr" anchorCtr="0">
              <a:noAutofit/>
            </a:bodyPr>
            <a:lstStyle/>
            <a:p>
              <a:pPr marL="0" marR="0" lvl="0" indent="0" algn="ctr" rtl="0">
                <a:spcBef>
                  <a:spcPts val="0"/>
                </a:spcBef>
                <a:spcAft>
                  <a:spcPts val="0"/>
                </a:spcAft>
                <a:buSzPct val="25000"/>
                <a:buNone/>
              </a:pPr>
              <a:r>
                <a:rPr lang="en" sz="1800" dirty="0" smtClean="0">
                  <a:solidFill>
                    <a:srgbClr val="F2F2F2"/>
                  </a:solidFill>
                  <a:latin typeface="Calibri"/>
                  <a:ea typeface="Calibri"/>
                  <a:cs typeface="Calibri"/>
                  <a:sym typeface="Calibri"/>
                </a:rPr>
                <a:t>Load </a:t>
              </a:r>
              <a:r>
                <a:rPr lang="en" sz="1800" dirty="0">
                  <a:solidFill>
                    <a:srgbClr val="F2F2F2"/>
                  </a:solidFill>
                  <a:latin typeface="Calibri"/>
                  <a:ea typeface="Calibri"/>
                  <a:cs typeface="Calibri"/>
                  <a:sym typeface="Calibri"/>
                </a:rPr>
                <a:t>Balancer</a:t>
              </a:r>
            </a:p>
          </p:txBody>
        </p:sp>
      </p:grpSp>
      <p:sp>
        <p:nvSpPr>
          <p:cNvPr id="58" name="Shape 1577"/>
          <p:cNvSpPr/>
          <p:nvPr/>
        </p:nvSpPr>
        <p:spPr>
          <a:xfrm>
            <a:off x="1441915" y="1548548"/>
            <a:ext cx="1856355" cy="1262944"/>
          </a:xfrm>
          <a:prstGeom prst="roundRect">
            <a:avLst>
              <a:gd name="adj" fmla="val 2308"/>
            </a:avLst>
          </a:prstGeom>
          <a:solidFill>
            <a:srgbClr val="33928A"/>
          </a:solidFill>
          <a:ln w="9525" cap="flat" cmpd="sng">
            <a:solidFill>
              <a:schemeClr val="lt1"/>
            </a:solidFill>
            <a:prstDash val="solid"/>
            <a:round/>
            <a:headEnd type="none" w="med" len="med"/>
            <a:tailEnd type="none" w="med" len="med"/>
          </a:ln>
          <a:effectLst>
            <a:outerShdw blurRad="39999" dist="23000" dir="5400000" rotWithShape="0">
              <a:srgbClr val="000000">
                <a:alpha val="34900"/>
              </a:srgbClr>
            </a:outerShdw>
          </a:effectLst>
        </p:spPr>
        <p:txBody>
          <a:bodyPr lIns="91425" tIns="45700" rIns="91425" bIns="45700" anchor="ctr" anchorCtr="0">
            <a:noAutofit/>
          </a:bodyPr>
          <a:lstStyle/>
          <a:p>
            <a:pPr marL="0" marR="0" lvl="0" indent="0" algn="ctr" rtl="0">
              <a:spcBef>
                <a:spcPts val="0"/>
              </a:spcBef>
              <a:spcAft>
                <a:spcPts val="0"/>
              </a:spcAft>
              <a:buSzPct val="25000"/>
              <a:buNone/>
            </a:pPr>
            <a:endParaRPr lang="en" sz="1800" b="1" dirty="0">
              <a:solidFill>
                <a:srgbClr val="FFFFFF"/>
              </a:solidFill>
              <a:latin typeface="Arial"/>
              <a:ea typeface="Arial"/>
              <a:cs typeface="Arial"/>
              <a:sym typeface="Arial"/>
            </a:endParaRPr>
          </a:p>
        </p:txBody>
      </p:sp>
      <p:sp>
        <p:nvSpPr>
          <p:cNvPr id="60" name="Shape 1533"/>
          <p:cNvSpPr/>
          <p:nvPr/>
        </p:nvSpPr>
        <p:spPr>
          <a:xfrm>
            <a:off x="1582410" y="2165318"/>
            <a:ext cx="1501813" cy="274579"/>
          </a:xfrm>
          <a:prstGeom prst="roundRect">
            <a:avLst>
              <a:gd name="adj" fmla="val 347"/>
            </a:avLst>
          </a:prstGeom>
          <a:solidFill>
            <a:srgbClr val="004A4A"/>
          </a:solidFill>
          <a:ln w="9525" cap="flat" cmpd="sng">
            <a:solidFill>
              <a:srgbClr val="FFFFFF"/>
            </a:solidFill>
            <a:prstDash val="solid"/>
            <a:round/>
            <a:headEnd type="none" w="med" len="med"/>
            <a:tailEnd type="none" w="med" len="med"/>
          </a:ln>
        </p:spPr>
        <p:txBody>
          <a:bodyPr lIns="90000" tIns="45000" rIns="90000" bIns="45000" anchor="ctr" anchorCtr="0">
            <a:noAutofit/>
          </a:bodyPr>
          <a:lstStyle/>
          <a:p>
            <a:pPr marL="0" marR="0" lvl="0" indent="0" algn="ctr" rtl="0">
              <a:spcBef>
                <a:spcPts val="0"/>
              </a:spcBef>
              <a:spcAft>
                <a:spcPts val="0"/>
              </a:spcAft>
              <a:buSzPct val="25000"/>
              <a:buNone/>
            </a:pPr>
            <a:r>
              <a:rPr lang="en" sz="1200">
                <a:solidFill>
                  <a:srgbClr val="FFFFFF"/>
                </a:solidFill>
                <a:latin typeface="Arial"/>
                <a:ea typeface="Arial"/>
                <a:cs typeface="Arial"/>
                <a:sym typeface="Arial"/>
              </a:rPr>
              <a:t>Converger</a:t>
            </a:r>
          </a:p>
        </p:txBody>
      </p:sp>
      <p:sp>
        <p:nvSpPr>
          <p:cNvPr id="61" name="Shape 1534"/>
          <p:cNvSpPr/>
          <p:nvPr/>
        </p:nvSpPr>
        <p:spPr>
          <a:xfrm>
            <a:off x="1576059" y="1781150"/>
            <a:ext cx="1501813" cy="274579"/>
          </a:xfrm>
          <a:prstGeom prst="roundRect">
            <a:avLst>
              <a:gd name="adj" fmla="val 347"/>
            </a:avLst>
          </a:prstGeom>
          <a:solidFill>
            <a:srgbClr val="004A4A"/>
          </a:solidFill>
          <a:ln w="9525" cap="flat" cmpd="sng">
            <a:solidFill>
              <a:srgbClr val="FFFFFF"/>
            </a:solidFill>
            <a:prstDash val="solid"/>
            <a:round/>
            <a:headEnd type="none" w="med" len="med"/>
            <a:tailEnd type="none" w="med" len="med"/>
          </a:ln>
        </p:spPr>
        <p:txBody>
          <a:bodyPr lIns="90000" tIns="45000" rIns="90000" bIns="45000" anchor="ctr" anchorCtr="0">
            <a:noAutofit/>
          </a:bodyPr>
          <a:lstStyle/>
          <a:p>
            <a:pPr marL="0" marR="0" lvl="0" indent="0" algn="ctr" rtl="0">
              <a:spcBef>
                <a:spcPts val="0"/>
              </a:spcBef>
              <a:spcAft>
                <a:spcPts val="0"/>
              </a:spcAft>
              <a:buSzPct val="25000"/>
              <a:buNone/>
            </a:pPr>
            <a:r>
              <a:rPr lang="en" sz="1200">
                <a:solidFill>
                  <a:srgbClr val="FFFFFF"/>
                </a:solidFill>
                <a:latin typeface="Arial"/>
                <a:ea typeface="Arial"/>
                <a:cs typeface="Arial"/>
                <a:sym typeface="Arial"/>
              </a:rPr>
              <a:t>Auctioneer</a:t>
            </a:r>
          </a:p>
        </p:txBody>
      </p:sp>
      <p:sp>
        <p:nvSpPr>
          <p:cNvPr id="71" name="Shape 1577"/>
          <p:cNvSpPr/>
          <p:nvPr/>
        </p:nvSpPr>
        <p:spPr>
          <a:xfrm>
            <a:off x="1569574" y="1692702"/>
            <a:ext cx="1856355" cy="1262944"/>
          </a:xfrm>
          <a:prstGeom prst="roundRect">
            <a:avLst>
              <a:gd name="adj" fmla="val 2308"/>
            </a:avLst>
          </a:prstGeom>
          <a:solidFill>
            <a:srgbClr val="33928A"/>
          </a:solidFill>
          <a:ln w="9525" cap="flat" cmpd="sng">
            <a:solidFill>
              <a:schemeClr val="lt1"/>
            </a:solidFill>
            <a:prstDash val="solid"/>
            <a:round/>
            <a:headEnd type="none" w="med" len="med"/>
            <a:tailEnd type="none" w="med" len="med"/>
          </a:ln>
          <a:effectLst>
            <a:outerShdw blurRad="39999" dist="23000" dir="5400000" rotWithShape="0">
              <a:srgbClr val="000000">
                <a:alpha val="34900"/>
              </a:srgbClr>
            </a:outerShdw>
          </a:effectLst>
        </p:spPr>
        <p:txBody>
          <a:bodyPr lIns="91425" tIns="45700" rIns="91425" bIns="45700" anchor="ctr" anchorCtr="0">
            <a:noAutofit/>
          </a:bodyPr>
          <a:lstStyle/>
          <a:p>
            <a:pPr marL="0" marR="0" lvl="0" indent="0" algn="ctr" rtl="0">
              <a:spcBef>
                <a:spcPts val="0"/>
              </a:spcBef>
              <a:spcAft>
                <a:spcPts val="0"/>
              </a:spcAft>
              <a:buSzPct val="25000"/>
              <a:buNone/>
            </a:pPr>
            <a:endParaRPr lang="en" sz="1800" b="1" dirty="0">
              <a:solidFill>
                <a:srgbClr val="FFFFFF"/>
              </a:solidFill>
              <a:latin typeface="Arial"/>
              <a:ea typeface="Arial"/>
              <a:cs typeface="Arial"/>
              <a:sym typeface="Arial"/>
            </a:endParaRPr>
          </a:p>
        </p:txBody>
      </p:sp>
      <p:sp>
        <p:nvSpPr>
          <p:cNvPr id="72" name="Shape 1533"/>
          <p:cNvSpPr/>
          <p:nvPr/>
        </p:nvSpPr>
        <p:spPr>
          <a:xfrm>
            <a:off x="1734810" y="2317718"/>
            <a:ext cx="1501813" cy="274579"/>
          </a:xfrm>
          <a:prstGeom prst="roundRect">
            <a:avLst>
              <a:gd name="adj" fmla="val 347"/>
            </a:avLst>
          </a:prstGeom>
          <a:solidFill>
            <a:srgbClr val="004A4A"/>
          </a:solidFill>
          <a:ln w="9525" cap="flat" cmpd="sng">
            <a:solidFill>
              <a:srgbClr val="FFFFFF"/>
            </a:solidFill>
            <a:prstDash val="solid"/>
            <a:round/>
            <a:headEnd type="none" w="med" len="med"/>
            <a:tailEnd type="none" w="med" len="med"/>
          </a:ln>
        </p:spPr>
        <p:txBody>
          <a:bodyPr lIns="90000" tIns="45000" rIns="90000" bIns="45000" anchor="ctr" anchorCtr="0">
            <a:noAutofit/>
          </a:bodyPr>
          <a:lstStyle/>
          <a:p>
            <a:pPr marL="0" marR="0" lvl="0" indent="0" algn="ctr" rtl="0">
              <a:spcBef>
                <a:spcPts val="0"/>
              </a:spcBef>
              <a:spcAft>
                <a:spcPts val="0"/>
              </a:spcAft>
              <a:buSzPct val="25000"/>
              <a:buNone/>
            </a:pPr>
            <a:r>
              <a:rPr lang="en" sz="1200">
                <a:solidFill>
                  <a:srgbClr val="FFFFFF"/>
                </a:solidFill>
                <a:latin typeface="Arial"/>
                <a:ea typeface="Arial"/>
                <a:cs typeface="Arial"/>
                <a:sym typeface="Arial"/>
              </a:rPr>
              <a:t>Converger</a:t>
            </a:r>
          </a:p>
        </p:txBody>
      </p:sp>
      <p:sp>
        <p:nvSpPr>
          <p:cNvPr id="73" name="Shape 1534"/>
          <p:cNvSpPr/>
          <p:nvPr/>
        </p:nvSpPr>
        <p:spPr>
          <a:xfrm>
            <a:off x="1728459" y="1933550"/>
            <a:ext cx="1501813" cy="274579"/>
          </a:xfrm>
          <a:prstGeom prst="roundRect">
            <a:avLst>
              <a:gd name="adj" fmla="val 347"/>
            </a:avLst>
          </a:prstGeom>
          <a:solidFill>
            <a:srgbClr val="004A4A"/>
          </a:solidFill>
          <a:ln w="9525" cap="flat" cmpd="sng">
            <a:solidFill>
              <a:srgbClr val="FFFFFF"/>
            </a:solidFill>
            <a:prstDash val="solid"/>
            <a:round/>
            <a:headEnd type="none" w="med" len="med"/>
            <a:tailEnd type="none" w="med" len="med"/>
          </a:ln>
        </p:spPr>
        <p:txBody>
          <a:bodyPr lIns="90000" tIns="45000" rIns="90000" bIns="45000" anchor="ctr" anchorCtr="0">
            <a:noAutofit/>
          </a:bodyPr>
          <a:lstStyle/>
          <a:p>
            <a:pPr marL="0" marR="0" lvl="0" indent="0" algn="ctr" rtl="0">
              <a:spcBef>
                <a:spcPts val="0"/>
              </a:spcBef>
              <a:spcAft>
                <a:spcPts val="0"/>
              </a:spcAft>
              <a:buSzPct val="25000"/>
              <a:buNone/>
            </a:pPr>
            <a:r>
              <a:rPr lang="en" sz="1200">
                <a:solidFill>
                  <a:srgbClr val="FFFFFF"/>
                </a:solidFill>
                <a:latin typeface="Arial"/>
                <a:ea typeface="Arial"/>
                <a:cs typeface="Arial"/>
                <a:sym typeface="Arial"/>
              </a:rPr>
              <a:t>Auctioneer</a:t>
            </a:r>
          </a:p>
        </p:txBody>
      </p:sp>
      <p:sp>
        <p:nvSpPr>
          <p:cNvPr id="74" name="Shape 1577"/>
          <p:cNvSpPr/>
          <p:nvPr/>
        </p:nvSpPr>
        <p:spPr>
          <a:xfrm>
            <a:off x="1721974" y="1845102"/>
            <a:ext cx="1856355" cy="1262944"/>
          </a:xfrm>
          <a:prstGeom prst="roundRect">
            <a:avLst>
              <a:gd name="adj" fmla="val 2308"/>
            </a:avLst>
          </a:prstGeom>
          <a:solidFill>
            <a:srgbClr val="33928A"/>
          </a:solidFill>
          <a:ln w="9525" cap="flat" cmpd="sng">
            <a:solidFill>
              <a:schemeClr val="lt1"/>
            </a:solidFill>
            <a:prstDash val="solid"/>
            <a:round/>
            <a:headEnd type="none" w="med" len="med"/>
            <a:tailEnd type="none" w="med" len="med"/>
          </a:ln>
          <a:effectLst>
            <a:outerShdw blurRad="39999" dist="23000" dir="5400000" rotWithShape="0">
              <a:srgbClr val="000000">
                <a:alpha val="34900"/>
              </a:srgbClr>
            </a:outerShdw>
          </a:effectLst>
        </p:spPr>
        <p:txBody>
          <a:bodyPr lIns="91425" tIns="45700" rIns="91425" bIns="45700" anchor="ctr" anchorCtr="0">
            <a:noAutofit/>
          </a:bodyPr>
          <a:lstStyle/>
          <a:p>
            <a:pPr marL="0" marR="0" lvl="0" indent="0" algn="ctr" rtl="0">
              <a:spcBef>
                <a:spcPts val="0"/>
              </a:spcBef>
              <a:spcAft>
                <a:spcPts val="0"/>
              </a:spcAft>
              <a:buSzPct val="25000"/>
              <a:buNone/>
            </a:pPr>
            <a:endParaRPr lang="en" sz="1800" b="1" dirty="0">
              <a:solidFill>
                <a:srgbClr val="FFFFFF"/>
              </a:solidFill>
              <a:latin typeface="Arial"/>
              <a:ea typeface="Arial"/>
              <a:cs typeface="Arial"/>
              <a:sym typeface="Arial"/>
            </a:endParaRPr>
          </a:p>
        </p:txBody>
      </p:sp>
      <p:sp>
        <p:nvSpPr>
          <p:cNvPr id="75" name="Shape 1533"/>
          <p:cNvSpPr/>
          <p:nvPr/>
        </p:nvSpPr>
        <p:spPr>
          <a:xfrm>
            <a:off x="1887210" y="2470118"/>
            <a:ext cx="1501813" cy="274579"/>
          </a:xfrm>
          <a:prstGeom prst="roundRect">
            <a:avLst>
              <a:gd name="adj" fmla="val 347"/>
            </a:avLst>
          </a:prstGeom>
          <a:solidFill>
            <a:srgbClr val="004A4A"/>
          </a:solidFill>
          <a:ln w="9525" cap="flat" cmpd="sng">
            <a:solidFill>
              <a:srgbClr val="FFFFFF"/>
            </a:solidFill>
            <a:prstDash val="solid"/>
            <a:round/>
            <a:headEnd type="none" w="med" len="med"/>
            <a:tailEnd type="none" w="med" len="med"/>
          </a:ln>
        </p:spPr>
        <p:txBody>
          <a:bodyPr lIns="90000" tIns="45000" rIns="90000" bIns="45000" anchor="ctr" anchorCtr="0">
            <a:noAutofit/>
          </a:bodyPr>
          <a:lstStyle/>
          <a:p>
            <a:pPr marL="0" marR="0" lvl="0" indent="0" algn="ctr" rtl="0">
              <a:spcBef>
                <a:spcPts val="0"/>
              </a:spcBef>
              <a:spcAft>
                <a:spcPts val="0"/>
              </a:spcAft>
              <a:buSzPct val="25000"/>
              <a:buNone/>
            </a:pPr>
            <a:r>
              <a:rPr lang="en" sz="1200">
                <a:solidFill>
                  <a:srgbClr val="FFFFFF"/>
                </a:solidFill>
                <a:latin typeface="Arial"/>
                <a:ea typeface="Arial"/>
                <a:cs typeface="Arial"/>
                <a:sym typeface="Arial"/>
              </a:rPr>
              <a:t>Converger</a:t>
            </a:r>
          </a:p>
        </p:txBody>
      </p:sp>
      <p:sp>
        <p:nvSpPr>
          <p:cNvPr id="76" name="Shape 1534"/>
          <p:cNvSpPr/>
          <p:nvPr/>
        </p:nvSpPr>
        <p:spPr>
          <a:xfrm>
            <a:off x="1880859" y="2085950"/>
            <a:ext cx="1501813" cy="274579"/>
          </a:xfrm>
          <a:prstGeom prst="roundRect">
            <a:avLst>
              <a:gd name="adj" fmla="val 347"/>
            </a:avLst>
          </a:prstGeom>
          <a:solidFill>
            <a:srgbClr val="004A4A"/>
          </a:solidFill>
          <a:ln w="9525" cap="flat" cmpd="sng">
            <a:solidFill>
              <a:srgbClr val="FFFFFF"/>
            </a:solidFill>
            <a:prstDash val="solid"/>
            <a:round/>
            <a:headEnd type="none" w="med" len="med"/>
            <a:tailEnd type="none" w="med" len="med"/>
          </a:ln>
        </p:spPr>
        <p:txBody>
          <a:bodyPr lIns="90000" tIns="45000" rIns="90000" bIns="45000" anchor="ctr" anchorCtr="0">
            <a:noAutofit/>
          </a:bodyPr>
          <a:lstStyle/>
          <a:p>
            <a:pPr marL="0" marR="0" lvl="0" indent="0" algn="ctr" rtl="0">
              <a:spcBef>
                <a:spcPts val="0"/>
              </a:spcBef>
              <a:spcAft>
                <a:spcPts val="0"/>
              </a:spcAft>
              <a:buSzPct val="25000"/>
              <a:buNone/>
            </a:pPr>
            <a:r>
              <a:rPr lang="en" sz="1200">
                <a:solidFill>
                  <a:srgbClr val="FFFFFF"/>
                </a:solidFill>
                <a:latin typeface="Arial"/>
                <a:ea typeface="Arial"/>
                <a:cs typeface="Arial"/>
                <a:sym typeface="Arial"/>
              </a:rPr>
              <a:t>Auctioneer</a:t>
            </a:r>
          </a:p>
        </p:txBody>
      </p:sp>
      <p:sp>
        <p:nvSpPr>
          <p:cNvPr id="77" name="Shape 1577"/>
          <p:cNvSpPr/>
          <p:nvPr/>
        </p:nvSpPr>
        <p:spPr>
          <a:xfrm>
            <a:off x="1874374" y="1997502"/>
            <a:ext cx="1856355" cy="1262944"/>
          </a:xfrm>
          <a:prstGeom prst="roundRect">
            <a:avLst>
              <a:gd name="adj" fmla="val 2308"/>
            </a:avLst>
          </a:prstGeom>
          <a:solidFill>
            <a:srgbClr val="33928A"/>
          </a:solidFill>
          <a:ln w="9525" cap="flat" cmpd="sng">
            <a:solidFill>
              <a:schemeClr val="lt1"/>
            </a:solidFill>
            <a:prstDash val="solid"/>
            <a:round/>
            <a:headEnd type="none" w="med" len="med"/>
            <a:tailEnd type="none" w="med" len="med"/>
          </a:ln>
          <a:effectLst>
            <a:outerShdw blurRad="39999" dist="23000" dir="5400000" rotWithShape="0">
              <a:srgbClr val="000000">
                <a:alpha val="34900"/>
              </a:srgbClr>
            </a:outerShdw>
          </a:effectLst>
        </p:spPr>
        <p:txBody>
          <a:bodyPr lIns="91425" tIns="45700" rIns="91425" bIns="45700" anchor="ctr" anchorCtr="0">
            <a:noAutofit/>
          </a:bodyPr>
          <a:lstStyle/>
          <a:p>
            <a:pPr marL="0" marR="0" lvl="0" indent="0" algn="ctr" rtl="0">
              <a:spcBef>
                <a:spcPts val="0"/>
              </a:spcBef>
              <a:spcAft>
                <a:spcPts val="0"/>
              </a:spcAft>
              <a:buSzPct val="25000"/>
              <a:buNone/>
            </a:pPr>
            <a:endParaRPr lang="en" sz="1800" b="1" dirty="0">
              <a:solidFill>
                <a:srgbClr val="FFFFFF"/>
              </a:solidFill>
              <a:latin typeface="Arial"/>
              <a:ea typeface="Arial"/>
              <a:cs typeface="Arial"/>
              <a:sym typeface="Arial"/>
            </a:endParaRPr>
          </a:p>
        </p:txBody>
      </p:sp>
      <p:sp>
        <p:nvSpPr>
          <p:cNvPr id="78" name="Shape 1533"/>
          <p:cNvSpPr/>
          <p:nvPr/>
        </p:nvSpPr>
        <p:spPr>
          <a:xfrm>
            <a:off x="2039610" y="2622518"/>
            <a:ext cx="1501813" cy="274579"/>
          </a:xfrm>
          <a:prstGeom prst="roundRect">
            <a:avLst>
              <a:gd name="adj" fmla="val 347"/>
            </a:avLst>
          </a:prstGeom>
          <a:solidFill>
            <a:srgbClr val="0C5B50"/>
          </a:solidFill>
          <a:ln w="9525" cap="flat" cmpd="sng">
            <a:solidFill>
              <a:srgbClr val="FFFFFF"/>
            </a:solidFill>
            <a:prstDash val="solid"/>
            <a:round/>
            <a:headEnd type="none" w="med" len="med"/>
            <a:tailEnd type="none" w="med" len="med"/>
          </a:ln>
        </p:spPr>
        <p:txBody>
          <a:bodyPr lIns="90000" tIns="45000" rIns="90000" bIns="45000" anchor="ctr" anchorCtr="0">
            <a:noAutofit/>
          </a:bodyPr>
          <a:lstStyle/>
          <a:p>
            <a:pPr marL="0" marR="0" lvl="0" indent="0" algn="ctr" rtl="0">
              <a:spcBef>
                <a:spcPts val="0"/>
              </a:spcBef>
              <a:spcAft>
                <a:spcPts val="0"/>
              </a:spcAft>
              <a:buSzPct val="25000"/>
              <a:buNone/>
            </a:pPr>
            <a:r>
              <a:rPr lang="en-US" sz="1200" dirty="0" smtClean="0">
                <a:solidFill>
                  <a:srgbClr val="FFFFFF"/>
                </a:solidFill>
                <a:latin typeface="Arial"/>
                <a:ea typeface="Arial"/>
                <a:cs typeface="Arial"/>
                <a:sym typeface="Arial"/>
              </a:rPr>
              <a:t>TSA</a:t>
            </a:r>
            <a:endParaRPr lang="en" sz="1200" dirty="0">
              <a:solidFill>
                <a:srgbClr val="FFFFFF"/>
              </a:solidFill>
              <a:latin typeface="Arial"/>
              <a:ea typeface="Arial"/>
              <a:cs typeface="Arial"/>
              <a:sym typeface="Arial"/>
            </a:endParaRPr>
          </a:p>
        </p:txBody>
      </p:sp>
      <p:sp>
        <p:nvSpPr>
          <p:cNvPr id="79" name="Shape 1534"/>
          <p:cNvSpPr/>
          <p:nvPr/>
        </p:nvSpPr>
        <p:spPr>
          <a:xfrm>
            <a:off x="2033259" y="2238350"/>
            <a:ext cx="1501813" cy="274579"/>
          </a:xfrm>
          <a:prstGeom prst="roundRect">
            <a:avLst>
              <a:gd name="adj" fmla="val 347"/>
            </a:avLst>
          </a:prstGeom>
          <a:solidFill>
            <a:srgbClr val="0C5B50"/>
          </a:solidFill>
          <a:ln w="9525" cap="flat" cmpd="sng">
            <a:solidFill>
              <a:srgbClr val="FFFFFF"/>
            </a:solidFill>
            <a:prstDash val="solid"/>
            <a:round/>
            <a:headEnd type="none" w="med" len="med"/>
            <a:tailEnd type="none" w="med" len="med"/>
          </a:ln>
        </p:spPr>
        <p:txBody>
          <a:bodyPr lIns="90000" tIns="45000" rIns="90000" bIns="45000" anchor="ctr" anchorCtr="0">
            <a:noAutofit/>
          </a:bodyPr>
          <a:lstStyle/>
          <a:p>
            <a:pPr marL="0" marR="0" lvl="0" indent="0" algn="ctr" rtl="0">
              <a:spcBef>
                <a:spcPts val="0"/>
              </a:spcBef>
              <a:spcAft>
                <a:spcPts val="0"/>
              </a:spcAft>
              <a:buSzPct val="25000"/>
              <a:buNone/>
            </a:pPr>
            <a:r>
              <a:rPr lang="en-US" sz="1200" dirty="0" smtClean="0">
                <a:solidFill>
                  <a:srgbClr val="FFFFFF"/>
                </a:solidFill>
                <a:latin typeface="Arial"/>
                <a:ea typeface="Arial"/>
                <a:cs typeface="Arial"/>
                <a:sym typeface="Arial"/>
              </a:rPr>
              <a:t>ATC</a:t>
            </a:r>
            <a:endParaRPr lang="en" sz="1200" dirty="0">
              <a:solidFill>
                <a:srgbClr val="FFFFFF"/>
              </a:solidFill>
              <a:latin typeface="Arial"/>
              <a:ea typeface="Arial"/>
              <a:cs typeface="Arial"/>
              <a:sym typeface="Arial"/>
            </a:endParaRPr>
          </a:p>
        </p:txBody>
      </p:sp>
      <p:sp>
        <p:nvSpPr>
          <p:cNvPr id="3" name="TextBox 2"/>
          <p:cNvSpPr txBox="1"/>
          <p:nvPr/>
        </p:nvSpPr>
        <p:spPr>
          <a:xfrm>
            <a:off x="1441915" y="3372652"/>
            <a:ext cx="3118745" cy="1015663"/>
          </a:xfrm>
          <a:prstGeom prst="rect">
            <a:avLst/>
          </a:prstGeom>
          <a:noFill/>
        </p:spPr>
        <p:txBody>
          <a:bodyPr wrap="square" rtlCol="0">
            <a:spAutoFit/>
          </a:bodyPr>
          <a:lstStyle/>
          <a:p>
            <a:r>
              <a:rPr lang="en-US" sz="1200" dirty="0" smtClean="0"/>
              <a:t>ATC: Runs web UI and REST API.  Responsible for pipeline scheduling.</a:t>
            </a:r>
            <a:br>
              <a:rPr lang="en-US" sz="1200" dirty="0" smtClean="0"/>
            </a:br>
            <a:endParaRPr lang="en-US" sz="1200" dirty="0" smtClean="0"/>
          </a:p>
          <a:p>
            <a:r>
              <a:rPr lang="en-US" sz="1200" dirty="0" smtClean="0"/>
              <a:t>TSA: custom-built SSH server responsible for securely registering works w/ ATC.</a:t>
            </a:r>
            <a:endParaRPr lang="en-US" sz="1200" dirty="0"/>
          </a:p>
        </p:txBody>
      </p:sp>
      <p:sp>
        <p:nvSpPr>
          <p:cNvPr id="84" name="Shape 1519"/>
          <p:cNvSpPr/>
          <p:nvPr/>
        </p:nvSpPr>
        <p:spPr>
          <a:xfrm>
            <a:off x="3980015" y="1200909"/>
            <a:ext cx="1663715" cy="388863"/>
          </a:xfrm>
          <a:prstGeom prst="roundRect">
            <a:avLst>
              <a:gd name="adj" fmla="val 7401"/>
            </a:avLst>
          </a:prstGeom>
          <a:solidFill>
            <a:srgbClr val="33928A"/>
          </a:solidFill>
          <a:ln w="9525" cap="sq" cmpd="sng">
            <a:solidFill>
              <a:srgbClr val="FFFFFF"/>
            </a:solidFill>
            <a:prstDash val="solid"/>
            <a:miter/>
            <a:headEnd type="none" w="med" len="med"/>
            <a:tailEnd type="none" w="med" len="med"/>
          </a:ln>
          <a:effectLst>
            <a:outerShdw blurRad="63500" dist="75596" dir="1064680" algn="ctr" rotWithShape="0">
              <a:srgbClr val="808080">
                <a:alpha val="34900"/>
              </a:srgbClr>
            </a:outerShdw>
          </a:effectLst>
        </p:spPr>
        <p:txBody>
          <a:bodyPr lIns="0" tIns="0" rIns="0" bIns="0" anchor="ctr" anchorCtr="1">
            <a:noAutofit/>
          </a:bodyPr>
          <a:lstStyle/>
          <a:p>
            <a:pPr marL="0" marR="0" lvl="0" indent="0" algn="ctr" rtl="0">
              <a:spcBef>
                <a:spcPts val="0"/>
              </a:spcBef>
              <a:spcAft>
                <a:spcPts val="0"/>
              </a:spcAft>
              <a:buSzPct val="25000"/>
              <a:buNone/>
            </a:pPr>
            <a:r>
              <a:rPr lang="en" sz="1800" b="1">
                <a:solidFill>
                  <a:srgbClr val="FFFFFF"/>
                </a:solidFill>
                <a:latin typeface="Arial"/>
                <a:ea typeface="Arial"/>
                <a:cs typeface="Arial"/>
                <a:sym typeface="Arial"/>
              </a:rPr>
              <a:t>etcd</a:t>
            </a:r>
          </a:p>
        </p:txBody>
      </p:sp>
      <p:sp>
        <p:nvSpPr>
          <p:cNvPr id="85" name="Shape 1524"/>
          <p:cNvSpPr/>
          <p:nvPr/>
        </p:nvSpPr>
        <p:spPr>
          <a:xfrm>
            <a:off x="4072088" y="1316794"/>
            <a:ext cx="242852" cy="163549"/>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Shape 1519"/>
          <p:cNvSpPr/>
          <p:nvPr/>
        </p:nvSpPr>
        <p:spPr>
          <a:xfrm>
            <a:off x="4068111" y="1305081"/>
            <a:ext cx="1663715" cy="388863"/>
          </a:xfrm>
          <a:prstGeom prst="roundRect">
            <a:avLst>
              <a:gd name="adj" fmla="val 7401"/>
            </a:avLst>
          </a:prstGeom>
          <a:solidFill>
            <a:srgbClr val="33928A"/>
          </a:solidFill>
          <a:ln w="9525" cap="sq" cmpd="sng">
            <a:solidFill>
              <a:srgbClr val="FFFFFF"/>
            </a:solidFill>
            <a:prstDash val="solid"/>
            <a:miter/>
            <a:headEnd type="none" w="med" len="med"/>
            <a:tailEnd type="none" w="med" len="med"/>
          </a:ln>
          <a:effectLst>
            <a:outerShdw blurRad="63500" dist="75596" dir="1064680" algn="ctr" rotWithShape="0">
              <a:srgbClr val="808080">
                <a:alpha val="34900"/>
              </a:srgbClr>
            </a:outerShdw>
          </a:effectLst>
        </p:spPr>
        <p:txBody>
          <a:bodyPr lIns="0" tIns="0" rIns="0" bIns="0" anchor="ctr" anchorCtr="1">
            <a:noAutofit/>
          </a:bodyPr>
          <a:lstStyle/>
          <a:p>
            <a:pPr marL="0" marR="0" lvl="0" indent="0" algn="ctr" rtl="0">
              <a:spcBef>
                <a:spcPts val="0"/>
              </a:spcBef>
              <a:spcAft>
                <a:spcPts val="0"/>
              </a:spcAft>
              <a:buSzPct val="25000"/>
              <a:buNone/>
            </a:pPr>
            <a:r>
              <a:rPr lang="en" sz="1800" b="1">
                <a:solidFill>
                  <a:srgbClr val="FFFFFF"/>
                </a:solidFill>
                <a:latin typeface="Arial"/>
                <a:ea typeface="Arial"/>
                <a:cs typeface="Arial"/>
                <a:sym typeface="Arial"/>
              </a:rPr>
              <a:t>etcd</a:t>
            </a:r>
          </a:p>
        </p:txBody>
      </p:sp>
      <p:sp>
        <p:nvSpPr>
          <p:cNvPr id="87" name="Shape 1524"/>
          <p:cNvSpPr/>
          <p:nvPr/>
        </p:nvSpPr>
        <p:spPr>
          <a:xfrm>
            <a:off x="4160184" y="1420966"/>
            <a:ext cx="242852" cy="163549"/>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8" name="Shape 1519"/>
          <p:cNvSpPr/>
          <p:nvPr/>
        </p:nvSpPr>
        <p:spPr>
          <a:xfrm>
            <a:off x="4132415" y="1433689"/>
            <a:ext cx="1663715" cy="388863"/>
          </a:xfrm>
          <a:prstGeom prst="roundRect">
            <a:avLst>
              <a:gd name="adj" fmla="val 7401"/>
            </a:avLst>
          </a:prstGeom>
          <a:solidFill>
            <a:srgbClr val="33928A"/>
          </a:solidFill>
          <a:ln w="9525" cap="sq" cmpd="sng">
            <a:solidFill>
              <a:srgbClr val="FFFFFF"/>
            </a:solidFill>
            <a:prstDash val="solid"/>
            <a:miter/>
            <a:headEnd type="none" w="med" len="med"/>
            <a:tailEnd type="none" w="med" len="med"/>
          </a:ln>
          <a:effectLst>
            <a:outerShdw blurRad="63500" dist="75596" dir="1064680" algn="ctr" rotWithShape="0">
              <a:srgbClr val="808080">
                <a:alpha val="34900"/>
              </a:srgbClr>
            </a:outerShdw>
          </a:effectLst>
        </p:spPr>
        <p:txBody>
          <a:bodyPr lIns="0" tIns="0" rIns="0" bIns="0" anchor="ctr" anchorCtr="1">
            <a:noAutofit/>
          </a:bodyPr>
          <a:lstStyle/>
          <a:p>
            <a:pPr marL="0" marR="0" lvl="0" indent="0" algn="ctr" rtl="0">
              <a:spcBef>
                <a:spcPts val="0"/>
              </a:spcBef>
              <a:spcAft>
                <a:spcPts val="0"/>
              </a:spcAft>
              <a:buSzPct val="25000"/>
              <a:buNone/>
            </a:pPr>
            <a:r>
              <a:rPr lang="en-US" sz="1800" b="1" dirty="0" smtClean="0">
                <a:solidFill>
                  <a:srgbClr val="FFFFFF"/>
                </a:solidFill>
                <a:latin typeface="Arial"/>
                <a:ea typeface="Arial"/>
                <a:cs typeface="Arial"/>
                <a:sym typeface="Arial"/>
              </a:rPr>
              <a:t>   </a:t>
            </a:r>
            <a:r>
              <a:rPr lang="en-US" sz="1800" b="1" dirty="0" err="1" smtClean="0">
                <a:solidFill>
                  <a:srgbClr val="FFFFFF"/>
                </a:solidFill>
                <a:latin typeface="Arial"/>
                <a:ea typeface="Arial"/>
                <a:cs typeface="Arial"/>
                <a:sym typeface="Arial"/>
              </a:rPr>
              <a:t>Postgres</a:t>
            </a:r>
            <a:endParaRPr lang="en" sz="1800" b="1" dirty="0">
              <a:solidFill>
                <a:srgbClr val="FFFFFF"/>
              </a:solidFill>
              <a:latin typeface="Arial"/>
              <a:ea typeface="Arial"/>
              <a:cs typeface="Arial"/>
              <a:sym typeface="Arial"/>
            </a:endParaRPr>
          </a:p>
        </p:txBody>
      </p:sp>
      <p:sp>
        <p:nvSpPr>
          <p:cNvPr id="89" name="Shape 1524"/>
          <p:cNvSpPr/>
          <p:nvPr/>
        </p:nvSpPr>
        <p:spPr>
          <a:xfrm>
            <a:off x="4224488" y="1549574"/>
            <a:ext cx="242852" cy="163549"/>
          </a:xfrm>
          <a:custGeom>
            <a:avLst/>
            <a:gdLst/>
            <a:ahLst/>
            <a:cxnLst/>
            <a:rect l="0" t="0" r="0" b="0"/>
            <a:pathLst>
              <a:path w="120000" h="120000" extrusionOk="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0" name="Shape 1544"/>
          <p:cNvSpPr/>
          <p:nvPr/>
        </p:nvSpPr>
        <p:spPr>
          <a:xfrm>
            <a:off x="4314940" y="2055729"/>
            <a:ext cx="1660547" cy="1563571"/>
          </a:xfrm>
          <a:prstGeom prst="roundRect">
            <a:avLst>
              <a:gd name="adj" fmla="val 4579"/>
            </a:avLst>
          </a:prstGeom>
          <a:solidFill>
            <a:srgbClr val="33928A"/>
          </a:solidFill>
          <a:ln w="9525" cap="sq" cmpd="sng">
            <a:solidFill>
              <a:srgbClr val="FFFFFF"/>
            </a:solidFill>
            <a:prstDash val="solid"/>
            <a:miter/>
            <a:headEnd type="none" w="med" len="med"/>
            <a:tailEnd type="none" w="med" len="med"/>
          </a:ln>
          <a:effectLst>
            <a:outerShdw blurRad="63500" dist="75596" dir="1064680" algn="ctr" rotWithShape="0">
              <a:srgbClr val="808080">
                <a:alpha val="34900"/>
              </a:srgbClr>
            </a:outerShdw>
          </a:effectLst>
        </p:spPr>
        <p:txBody>
          <a:bodyPr lIns="0" tIns="0" rIns="0" bIns="0" anchor="t" anchorCtr="0">
            <a:noAutofit/>
          </a:bodyPr>
          <a:lstStyle/>
          <a:p>
            <a:pPr marL="0" marR="0" lvl="0" indent="0" algn="ctr" rtl="0">
              <a:spcBef>
                <a:spcPts val="0"/>
              </a:spcBef>
              <a:spcAft>
                <a:spcPts val="0"/>
              </a:spcAft>
              <a:buSzPct val="25000"/>
              <a:buNone/>
            </a:pPr>
            <a:r>
              <a:rPr lang="en" sz="1600" b="1" dirty="0">
                <a:solidFill>
                  <a:srgbClr val="FFFFFF"/>
                </a:solidFill>
                <a:latin typeface="Arial"/>
                <a:ea typeface="Arial"/>
                <a:cs typeface="Arial"/>
                <a:sym typeface="Arial"/>
              </a:rPr>
              <a:t> </a:t>
            </a:r>
            <a:endParaRPr lang="en" b="1" dirty="0">
              <a:solidFill>
                <a:srgbClr val="FFFFFF"/>
              </a:solidFill>
              <a:latin typeface="Arial"/>
              <a:ea typeface="Arial"/>
              <a:cs typeface="Arial"/>
              <a:sym typeface="Arial"/>
            </a:endParaRPr>
          </a:p>
        </p:txBody>
      </p:sp>
      <p:sp>
        <p:nvSpPr>
          <p:cNvPr id="98" name="Shape 1544"/>
          <p:cNvSpPr/>
          <p:nvPr/>
        </p:nvSpPr>
        <p:spPr>
          <a:xfrm>
            <a:off x="4467340" y="2208129"/>
            <a:ext cx="1660547" cy="1563571"/>
          </a:xfrm>
          <a:prstGeom prst="roundRect">
            <a:avLst>
              <a:gd name="adj" fmla="val 4579"/>
            </a:avLst>
          </a:prstGeom>
          <a:solidFill>
            <a:srgbClr val="33928A"/>
          </a:solidFill>
          <a:ln w="9525" cap="sq" cmpd="sng">
            <a:solidFill>
              <a:srgbClr val="FFFFFF"/>
            </a:solidFill>
            <a:prstDash val="solid"/>
            <a:miter/>
            <a:headEnd type="none" w="med" len="med"/>
            <a:tailEnd type="none" w="med" len="med"/>
          </a:ln>
          <a:effectLst>
            <a:outerShdw blurRad="63500" dist="75596" dir="1064680" algn="ctr" rotWithShape="0">
              <a:srgbClr val="808080">
                <a:alpha val="34900"/>
              </a:srgbClr>
            </a:outerShdw>
          </a:effectLst>
        </p:spPr>
        <p:txBody>
          <a:bodyPr lIns="0" tIns="0" rIns="0" bIns="0" anchor="t" anchorCtr="0">
            <a:noAutofit/>
          </a:bodyPr>
          <a:lstStyle/>
          <a:p>
            <a:pPr marL="0" marR="0" lvl="0" indent="0" algn="ctr" rtl="0">
              <a:spcBef>
                <a:spcPts val="0"/>
              </a:spcBef>
              <a:spcAft>
                <a:spcPts val="0"/>
              </a:spcAft>
              <a:buSzPct val="25000"/>
              <a:buNone/>
            </a:pPr>
            <a:r>
              <a:rPr lang="en" sz="1600" b="1" dirty="0">
                <a:solidFill>
                  <a:srgbClr val="FFFFFF"/>
                </a:solidFill>
                <a:latin typeface="Arial"/>
                <a:ea typeface="Arial"/>
                <a:cs typeface="Arial"/>
                <a:sym typeface="Arial"/>
              </a:rPr>
              <a:t> </a:t>
            </a:r>
            <a:endParaRPr lang="en" b="1" dirty="0">
              <a:solidFill>
                <a:srgbClr val="FFFFFF"/>
              </a:solidFill>
              <a:latin typeface="Arial"/>
              <a:ea typeface="Arial"/>
              <a:cs typeface="Arial"/>
              <a:sym typeface="Arial"/>
            </a:endParaRPr>
          </a:p>
        </p:txBody>
      </p:sp>
      <p:sp>
        <p:nvSpPr>
          <p:cNvPr id="99" name="Shape 1544"/>
          <p:cNvSpPr/>
          <p:nvPr/>
        </p:nvSpPr>
        <p:spPr>
          <a:xfrm>
            <a:off x="4619740" y="2360529"/>
            <a:ext cx="1660547" cy="1563571"/>
          </a:xfrm>
          <a:prstGeom prst="roundRect">
            <a:avLst>
              <a:gd name="adj" fmla="val 4579"/>
            </a:avLst>
          </a:prstGeom>
          <a:solidFill>
            <a:srgbClr val="33928A"/>
          </a:solidFill>
          <a:ln w="9525" cap="sq" cmpd="sng">
            <a:solidFill>
              <a:srgbClr val="FFFFFF"/>
            </a:solidFill>
            <a:prstDash val="solid"/>
            <a:miter/>
            <a:headEnd type="none" w="med" len="med"/>
            <a:tailEnd type="none" w="med" len="med"/>
          </a:ln>
          <a:effectLst>
            <a:outerShdw blurRad="63500" dist="75596" dir="1064680" algn="ctr" rotWithShape="0">
              <a:srgbClr val="808080">
                <a:alpha val="34900"/>
              </a:srgbClr>
            </a:outerShdw>
          </a:effectLst>
        </p:spPr>
        <p:txBody>
          <a:bodyPr lIns="0" tIns="0" rIns="0" bIns="0" anchor="t" anchorCtr="0">
            <a:noAutofit/>
          </a:bodyPr>
          <a:lstStyle/>
          <a:p>
            <a:pPr marL="0" marR="0" lvl="0" indent="0" algn="ctr" rtl="0">
              <a:spcBef>
                <a:spcPts val="0"/>
              </a:spcBef>
              <a:spcAft>
                <a:spcPts val="0"/>
              </a:spcAft>
              <a:buSzPct val="25000"/>
              <a:buNone/>
            </a:pPr>
            <a:r>
              <a:rPr lang="en" sz="1600" b="1" dirty="0">
                <a:solidFill>
                  <a:srgbClr val="FFFFFF"/>
                </a:solidFill>
                <a:latin typeface="Arial"/>
                <a:ea typeface="Arial"/>
                <a:cs typeface="Arial"/>
                <a:sym typeface="Arial"/>
              </a:rPr>
              <a:t> </a:t>
            </a:r>
            <a:endParaRPr lang="en" b="1" dirty="0">
              <a:solidFill>
                <a:srgbClr val="FFFFFF"/>
              </a:solidFill>
              <a:latin typeface="Arial"/>
              <a:ea typeface="Arial"/>
              <a:cs typeface="Arial"/>
              <a:sym typeface="Arial"/>
            </a:endParaRPr>
          </a:p>
        </p:txBody>
      </p:sp>
      <p:sp>
        <p:nvSpPr>
          <p:cNvPr id="100" name="Shape 1544"/>
          <p:cNvSpPr/>
          <p:nvPr/>
        </p:nvSpPr>
        <p:spPr>
          <a:xfrm>
            <a:off x="4772140" y="2512929"/>
            <a:ext cx="1660547" cy="1563571"/>
          </a:xfrm>
          <a:prstGeom prst="roundRect">
            <a:avLst>
              <a:gd name="adj" fmla="val 4579"/>
            </a:avLst>
          </a:prstGeom>
          <a:solidFill>
            <a:srgbClr val="33928A"/>
          </a:solidFill>
          <a:ln w="9525" cap="sq" cmpd="sng">
            <a:solidFill>
              <a:srgbClr val="FFFFFF"/>
            </a:solidFill>
            <a:prstDash val="solid"/>
            <a:miter/>
            <a:headEnd type="none" w="med" len="med"/>
            <a:tailEnd type="none" w="med" len="med"/>
          </a:ln>
          <a:effectLst>
            <a:outerShdw blurRad="63500" dist="75596" dir="1064680" algn="ctr" rotWithShape="0">
              <a:srgbClr val="808080">
                <a:alpha val="34900"/>
              </a:srgbClr>
            </a:outerShdw>
          </a:effectLst>
        </p:spPr>
        <p:txBody>
          <a:bodyPr lIns="0" tIns="0" rIns="0" bIns="0" anchor="t" anchorCtr="0">
            <a:noAutofit/>
          </a:bodyPr>
          <a:lstStyle/>
          <a:p>
            <a:pPr marL="0" marR="0" lvl="0" indent="0" algn="ctr" rtl="0">
              <a:spcBef>
                <a:spcPts val="0"/>
              </a:spcBef>
              <a:spcAft>
                <a:spcPts val="0"/>
              </a:spcAft>
              <a:buSzPct val="25000"/>
              <a:buNone/>
            </a:pPr>
            <a:r>
              <a:rPr lang="en" sz="1600" b="1" dirty="0">
                <a:solidFill>
                  <a:srgbClr val="FFFFFF"/>
                </a:solidFill>
                <a:latin typeface="Arial"/>
                <a:ea typeface="Arial"/>
                <a:cs typeface="Arial"/>
                <a:sym typeface="Arial"/>
              </a:rPr>
              <a:t> </a:t>
            </a:r>
            <a:endParaRPr lang="en" b="1" dirty="0">
              <a:solidFill>
                <a:srgbClr val="FFFFFF"/>
              </a:solidFill>
              <a:latin typeface="Arial"/>
              <a:ea typeface="Arial"/>
              <a:cs typeface="Arial"/>
              <a:sym typeface="Arial"/>
            </a:endParaRPr>
          </a:p>
        </p:txBody>
      </p:sp>
      <p:sp>
        <p:nvSpPr>
          <p:cNvPr id="101" name="Shape 1544"/>
          <p:cNvSpPr/>
          <p:nvPr/>
        </p:nvSpPr>
        <p:spPr>
          <a:xfrm>
            <a:off x="4908464" y="2665329"/>
            <a:ext cx="1660547" cy="1563571"/>
          </a:xfrm>
          <a:prstGeom prst="roundRect">
            <a:avLst>
              <a:gd name="adj" fmla="val 4579"/>
            </a:avLst>
          </a:prstGeom>
          <a:solidFill>
            <a:srgbClr val="33928A"/>
          </a:solidFill>
          <a:ln w="9525" cap="sq" cmpd="sng">
            <a:solidFill>
              <a:srgbClr val="FFFFFF"/>
            </a:solidFill>
            <a:prstDash val="solid"/>
            <a:miter/>
            <a:headEnd type="none" w="med" len="med"/>
            <a:tailEnd type="none" w="med" len="med"/>
          </a:ln>
          <a:effectLst>
            <a:outerShdw blurRad="63500" dist="75596" dir="1064680" algn="ctr" rotWithShape="0">
              <a:srgbClr val="808080">
                <a:alpha val="34900"/>
              </a:srgbClr>
            </a:outerShdw>
          </a:effectLst>
        </p:spPr>
        <p:txBody>
          <a:bodyPr lIns="0" tIns="0" rIns="0" bIns="0" anchor="t" anchorCtr="0">
            <a:noAutofit/>
          </a:bodyPr>
          <a:lstStyle/>
          <a:p>
            <a:pPr marL="0" marR="0" lvl="0" indent="0" algn="ctr" rtl="0">
              <a:spcBef>
                <a:spcPts val="0"/>
              </a:spcBef>
              <a:spcAft>
                <a:spcPts val="0"/>
              </a:spcAft>
              <a:buSzPct val="25000"/>
              <a:buNone/>
            </a:pPr>
            <a:r>
              <a:rPr lang="en-US" sz="1600" b="1" dirty="0" smtClean="0">
                <a:solidFill>
                  <a:srgbClr val="FFFFFF"/>
                </a:solidFill>
                <a:latin typeface="Arial"/>
                <a:ea typeface="Arial"/>
                <a:cs typeface="Arial"/>
                <a:sym typeface="Arial"/>
              </a:rPr>
              <a:t>Workers</a:t>
            </a:r>
            <a:endParaRPr lang="en" b="1" dirty="0">
              <a:solidFill>
                <a:srgbClr val="FFFFFF"/>
              </a:solidFill>
              <a:latin typeface="Arial"/>
              <a:ea typeface="Arial"/>
              <a:cs typeface="Arial"/>
              <a:sym typeface="Arial"/>
            </a:endParaRPr>
          </a:p>
        </p:txBody>
      </p:sp>
      <p:sp>
        <p:nvSpPr>
          <p:cNvPr id="103" name="Shape 1545"/>
          <p:cNvSpPr/>
          <p:nvPr/>
        </p:nvSpPr>
        <p:spPr>
          <a:xfrm>
            <a:off x="4982504" y="3372652"/>
            <a:ext cx="1498644" cy="810079"/>
          </a:xfrm>
          <a:prstGeom prst="roundRect">
            <a:avLst>
              <a:gd name="adj" fmla="val 468"/>
            </a:avLst>
          </a:prstGeom>
          <a:solidFill>
            <a:srgbClr val="0C5B50"/>
          </a:solidFill>
          <a:ln w="9525" cap="flat" cmpd="sng">
            <a:solidFill>
              <a:srgbClr val="FFFFFF"/>
            </a:solidFill>
            <a:prstDash val="solid"/>
            <a:round/>
            <a:headEnd type="none" w="med" len="med"/>
            <a:tailEnd type="none" w="med" len="med"/>
          </a:ln>
        </p:spPr>
        <p:txBody>
          <a:bodyPr lIns="90000" tIns="0" rIns="90000" bIns="0" anchor="t" anchorCtr="0">
            <a:noAutofit/>
          </a:bodyPr>
          <a:lstStyle/>
          <a:p>
            <a:pPr marL="0" marR="0" lvl="0" indent="0" algn="l" rtl="0">
              <a:spcBef>
                <a:spcPts val="0"/>
              </a:spcBef>
              <a:spcAft>
                <a:spcPts val="0"/>
              </a:spcAft>
              <a:buSzPct val="25000"/>
              <a:buNone/>
            </a:pPr>
            <a:r>
              <a:rPr lang="en" sz="1200" dirty="0">
                <a:solidFill>
                  <a:srgbClr val="FFFFFF"/>
                </a:solidFill>
                <a:latin typeface="Arial"/>
                <a:ea typeface="Arial"/>
                <a:cs typeface="Arial"/>
                <a:sym typeface="Arial"/>
              </a:rPr>
              <a:t>     </a:t>
            </a:r>
            <a:r>
              <a:rPr lang="en" sz="1200" dirty="0" smtClean="0">
                <a:solidFill>
                  <a:srgbClr val="FFFFFF"/>
                </a:solidFill>
                <a:latin typeface="Arial"/>
                <a:ea typeface="Arial"/>
                <a:cs typeface="Arial"/>
                <a:sym typeface="Arial"/>
              </a:rPr>
              <a:t>Garden</a:t>
            </a:r>
            <a:r>
              <a:rPr lang="en-US" sz="1200" dirty="0" smtClean="0">
                <a:solidFill>
                  <a:srgbClr val="FFFFFF"/>
                </a:solidFill>
                <a:latin typeface="Arial"/>
                <a:ea typeface="Arial"/>
                <a:cs typeface="Arial"/>
                <a:sym typeface="Arial"/>
              </a:rPr>
              <a:t> </a:t>
            </a:r>
            <a:r>
              <a:rPr lang="en-US" sz="1200" dirty="0" err="1" smtClean="0">
                <a:solidFill>
                  <a:srgbClr val="FFFFFF"/>
                </a:solidFill>
                <a:latin typeface="Arial"/>
                <a:ea typeface="Arial"/>
                <a:cs typeface="Arial"/>
                <a:sym typeface="Arial"/>
              </a:rPr>
              <a:t>runC</a:t>
            </a:r>
            <a:endParaRPr lang="en" sz="1200" dirty="0">
              <a:solidFill>
                <a:srgbClr val="FFFFFF"/>
              </a:solidFill>
              <a:latin typeface="Arial"/>
              <a:ea typeface="Arial"/>
              <a:cs typeface="Arial"/>
              <a:sym typeface="Arial"/>
            </a:endParaRPr>
          </a:p>
        </p:txBody>
      </p:sp>
      <p:sp>
        <p:nvSpPr>
          <p:cNvPr id="104" name="Shape 1546"/>
          <p:cNvSpPr/>
          <p:nvPr/>
        </p:nvSpPr>
        <p:spPr>
          <a:xfrm rot="5400000">
            <a:off x="5523376" y="3246489"/>
            <a:ext cx="384260" cy="1389186"/>
          </a:xfrm>
          <a:custGeom>
            <a:avLst/>
            <a:gdLst/>
            <a:ahLst/>
            <a:cxnLst/>
            <a:rect l="0" t="0" r="0" b="0"/>
            <a:pathLst>
              <a:path w="120000" h="120000" extrusionOk="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rgbClr val="F2F2F2">
              <a:alpha val="40000"/>
            </a:srgbClr>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5" name="Shape 1547"/>
          <p:cNvSpPr/>
          <p:nvPr/>
        </p:nvSpPr>
        <p:spPr>
          <a:xfrm>
            <a:off x="6231821" y="3644455"/>
            <a:ext cx="206247" cy="155429"/>
          </a:xfrm>
          <a:custGeom>
            <a:avLst/>
            <a:gdLst/>
            <a:ahLst/>
            <a:cxnLst/>
            <a:rect l="0" t="0" r="0" b="0"/>
            <a:pathLst>
              <a:path w="120000" h="120000" extrusionOk="0">
                <a:moveTo>
                  <a:pt x="59999" y="58970"/>
                </a:moveTo>
                <a:cubicBezTo>
                  <a:pt x="51715" y="58970"/>
                  <a:pt x="44999" y="64227"/>
                  <a:pt x="44999" y="70713"/>
                </a:cubicBezTo>
                <a:cubicBezTo>
                  <a:pt x="44999" y="75921"/>
                  <a:pt x="49328" y="80336"/>
                  <a:pt x="55384" y="81728"/>
                </a:cubicBezTo>
                <a:lnTo>
                  <a:pt x="55384" y="104696"/>
                </a:lnTo>
                <a:cubicBezTo>
                  <a:pt x="55384" y="106691"/>
                  <a:pt x="57450" y="108309"/>
                  <a:pt x="59999" y="108309"/>
                </a:cubicBezTo>
                <a:cubicBezTo>
                  <a:pt x="62548" y="108309"/>
                  <a:pt x="64615" y="106691"/>
                  <a:pt x="64615" y="104696"/>
                </a:cubicBezTo>
                <a:lnTo>
                  <a:pt x="64615" y="81728"/>
                </a:lnTo>
                <a:cubicBezTo>
                  <a:pt x="70671" y="80336"/>
                  <a:pt x="75000" y="75921"/>
                  <a:pt x="75000" y="70713"/>
                </a:cubicBezTo>
                <a:cubicBezTo>
                  <a:pt x="75000" y="64227"/>
                  <a:pt x="68284" y="58970"/>
                  <a:pt x="59999" y="58970"/>
                </a:cubicBezTo>
                <a:close/>
                <a:moveTo>
                  <a:pt x="59999" y="16169"/>
                </a:moveTo>
                <a:cubicBezTo>
                  <a:pt x="47455" y="16169"/>
                  <a:pt x="37286" y="24130"/>
                  <a:pt x="37286" y="33951"/>
                </a:cubicBezTo>
                <a:lnTo>
                  <a:pt x="37286" y="33952"/>
                </a:lnTo>
                <a:lnTo>
                  <a:pt x="37255" y="33952"/>
                </a:lnTo>
                <a:lnTo>
                  <a:pt x="37255" y="51044"/>
                </a:lnTo>
                <a:lnTo>
                  <a:pt x="82744" y="51044"/>
                </a:lnTo>
                <a:lnTo>
                  <a:pt x="82744" y="33952"/>
                </a:lnTo>
                <a:lnTo>
                  <a:pt x="82712" y="33952"/>
                </a:lnTo>
                <a:cubicBezTo>
                  <a:pt x="82712" y="33951"/>
                  <a:pt x="82712" y="33951"/>
                  <a:pt x="82712" y="33951"/>
                </a:cubicBezTo>
                <a:cubicBezTo>
                  <a:pt x="82712" y="24130"/>
                  <a:pt x="72543" y="16169"/>
                  <a:pt x="59999" y="16169"/>
                </a:cubicBezTo>
                <a:close/>
                <a:moveTo>
                  <a:pt x="60000" y="0"/>
                </a:moveTo>
                <a:cubicBezTo>
                  <a:pt x="83180" y="0"/>
                  <a:pt x="101972" y="14712"/>
                  <a:pt x="101972" y="32860"/>
                </a:cubicBezTo>
                <a:lnTo>
                  <a:pt x="101972" y="32860"/>
                </a:lnTo>
                <a:lnTo>
                  <a:pt x="101972" y="51044"/>
                </a:lnTo>
                <a:lnTo>
                  <a:pt x="105320" y="51044"/>
                </a:lnTo>
                <a:cubicBezTo>
                  <a:pt x="113427" y="51044"/>
                  <a:pt x="120000" y="56189"/>
                  <a:pt x="120000" y="62537"/>
                </a:cubicBezTo>
                <a:lnTo>
                  <a:pt x="120000" y="108507"/>
                </a:lnTo>
                <a:cubicBezTo>
                  <a:pt x="120000" y="114854"/>
                  <a:pt x="113427" y="120000"/>
                  <a:pt x="105320" y="120000"/>
                </a:cubicBezTo>
                <a:lnTo>
                  <a:pt x="14679" y="120000"/>
                </a:lnTo>
                <a:cubicBezTo>
                  <a:pt x="6572" y="120000"/>
                  <a:pt x="0" y="114854"/>
                  <a:pt x="0" y="108507"/>
                </a:cubicBezTo>
                <a:lnTo>
                  <a:pt x="0" y="62537"/>
                </a:lnTo>
                <a:cubicBezTo>
                  <a:pt x="0" y="56189"/>
                  <a:pt x="6572" y="51044"/>
                  <a:pt x="14679" y="51044"/>
                </a:cubicBezTo>
                <a:lnTo>
                  <a:pt x="18027" y="51044"/>
                </a:lnTo>
                <a:lnTo>
                  <a:pt x="18027" y="32860"/>
                </a:lnTo>
                <a:cubicBezTo>
                  <a:pt x="18027" y="14712"/>
                  <a:pt x="36819" y="0"/>
                  <a:pt x="60000" y="0"/>
                </a:cubicBezTo>
                <a:close/>
              </a:path>
            </a:pathLst>
          </a:custGeom>
          <a:solidFill>
            <a:srgbClr val="FFFFFF"/>
          </a:solidFill>
          <a:ln>
            <a:noFill/>
          </a:ln>
        </p:spPr>
        <p:txBody>
          <a:bodyPr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4" name="Picture 3" descr="hams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924" y="3755675"/>
            <a:ext cx="566823" cy="394904"/>
          </a:xfrm>
          <a:prstGeom prst="rect">
            <a:avLst/>
          </a:prstGeom>
        </p:spPr>
      </p:pic>
      <p:pic>
        <p:nvPicPr>
          <p:cNvPr id="110" name="Picture 109" descr="hams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642" y="3771429"/>
            <a:ext cx="566823" cy="394904"/>
          </a:xfrm>
          <a:prstGeom prst="rect">
            <a:avLst/>
          </a:prstGeom>
        </p:spPr>
      </p:pic>
      <p:sp>
        <p:nvSpPr>
          <p:cNvPr id="111" name="Shape 1548"/>
          <p:cNvSpPr/>
          <p:nvPr/>
        </p:nvSpPr>
        <p:spPr>
          <a:xfrm>
            <a:off x="4982504" y="3071770"/>
            <a:ext cx="1500052" cy="244453"/>
          </a:xfrm>
          <a:prstGeom prst="roundRect">
            <a:avLst>
              <a:gd name="adj" fmla="val 468"/>
            </a:avLst>
          </a:prstGeom>
          <a:solidFill>
            <a:srgbClr val="0C5B50"/>
          </a:solidFill>
          <a:ln w="9525" cap="flat" cmpd="sng">
            <a:solidFill>
              <a:srgbClr val="FFFFFF"/>
            </a:solidFill>
            <a:prstDash val="solid"/>
            <a:round/>
            <a:headEnd type="none" w="med" len="med"/>
            <a:tailEnd type="none" w="med" len="med"/>
          </a:ln>
        </p:spPr>
        <p:txBody>
          <a:bodyPr lIns="90000" tIns="45000" rIns="90000" bIns="45000" anchor="ctr" anchorCtr="0">
            <a:noAutofit/>
          </a:bodyPr>
          <a:lstStyle/>
          <a:p>
            <a:pPr marL="0" marR="0" lvl="0" indent="0" algn="ctr" rtl="0">
              <a:spcBef>
                <a:spcPts val="0"/>
              </a:spcBef>
              <a:spcAft>
                <a:spcPts val="0"/>
              </a:spcAft>
              <a:buSzPct val="25000"/>
              <a:buNone/>
            </a:pPr>
            <a:r>
              <a:rPr lang="en-US" sz="1200" dirty="0" err="1" smtClean="0">
                <a:solidFill>
                  <a:srgbClr val="FFFFFF"/>
                </a:solidFill>
                <a:latin typeface="Arial"/>
                <a:ea typeface="Arial"/>
                <a:cs typeface="Arial"/>
                <a:sym typeface="Arial"/>
              </a:rPr>
              <a:t>Baggageclaim</a:t>
            </a:r>
            <a:endParaRPr lang="en" sz="1200" dirty="0">
              <a:solidFill>
                <a:srgbClr val="FFFFFF"/>
              </a:solidFill>
              <a:latin typeface="Arial"/>
              <a:ea typeface="Arial"/>
              <a:cs typeface="Arial"/>
              <a:sym typeface="Arial"/>
            </a:endParaRPr>
          </a:p>
        </p:txBody>
      </p:sp>
      <p:sp>
        <p:nvSpPr>
          <p:cNvPr id="112" name="TextBox 111"/>
          <p:cNvSpPr txBox="1"/>
          <p:nvPr/>
        </p:nvSpPr>
        <p:spPr>
          <a:xfrm>
            <a:off x="5972094" y="1066530"/>
            <a:ext cx="2499746" cy="1015663"/>
          </a:xfrm>
          <a:prstGeom prst="rect">
            <a:avLst/>
          </a:prstGeom>
          <a:noFill/>
        </p:spPr>
        <p:txBody>
          <a:bodyPr wrap="square" rtlCol="0">
            <a:spAutoFit/>
          </a:bodyPr>
          <a:lstStyle/>
          <a:p>
            <a:r>
              <a:rPr lang="en-US" sz="1200" dirty="0" err="1" smtClean="0"/>
              <a:t>Baggageclaim</a:t>
            </a:r>
            <a:r>
              <a:rPr lang="en-US" sz="1200" dirty="0" smtClean="0"/>
              <a:t>: Volume management for garden containers</a:t>
            </a:r>
          </a:p>
          <a:p>
            <a:endParaRPr lang="en-US" sz="1200" dirty="0" smtClean="0"/>
          </a:p>
          <a:p>
            <a:r>
              <a:rPr lang="en-US" sz="1200" dirty="0" smtClean="0"/>
              <a:t>Garden </a:t>
            </a:r>
            <a:r>
              <a:rPr lang="en-US" sz="1200" dirty="0" err="1" smtClean="0"/>
              <a:t>runC</a:t>
            </a:r>
            <a:r>
              <a:rPr lang="en-US" sz="1200" dirty="0" smtClean="0"/>
              <a:t>: container runtime</a:t>
            </a:r>
            <a:endParaRPr lang="en-US" sz="1200" dirty="0"/>
          </a:p>
        </p:txBody>
      </p:sp>
      <p:cxnSp>
        <p:nvCxnSpPr>
          <p:cNvPr id="256" name="Straight Arrow Connector 255"/>
          <p:cNvCxnSpPr/>
          <p:nvPr/>
        </p:nvCxnSpPr>
        <p:spPr>
          <a:xfrm flipV="1">
            <a:off x="3657198" y="1713123"/>
            <a:ext cx="567290" cy="452195"/>
          </a:xfrm>
          <a:prstGeom prst="straightConnector1">
            <a:avLst/>
          </a:prstGeom>
          <a:ln>
            <a:solidFill>
              <a:schemeClr val="accent6"/>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62" name="Straight Arrow Connector 261"/>
          <p:cNvCxnSpPr/>
          <p:nvPr/>
        </p:nvCxnSpPr>
        <p:spPr>
          <a:xfrm>
            <a:off x="225600" y="2208129"/>
            <a:ext cx="1807659" cy="0"/>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64" name="TextBox 263"/>
          <p:cNvSpPr txBox="1"/>
          <p:nvPr/>
        </p:nvSpPr>
        <p:spPr>
          <a:xfrm>
            <a:off x="152925" y="1844408"/>
            <a:ext cx="1639504" cy="307777"/>
          </a:xfrm>
          <a:prstGeom prst="rect">
            <a:avLst/>
          </a:prstGeom>
          <a:noFill/>
        </p:spPr>
        <p:txBody>
          <a:bodyPr wrap="square" rtlCol="0">
            <a:spAutoFit/>
          </a:bodyPr>
          <a:lstStyle/>
          <a:p>
            <a:r>
              <a:rPr lang="en-US" b="1" dirty="0" smtClean="0">
                <a:solidFill>
                  <a:schemeClr val="bg1"/>
                </a:solidFill>
              </a:rPr>
              <a:t>API/UI Requests</a:t>
            </a:r>
            <a:endParaRPr lang="en-US" b="1" dirty="0">
              <a:solidFill>
                <a:schemeClr val="bg1"/>
              </a:solidFill>
            </a:endParaRPr>
          </a:p>
        </p:txBody>
      </p:sp>
      <p:cxnSp>
        <p:nvCxnSpPr>
          <p:cNvPr id="266" name="Straight Arrow Connector 265"/>
          <p:cNvCxnSpPr/>
          <p:nvPr/>
        </p:nvCxnSpPr>
        <p:spPr>
          <a:xfrm>
            <a:off x="3446455" y="2756837"/>
            <a:ext cx="1251266" cy="702418"/>
          </a:xfrm>
          <a:prstGeom prst="straightConnector1">
            <a:avLst/>
          </a:prstGeom>
          <a:ln>
            <a:solidFill>
              <a:srgbClr val="6D3F76"/>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3478285" y="2394805"/>
            <a:ext cx="1251266" cy="702418"/>
          </a:xfrm>
          <a:prstGeom prst="straightConnector1">
            <a:avLst/>
          </a:prstGeom>
          <a:ln>
            <a:solidFill>
              <a:srgbClr val="6D3F76"/>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8" name="TextBox 267"/>
          <p:cNvSpPr txBox="1"/>
          <p:nvPr/>
        </p:nvSpPr>
        <p:spPr>
          <a:xfrm>
            <a:off x="225600" y="4726514"/>
            <a:ext cx="6119865" cy="307777"/>
          </a:xfrm>
          <a:prstGeom prst="rect">
            <a:avLst/>
          </a:prstGeom>
          <a:noFill/>
        </p:spPr>
        <p:txBody>
          <a:bodyPr wrap="square" rtlCol="0">
            <a:spAutoFit/>
          </a:bodyPr>
          <a:lstStyle/>
          <a:p>
            <a:r>
              <a:rPr lang="en-US" dirty="0" smtClean="0">
                <a:solidFill>
                  <a:srgbClr val="FFFFFF"/>
                </a:solidFill>
              </a:rPr>
              <a:t>Even More </a:t>
            </a:r>
            <a:r>
              <a:rPr lang="en-US" dirty="0">
                <a:solidFill>
                  <a:srgbClr val="FFFFFF"/>
                </a:solidFill>
              </a:rPr>
              <a:t>Detailed: https://</a:t>
            </a:r>
            <a:r>
              <a:rPr lang="en-US" dirty="0" err="1">
                <a:solidFill>
                  <a:srgbClr val="FFFFFF"/>
                </a:solidFill>
              </a:rPr>
              <a:t>www.gliffy.com</a:t>
            </a:r>
            <a:r>
              <a:rPr lang="en-US" dirty="0">
                <a:solidFill>
                  <a:srgbClr val="FFFFFF"/>
                </a:solidFill>
              </a:rPr>
              <a:t>/go/publish/10463597</a:t>
            </a:r>
          </a:p>
        </p:txBody>
      </p:sp>
    </p:spTree>
    <p:extLst>
      <p:ext uri="{BB962C8B-B14F-4D97-AF65-F5344CB8AC3E}">
        <p14:creationId xmlns:p14="http://schemas.microsoft.com/office/powerpoint/2010/main" val="57440564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58"/>
                                        </p:tgtEl>
                                      </p:cBhvr>
                                    </p:animEffect>
                                    <p:set>
                                      <p:cBhvr>
                                        <p:cTn id="7" dur="1" fill="hold">
                                          <p:stCondLst>
                                            <p:cond delay="1000"/>
                                          </p:stCondLst>
                                        </p:cTn>
                                        <p:tgtEl>
                                          <p:spTgt spid="5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71"/>
                                        </p:tgtEl>
                                      </p:cBhvr>
                                    </p:animEffect>
                                    <p:set>
                                      <p:cBhvr>
                                        <p:cTn id="12" dur="1" fill="hold">
                                          <p:stCondLst>
                                            <p:cond delay="1000"/>
                                          </p:stCondLst>
                                        </p:cTn>
                                        <p:tgtEl>
                                          <p:spTgt spid="7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000"/>
                                        <p:tgtEl>
                                          <p:spTgt spid="74"/>
                                        </p:tgtEl>
                                      </p:cBhvr>
                                    </p:animEffect>
                                    <p:set>
                                      <p:cBhvr>
                                        <p:cTn id="17" dur="1" fill="hold">
                                          <p:stCondLst>
                                            <p:cond delay="1000"/>
                                          </p:stCondLst>
                                        </p:cTn>
                                        <p:tgtEl>
                                          <p:spTgt spid="7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1000"/>
                                        <p:tgtEl>
                                          <p:spTgt spid="77"/>
                                        </p:tgtEl>
                                      </p:cBhvr>
                                    </p:animEffect>
                                    <p:set>
                                      <p:cBhvr>
                                        <p:cTn id="22" dur="1" fill="hold">
                                          <p:stCondLst>
                                            <p:cond delay="1000"/>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262626"/>
      </a:dk1>
      <a:lt1>
        <a:srgbClr val="FFFFFF"/>
      </a:lt1>
      <a:dk2>
        <a:srgbClr val="1B2831"/>
      </a:dk2>
      <a:lt2>
        <a:srgbClr val="F5F5F5"/>
      </a:lt2>
      <a:accent1>
        <a:srgbClr val="138A7E"/>
      </a:accent1>
      <a:accent2>
        <a:srgbClr val="0C5B50"/>
      </a:accent2>
      <a:accent3>
        <a:srgbClr val="8198A4"/>
      </a:accent3>
      <a:accent4>
        <a:srgbClr val="1A6FB7"/>
      </a:accent4>
      <a:accent5>
        <a:srgbClr val="E8E8E8"/>
      </a:accent5>
      <a:accent6>
        <a:srgbClr val="6D3F76"/>
      </a:accent6>
      <a:hlink>
        <a:srgbClr val="138A7E"/>
      </a:hlink>
      <a:folHlink>
        <a:srgbClr val="87878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2721</TotalTime>
  <Words>2308</Words>
  <Application>Microsoft Macintosh PowerPoint</Application>
  <PresentationFormat>On-screen Show (16:9)</PresentationFormat>
  <Paragraphs>302</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Adam Zwickey</cp:lastModifiedBy>
  <cp:revision>29</cp:revision>
  <dcterms:modified xsi:type="dcterms:W3CDTF">2016-11-04T15:51:55Z</dcterms:modified>
</cp:coreProperties>
</file>