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handoutMasterIdLst>
    <p:handoutMasterId r:id="rId10"/>
  </p:handoutMasterIdLst>
  <p:sldIdLst>
    <p:sldId id="256" r:id="rId3"/>
    <p:sldId id="257" r:id="rId4"/>
    <p:sldId id="258" r:id="rId5"/>
    <p:sldId id="263" r:id="rId6"/>
    <p:sldId id="264" r:id="rId7"/>
    <p:sldId id="269" r:id="rId8"/>
  </p:sldIdLst>
  <p:sldSz cx="12192000" cy="6858000"/>
  <p:notesSz cx="6858000" cy="9144000"/>
  <p:embeddedFontLst>
    <p:embeddedFont>
      <p:font typeface="Open Sans" panose="020B0606030504020204" charset="0"/>
      <p:regular r:id="rId14"/>
      <p:bold r:id="rId15"/>
    </p:embeddedFont>
    <p:embeddedFont>
      <p:font typeface="Open Sans ExtraBold" panose="020B0906030804020204" charset="0"/>
      <p:bold r:id="rId16"/>
    </p:embeddedFont>
  </p:embeddedFontLst>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C032"/>
    <a:srgbClr val="645F59"/>
    <a:srgbClr val="FFD04F"/>
    <a:srgbClr val="F3FAEB"/>
    <a:srgbClr val="FFF6DB"/>
    <a:srgbClr val="E9FAFF"/>
    <a:srgbClr val="EFFCFF"/>
    <a:srgbClr val="E6F8FF"/>
    <a:srgbClr val="D9E4E4"/>
    <a:srgbClr val="C5E6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6" d="100"/>
          <a:sy n="116" d="100"/>
        </p:scale>
        <p:origin x="715" y="91"/>
      </p:cViewPr>
      <p:guideLst>
        <p:guide orient="horz" pos="2160"/>
        <p:guide pos="36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9.xml"/><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p:spPr>
        <p:txBody>
          <a:bodyPr vert="eaVert"/>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cs typeface="Open Sans" panose="020B0606030504020204"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cs typeface="Open Sans" panose="020B0606030504020204"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cs typeface="Open Sans" panose="020B060603050402020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cs typeface="Open Sans" panose="020B060603050402020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cs typeface="Open Sans" panose="020B060603050402020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cs typeface="Open Sans" panose="020B0606030504020204"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cs typeface="Open Sans" panose="020B0606030504020204" charset="0"/>
              </a:defRPr>
            </a:lvl1pPr>
            <a:lvl2pPr>
              <a:defRPr sz="2800">
                <a:cs typeface="Open Sans" panose="020B0606030504020204" charset="0"/>
              </a:defRPr>
            </a:lvl2pPr>
            <a:lvl3pPr>
              <a:defRPr sz="2400">
                <a:cs typeface="Open Sans" panose="020B0606030504020204" charset="0"/>
              </a:defRPr>
            </a:lvl3pPr>
            <a:lvl4pPr>
              <a:defRPr sz="2000">
                <a:cs typeface="Open Sans" panose="020B0606030504020204" charset="0"/>
              </a:defRPr>
            </a:lvl4pPr>
            <a:lvl5pPr>
              <a:defRPr sz="2000">
                <a:cs typeface="Open Sans" panose="020B0606030504020204" charset="0"/>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cs typeface="Open Sans" panose="020B060603050402020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cs typeface="Open Sans" panose="020B0606030504020204" charset="0"/>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cs typeface="Open Sans" panose="020B060603050402020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flipV="1">
            <a:off x="7094220" y="5080"/>
            <a:ext cx="5103495" cy="250507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51" name="任意多边形 50"/>
          <p:cNvSpPr/>
          <p:nvPr/>
        </p:nvSpPr>
        <p:spPr>
          <a:xfrm>
            <a:off x="-3810" y="4472305"/>
            <a:ext cx="3820160" cy="238569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26" name="任意多边形 25"/>
          <p:cNvSpPr/>
          <p:nvPr/>
        </p:nvSpPr>
        <p:spPr>
          <a:xfrm>
            <a:off x="-6350" y="-6350"/>
            <a:ext cx="2787015" cy="3173413"/>
          </a:xfrm>
          <a:custGeom>
            <a:avLst/>
            <a:gdLst>
              <a:gd name="ir" fmla="*/ w 3 4"/>
              <a:gd name="ib" fmla="*/ h 3 4"/>
            </a:gdLst>
            <a:ahLst/>
            <a:cxnLst>
              <a:cxn ang="3">
                <a:pos x="hc" y="t"/>
              </a:cxn>
              <a:cxn ang="cd2">
                <a:pos x="l" y="vc"/>
              </a:cxn>
              <a:cxn ang="cd4">
                <a:pos x="hc" y="b"/>
              </a:cxn>
              <a:cxn ang="0">
                <a:pos x="r" y="vc"/>
              </a:cxn>
            </a:cxnLst>
            <a:rect l="l" t="t" r="r" b="b"/>
            <a:pathLst>
              <a:path w="4389" h="4998">
                <a:moveTo>
                  <a:pt x="813" y="0"/>
                </a:moveTo>
                <a:lnTo>
                  <a:pt x="3687" y="0"/>
                </a:lnTo>
                <a:lnTo>
                  <a:pt x="4389" y="703"/>
                </a:lnTo>
                <a:lnTo>
                  <a:pt x="2250" y="2842"/>
                </a:lnTo>
                <a:lnTo>
                  <a:pt x="110" y="703"/>
                </a:lnTo>
                <a:lnTo>
                  <a:pt x="813" y="0"/>
                </a:lnTo>
                <a:close/>
                <a:moveTo>
                  <a:pt x="0" y="1074"/>
                </a:moveTo>
                <a:lnTo>
                  <a:pt x="1962" y="3036"/>
                </a:lnTo>
                <a:lnTo>
                  <a:pt x="0" y="4998"/>
                </a:lnTo>
                <a:lnTo>
                  <a:pt x="0" y="1074"/>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37" name="菱形 36"/>
          <p:cNvSpPr/>
          <p:nvPr/>
        </p:nvSpPr>
        <p:spPr>
          <a:xfrm>
            <a:off x="431800" y="1075690"/>
            <a:ext cx="1438275" cy="1438275"/>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sp>
        <p:nvSpPr>
          <p:cNvPr id="41" name="菱形 40"/>
          <p:cNvSpPr/>
          <p:nvPr/>
        </p:nvSpPr>
        <p:spPr>
          <a:xfrm>
            <a:off x="1761490" y="1016000"/>
            <a:ext cx="474345" cy="474345"/>
          </a:xfrm>
          <a:prstGeom prst="diamond">
            <a:avLst/>
          </a:pr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sp>
        <p:nvSpPr>
          <p:cNvPr id="44" name="菱形 43"/>
          <p:cNvSpPr/>
          <p:nvPr/>
        </p:nvSpPr>
        <p:spPr>
          <a:xfrm>
            <a:off x="1810385" y="1908175"/>
            <a:ext cx="346710" cy="34671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grpSp>
      <p:sp>
        <p:nvSpPr>
          <p:cNvPr id="4" name="标题 1"/>
          <p:cNvSpPr>
            <a:spLocks noGrp="1"/>
          </p:cNvSpPr>
          <p:nvPr>
            <p:custDataLst>
              <p:tags r:id="rId1"/>
            </p:custDataLst>
          </p:nvPr>
        </p:nvSpPr>
        <p:spPr>
          <a:xfrm>
            <a:off x="1292860" y="1490345"/>
            <a:ext cx="9784080" cy="1990725"/>
          </a:xfrm>
          <a:prstGeom prst="rect">
            <a:avLst/>
          </a:prstGeom>
        </p:spPr>
        <p:txBody>
          <a:bodyPr vert="horz" lIns="90170" tIns="46990" rIns="90170" bIns="46990" rtlCol="0" anchor="b" anchorCtr="0">
            <a:normAutofit fontScale="90000"/>
          </a:bodyPr>
          <a:lstStyle>
            <a:lvl1pPr algn="ctr" defTabSz="914400" rtl="0" eaLnBrk="1" fontAlgn="auto" latinLnBrk="0" hangingPunct="1">
              <a:lnSpc>
                <a:spcPct val="100000"/>
              </a:lnSpc>
              <a:spcBef>
                <a:spcPct val="0"/>
              </a:spcBef>
              <a:buNone/>
              <a:defRPr sz="7200" b="1" u="none" strike="noStrike" kern="1200" cap="none" spc="600" normalizeH="0" baseline="0">
                <a:solidFill>
                  <a:schemeClr val="tx1">
                    <a:lumMod val="85000"/>
                    <a:lumOff val="15000"/>
                  </a:schemeClr>
                </a:solidFill>
                <a:uFillTx/>
                <a:latin typeface="Arial" panose="020B0604020202020204" pitchFamily="34" charset="0"/>
                <a:ea typeface="Arial" panose="020B0604020202020204" pitchFamily="34" charset="0"/>
                <a:cs typeface="+mj-cs"/>
              </a:defRPr>
            </a:lvl1pPr>
          </a:lstStyle>
          <a:p>
            <a:pPr algn="ctr">
              <a:lnSpc>
                <a:spcPct val="120000"/>
              </a:lnSpc>
            </a:pPr>
            <a:r>
              <a:rPr lang="en-US" sz="5400" dirty="0">
                <a:latin typeface="Times New Roman" panose="02020603050405020304" pitchFamily="18" charset="0"/>
                <a:cs typeface="Times New Roman" panose="02020603050405020304" pitchFamily="18" charset="0"/>
                <a:sym typeface="+mn-ea"/>
              </a:rPr>
              <a:t>OBJECT DETECTION USING DEEP LEARNING</a:t>
            </a:r>
            <a:endParaRPr lang="en-US" altLang="zh-CN" sz="5400" dirty="0" smtClean="0"/>
          </a:p>
        </p:txBody>
      </p:sp>
      <p:sp>
        <p:nvSpPr>
          <p:cNvPr id="5" name="Text Box 4"/>
          <p:cNvSpPr txBox="1"/>
          <p:nvPr/>
        </p:nvSpPr>
        <p:spPr>
          <a:xfrm>
            <a:off x="1956435" y="3862070"/>
            <a:ext cx="4064000" cy="1198880"/>
          </a:xfrm>
          <a:prstGeom prst="rect">
            <a:avLst/>
          </a:prstGeom>
          <a:noFill/>
        </p:spPr>
        <p:txBody>
          <a:bodyPr wrap="square" rtlCol="0">
            <a:spAutoFit/>
          </a:bodyPr>
          <a:p>
            <a:r>
              <a:rPr lang="en-IN" altLang="en-US" b="1">
                <a:latin typeface="Times New Roman" panose="02020603050405020304" pitchFamily="18" charset="0"/>
                <a:cs typeface="Times New Roman" panose="02020603050405020304" pitchFamily="18" charset="0"/>
              </a:rPr>
              <a:t>Submitted by:</a:t>
            </a:r>
            <a:endParaRPr lang="en-IN" altLang="en-US" b="1">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sym typeface="+mn-ea"/>
              </a:rPr>
              <a:t>Sai Harsha Vardhan Mahankali</a:t>
            </a:r>
            <a:endParaRPr lang="en-IN" altLang="en-US" b="1">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Shiva Priya Pillalamarri</a:t>
            </a:r>
            <a:endParaRPr lang="en-IN" altLang="en-US">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p:txBody>
      </p:sp>
      <p:sp>
        <p:nvSpPr>
          <p:cNvPr id="6" name="Text Box 5"/>
          <p:cNvSpPr txBox="1"/>
          <p:nvPr/>
        </p:nvSpPr>
        <p:spPr>
          <a:xfrm>
            <a:off x="7244080" y="3835400"/>
            <a:ext cx="4837430" cy="1253490"/>
          </a:xfrm>
          <a:prstGeom prst="rect">
            <a:avLst/>
          </a:prstGeom>
          <a:noFill/>
        </p:spPr>
        <p:txBody>
          <a:bodyPr wrap="square" rtlCol="0">
            <a:noAutofit/>
          </a:bodyPr>
          <a:p>
            <a:pPr algn="l">
              <a:spcBef>
                <a:spcPts val="0"/>
              </a:spcBef>
              <a:buClr>
                <a:schemeClr val="dk1"/>
              </a:buClr>
              <a:buSzPts val="2400"/>
            </a:pPr>
            <a:r>
              <a:rPr lang="en-IN" altLang="en-US" b="1" dirty="0">
                <a:latin typeface="Times New Roman" panose="02020603050405020304" pitchFamily="18" charset="0"/>
                <a:cs typeface="Times New Roman" panose="02020603050405020304" pitchFamily="18" charset="0"/>
                <a:sym typeface="+mn-ea"/>
              </a:rPr>
              <a:t>Under the guidance of :</a:t>
            </a:r>
            <a:r>
              <a:rPr lang="en-US" b="1"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a:p>
            <a:pPr algn="l">
              <a:spcBef>
                <a:spcPts val="0"/>
              </a:spcBef>
              <a:buClr>
                <a:schemeClr val="dk1"/>
              </a:buClr>
              <a:buSzPts val="2400"/>
            </a:pPr>
            <a:r>
              <a:rPr lang="en-US" dirty="0">
                <a:latin typeface="Times New Roman" panose="02020603050405020304" pitchFamily="18" charset="0"/>
                <a:cs typeface="Times New Roman" panose="02020603050405020304" pitchFamily="18" charset="0"/>
                <a:sym typeface="+mn-ea"/>
              </a:rPr>
              <a:t> </a:t>
            </a:r>
            <a:r>
              <a:rPr lang="fi-FI" dirty="0">
                <a:latin typeface="Times New Roman" panose="02020603050405020304" pitchFamily="18" charset="0"/>
                <a:cs typeface="Times New Roman" panose="02020603050405020304" pitchFamily="18" charset="0"/>
                <a:sym typeface="+mn-ea"/>
              </a:rPr>
              <a:t>Dr. Shivanjali Khare</a:t>
            </a:r>
            <a:endParaRPr lang="fi-FI" dirty="0">
              <a:latin typeface="Times New Roman" panose="02020603050405020304" pitchFamily="18" charset="0"/>
              <a:cs typeface="Times New Roman" panose="02020603050405020304" pitchFamily="18" charset="0"/>
            </a:endParaRPr>
          </a:p>
          <a:p>
            <a:pPr algn="l">
              <a:spcBef>
                <a:spcPts val="0"/>
              </a:spcBef>
              <a:buClr>
                <a:schemeClr val="dk1"/>
              </a:buClr>
              <a:buSzPts val="2400"/>
            </a:pPr>
            <a:r>
              <a:rPr lang="fi-FI" dirty="0">
                <a:latin typeface="Times New Roman" panose="02020603050405020304" pitchFamily="18" charset="0"/>
                <a:cs typeface="Times New Roman" panose="02020603050405020304" pitchFamily="18" charset="0"/>
                <a:sym typeface="+mn-ea"/>
              </a:rPr>
              <a:t> skhare@newhaven.edu</a:t>
            </a:r>
            <a:endParaRPr lang="en-US" dirty="0">
              <a:latin typeface="Times New Roman" panose="02020603050405020304" pitchFamily="18" charset="0"/>
              <a:ea typeface="Calibri" panose="020F0502020204030204"/>
              <a:cs typeface="Times New Roman" panose="02020603050405020304" pitchFamily="18" charset="0"/>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Open Sans" panose="020B0606030504020204" charset="0"/>
              <a:sym typeface="+mn-ea"/>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grpSp>
      <p:sp>
        <p:nvSpPr>
          <p:cNvPr id="3" name="Text Box 2"/>
          <p:cNvSpPr txBox="1"/>
          <p:nvPr/>
        </p:nvSpPr>
        <p:spPr>
          <a:xfrm>
            <a:off x="1532890" y="498475"/>
            <a:ext cx="9295130" cy="922020"/>
          </a:xfrm>
          <a:prstGeom prst="rect">
            <a:avLst/>
          </a:prstGeom>
          <a:noFill/>
        </p:spPr>
        <p:txBody>
          <a:bodyPr wrap="square" rtlCol="0">
            <a:spAutoFit/>
          </a:bodyPr>
          <a:p>
            <a:r>
              <a:rPr lang="en-IN" b="1">
                <a:latin typeface="Times New Roman" panose="02020603050405020304" pitchFamily="18" charset="0"/>
                <a:cs typeface="Times New Roman" panose="02020603050405020304" pitchFamily="18" charset="0"/>
                <a:sym typeface="+mn-ea"/>
              </a:rPr>
              <a:t>OBJECTIVE - </a:t>
            </a:r>
            <a:r>
              <a:rPr lang="en-US">
                <a:latin typeface="Times New Roman" panose="02020603050405020304" pitchFamily="18" charset="0"/>
                <a:cs typeface="Times New Roman" panose="02020603050405020304" pitchFamily="18" charset="0"/>
                <a:sym typeface="+mn-ea"/>
              </a:rPr>
              <a:t>The goal of this project is to build an object detection system that can automatically identify and locate objects within images or videos. Object detection combines both image classification and object localization.</a:t>
            </a:r>
            <a:endParaRPr lang="en-US"/>
          </a:p>
        </p:txBody>
      </p:sp>
      <p:sp>
        <p:nvSpPr>
          <p:cNvPr id="6" name="文本框 2"/>
          <p:cNvSpPr txBox="1"/>
          <p:nvPr>
            <p:custDataLst>
              <p:tags r:id="rId1"/>
            </p:custDataLst>
          </p:nvPr>
        </p:nvSpPr>
        <p:spPr>
          <a:xfrm>
            <a:off x="1532890" y="1560195"/>
            <a:ext cx="4612005" cy="501650"/>
          </a:xfrm>
          <a:prstGeom prst="rect">
            <a:avLst/>
          </a:prstGeom>
          <a:noFill/>
        </p:spPr>
        <p:txBody>
          <a:bodyPr wrap="square" rtlCol="0"/>
          <a:p>
            <a:pPr algn="l"/>
            <a:r>
              <a:rPr lang="en-IN" altLang="en-US" sz="2000" b="1" dirty="0" smtClean="0">
                <a:solidFill>
                  <a:schemeClr val="tx1">
                    <a:lumMod val="85000"/>
                    <a:lumOff val="15000"/>
                  </a:schemeClr>
                </a:solidFill>
                <a:uFillTx/>
                <a:latin typeface="Times New Roman" panose="02020603050405020304" pitchFamily="18" charset="0"/>
                <a:ea typeface="Arial" panose="020B0604020202020204" pitchFamily="34" charset="0"/>
                <a:cs typeface="Times New Roman" panose="02020603050405020304" pitchFamily="18" charset="0"/>
              </a:rPr>
              <a:t>PROJECT PROPOSAL</a:t>
            </a:r>
            <a:endParaRPr lang="en-IN" altLang="en-US" sz="2000" b="1" dirty="0" smtClean="0">
              <a:solidFill>
                <a:schemeClr val="tx1">
                  <a:lumMod val="85000"/>
                  <a:lumOff val="15000"/>
                </a:schemeClr>
              </a:solidFill>
              <a:uFillTx/>
              <a:latin typeface="Times New Roman" panose="02020603050405020304" pitchFamily="18" charset="0"/>
              <a:ea typeface="Arial" panose="020B0604020202020204" pitchFamily="34" charset="0"/>
              <a:cs typeface="Times New Roman" panose="02020603050405020304" pitchFamily="18" charset="0"/>
            </a:endParaRPr>
          </a:p>
        </p:txBody>
      </p:sp>
      <p:sp>
        <p:nvSpPr>
          <p:cNvPr id="7" name="Text Box 6"/>
          <p:cNvSpPr txBox="1"/>
          <p:nvPr/>
        </p:nvSpPr>
        <p:spPr>
          <a:xfrm>
            <a:off x="1532890" y="2113915"/>
            <a:ext cx="7891145" cy="368300"/>
          </a:xfrm>
          <a:prstGeom prst="rect">
            <a:avLst/>
          </a:prstGeom>
          <a:noFill/>
        </p:spPr>
        <p:txBody>
          <a:bodyPr wrap="square" rtlCol="0">
            <a:spAutoFit/>
          </a:bodyPr>
          <a:p>
            <a:pPr marL="285750" indent="-285750">
              <a:buFont typeface="Wingdings" panose="05000000000000000000" charset="0"/>
              <a:buChar char="v"/>
            </a:pPr>
            <a:r>
              <a:rPr lang="en-IN" altLang="en-US" b="1">
                <a:latin typeface="Times New Roman" panose="02020603050405020304" pitchFamily="18" charset="0"/>
                <a:cs typeface="Times New Roman" panose="02020603050405020304" pitchFamily="18" charset="0"/>
              </a:rPr>
              <a:t>Research  -</a:t>
            </a:r>
            <a:r>
              <a:rPr lang="en-IN" altLang="en-US">
                <a:latin typeface="Times New Roman" panose="02020603050405020304" pitchFamily="18" charset="0"/>
                <a:cs typeface="Times New Roman" panose="02020603050405020304" pitchFamily="18" charset="0"/>
              </a:rPr>
              <a:t> Object detection using Deep learning with better techniques. </a:t>
            </a:r>
            <a:endParaRPr lang="en-IN" altLang="en-US">
              <a:latin typeface="Times New Roman" panose="02020603050405020304" pitchFamily="18" charset="0"/>
              <a:cs typeface="Times New Roman" panose="02020603050405020304" pitchFamily="18" charset="0"/>
            </a:endParaRPr>
          </a:p>
        </p:txBody>
      </p:sp>
      <p:sp>
        <p:nvSpPr>
          <p:cNvPr id="12" name="Text Box 11"/>
          <p:cNvSpPr txBox="1"/>
          <p:nvPr/>
        </p:nvSpPr>
        <p:spPr>
          <a:xfrm>
            <a:off x="1532890" y="2781935"/>
            <a:ext cx="8039735" cy="2306955"/>
          </a:xfrm>
          <a:prstGeom prst="rect">
            <a:avLst/>
          </a:prstGeom>
          <a:noFill/>
        </p:spPr>
        <p:txBody>
          <a:bodyPr wrap="square" rtlCol="0">
            <a:spAutoFit/>
          </a:bodyPr>
          <a:p>
            <a:pPr marL="285750" indent="-285750">
              <a:buFont typeface="Wingdings" panose="05000000000000000000" charset="0"/>
              <a:buChar char="v"/>
            </a:pPr>
            <a:r>
              <a:rPr lang="en-IN" altLang="en-US" b="1">
                <a:latin typeface="Times New Roman" panose="02020603050405020304" pitchFamily="18" charset="0"/>
                <a:cs typeface="Times New Roman" panose="02020603050405020304" pitchFamily="18" charset="0"/>
              </a:rPr>
              <a:t>Key Objectives -</a:t>
            </a:r>
            <a:endParaRPr lang="en-IN" altLang="en-US" b="1">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b="1">
                <a:latin typeface="Times New Roman" panose="02020603050405020304" pitchFamily="18" charset="0"/>
                <a:cs typeface="Times New Roman" panose="02020603050405020304" pitchFamily="18" charset="0"/>
              </a:rPr>
              <a:t>Detect and Classify Objects:</a:t>
            </a:r>
            <a:r>
              <a:rPr lang="en-IN" altLang="en-US">
                <a:latin typeface="Times New Roman" panose="02020603050405020304" pitchFamily="18" charset="0"/>
                <a:cs typeface="Times New Roman" panose="02020603050405020304" pitchFamily="18" charset="0"/>
              </a:rPr>
              <a:t> Recognize specific objects in an image and classify them (e.g., people, vehicles, animals).</a:t>
            </a:r>
            <a:endParaRPr lang="en-IN" altLang="en-US">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r>
              <a:rPr lang="en-IN" altLang="en-US" b="1">
                <a:latin typeface="Times New Roman" panose="02020603050405020304" pitchFamily="18" charset="0"/>
                <a:cs typeface="Times New Roman" panose="02020603050405020304" pitchFamily="18" charset="0"/>
              </a:rPr>
              <a:t>Localization: </a:t>
            </a:r>
            <a:r>
              <a:rPr lang="en-IN" altLang="en-US">
                <a:latin typeface="Times New Roman" panose="02020603050405020304" pitchFamily="18" charset="0"/>
                <a:cs typeface="Times New Roman" panose="02020603050405020304" pitchFamily="18" charset="0"/>
              </a:rPr>
              <a:t>Identify the precise location of each object by drawing bounding boxes around them.</a:t>
            </a:r>
            <a:endParaRPr lang="en-IN" altLang="en-US">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r>
              <a:rPr lang="en-IN" altLang="en-US" b="1">
                <a:latin typeface="Times New Roman" panose="02020603050405020304" pitchFamily="18" charset="0"/>
                <a:cs typeface="Times New Roman" panose="02020603050405020304" pitchFamily="18" charset="0"/>
              </a:rPr>
              <a:t>Real-Time Performance (Optional): </a:t>
            </a:r>
            <a:r>
              <a:rPr lang="en-IN" altLang="en-US">
                <a:latin typeface="Times New Roman" panose="02020603050405020304" pitchFamily="18" charset="0"/>
                <a:cs typeface="Times New Roman" panose="02020603050405020304" pitchFamily="18" charset="0"/>
              </a:rPr>
              <a:t>Achieve high-speed detection if real-time or near-real-time performance is needed, especially for applications like video surveillance or autonomous driving.</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任意多边形 50"/>
          <p:cNvSpPr/>
          <p:nvPr/>
        </p:nvSpPr>
        <p:spPr>
          <a:xfrm>
            <a:off x="18415" y="4726940"/>
            <a:ext cx="3385820" cy="211455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Open Sans" panose="020B0606030504020204" charset="0"/>
              <a:sym typeface="+mn-ea"/>
            </a:endParaRPr>
          </a:p>
        </p:txBody>
      </p:sp>
      <p:sp>
        <p:nvSpPr>
          <p:cNvPr id="5" name="任意多边形 4"/>
          <p:cNvSpPr/>
          <p:nvPr/>
        </p:nvSpPr>
        <p:spPr>
          <a:xfrm>
            <a:off x="11398885" y="1670050"/>
            <a:ext cx="801370" cy="1490980"/>
          </a:xfrm>
          <a:custGeom>
            <a:avLst/>
            <a:gdLst>
              <a:gd name="ir" fmla="*/ w 3 4"/>
              <a:gd name="ib" fmla="*/ h 3 4"/>
            </a:gdLst>
            <a:ahLst/>
            <a:cxnLst>
              <a:cxn ang="3">
                <a:pos x="hc" y="t"/>
              </a:cxn>
              <a:cxn ang="cd2">
                <a:pos x="l" y="vc"/>
              </a:cxn>
              <a:cxn ang="cd4">
                <a:pos x="hc" y="b"/>
              </a:cxn>
              <a:cxn ang="0">
                <a:pos x="r" y="vc"/>
              </a:cxn>
            </a:cxnLst>
            <a:rect l="l" t="t" r="r" b="b"/>
            <a:pathLst>
              <a:path w="1262" h="2348">
                <a:moveTo>
                  <a:pt x="1174" y="0"/>
                </a:moveTo>
                <a:lnTo>
                  <a:pt x="1262" y="88"/>
                </a:lnTo>
                <a:lnTo>
                  <a:pt x="1262" y="2260"/>
                </a:lnTo>
                <a:lnTo>
                  <a:pt x="1174" y="2348"/>
                </a:lnTo>
                <a:lnTo>
                  <a:pt x="0" y="1174"/>
                </a:lnTo>
                <a:lnTo>
                  <a:pt x="117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Open Sans" panose="020B0606030504020204" charset="0"/>
              <a:sym typeface="+mn-ea"/>
            </a:endParaRPr>
          </a:p>
        </p:txBody>
      </p:sp>
      <p:sp>
        <p:nvSpPr>
          <p:cNvPr id="6" name="任意多边形 5"/>
          <p:cNvSpPr/>
          <p:nvPr/>
        </p:nvSpPr>
        <p:spPr>
          <a:xfrm>
            <a:off x="-1270" y="4298950"/>
            <a:ext cx="1249045" cy="2498090"/>
          </a:xfrm>
          <a:custGeom>
            <a:avLst/>
            <a:gdLst>
              <a:gd name="ir" fmla="*/ w 3 4"/>
              <a:gd name="ib" fmla="*/ h 3 4"/>
            </a:gdLst>
            <a:ahLst/>
            <a:cxnLst>
              <a:cxn ang="3">
                <a:pos x="hc" y="t"/>
              </a:cxn>
              <a:cxn ang="cd2">
                <a:pos x="l" y="vc"/>
              </a:cxn>
              <a:cxn ang="cd4">
                <a:pos x="hc" y="b"/>
              </a:cxn>
              <a:cxn ang="0">
                <a:pos x="r" y="vc"/>
              </a:cxn>
            </a:cxnLst>
            <a:rect l="l" t="t" r="r" b="b"/>
            <a:pathLst>
              <a:path w="1967" h="3934">
                <a:moveTo>
                  <a:pt x="0" y="0"/>
                </a:moveTo>
                <a:lnTo>
                  <a:pt x="1967" y="1967"/>
                </a:lnTo>
                <a:lnTo>
                  <a:pt x="0" y="3934"/>
                </a:lnTo>
                <a:lnTo>
                  <a:pt x="0" y="0"/>
                </a:lnTo>
                <a:close/>
              </a:path>
            </a:pathLst>
          </a:cu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7" name="任意多边形 6"/>
          <p:cNvSpPr/>
          <p:nvPr/>
        </p:nvSpPr>
        <p:spPr>
          <a:xfrm>
            <a:off x="2812415" y="6165215"/>
            <a:ext cx="1383030" cy="691515"/>
          </a:xfrm>
          <a:custGeom>
            <a:avLst/>
            <a:gdLst>
              <a:gd name="ir" fmla="*/ w 3 4"/>
              <a:gd name="ib" fmla="*/ h 3 4"/>
            </a:gdLst>
            <a:ahLst/>
            <a:cxnLst>
              <a:cxn ang="3">
                <a:pos x="hc" y="t"/>
              </a:cxn>
              <a:cxn ang="cd2">
                <a:pos x="l" y="vc"/>
              </a:cxn>
              <a:cxn ang="cd4">
                <a:pos x="hc" y="b"/>
              </a:cxn>
              <a:cxn ang="0">
                <a:pos x="r" y="vc"/>
              </a:cxn>
            </a:cxnLst>
            <a:rect l="l" t="t" r="r" b="b"/>
            <a:pathLst>
              <a:path w="2178" h="1089">
                <a:moveTo>
                  <a:pt x="1089" y="0"/>
                </a:moveTo>
                <a:lnTo>
                  <a:pt x="2178" y="1089"/>
                </a:lnTo>
                <a:lnTo>
                  <a:pt x="0" y="1089"/>
                </a:lnTo>
                <a:lnTo>
                  <a:pt x="1089" y="0"/>
                </a:lnTo>
                <a:close/>
              </a:path>
            </a:pathLst>
          </a:custGeom>
          <a:solidFill>
            <a:srgbClr val="F3FA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8" name="任意多边形 7"/>
          <p:cNvSpPr/>
          <p:nvPr/>
        </p:nvSpPr>
        <p:spPr>
          <a:xfrm>
            <a:off x="10466705" y="-6985"/>
            <a:ext cx="1729105" cy="1854835"/>
          </a:xfrm>
          <a:custGeom>
            <a:avLst/>
            <a:gdLst>
              <a:gd name="ir" fmla="*/ w 3 4"/>
              <a:gd name="ib" fmla="*/ h 3 4"/>
            </a:gdLst>
            <a:ahLst/>
            <a:cxnLst>
              <a:cxn ang="3">
                <a:pos x="hc" y="t"/>
              </a:cxn>
              <a:cxn ang="cd2">
                <a:pos x="l" y="vc"/>
              </a:cxn>
              <a:cxn ang="cd4">
                <a:pos x="hc" y="b"/>
              </a:cxn>
              <a:cxn ang="0">
                <a:pos x="r" y="vc"/>
              </a:cxn>
            </a:cxnLst>
            <a:rect l="l" t="t" r="r" b="b"/>
            <a:pathLst>
              <a:path w="2723" h="2921">
                <a:moveTo>
                  <a:pt x="1101" y="0"/>
                </a:moveTo>
                <a:lnTo>
                  <a:pt x="2539" y="0"/>
                </a:lnTo>
                <a:lnTo>
                  <a:pt x="2723" y="184"/>
                </a:lnTo>
                <a:lnTo>
                  <a:pt x="2723" y="2018"/>
                </a:lnTo>
                <a:lnTo>
                  <a:pt x="1820" y="2921"/>
                </a:lnTo>
                <a:lnTo>
                  <a:pt x="0" y="1101"/>
                </a:lnTo>
                <a:lnTo>
                  <a:pt x="1101"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Open Sans" panose="020B0606030504020204" charset="0"/>
            </a:endParaRPr>
          </a:p>
        </p:txBody>
      </p:sp>
      <p:sp>
        <p:nvSpPr>
          <p:cNvPr id="15" name="任意多边形 14"/>
          <p:cNvSpPr/>
          <p:nvPr/>
        </p:nvSpPr>
        <p:spPr>
          <a:xfrm flipH="1" flipV="1">
            <a:off x="-64770" y="-29210"/>
            <a:ext cx="2449830" cy="120205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Open Sans" panose="020B0606030504020204" charset="0"/>
              <a:sym typeface="+mn-ea"/>
            </a:endParaRPr>
          </a:p>
        </p:txBody>
      </p:sp>
      <p:sp>
        <p:nvSpPr>
          <p:cNvPr id="44" name="菱形 43"/>
          <p:cNvSpPr/>
          <p:nvPr/>
        </p:nvSpPr>
        <p:spPr>
          <a:xfrm>
            <a:off x="10903585" y="1010920"/>
            <a:ext cx="532130" cy="53213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sp>
        <p:nvSpPr>
          <p:cNvPr id="3" name="菱形 2"/>
          <p:cNvSpPr/>
          <p:nvPr/>
        </p:nvSpPr>
        <p:spPr>
          <a:xfrm>
            <a:off x="2223770" y="5633085"/>
            <a:ext cx="516890" cy="516890"/>
          </a:xfrm>
          <a:prstGeom prst="diamond">
            <a:avLst/>
          </a:prstGeom>
          <a:solidFill>
            <a:srgbClr val="7BC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sp>
        <p:nvSpPr>
          <p:cNvPr id="2" name="Text Box 1"/>
          <p:cNvSpPr txBox="1"/>
          <p:nvPr/>
        </p:nvSpPr>
        <p:spPr>
          <a:xfrm>
            <a:off x="1436370" y="1026795"/>
            <a:ext cx="9062720" cy="645160"/>
          </a:xfrm>
          <a:prstGeom prst="rect">
            <a:avLst/>
          </a:prstGeom>
          <a:noFill/>
        </p:spPr>
        <p:txBody>
          <a:bodyPr wrap="square" rtlCol="0">
            <a:spAutoFit/>
          </a:bodyPr>
          <a:p>
            <a:pPr marL="285750" indent="-285750">
              <a:buFont typeface="Wingdings" panose="05000000000000000000" charset="0"/>
              <a:buChar char="v"/>
            </a:pPr>
            <a:r>
              <a:rPr lang="en-IN" altLang="en-US" b="1">
                <a:latin typeface="Times New Roman" panose="02020603050405020304" pitchFamily="18" charset="0"/>
                <a:cs typeface="Times New Roman" panose="02020603050405020304" pitchFamily="18" charset="0"/>
              </a:rPr>
              <a:t>Data Collection: </a:t>
            </a:r>
            <a:r>
              <a:rPr lang="en-IN" altLang="en-US">
                <a:latin typeface="Times New Roman" panose="02020603050405020304" pitchFamily="18" charset="0"/>
                <a:cs typeface="Times New Roman" panose="02020603050405020304" pitchFamily="18" charset="0"/>
              </a:rPr>
              <a:t>Gather labeled datasets, such as COCO, Pascal VOC, or custom datasets, with images and their associated bounding boxes and class labels.</a:t>
            </a:r>
            <a:endParaRPr lang="en-IN" altLang="en-US">
              <a:latin typeface="Times New Roman" panose="02020603050405020304" pitchFamily="18" charset="0"/>
              <a:cs typeface="Times New Roman" panose="02020603050405020304" pitchFamily="18" charset="0"/>
            </a:endParaRPr>
          </a:p>
        </p:txBody>
      </p:sp>
      <p:sp>
        <p:nvSpPr>
          <p:cNvPr id="4" name="Text Box 3"/>
          <p:cNvSpPr txBox="1"/>
          <p:nvPr/>
        </p:nvSpPr>
        <p:spPr>
          <a:xfrm>
            <a:off x="1436370" y="1954530"/>
            <a:ext cx="7846060" cy="922020"/>
          </a:xfrm>
          <a:prstGeom prst="rect">
            <a:avLst/>
          </a:prstGeom>
          <a:noFill/>
        </p:spPr>
        <p:txBody>
          <a:bodyPr wrap="square" rtlCol="0">
            <a:spAutoFit/>
          </a:bodyPr>
          <a:p>
            <a:pPr marL="285750" indent="-285750">
              <a:buFont typeface="Wingdings" panose="05000000000000000000" charset="0"/>
              <a:buChar char="v"/>
            </a:pPr>
            <a:r>
              <a:rPr lang="en-US" b="1">
                <a:latin typeface="Times New Roman" panose="02020603050405020304" pitchFamily="18" charset="0"/>
                <a:cs typeface="Times New Roman" panose="02020603050405020304" pitchFamily="18" charset="0"/>
              </a:rPr>
              <a:t>Data Preprocessing:</a:t>
            </a:r>
            <a:r>
              <a:rPr lang="en-IN" alt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Resize images to a standard size</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Normalize pixel values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Apply data augmentation techniques (flipping, rotation, scaling) to enhance model generalization.</a:t>
            </a:r>
            <a:endParaRPr lang="en-US">
              <a:latin typeface="Times New Roman" panose="02020603050405020304" pitchFamily="18" charset="0"/>
              <a:cs typeface="Times New Roman" panose="02020603050405020304" pitchFamily="18" charset="0"/>
            </a:endParaRPr>
          </a:p>
        </p:txBody>
      </p:sp>
      <p:sp>
        <p:nvSpPr>
          <p:cNvPr id="9" name="Text Box 8"/>
          <p:cNvSpPr txBox="1"/>
          <p:nvPr/>
        </p:nvSpPr>
        <p:spPr>
          <a:xfrm>
            <a:off x="1498600" y="2924810"/>
            <a:ext cx="7592060" cy="2030095"/>
          </a:xfrm>
          <a:prstGeom prst="rect">
            <a:avLst/>
          </a:prstGeom>
          <a:noFill/>
        </p:spPr>
        <p:txBody>
          <a:bodyPr wrap="square" rtlCol="0">
            <a:spAutoFit/>
          </a:bodyPr>
          <a:p>
            <a:pPr marL="285750" indent="-285750">
              <a:buFont typeface="Wingdings" panose="05000000000000000000" charset="0"/>
              <a:buChar char="v"/>
            </a:pPr>
            <a:r>
              <a:rPr lang="en-US" b="1">
                <a:latin typeface="Times New Roman" panose="02020603050405020304" pitchFamily="18" charset="0"/>
                <a:cs typeface="Times New Roman" panose="02020603050405020304" pitchFamily="18" charset="0"/>
              </a:rPr>
              <a:t>Model Selection:</a:t>
            </a:r>
            <a:r>
              <a:rPr lang="en-IN" altLang="en-US" b="1">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Faster R-CNN: Accurate but slower; suitable for high-quality detection.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YOLO (You Only Look Once): Balances speed and accuracy; good for real-time applications.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SSD (Single Shot MultiBox Detector): Faster and efficient for small and medium-sized objects.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Open Sans" panose="020B0606030504020204" charset="0"/>
              <a:sym typeface="+mn-ea"/>
            </a:endParaRPr>
          </a:p>
        </p:txBody>
      </p:sp>
      <p:sp>
        <p:nvSpPr>
          <p:cNvPr id="15" name="Text Box 14"/>
          <p:cNvSpPr txBox="1"/>
          <p:nvPr/>
        </p:nvSpPr>
        <p:spPr>
          <a:xfrm>
            <a:off x="817245" y="629285"/>
            <a:ext cx="10093960" cy="1198880"/>
          </a:xfrm>
          <a:prstGeom prst="rect">
            <a:avLst/>
          </a:prstGeom>
          <a:noFill/>
        </p:spPr>
        <p:txBody>
          <a:bodyPr wrap="square" rtlCol="0">
            <a:spAutoFit/>
          </a:bodyPr>
          <a:p>
            <a:pPr marL="285750" indent="-285750" algn="just">
              <a:buFont typeface="Wingdings" panose="05000000000000000000" charset="0"/>
              <a:buChar char="v"/>
            </a:pPr>
            <a:r>
              <a:rPr lang="en-US" b="1">
                <a:latin typeface="Times New Roman" panose="02020603050405020304" pitchFamily="18" charset="0"/>
                <a:cs typeface="Times New Roman" panose="02020603050405020304" pitchFamily="18" charset="0"/>
              </a:rPr>
              <a:t>Model Training:</a:t>
            </a:r>
            <a:r>
              <a:rPr lang="en-IN" alt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Define the loss function</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Train the model using a framework like TensorFlow, Keras, or PyTorch.</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Use transfer learning with a pre-trained model (e.g., on COCO) to speed up training and improve performance.</a:t>
            </a:r>
            <a:endParaRPr lang="en-US">
              <a:latin typeface="Times New Roman" panose="02020603050405020304" pitchFamily="18" charset="0"/>
              <a:cs typeface="Times New Roman" panose="02020603050405020304" pitchFamily="18" charset="0"/>
            </a:endParaRPr>
          </a:p>
        </p:txBody>
      </p:sp>
      <p:sp>
        <p:nvSpPr>
          <p:cNvPr id="16" name="Text Box 15"/>
          <p:cNvSpPr txBox="1"/>
          <p:nvPr/>
        </p:nvSpPr>
        <p:spPr>
          <a:xfrm>
            <a:off x="817245" y="2163445"/>
            <a:ext cx="7891145" cy="1198880"/>
          </a:xfrm>
          <a:prstGeom prst="rect">
            <a:avLst/>
          </a:prstGeom>
          <a:noFill/>
        </p:spPr>
        <p:txBody>
          <a:bodyPr wrap="square" rtlCol="0">
            <a:spAutoFit/>
          </a:bodyPr>
          <a:p>
            <a:pPr marL="285750" indent="-285750" algn="just">
              <a:buFont typeface="Wingdings" panose="05000000000000000000" charset="0"/>
              <a:buChar char="v"/>
            </a:pPr>
            <a:r>
              <a:rPr lang="en-US" b="1">
                <a:latin typeface="Times New Roman" panose="02020603050405020304" pitchFamily="18" charset="0"/>
                <a:cs typeface="Times New Roman" panose="02020603050405020304" pitchFamily="18" charset="0"/>
              </a:rPr>
              <a:t>Evaluation:</a:t>
            </a:r>
            <a:r>
              <a:rPr lang="en-IN" alt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mAP (mean Average Precision): Measures the accuracy of detection.</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IoU (Intersection over Union): Checks how well the predicted bounding boxes overlap with the ground truth.</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Fine-tune the model to achieve higher accuracy if needed.</a:t>
            </a:r>
            <a:endParaRPr lang="en-US">
              <a:latin typeface="Times New Roman" panose="02020603050405020304" pitchFamily="18" charset="0"/>
              <a:cs typeface="Times New Roman" panose="02020603050405020304" pitchFamily="18" charset="0"/>
            </a:endParaRPr>
          </a:p>
        </p:txBody>
      </p:sp>
      <p:sp>
        <p:nvSpPr>
          <p:cNvPr id="18" name="Text Box 17"/>
          <p:cNvSpPr txBox="1"/>
          <p:nvPr/>
        </p:nvSpPr>
        <p:spPr>
          <a:xfrm>
            <a:off x="905510" y="3619500"/>
            <a:ext cx="7802880" cy="1198880"/>
          </a:xfrm>
          <a:prstGeom prst="rect">
            <a:avLst/>
          </a:prstGeom>
          <a:noFill/>
        </p:spPr>
        <p:txBody>
          <a:bodyPr wrap="square" rtlCol="0">
            <a:spAutoFit/>
          </a:bodyPr>
          <a:p>
            <a:pPr marL="285750" indent="-285750">
              <a:buFont typeface="Wingdings" panose="05000000000000000000" charset="0"/>
              <a:buChar char="v"/>
            </a:pPr>
            <a:r>
              <a:rPr lang="en-US" b="1">
                <a:latin typeface="Times New Roman" panose="02020603050405020304" pitchFamily="18" charset="0"/>
                <a:cs typeface="Times New Roman" panose="02020603050405020304" pitchFamily="18" charset="0"/>
              </a:rPr>
              <a:t>Deployment:</a:t>
            </a:r>
            <a:r>
              <a:rPr lang="en-IN" alt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Deploy the model to edge devices, cloud servers, or mobile applications, depending on the use case.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Optimize the model for inference speed and memory efficiency, possibly using model compression techniques like pruning or quantization.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sp>
        <p:nvSpPr>
          <p:cNvPr id="13" name="文本框 1"/>
          <p:cNvSpPr txBox="1"/>
          <p:nvPr>
            <p:custDataLst>
              <p:tags r:id="rId1"/>
            </p:custDataLst>
          </p:nvPr>
        </p:nvSpPr>
        <p:spPr>
          <a:xfrm>
            <a:off x="2381885" y="694055"/>
            <a:ext cx="6555105" cy="635635"/>
          </a:xfrm>
          <a:prstGeom prst="rect">
            <a:avLst/>
          </a:prstGeom>
          <a:noFill/>
        </p:spPr>
        <p:txBody>
          <a:bodyPr wrap="square" rtlCol="0"/>
          <a:p>
            <a:pPr algn="ctr"/>
            <a:r>
              <a:rPr lang="en-IN" altLang="en-US" sz="2800" b="1" dirty="0" smtClean="0">
                <a:solidFill>
                  <a:schemeClr val="tx1">
                    <a:lumMod val="85000"/>
                    <a:lumOff val="15000"/>
                  </a:schemeClr>
                </a:solidFill>
                <a:uFillTx/>
                <a:latin typeface="Times New Roman" panose="02020603050405020304" pitchFamily="18" charset="0"/>
                <a:ea typeface="Arial" panose="020B0604020202020204" pitchFamily="34" charset="0"/>
                <a:cs typeface="Times New Roman" panose="02020603050405020304" pitchFamily="18" charset="0"/>
              </a:rPr>
              <a:t>RESEARCH - OUTCOMES</a:t>
            </a:r>
            <a:endParaRPr lang="en-IN" altLang="en-US" sz="2800" b="1" dirty="0" smtClean="0">
              <a:solidFill>
                <a:schemeClr val="tx1">
                  <a:lumMod val="85000"/>
                  <a:lumOff val="15000"/>
                </a:schemeClr>
              </a:solidFill>
              <a:uFillTx/>
              <a:latin typeface="Times New Roman" panose="02020603050405020304" pitchFamily="18" charset="0"/>
              <a:ea typeface="Arial" panose="020B0604020202020204" pitchFamily="34" charset="0"/>
              <a:cs typeface="Times New Roman" panose="02020603050405020304" pitchFamily="18" charset="0"/>
            </a:endParaRPr>
          </a:p>
        </p:txBody>
      </p:sp>
      <p:sp>
        <p:nvSpPr>
          <p:cNvPr id="18" name="文本框 11"/>
          <p:cNvSpPr txBox="1"/>
          <p:nvPr>
            <p:custDataLst>
              <p:tags r:id="rId2"/>
            </p:custDataLst>
          </p:nvPr>
        </p:nvSpPr>
        <p:spPr>
          <a:xfrm>
            <a:off x="889635" y="1480185"/>
            <a:ext cx="9537700" cy="461645"/>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Wingdings" panose="05000000000000000000" charset="0"/>
              <a:buChar char="v"/>
            </a:pPr>
            <a:r>
              <a:rPr lang="en-US" altLang="zh-CN" sz="2000" b="1" dirty="0">
                <a:latin typeface="Times New Roman" panose="02020603050405020304" pitchFamily="18" charset="0"/>
                <a:ea typeface="Arial" panose="020B0604020202020204" pitchFamily="34" charset="0"/>
                <a:cs typeface="Times New Roman" panose="02020603050405020304" pitchFamily="18" charset="0"/>
              </a:rPr>
              <a:t>Model Architectures:</a:t>
            </a:r>
            <a:r>
              <a:rPr lang="en-IN" altLang="en-US" sz="2000" b="1" dirty="0">
                <a:latin typeface="Times New Roman" panose="02020603050405020304" pitchFamily="18" charset="0"/>
                <a:ea typeface="Arial" panose="020B0604020202020204" pitchFamily="34"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sym typeface="+mn-ea"/>
              </a:rPr>
              <a:t>architectures for object detection, including convolutional neural networks (CNNs) and, more recently, vision transformers (ViTs). </a:t>
            </a:r>
            <a:endParaRPr lang="en-US" sz="2000">
              <a:latin typeface="Times New Roman" panose="02020603050405020304" pitchFamily="18" charset="0"/>
              <a:cs typeface="Times New Roman" panose="02020603050405020304" pitchFamily="18" charset="0"/>
            </a:endParaRPr>
          </a:p>
          <a:p>
            <a:pPr algn="l"/>
            <a:endParaRPr lang="en-IN" altLang="en-US" sz="2000" b="1"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20" name="文本框 11"/>
          <p:cNvSpPr txBox="1"/>
          <p:nvPr>
            <p:custDataLst>
              <p:tags r:id="rId3"/>
            </p:custDataLst>
          </p:nvPr>
        </p:nvSpPr>
        <p:spPr>
          <a:xfrm>
            <a:off x="948055" y="2301240"/>
            <a:ext cx="9613265" cy="461645"/>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charset="0"/>
              <a:buChar char="v"/>
            </a:pPr>
            <a:r>
              <a:rPr lang="en-US" altLang="zh-CN" b="1" dirty="0">
                <a:latin typeface="Times New Roman" panose="02020603050405020304" pitchFamily="18" charset="0"/>
                <a:ea typeface="Arial" panose="020B0604020202020204" pitchFamily="34" charset="0"/>
                <a:cs typeface="Times New Roman" panose="02020603050405020304" pitchFamily="18" charset="0"/>
              </a:rPr>
              <a:t>Anchor-Based vs. Anchor-Free Methods </a:t>
            </a:r>
            <a:r>
              <a:rPr lang="en-IN" altLang="en-US" b="1" dirty="0">
                <a:latin typeface="Times New Roman" panose="02020603050405020304" pitchFamily="18" charset="0"/>
                <a:ea typeface="Arial" panose="020B0604020202020204" pitchFamily="34" charset="0"/>
                <a:cs typeface="Times New Roman" panose="02020603050405020304" pitchFamily="18" charset="0"/>
              </a:rPr>
              <a:t>: </a:t>
            </a:r>
            <a:r>
              <a:rPr lang="en-IN" altLang="en-US" dirty="0">
                <a:latin typeface="Times New Roman" panose="02020603050405020304" pitchFamily="18" charset="0"/>
                <a:ea typeface="Arial" panose="020B0604020202020204" pitchFamily="34" charset="0"/>
                <a:cs typeface="Times New Roman" panose="02020603050405020304" pitchFamily="18" charset="0"/>
              </a:rPr>
              <a:t>which use predefined bounding boxes, have been the standard for models like Faster R-CNN. However, newer anchor-free methods, such as those in the YOLOv4 and EfficientDet models, eliminate the need for predefined anchors, potentially simplifying model design and reducing computation</a:t>
            </a:r>
            <a:r>
              <a:rPr lang="en-IN" altLang="en-US" b="1" dirty="0">
                <a:latin typeface="Times New Roman" panose="02020603050405020304" pitchFamily="18" charset="0"/>
                <a:ea typeface="Arial" panose="020B0604020202020204" pitchFamily="34" charset="0"/>
                <a:cs typeface="Times New Roman" panose="02020603050405020304" pitchFamily="18" charset="0"/>
              </a:rPr>
              <a:t>.</a:t>
            </a:r>
            <a:endParaRPr lang="en-IN" altLang="en-US" b="1"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19" name="文本框 11"/>
          <p:cNvSpPr txBox="1"/>
          <p:nvPr>
            <p:custDataLst>
              <p:tags r:id="rId4"/>
            </p:custDataLst>
          </p:nvPr>
        </p:nvSpPr>
        <p:spPr>
          <a:xfrm>
            <a:off x="889635" y="3734435"/>
            <a:ext cx="7925435" cy="461645"/>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charset="0"/>
              <a:buChar char="v"/>
            </a:pPr>
            <a:r>
              <a:rPr lang="en-US" altLang="zh-CN" b="1" dirty="0">
                <a:latin typeface="Times New Roman" panose="02020603050405020304" pitchFamily="18" charset="0"/>
                <a:ea typeface="Arial" panose="020B0604020202020204" pitchFamily="34" charset="0"/>
                <a:cs typeface="Times New Roman" panose="02020603050405020304" pitchFamily="18" charset="0"/>
              </a:rPr>
              <a:t>Challenges and Solutions</a:t>
            </a:r>
            <a:r>
              <a:rPr lang="en-IN" altLang="en-US" b="1" dirty="0">
                <a:latin typeface="Times New Roman" panose="02020603050405020304" pitchFamily="18" charset="0"/>
                <a:ea typeface="Arial" panose="020B0604020202020204" pitchFamily="34" charset="0"/>
                <a:cs typeface="Times New Roman" panose="02020603050405020304" pitchFamily="18" charset="0"/>
              </a:rPr>
              <a:t>:  </a:t>
            </a:r>
            <a:r>
              <a:rPr lang="en-IN" altLang="en-US" dirty="0">
                <a:latin typeface="Times New Roman" panose="02020603050405020304" pitchFamily="18" charset="0"/>
                <a:ea typeface="Arial" panose="020B0604020202020204" pitchFamily="34" charset="0"/>
                <a:cs typeface="Times New Roman" panose="02020603050405020304" pitchFamily="18" charset="0"/>
              </a:rPr>
              <a:t>detecting small or overlapping objects, handling occlusions, and adapting to different environmental conditions.</a:t>
            </a:r>
            <a:endParaRPr lang="en-IN" altLang="en-US"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21" name="文本框 11"/>
          <p:cNvSpPr txBox="1"/>
          <p:nvPr>
            <p:custDataLst>
              <p:tags r:id="rId5"/>
            </p:custDataLst>
          </p:nvPr>
        </p:nvSpPr>
        <p:spPr>
          <a:xfrm>
            <a:off x="891540" y="4538345"/>
            <a:ext cx="8045450" cy="461645"/>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charset="0"/>
              <a:buChar char="v"/>
            </a:pPr>
            <a:r>
              <a:rPr lang="en-US" altLang="zh-CN" b="1" dirty="0">
                <a:latin typeface="Times New Roman" panose="02020603050405020304" pitchFamily="18" charset="0"/>
                <a:ea typeface="Arial" panose="020B0604020202020204" pitchFamily="34" charset="0"/>
                <a:cs typeface="Times New Roman" panose="02020603050405020304" pitchFamily="18" charset="0"/>
              </a:rPr>
              <a:t>Evaluation Metrics and Model Optimization:</a:t>
            </a:r>
            <a:r>
              <a:rPr lang="en-IN" altLang="en-US" b="1" dirty="0">
                <a:latin typeface="Times New Roman" panose="02020603050405020304" pitchFamily="18" charset="0"/>
                <a:ea typeface="Arial" panose="020B0604020202020204" pitchFamily="34" charset="0"/>
                <a:cs typeface="Times New Roman" panose="02020603050405020304" pitchFamily="18" charset="0"/>
              </a:rPr>
              <a:t> </a:t>
            </a:r>
            <a:r>
              <a:rPr lang="en-IN" altLang="en-US" dirty="0">
                <a:latin typeface="Times New Roman" panose="02020603050405020304" pitchFamily="18" charset="0"/>
                <a:ea typeface="Arial" panose="020B0604020202020204" pitchFamily="34" charset="0"/>
                <a:cs typeface="Times New Roman" panose="02020603050405020304" pitchFamily="18" charset="0"/>
              </a:rPr>
              <a:t>Studies underscore the importance of metrics like mean Average Precision (mAP) and Intersection over Union (IoU) for evaluating object detection models. </a:t>
            </a:r>
            <a:endParaRPr lang="en-IN" altLang="en-US"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panose="020B0606030504020204" charset="0"/>
            </a:endParaRPr>
          </a:p>
        </p:txBody>
      </p:sp>
      <p:sp>
        <p:nvSpPr>
          <p:cNvPr id="6" name="文本框 5" descr="7b0a20202020227461726765744d6f64756c65223a20226b6f6e6c696e65666f6e7473220a7d0a"/>
          <p:cNvSpPr txBox="1"/>
          <p:nvPr>
            <p:custDataLst>
              <p:tags r:id="rId1"/>
            </p:custDataLst>
          </p:nvPr>
        </p:nvSpPr>
        <p:spPr>
          <a:xfrm>
            <a:off x="2910205" y="2449830"/>
            <a:ext cx="6671945" cy="1322070"/>
          </a:xfrm>
          <a:prstGeom prst="rect">
            <a:avLst/>
          </a:prstGeom>
          <a:noFill/>
        </p:spPr>
        <p:txBody>
          <a:bodyPr wrap="square" rtlCol="0">
            <a:spAutoFit/>
          </a:bodyPr>
          <a:p>
            <a:pPr lvl="0" algn="l">
              <a:buClrTx/>
              <a:buSzTx/>
              <a:buFontTx/>
            </a:pPr>
            <a:r>
              <a:rPr lang="en-IN" altLang="zh-CN" sz="8000" b="1" spc="100">
                <a:solidFill>
                  <a:schemeClr val="tx1">
                    <a:lumMod val="75000"/>
                    <a:lumOff val="25000"/>
                  </a:schemeClr>
                </a:solidFill>
                <a:uFillTx/>
                <a:latin typeface="Open Sans ExtraBold" panose="020B0906030804020204" charset="0"/>
                <a:ea typeface="Open Sans ExtraBold" panose="020B0906030804020204" charset="0"/>
                <a:cs typeface="Open Sans" panose="020B0606030504020204" charset="0"/>
                <a:sym typeface="Open Sans" panose="020B0606030504020204" charset="0"/>
              </a:rPr>
              <a:t>THANK YOU</a:t>
            </a:r>
            <a:endParaRPr lang="en-IN" altLang="zh-CN" sz="8000" b="1" spc="100">
              <a:solidFill>
                <a:schemeClr val="tx1">
                  <a:lumMod val="75000"/>
                  <a:lumOff val="25000"/>
                </a:schemeClr>
              </a:solidFill>
              <a:uFillTx/>
              <a:latin typeface="Open Sans ExtraBold" panose="020B0906030804020204" charset="0"/>
              <a:ea typeface="Open Sans ExtraBold" panose="020B0906030804020204" charset="0"/>
              <a:cs typeface="Open Sans" panose="020B0606030504020204" charset="0"/>
              <a:sym typeface="Open Sans" panose="020B0606030504020204" charset="0"/>
            </a:endParaRPr>
          </a:p>
        </p:txBody>
      </p:sp>
    </p:spTree>
  </p:cSld>
  <p:clrMapOvr>
    <a:masterClrMapping/>
  </p:clrMapOvr>
</p:sld>
</file>

<file path=ppt/tags/tag1.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48_1*a*1"/>
  <p:tag name="KSO_WM_TEMPLATE_CATEGORY" val="custom"/>
  <p:tag name="KSO_WM_TEMPLATE_INDEX" val="20202648"/>
  <p:tag name="KSO_WM_UNIT_LAYERLEVEL" val="1"/>
  <p:tag name="KSO_WM_TAG_VERSION" val="1.0"/>
  <p:tag name="KSO_WM_BEAUTIFY_FLAG" val="#wm#"/>
  <p:tag name="KSO_WM_UNIT_PRESET_TEXT" val="Lovely Cartoon Templat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48_2*a*1"/>
  <p:tag name="KSO_WM_TEMPLATE_CATEGORY" val="custom"/>
  <p:tag name="KSO_WM_TEMPLATE_INDEX" val="20202648"/>
  <p:tag name="KSO_WM_UNIT_LAYERLEVEL" val="1"/>
  <p:tag name="KSO_WM_TAG_VERSION" val="1.0"/>
  <p:tag name="KSO_WM_BEAUTIFY_FLAG" val="#wm#"/>
  <p:tag name="KSO_WM_UNIT_ISCONTENTSTITLE" val="1"/>
  <p:tag name="KSO_WM_UNIT_NOCLEAR" val="0"/>
  <p:tag name="KSO_WM_UNIT_VALUE" val="2"/>
  <p:tag name="KSO_WM_UNIT_PRESET_TEXT" val="CONTENTS"/>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48_5*a*1"/>
  <p:tag name="KSO_WM_TEMPLATE_CATEGORY" val="custom"/>
  <p:tag name="KSO_WM_TEMPLATE_INDEX" val="20202648"/>
  <p:tag name="KSO_WM_UNIT_LAYERLEVEL" val="1"/>
  <p:tag name="KSO_WM_TAG_VERSION" val="1.0"/>
  <p:tag name="KSO_WM_BEAUTIFY_FLAG" val="#wm#"/>
  <p:tag name="KSO_WM_UNIT_ISCONTENTSTITLE" val="1"/>
  <p:tag name="KSO_WM_UNIT_NOCLEAR" val="0"/>
  <p:tag name="KSO_WM_UNIT_VALUE" val="2"/>
  <p:tag name="KSO_WM_UNIT_PRESET_TEXT" val="CONTENTS"/>
</p:tagLst>
</file>

<file path=ppt/tags/tag4.xml><?xml version="1.0" encoding="utf-8"?>
<p:tagLst xmlns:p="http://schemas.openxmlformats.org/presentationml/2006/main">
  <p:tag name="KSO_WM_UNIT_ISCONTENTSTITLE" val="0"/>
  <p:tag name="KSO_WM_UNIT_PRESET_TEXT" val="Click here to add to the title"/>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48_5*l_h_a*1_1_1"/>
  <p:tag name="KSO_WM_TEMPLATE_CATEGORY" val="custom"/>
  <p:tag name="KSO_WM_TEMPLATE_INDEX" val="20202648"/>
  <p:tag name="KSO_WM_UNIT_LAYERLEVEL" val="1_1_1"/>
  <p:tag name="KSO_WM_TAG_VERSION" val="1.0"/>
  <p:tag name="KSO_WM_DIAGRAM_VIRTUALLY_FRAME" val="{&quot;height&quot;:291.20078740157476,&quot;left&quot;:128.3,&quot;top&quot;:116.5492125984252,&quot;width&quot;:703.3}"/>
</p:tagLst>
</file>

<file path=ppt/tags/tag5.xml><?xml version="1.0" encoding="utf-8"?>
<p:tagLst xmlns:p="http://schemas.openxmlformats.org/presentationml/2006/main">
  <p:tag name="KSO_WM_UNIT_ISCONTENTSTITLE" val="0"/>
  <p:tag name="KSO_WM_UNIT_PRESET_TEXT" val="Click here to add to the title"/>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48_5*l_h_a*1_2_1"/>
  <p:tag name="KSO_WM_TEMPLATE_CATEGORY" val="custom"/>
  <p:tag name="KSO_WM_TEMPLATE_INDEX" val="20202648"/>
  <p:tag name="KSO_WM_UNIT_LAYERLEVEL" val="1_1_1"/>
  <p:tag name="KSO_WM_TAG_VERSION" val="1.0"/>
  <p:tag name="KSO_WM_DIAGRAM_VIRTUALLY_FRAME" val="{&quot;height&quot;:291.20078740157476,&quot;left&quot;:128.3,&quot;top&quot;:116.5492125984252,&quot;width&quot;:703.3}"/>
</p:tagLst>
</file>

<file path=ppt/tags/tag6.xml><?xml version="1.0" encoding="utf-8"?>
<p:tagLst xmlns:p="http://schemas.openxmlformats.org/presentationml/2006/main">
  <p:tag name="KSO_WM_UNIT_ISCONTENTSTITLE" val="0"/>
  <p:tag name="KSO_WM_UNIT_PRESET_TEXT" val="Click here to add to the title"/>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648_5*l_h_a*1_3_1"/>
  <p:tag name="KSO_WM_TEMPLATE_CATEGORY" val="custom"/>
  <p:tag name="KSO_WM_TEMPLATE_INDEX" val="20202648"/>
  <p:tag name="KSO_WM_UNIT_LAYERLEVEL" val="1_1_1"/>
  <p:tag name="KSO_WM_TAG_VERSION" val="1.0"/>
  <p:tag name="KSO_WM_DIAGRAM_VIRTUALLY_FRAME" val="{&quot;height&quot;:291.20078740157476,&quot;left&quot;:128.3,&quot;top&quot;:116.5492125984252,&quot;width&quot;:703.3}"/>
</p:tagLst>
</file>

<file path=ppt/tags/tag7.xml><?xml version="1.0" encoding="utf-8"?>
<p:tagLst xmlns:p="http://schemas.openxmlformats.org/presentationml/2006/main">
  <p:tag name="KSO_WM_UNIT_ISCONTENTSTITLE" val="0"/>
  <p:tag name="KSO_WM_UNIT_PRESET_TEXT" val="Click here to add to the title"/>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648_5*l_h_a*1_4_1"/>
  <p:tag name="KSO_WM_TEMPLATE_CATEGORY" val="custom"/>
  <p:tag name="KSO_WM_TEMPLATE_INDEX" val="20202648"/>
  <p:tag name="KSO_WM_UNIT_LAYERLEVEL" val="1_1_1"/>
  <p:tag name="KSO_WM_TAG_VERSION" val="1.0"/>
  <p:tag name="KSO_WM_DIAGRAM_VIRTUALLY_FRAME" val="{&quot;height&quot;:291.20078740157476,&quot;left&quot;:128.3,&quot;top&quot;:116.5492125984252,&quot;width&quot;:703.3}"/>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PP_MARK_KEY" val="777ee3ec-6085-4b9e-8bdf-1b222f06a7e7"/>
  <p:tag name="COMMONDATA" val="eyJoZGlkIjoiMmNmYmEwOWQ4Y2Q0M2IxMGZkNjI4ZjhkZDQyNzg1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Open Sans"/>
        <a:ea typeface=""/>
        <a:cs typeface=""/>
        <a:font script="Jpan" typeface="游ゴシック Light"/>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游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3060</Words>
  <Application>WPS Presentation</Application>
  <PresentationFormat>宽屏</PresentationFormat>
  <Paragraphs>57</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Open Sans</vt:lpstr>
      <vt:lpstr>Times New Roman</vt:lpstr>
      <vt:lpstr>Calibri</vt:lpstr>
      <vt:lpstr>Wingdings</vt:lpstr>
      <vt:lpstr>Open Sans ExtraBold</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Shivapriya</cp:lastModifiedBy>
  <cp:revision>48</cp:revision>
  <dcterms:created xsi:type="dcterms:W3CDTF">2021-08-04T14:37:00Z</dcterms:created>
  <dcterms:modified xsi:type="dcterms:W3CDTF">2024-12-07T20:43:55Z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052D46FF61964652AB86BD2194BFEC52_11</vt:lpwstr>
  </property>
  <property fmtid="{D5CDD505-2E9C-101B-9397-08002B2CF9AE}" pid="3" name="KSOProductBuildVer">
    <vt:lpwstr>1033-12.2.0.18911</vt:lpwstr>
  </property>
</Properties>
</file>