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57" r:id="rId4"/>
    <p:sldId id="292" r:id="rId5"/>
    <p:sldId id="293" r:id="rId6"/>
    <p:sldId id="310" r:id="rId7"/>
    <p:sldId id="312" r:id="rId8"/>
    <p:sldId id="259" r:id="rId9"/>
    <p:sldId id="258" r:id="rId10"/>
    <p:sldId id="271" r:id="rId11"/>
    <p:sldId id="273" r:id="rId12"/>
    <p:sldId id="291" r:id="rId13"/>
    <p:sldId id="274" r:id="rId14"/>
    <p:sldId id="276" r:id="rId15"/>
    <p:sldId id="278" r:id="rId16"/>
    <p:sldId id="275" r:id="rId17"/>
    <p:sldId id="260" r:id="rId18"/>
    <p:sldId id="284" r:id="rId19"/>
    <p:sldId id="262" r:id="rId20"/>
    <p:sldId id="285"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21" autoAdjust="0"/>
    <p:restoredTop sz="94660"/>
  </p:normalViewPr>
  <p:slideViewPr>
    <p:cSldViewPr>
      <p:cViewPr varScale="1">
        <p:scale>
          <a:sx n="68" d="100"/>
          <a:sy n="68" d="100"/>
        </p:scale>
        <p:origin x="-810"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B267EB4-3C8C-4A81-924A-4D1B736F17FC}"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1C06AD4-7DA4-4725-96C4-E45D1191EB2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B267EB4-3C8C-4A81-924A-4D1B736F17F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B267EB4-3C8C-4A81-924A-4D1B736F17F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B267EB4-3C8C-4A81-924A-4D1B736F17F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B267EB4-3C8C-4A81-924A-4D1B736F17F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B267EB4-3C8C-4A81-924A-4D1B736F17F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B267EB4-3C8C-4A81-924A-4D1B736F17FC}"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B267EB4-3C8C-4A81-924A-4D1B736F17FC}"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B267EB4-3C8C-4A81-924A-4D1B736F17FC}"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B267EB4-3C8C-4A81-924A-4D1B736F17F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B267EB4-3C8C-4A81-924A-4D1B736F17F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11C06AD4-7DA4-4725-96C4-E45D1191EB2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B267EB4-3C8C-4A81-924A-4D1B736F17FC}"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1C06AD4-7DA4-4725-96C4-E45D1191EB2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1340485"/>
            <a:ext cx="10972800" cy="582613"/>
          </a:xfrm>
        </p:spPr>
        <p:txBody>
          <a:bodyPr>
            <a:normAutofit fontScale="90000"/>
          </a:bodyPr>
          <a:lstStyle/>
          <a:p>
            <a:pPr algn="ctr"/>
            <a:r>
              <a:rPr lang="en-US" dirty="0" smtClean="0"/>
              <a:t>SPEED CONTROL OF </a:t>
            </a:r>
            <a:r>
              <a:rPr lang="en-US" dirty="0" smtClean="0"/>
              <a:t>DC MOTOR </a:t>
            </a:r>
            <a:r>
              <a:rPr lang="en-US" dirty="0" smtClean="0"/>
              <a:t>THROUGH  PWM</a:t>
            </a:r>
            <a:endParaRPr lang="en-US" dirty="0"/>
          </a:p>
        </p:txBody>
      </p:sp>
      <p:sp>
        <p:nvSpPr>
          <p:cNvPr id="3" name="Content Placeholder 2"/>
          <p:cNvSpPr>
            <a:spLocks noGrp="1"/>
          </p:cNvSpPr>
          <p:nvPr>
            <p:ph sz="half" idx="1"/>
          </p:nvPr>
        </p:nvSpPr>
        <p:spPr>
          <a:xfrm>
            <a:off x="1127125" y="1844675"/>
            <a:ext cx="5695950" cy="4917440"/>
          </a:xfrm>
        </p:spPr>
        <p:txBody>
          <a:bodyPr>
            <a:normAutofit lnSpcReduction="10000"/>
          </a:bodyPr>
          <a:lstStyle/>
          <a:p>
            <a:pPr>
              <a:buNone/>
            </a:pP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  </a:t>
            </a:r>
            <a:r>
              <a:rPr lang="en-US" sz="2105" dirty="0" smtClean="0">
                <a:latin typeface="Times New Roman" panose="02020603050405020304" pitchFamily="18" charset="0"/>
                <a:cs typeface="Times New Roman" panose="02020603050405020304" pitchFamily="18" charset="0"/>
              </a:rPr>
              <a:t> P.SHIVA PRIYA		   19K41A04A9</a:t>
            </a:r>
            <a:endParaRPr lang="en-US" sz="2105" dirty="0" smtClean="0">
              <a:latin typeface="Times New Roman" panose="02020603050405020304" pitchFamily="18" charset="0"/>
              <a:cs typeface="Times New Roman" panose="02020603050405020304" pitchFamily="18" charset="0"/>
            </a:endParaRPr>
          </a:p>
          <a:p>
            <a:pPr>
              <a:buNone/>
            </a:pPr>
            <a:r>
              <a:rPr lang="en-US" sz="2105" dirty="0" smtClean="0">
                <a:latin typeface="Times New Roman" panose="02020603050405020304" pitchFamily="18" charset="0"/>
                <a:cs typeface="Times New Roman" panose="02020603050405020304" pitchFamily="18" charset="0"/>
              </a:rPr>
              <a:t>    V. RAMU		                 19K41A0488</a:t>
            </a:r>
            <a:endParaRPr lang="en-US" sz="2105" dirty="0" smtClean="0">
              <a:latin typeface="Times New Roman" panose="02020603050405020304" pitchFamily="18" charset="0"/>
              <a:cs typeface="Times New Roman" panose="02020603050405020304" pitchFamily="18" charset="0"/>
            </a:endParaRPr>
          </a:p>
          <a:p>
            <a:pPr>
              <a:buNone/>
            </a:pPr>
            <a:r>
              <a:rPr lang="en-US" sz="2105" dirty="0" smtClean="0">
                <a:latin typeface="Times New Roman" panose="02020603050405020304" pitchFamily="18" charset="0"/>
                <a:cs typeface="Times New Roman" panose="02020603050405020304" pitchFamily="18" charset="0"/>
              </a:rPr>
              <a:t>    Y.RAJASHEKAR        	    19K41A04A1  </a:t>
            </a:r>
            <a:endParaRPr lang="en-US" sz="2105" dirty="0" smtClean="0">
              <a:latin typeface="Times New Roman" panose="02020603050405020304" pitchFamily="18" charset="0"/>
              <a:cs typeface="Times New Roman" panose="02020603050405020304" pitchFamily="18" charset="0"/>
            </a:endParaRPr>
          </a:p>
          <a:p>
            <a:pPr>
              <a:buNone/>
            </a:pPr>
            <a:r>
              <a:rPr lang="en-US" sz="2105" dirty="0" smtClean="0">
                <a:latin typeface="Times New Roman" panose="02020603050405020304" pitchFamily="18" charset="0"/>
                <a:cs typeface="Times New Roman" panose="02020603050405020304" pitchFamily="18" charset="0"/>
              </a:rPr>
              <a:t>    KARTHIK                                   19K41A0484</a:t>
            </a:r>
            <a:endParaRPr lang="en-US" sz="2105" dirty="0" smtClean="0">
              <a:latin typeface="Times New Roman" panose="02020603050405020304" pitchFamily="18" charset="0"/>
              <a:cs typeface="Times New Roman" panose="02020603050405020304" pitchFamily="18" charset="0"/>
            </a:endParaRPr>
          </a:p>
          <a:p>
            <a:endParaRPr lang="en-US" sz="2105" dirty="0" smtClean="0">
              <a:latin typeface="Times New Roman" panose="02020603050405020304" pitchFamily="18" charset="0"/>
              <a:cs typeface="Times New Roman" panose="02020603050405020304" pitchFamily="18" charset="0"/>
            </a:endParaRPr>
          </a:p>
          <a:p>
            <a:pPr>
              <a:buNone/>
            </a:pPr>
            <a:r>
              <a:rPr lang="en-US" sz="2105" dirty="0" smtClean="0">
                <a:latin typeface="Times New Roman" panose="02020603050405020304" pitchFamily="18" charset="0"/>
                <a:cs typeface="Times New Roman" panose="02020603050405020304" pitchFamily="18" charset="0"/>
              </a:rPr>
              <a:t>                         Mentor : Dr.T. Laxman raj.</a:t>
            </a:r>
            <a:endParaRPr lang="en-US" sz="2105"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endParaRPr lang="en-US" dirty="0"/>
          </a:p>
        </p:txBody>
      </p:sp>
      <p:sp>
        <p:nvSpPr>
          <p:cNvPr id="2054" name="Rectangle 6"/>
          <p:cNvSpPr>
            <a:spLocks noChangeArrowheads="1"/>
          </p:cNvSpPr>
          <p:nvPr/>
        </p:nvSpPr>
        <p:spPr bwMode="auto">
          <a:xfrm>
            <a:off x="0" y="-1388427"/>
            <a:ext cx="370840" cy="490855"/>
          </a:xfrm>
          <a:prstGeom prst="rect">
            <a:avLst/>
          </a:prstGeom>
          <a:noFill/>
          <a:ln w="9525">
            <a:noFill/>
            <a:miter lim="800000"/>
          </a:ln>
          <a:effectLst/>
        </p:spPr>
        <p:txBody>
          <a:bodyPr vert="horz" wrap="none" lIns="121920" tIns="60960" rIns="121920" bIns="60960" numCol="1" anchor="ctr" anchorCtr="0" compatLnSpc="1">
            <a:spAutoFit/>
          </a:bodyPr>
          <a:lstStyle/>
          <a:p>
            <a:endParaRPr lang="en-US" sz="2400"/>
          </a:p>
        </p:txBody>
      </p:sp>
      <p:pic>
        <p:nvPicPr>
          <p:cNvPr id="4" name="Content Placeholder 3" descr="WhatsApp Image 2022-05-08 at 5.09.57 PM"/>
          <p:cNvPicPr>
            <a:picLocks noChangeAspect="1"/>
          </p:cNvPicPr>
          <p:nvPr>
            <p:ph sz="half" idx="2"/>
          </p:nvPr>
        </p:nvPicPr>
        <p:blipFill>
          <a:blip r:embed="rId1"/>
          <a:stretch>
            <a:fillRect/>
          </a:stretch>
        </p:blipFill>
        <p:spPr>
          <a:xfrm>
            <a:off x="7247890" y="2708910"/>
            <a:ext cx="4241800" cy="33191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4790" y="274320"/>
            <a:ext cx="4686300" cy="1143000"/>
          </a:xfrm>
        </p:spPr>
        <p:txBody>
          <a:bodyPr/>
          <a:lstStyle/>
          <a:p>
            <a:pPr algn="ctr"/>
            <a:r>
              <a:rPr lang="en-US" dirty="0"/>
              <a:t>TRANSISTOR</a:t>
            </a:r>
            <a:endParaRPr lang="en-US" dirty="0"/>
          </a:p>
        </p:txBody>
      </p:sp>
      <p:sp>
        <p:nvSpPr>
          <p:cNvPr id="3" name="Content Placeholder 2"/>
          <p:cNvSpPr>
            <a:spLocks noGrp="1"/>
          </p:cNvSpPr>
          <p:nvPr>
            <p:ph sz="half" idx="1"/>
          </p:nvPr>
        </p:nvSpPr>
        <p:spPr>
          <a:xfrm>
            <a:off x="357505" y="1524000"/>
            <a:ext cx="7485380" cy="4663440"/>
          </a:xfrm>
        </p:spPr>
        <p:txBody>
          <a:bodyPr>
            <a:normAutofit fontScale="87500" lnSpcReduction="20000"/>
          </a:bodyPr>
          <a:lstStyle/>
          <a:p>
            <a:r>
              <a:rPr lang="en-US" dirty="0">
                <a:latin typeface="Times New Roman" panose="02020603050405020304" pitchFamily="18" charset="0"/>
                <a:cs typeface="Times New Roman" panose="02020603050405020304" pitchFamily="18" charset="0"/>
              </a:rPr>
              <a:t>I</a:t>
            </a:r>
            <a:r>
              <a:rPr lang="en-US" dirty="0">
                <a:latin typeface="Arial" panose="020B0604020202020204" pitchFamily="34" charset="0"/>
                <a:cs typeface="Arial" panose="020B0604020202020204" pitchFamily="34" charset="0"/>
              </a:rPr>
              <a:t>n this circuit, we use TIP122 (Darlington NPN) transistor. The TIP122 is a Darlington pair NPN transistor. </a:t>
            </a:r>
            <a:endParaRPr lang="en-US" dirty="0">
              <a:latin typeface="Arial" panose="020B0604020202020204" pitchFamily="34" charset="0"/>
              <a:cs typeface="Arial" panose="020B0604020202020204" pitchFamily="34" charset="0"/>
            </a:endParaRPr>
          </a:p>
          <a:p>
            <a:pPr marL="8255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 functions like a </a:t>
            </a:r>
            <a:r>
              <a:rPr lang="en-US" dirty="0">
                <a:latin typeface="Arial" panose="020B0604020202020204" pitchFamily="34" charset="0"/>
                <a:cs typeface="Arial" panose="020B0604020202020204" pitchFamily="34" charset="0"/>
              </a:rPr>
              <a:t>normal NPN transistor, but since it has a Darlington pair inside it has a good collector current rating of about 5A and a gain of about 1000. </a:t>
            </a:r>
            <a:endParaRPr lang="en-US" dirty="0">
              <a:latin typeface="Arial" panose="020B0604020202020204" pitchFamily="34" charset="0"/>
              <a:cs typeface="Arial" panose="020B0604020202020204" pitchFamily="34" charset="0"/>
            </a:endParaRPr>
          </a:p>
          <a:p>
            <a:pPr marL="8255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 can also withstand about 100V across its collector- Emitter hence can be used to drive heavy loads.</a:t>
            </a:r>
            <a:endParaRPr lang="en-US" dirty="0">
              <a:latin typeface="Arial" panose="020B0604020202020204" pitchFamily="34" charset="0"/>
              <a:cs typeface="Arial" panose="020B0604020202020204" pitchFamily="34" charset="0"/>
            </a:endParaRPr>
          </a:p>
        </p:txBody>
      </p:sp>
      <p:pic>
        <p:nvPicPr>
          <p:cNvPr id="14" name="image14.jpeg"/>
          <p:cNvPicPr>
            <a:picLocks noGrp="1" noChangeAspect="1"/>
          </p:cNvPicPr>
          <p:nvPr>
            <p:ph sz="half" idx="2"/>
          </p:nvPr>
        </p:nvPicPr>
        <p:blipFill>
          <a:blip r:embed="rId1" cstate="print"/>
          <a:stretch>
            <a:fillRect/>
          </a:stretch>
        </p:blipFill>
        <p:spPr>
          <a:xfrm>
            <a:off x="8183880" y="1931670"/>
            <a:ext cx="3476625" cy="38474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a:t>MOTOR</a:t>
            </a:r>
            <a:endParaRPr lang="en-US"/>
          </a:p>
        </p:txBody>
      </p:sp>
      <p:sp>
        <p:nvSpPr>
          <p:cNvPr id="6" name="Content Placeholder 5"/>
          <p:cNvSpPr>
            <a:spLocks noGrp="1"/>
          </p:cNvSpPr>
          <p:nvPr>
            <p:ph sz="half" idx="1"/>
          </p:nvPr>
        </p:nvSpPr>
        <p:spPr>
          <a:xfrm>
            <a:off x="429895" y="1524000"/>
            <a:ext cx="6901815" cy="4663440"/>
          </a:xfrm>
        </p:spPr>
        <p:txBody>
          <a:bodyPr>
            <a:normAutofit fontScale="97500" lnSpcReduction="10000"/>
          </a:bodyPr>
          <a:lstStyle/>
          <a:p>
            <a:r>
              <a:rPr lang="en-US"/>
              <a:t>A DC motor is any of a class of rotary electrical machines that converts direct current electrical energy into mechanical energy. </a:t>
            </a:r>
            <a:endParaRPr lang="en-US"/>
          </a:p>
          <a:p>
            <a:pPr marL="82550" indent="0">
              <a:buNone/>
            </a:pPr>
            <a:endParaRPr lang="en-US"/>
          </a:p>
          <a:p>
            <a:r>
              <a:rPr lang="en-US"/>
              <a:t>Nearly all types of DC motors have some internal mechanism, either electromechanical or electronic, to periodically change the direction of current flow in part of the motor.</a:t>
            </a:r>
            <a:endParaRPr lang="en-US"/>
          </a:p>
        </p:txBody>
      </p:sp>
      <p:pic>
        <p:nvPicPr>
          <p:cNvPr id="15" name="image15.jpeg"/>
          <p:cNvPicPr>
            <a:picLocks noGrp="1" noChangeAspect="1"/>
          </p:cNvPicPr>
          <p:nvPr>
            <p:ph sz="half" idx="2"/>
          </p:nvPr>
        </p:nvPicPr>
        <p:blipFill>
          <a:blip r:embed="rId1" cstate="print"/>
          <a:stretch>
            <a:fillRect/>
          </a:stretch>
        </p:blipFill>
        <p:spPr>
          <a:xfrm>
            <a:off x="7752080" y="1857364"/>
            <a:ext cx="3086735" cy="3357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740" y="188595"/>
            <a:ext cx="7106285" cy="1143000"/>
          </a:xfrm>
        </p:spPr>
        <p:txBody>
          <a:bodyPr/>
          <a:lstStyle/>
          <a:p>
            <a:pPr algn="ctr"/>
            <a:r>
              <a:rPr lang="en-US"/>
              <a:t>Resistors</a:t>
            </a:r>
            <a:endParaRPr lang="en-US"/>
          </a:p>
        </p:txBody>
      </p:sp>
      <p:sp>
        <p:nvSpPr>
          <p:cNvPr id="3" name="Content Placeholder 2"/>
          <p:cNvSpPr>
            <a:spLocks noGrp="1"/>
          </p:cNvSpPr>
          <p:nvPr>
            <p:ph sz="half" idx="1"/>
          </p:nvPr>
        </p:nvSpPr>
        <p:spPr/>
        <p:txBody>
          <a:bodyPr/>
          <a:lstStyle/>
          <a:p>
            <a:r>
              <a:rPr lang="en-US" dirty="0"/>
              <a:t>A resistor controls the flow of the electrical current within a circuit. </a:t>
            </a:r>
            <a:endParaRPr lang="en-US" dirty="0"/>
          </a:p>
          <a:p>
            <a:pPr marL="82550" indent="0">
              <a:buNone/>
            </a:pPr>
            <a:endParaRPr lang="en-US" dirty="0"/>
          </a:p>
          <a:p>
            <a:r>
              <a:rPr lang="en-US" dirty="0"/>
              <a:t>Resistors are made from materials like copper or carbon, which make it difficult for the electrical charges to flow through a circuit.</a:t>
            </a:r>
            <a:endParaRPr lang="en-US" dirty="0"/>
          </a:p>
        </p:txBody>
      </p:sp>
      <p:pic>
        <p:nvPicPr>
          <p:cNvPr id="100" name="Content Placeholder 99"/>
          <p:cNvPicPr>
            <a:picLocks noGrp="1" noChangeAspect="1"/>
          </p:cNvPicPr>
          <p:nvPr>
            <p:ph sz="half" idx="2"/>
          </p:nvPr>
        </p:nvPicPr>
        <p:blipFill>
          <a:blip r:embed="rId1"/>
          <a:stretch>
            <a:fillRect/>
          </a:stretch>
        </p:blipFill>
        <p:spPr>
          <a:xfrm>
            <a:off x="7756525" y="1481455"/>
            <a:ext cx="2943860" cy="440817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200" y="274955"/>
            <a:ext cx="4610735" cy="1143000"/>
          </a:xfrm>
        </p:spPr>
        <p:txBody>
          <a:bodyPr/>
          <a:lstStyle/>
          <a:p>
            <a:r>
              <a:rPr lang="en-US"/>
              <a:t>Capacitors</a:t>
            </a:r>
            <a:endParaRPr lang="en-US"/>
          </a:p>
        </p:txBody>
      </p:sp>
      <p:pic>
        <p:nvPicPr>
          <p:cNvPr id="101" name="Content Placeholder 100"/>
          <p:cNvPicPr>
            <a:picLocks noGrp="1" noChangeAspect="1"/>
          </p:cNvPicPr>
          <p:nvPr>
            <p:ph idx="1"/>
          </p:nvPr>
        </p:nvPicPr>
        <p:blipFill>
          <a:blip r:embed="rId1"/>
          <a:stretch>
            <a:fillRect/>
          </a:stretch>
        </p:blipFill>
        <p:spPr>
          <a:xfrm>
            <a:off x="7803515" y="1628775"/>
            <a:ext cx="3519805" cy="3656330"/>
          </a:xfrm>
          <a:prstGeom prst="rect">
            <a:avLst/>
          </a:prstGeom>
          <a:noFill/>
          <a:ln w="9525">
            <a:noFill/>
          </a:ln>
        </p:spPr>
      </p:pic>
      <p:sp>
        <p:nvSpPr>
          <p:cNvPr id="6" name="Content Placeholder 2"/>
          <p:cNvSpPr>
            <a:spLocks noGrp="1"/>
          </p:cNvSpPr>
          <p:nvPr/>
        </p:nvSpPr>
        <p:spPr>
          <a:xfrm>
            <a:off x="1914144" y="1524000"/>
            <a:ext cx="4876800" cy="4663440"/>
          </a:xfrm>
          <a:prstGeom prst="rect">
            <a:avLst/>
          </a:prstGeom>
        </p:spPr>
        <p:txBody>
          <a:bodyPr>
            <a:norm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28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4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0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18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endParaRPr lang="en-US"/>
          </a:p>
        </p:txBody>
      </p:sp>
      <p:sp>
        <p:nvSpPr>
          <p:cNvPr id="7" name="Text Box 6"/>
          <p:cNvSpPr txBox="1"/>
          <p:nvPr/>
        </p:nvSpPr>
        <p:spPr>
          <a:xfrm>
            <a:off x="367665" y="1417955"/>
            <a:ext cx="6588125" cy="3969385"/>
          </a:xfrm>
          <a:prstGeom prst="rect">
            <a:avLst/>
          </a:prstGeom>
          <a:noFill/>
        </p:spPr>
        <p:txBody>
          <a:bodyPr wrap="square" rtlCol="0" anchor="t">
            <a:spAutoFit/>
          </a:bodyPr>
          <a:lstStyle/>
          <a:p>
            <a:pPr marL="285750" indent="-285750">
              <a:buFont typeface="Arial" panose="020B0604020202020204" pitchFamily="34" charset="0"/>
              <a:buChar char="•"/>
            </a:pPr>
            <a:r>
              <a:rPr lang="en-US" sz="2800" dirty="0"/>
              <a:t>capacitors are widely used in electronic circuits for blocking direct current while allowing alternating current to pass. </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 analog filter networks, they smooth the output of power supplies. In resonant circuits they tune radios to particular frequencies.</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550" y="381000"/>
            <a:ext cx="2086610" cy="1143000"/>
          </a:xfrm>
        </p:spPr>
        <p:txBody>
          <a:bodyPr/>
          <a:lstStyle/>
          <a:p>
            <a:r>
              <a:rPr lang="en-US"/>
              <a:t>Diodes</a:t>
            </a:r>
            <a:endParaRPr lang="en-US"/>
          </a:p>
        </p:txBody>
      </p:sp>
      <p:sp>
        <p:nvSpPr>
          <p:cNvPr id="3" name="Content Placeholder 2"/>
          <p:cNvSpPr>
            <a:spLocks noGrp="1"/>
          </p:cNvSpPr>
          <p:nvPr>
            <p:ph sz="half" idx="1"/>
          </p:nvPr>
        </p:nvSpPr>
        <p:spPr>
          <a:xfrm>
            <a:off x="577850" y="1524000"/>
            <a:ext cx="6854190" cy="4663440"/>
          </a:xfrm>
        </p:spPr>
        <p:txBody>
          <a:bodyPr/>
          <a:lstStyle/>
          <a:p>
            <a:r>
              <a:rPr lang="en-US" sz="2400" dirty="0" smtClean="0"/>
              <a:t>diode</a:t>
            </a:r>
            <a:r>
              <a:rPr lang="en-US" sz="2400" dirty="0"/>
              <a:t>, an electrical component that allows the flow of current in only one direction. In circuit diagrams, a diode is represented by a triangle with a line across one vertex.</a:t>
            </a:r>
            <a:endParaRPr lang="en-US" sz="2400" dirty="0"/>
          </a:p>
          <a:p>
            <a:endParaRPr lang="en-US" sz="2400" dirty="0"/>
          </a:p>
          <a:p>
            <a:r>
              <a:rPr lang="en-US" sz="2400" dirty="0"/>
              <a:t>There are various types of diodes, but the ones being discussed here are </a:t>
            </a:r>
            <a:r>
              <a:rPr lang="en-US" sz="2400" dirty="0" err="1"/>
              <a:t>Zener</a:t>
            </a:r>
            <a:r>
              <a:rPr lang="en-US" sz="2400" dirty="0"/>
              <a:t>, Rectifier, </a:t>
            </a:r>
            <a:r>
              <a:rPr lang="en-US" sz="2400" dirty="0" err="1"/>
              <a:t>Schottky</a:t>
            </a:r>
            <a:r>
              <a:rPr lang="en-US" sz="2400" dirty="0"/>
              <a:t>, Transient Voltage Suppressor, </a:t>
            </a:r>
            <a:r>
              <a:rPr lang="en-US" sz="2400" dirty="0" err="1"/>
              <a:t>Thyristor</a:t>
            </a:r>
            <a:r>
              <a:rPr lang="en-US" sz="2400" dirty="0"/>
              <a:t>, Silicon Controlled Rectifier, and TRIAC.</a:t>
            </a:r>
            <a:endParaRPr lang="en-US" sz="2400" dirty="0"/>
          </a:p>
          <a:p>
            <a:endParaRPr lang="en-US" sz="2400" dirty="0"/>
          </a:p>
        </p:txBody>
      </p:sp>
      <p:pic>
        <p:nvPicPr>
          <p:cNvPr id="102" name="Content Placeholder 101"/>
          <p:cNvPicPr>
            <a:picLocks noGrp="1" noChangeAspect="1"/>
          </p:cNvPicPr>
          <p:nvPr>
            <p:ph sz="half" idx="2"/>
          </p:nvPr>
        </p:nvPicPr>
        <p:blipFill>
          <a:blip r:embed="rId1"/>
          <a:stretch>
            <a:fillRect/>
          </a:stretch>
        </p:blipFill>
        <p:spPr>
          <a:xfrm>
            <a:off x="7896225" y="1772920"/>
            <a:ext cx="3698875" cy="368935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HARDWARE  ARRANGEMENT</a:t>
            </a:r>
            <a:endParaRPr lang="en-US"/>
          </a:p>
        </p:txBody>
      </p:sp>
      <p:pic>
        <p:nvPicPr>
          <p:cNvPr id="28" name="Picture 2" descr="C:\Users\HP\Downloads\WhatsApp Image 2022-05-08 at 5.10.00 PM (1).jpeg"/>
          <p:cNvPicPr>
            <a:picLocks noGrp="1" noChangeAspect="1" noChangeArrowheads="1"/>
          </p:cNvPicPr>
          <p:nvPr>
            <p:ph idx="1"/>
          </p:nvPr>
        </p:nvPicPr>
        <p:blipFill>
          <a:blip r:embed="rId1" cstate="print"/>
          <a:srcRect/>
          <a:stretch>
            <a:fillRect/>
          </a:stretch>
        </p:blipFill>
        <p:spPr>
          <a:xfrm>
            <a:off x="2024034" y="1273175"/>
            <a:ext cx="9286939" cy="523684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a:t>
            </a:r>
            <a:endParaRPr lang="en-US" dirty="0"/>
          </a:p>
        </p:txBody>
      </p:sp>
      <p:pic>
        <p:nvPicPr>
          <p:cNvPr id="27" name="Picture 1" descr="C:\Users\HP\Downloads\WhatsApp Image 2022-05-08 at 5.10.00 PM.jpeg"/>
          <p:cNvPicPr>
            <a:picLocks noGrp="1" noChangeAspect="1" noChangeArrowheads="1"/>
          </p:cNvPicPr>
          <p:nvPr>
            <p:ph idx="1"/>
          </p:nvPr>
        </p:nvPicPr>
        <p:blipFill>
          <a:blip r:embed="rId1"/>
          <a:srcRect/>
          <a:stretch>
            <a:fillRect/>
          </a:stretch>
        </p:blipFill>
        <p:spPr>
          <a:xfrm>
            <a:off x="3289300" y="1791970"/>
            <a:ext cx="7072630" cy="456501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WORKING:</a:t>
            </a:r>
            <a:br>
              <a:rPr lang="en-US" dirty="0"/>
            </a:b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Arial" panose="020B0604020202020204" pitchFamily="34" charset="0"/>
              <a:buChar char="•"/>
            </a:pPr>
            <a:r>
              <a:rPr lang="en-US" dirty="0" smtClean="0"/>
              <a:t> The dc motor speed is controlled by using power electronic device and the PWM is used to control the speed of dc motor. </a:t>
            </a:r>
            <a:endParaRPr lang="en-US" dirty="0" smtClean="0"/>
          </a:p>
          <a:p>
            <a:pPr algn="just">
              <a:buFont typeface="Arial" panose="020B0604020202020204" pitchFamily="34" charset="0"/>
              <a:buChar char="•"/>
            </a:pPr>
            <a:r>
              <a:rPr lang="en-US" dirty="0" smtClean="0"/>
              <a:t>The speed pulse train will be based on required input speed. </a:t>
            </a:r>
            <a:endParaRPr lang="en-US" dirty="0" smtClean="0"/>
          </a:p>
          <a:p>
            <a:pPr algn="just">
              <a:buFont typeface="Arial" panose="020B0604020202020204" pitchFamily="34" charset="0"/>
              <a:buChar char="•"/>
            </a:pPr>
            <a:r>
              <a:rPr lang="en-US" dirty="0" smtClean="0"/>
              <a:t>This circuit is useful to operate the dc motors at required speed with very low heat loss and low cost. The circuit response time is fast. </a:t>
            </a:r>
            <a:endParaRPr lang="en-US" dirty="0" smtClean="0"/>
          </a:p>
          <a:p>
            <a:pPr algn="just">
              <a:buFont typeface="Arial" panose="020B0604020202020204" pitchFamily="34" charset="0"/>
              <a:buChar char="•"/>
            </a:pPr>
            <a:r>
              <a:rPr lang="en-US" dirty="0" smtClean="0"/>
              <a:t>High reliability can be achieved. </a:t>
            </a:r>
            <a:endParaRPr lang="en-US" dirty="0" smtClean="0"/>
          </a:p>
          <a:p>
            <a:pPr algn="just">
              <a:buFont typeface="Arial" panose="020B0604020202020204" pitchFamily="34" charset="0"/>
              <a:buChar char="•"/>
            </a:pPr>
            <a:r>
              <a:rPr lang="en-US" dirty="0" smtClean="0"/>
              <a:t>The designed circuit was tested for various speed inputs satisfactorily. The method already employed in traction system and has a good scope ahead.</a:t>
            </a:r>
            <a:endParaRPr lang="en-US" dirty="0" smtClean="0"/>
          </a:p>
          <a:p>
            <a:pPr>
              <a:buNone/>
            </a:pP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SCOPE</a:t>
            </a:r>
            <a:endParaRPr lang="en-US"/>
          </a:p>
        </p:txBody>
      </p:sp>
      <p:sp>
        <p:nvSpPr>
          <p:cNvPr id="3" name="Content Placeholder 2"/>
          <p:cNvSpPr>
            <a:spLocks noGrp="1"/>
          </p:cNvSpPr>
          <p:nvPr>
            <p:ph idx="1"/>
          </p:nvPr>
        </p:nvSpPr>
        <p:spPr/>
        <p:txBody>
          <a:bodyPr>
            <a:normAutofit fontScale="92500" lnSpcReduction="10000"/>
          </a:bodyPr>
          <a:lstStyle/>
          <a:p>
            <a:r>
              <a:rPr lang="en-US"/>
              <a:t>1. DC motor plays a significant role in modern industries. They are widely used in industry because of its low cost, less complex control structure and wide range of speed and torque  so better future of this project.</a:t>
            </a:r>
            <a:endParaRPr lang="en-US"/>
          </a:p>
          <a:p>
            <a:r>
              <a:rPr lang="en-US"/>
              <a:t>2. In this project we are used pulse width modulation technique, it is a modern technology in solid state field and it provide smooth speed control of motor.</a:t>
            </a:r>
            <a:endParaRPr lang="en-US"/>
          </a:p>
          <a:p>
            <a:r>
              <a:rPr lang="en-US"/>
              <a:t>3. Now a day PWM technique are using in fuzzy logic control system, so PWM method is very efficient and reliable method to control the speed of motor so it future is also bright in the modern era with fuzzy logic.</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76885"/>
            <a:ext cx="10972800" cy="582613"/>
          </a:xfrm>
        </p:spPr>
        <p:txBody>
          <a:bodyPr/>
          <a:lstStyle/>
          <a:p>
            <a:r>
              <a:rPr lang="en-US" dirty="0" smtClean="0"/>
              <a:t>ABSTRACT</a:t>
            </a:r>
            <a:endParaRPr lang="en-US" dirty="0"/>
          </a:p>
        </p:txBody>
      </p:sp>
      <p:sp>
        <p:nvSpPr>
          <p:cNvPr id="3" name="Content Placeholder 2"/>
          <p:cNvSpPr>
            <a:spLocks noGrp="1"/>
          </p:cNvSpPr>
          <p:nvPr>
            <p:ph sz="half" idx="1"/>
          </p:nvPr>
        </p:nvSpPr>
        <p:spPr>
          <a:xfrm>
            <a:off x="1343660" y="1412875"/>
            <a:ext cx="8624570" cy="4663440"/>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Pulse width modulation  works by switching the power supplied to the motor on and off very rapidly. The DC voltage is converted to a square wave signal, alternating between fully on (nearly 12v) and zero, which gives  the motor a series of power “kicks”. </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major reason for using pulse width modulation in DC motor control is to avoid the excessive heat dissipation.</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PWM is most efficient and cheap speed control method.</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101" name="Content Placeholder 100"/>
          <p:cNvPicPr/>
          <p:nvPr>
            <p:ph sz="half" idx="2"/>
          </p:nvPr>
        </p:nvPicPr>
        <p:blipFill>
          <a:blip r:embed="rId1"/>
          <a:stretch>
            <a:fillRect/>
          </a:stretch>
        </p:blipFill>
        <p:spPr>
          <a:xfrm>
            <a:off x="8903970" y="3789045"/>
            <a:ext cx="2442845" cy="175768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7200" dirty="0" smtClean="0"/>
              <a:t>      </a:t>
            </a:r>
            <a:endParaRPr lang="en-US" sz="7200" dirty="0" smtClean="0"/>
          </a:p>
          <a:p>
            <a:pPr>
              <a:buNone/>
            </a:pPr>
            <a:r>
              <a:rPr lang="en-US" sz="7200" dirty="0" smtClean="0"/>
              <a:t>            THANK YOU</a:t>
            </a:r>
            <a:endParaRPr lang="en-US"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135" y="692785"/>
            <a:ext cx="10972800" cy="582613"/>
          </a:xfrm>
        </p:spPr>
        <p:txBody>
          <a:bodyPr>
            <a:normAutofit fontScale="90000"/>
          </a:bodyPr>
          <a:lstStyle/>
          <a:p>
            <a:r>
              <a:rPr lang="en-US" b="1" dirty="0" smtClean="0"/>
              <a:t>Frequently used methods </a:t>
            </a:r>
            <a:r>
              <a:rPr lang="en-US" b="1" dirty="0" smtClean="0"/>
              <a:t>of speed controlling of dc motor</a:t>
            </a:r>
            <a:endParaRPr lang="en-US" dirty="0"/>
          </a:p>
        </p:txBody>
      </p:sp>
      <p:sp>
        <p:nvSpPr>
          <p:cNvPr id="3" name="Content Placeholder 2"/>
          <p:cNvSpPr>
            <a:spLocks noGrp="1"/>
          </p:cNvSpPr>
          <p:nvPr>
            <p:ph idx="1"/>
          </p:nvPr>
        </p:nvSpPr>
        <p:spPr>
          <a:xfrm>
            <a:off x="1666844" y="2057400"/>
            <a:ext cx="9997440" cy="4800600"/>
          </a:xfrm>
        </p:spPr>
        <p:txBody>
          <a:bodyPr>
            <a:normAutofit/>
          </a:bodyPr>
          <a:lstStyle/>
          <a:p>
            <a:r>
              <a:rPr lang="en-US" sz="2800" dirty="0" smtClean="0">
                <a:latin typeface="Times New Roman" panose="02020603050405020304" pitchFamily="18" charset="0"/>
                <a:cs typeface="Times New Roman" panose="02020603050405020304" pitchFamily="18" charset="0"/>
              </a:rPr>
              <a:t>Flux Control Method </a:t>
            </a:r>
            <a:endParaRPr lang="en-US" sz="2800" dirty="0" smtClean="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Armature Control Method </a:t>
            </a:r>
            <a:endParaRPr lang="en-US" sz="2800" dirty="0" smtClean="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Voltage  Control Method </a:t>
            </a:r>
            <a:endParaRPr lang="en-US" sz="2800" dirty="0">
              <a:latin typeface="Times New Roman" panose="02020603050405020304" pitchFamily="18" charset="0"/>
              <a:cs typeface="Times New Roman" panose="02020603050405020304" pitchFamily="18" charset="0"/>
            </a:endParaRPr>
          </a:p>
        </p:txBody>
      </p:sp>
      <p:pic>
        <p:nvPicPr>
          <p:cNvPr id="4" name="Picture 3" descr="C:\Users\HP\Desktop\dc motor.jpeg"/>
          <p:cNvPicPr/>
          <p:nvPr/>
        </p:nvPicPr>
        <p:blipFill>
          <a:blip r:embed="rId1" cstate="print"/>
          <a:srcRect/>
          <a:stretch>
            <a:fillRect/>
          </a:stretch>
        </p:blipFill>
        <p:spPr bwMode="auto">
          <a:xfrm>
            <a:off x="7239008" y="4786322"/>
            <a:ext cx="2922591" cy="1772803"/>
          </a:xfrm>
          <a:prstGeom prst="rect">
            <a:avLst/>
          </a:prstGeom>
          <a:noFill/>
          <a:ln w="9525">
            <a:noFill/>
            <a:miter lim="800000"/>
            <a:headEnd/>
            <a:tailEnd/>
          </a:ln>
        </p:spPr>
      </p:pic>
      <p:pic>
        <p:nvPicPr>
          <p:cNvPr id="5" name="Picture 4" descr="C:\Users\HP\Desktop\armature.jpeg"/>
          <p:cNvPicPr/>
          <p:nvPr/>
        </p:nvPicPr>
        <p:blipFill>
          <a:blip r:embed="rId2" cstate="print"/>
          <a:srcRect/>
          <a:stretch>
            <a:fillRect/>
          </a:stretch>
        </p:blipFill>
        <p:spPr bwMode="auto">
          <a:xfrm>
            <a:off x="7096132" y="3357562"/>
            <a:ext cx="2786082" cy="1357322"/>
          </a:xfrm>
          <a:prstGeom prst="rect">
            <a:avLst/>
          </a:prstGeom>
          <a:noFill/>
          <a:ln w="9525">
            <a:noFill/>
            <a:miter lim="800000"/>
            <a:headEnd/>
            <a:tailEnd/>
          </a:ln>
        </p:spPr>
      </p:pic>
      <p:pic>
        <p:nvPicPr>
          <p:cNvPr id="6" name="Picture 5" descr="C:\Users\HP\Desktop\speed control.jpeg"/>
          <p:cNvPicPr/>
          <p:nvPr/>
        </p:nvPicPr>
        <p:blipFill>
          <a:blip r:embed="rId3"/>
          <a:srcRect/>
          <a:stretch>
            <a:fillRect/>
          </a:stretch>
        </p:blipFill>
        <p:spPr bwMode="auto">
          <a:xfrm>
            <a:off x="7024694" y="1643050"/>
            <a:ext cx="3071834" cy="1552581"/>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180" y="620395"/>
            <a:ext cx="10972800" cy="582613"/>
          </a:xfrm>
        </p:spPr>
        <p:txBody>
          <a:bodyPr>
            <a:normAutofit fontScale="90000"/>
          </a:bodyPr>
          <a:lstStyle/>
          <a:p>
            <a:r>
              <a:rPr lang="en-US" b="1" dirty="0" smtClean="0"/>
              <a:t>PROPOSED </a:t>
            </a:r>
            <a:r>
              <a:rPr lang="en-US" b="1" dirty="0" smtClean="0"/>
              <a:t>IDEA:</a:t>
            </a:r>
            <a:br>
              <a:rPr lang="en-US" dirty="0" smtClean="0"/>
            </a:br>
            <a:endParaRPr lang="en-US" dirty="0"/>
          </a:p>
        </p:txBody>
      </p:sp>
      <p:sp>
        <p:nvSpPr>
          <p:cNvPr id="3" name="Content Placeholder 2"/>
          <p:cNvSpPr>
            <a:spLocks noGrp="1"/>
          </p:cNvSpPr>
          <p:nvPr>
            <p:ph sz="half" idx="1"/>
          </p:nvPr>
        </p:nvSpPr>
        <p:spPr>
          <a:xfrm>
            <a:off x="785495" y="1524000"/>
            <a:ext cx="6005195" cy="4663440"/>
          </a:xfrm>
        </p:spPr>
        <p:txBody>
          <a:bodyPr/>
          <a:lstStyle/>
          <a:p>
            <a:pPr>
              <a:buNone/>
            </a:pPr>
            <a:r>
              <a:rPr lang="en-US" dirty="0" smtClean="0"/>
              <a:t>  </a:t>
            </a:r>
            <a:r>
              <a:rPr lang="en-US" sz="2400" dirty="0" smtClean="0">
                <a:latin typeface="Times New Roman" panose="02020603050405020304" pitchFamily="18" charset="0"/>
                <a:cs typeface="Times New Roman" panose="02020603050405020304" pitchFamily="18" charset="0"/>
              </a:rPr>
              <a:t>Proposed method is with PWM:</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Here the speed pulse train will be based on required input speed, or resistance given.</a:t>
            </a: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The advantage of using </a:t>
            </a:r>
            <a:r>
              <a:rPr lang="en-US" sz="2400" dirty="0" err="1" smtClean="0">
                <a:latin typeface="Times New Roman" panose="02020603050405020304" pitchFamily="18" charset="0"/>
                <a:cs typeface="Times New Roman" panose="02020603050405020304" pitchFamily="18" charset="0"/>
              </a:rPr>
              <a:t>pwm</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very low heat loss and low cost.  Also the circuit response time is fast. </a:t>
            </a:r>
            <a:endParaRPr lang="en-US" sz="2400" dirty="0">
              <a:latin typeface="Times New Roman" panose="02020603050405020304" pitchFamily="18" charset="0"/>
              <a:cs typeface="Times New Roman" panose="02020603050405020304" pitchFamily="18" charset="0"/>
            </a:endParaRPr>
          </a:p>
        </p:txBody>
      </p:sp>
      <p:pic>
        <p:nvPicPr>
          <p:cNvPr id="100" name="Content Placeholder 99"/>
          <p:cNvPicPr/>
          <p:nvPr>
            <p:ph sz="half" idx="2"/>
          </p:nvPr>
        </p:nvPicPr>
        <p:blipFill>
          <a:blip r:embed="rId1"/>
          <a:stretch>
            <a:fillRect/>
          </a:stretch>
        </p:blipFill>
        <p:spPr>
          <a:xfrm>
            <a:off x="7034530" y="1524000"/>
            <a:ext cx="4876800" cy="466344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48640"/>
            <a:ext cx="10972800" cy="582613"/>
          </a:xfrm>
        </p:spPr>
        <p:txBody>
          <a:bodyPr/>
          <a:p>
            <a:r>
              <a:rPr lang="en-US"/>
              <a:t>APPLICATIONS OF PWM</a:t>
            </a:r>
            <a:endParaRPr lang="en-US"/>
          </a:p>
        </p:txBody>
      </p:sp>
      <p:sp>
        <p:nvSpPr>
          <p:cNvPr id="3" name="Content Placeholder 2"/>
          <p:cNvSpPr>
            <a:spLocks noGrp="1"/>
          </p:cNvSpPr>
          <p:nvPr>
            <p:ph sz="half" idx="1"/>
          </p:nvPr>
        </p:nvSpPr>
        <p:spPr>
          <a:xfrm>
            <a:off x="609600" y="1628775"/>
            <a:ext cx="5384800" cy="4953000"/>
          </a:xfrm>
        </p:spPr>
        <p:txBody>
          <a:bodyPr/>
          <a:p>
            <a:r>
              <a:rPr lang="en-US" sz="2400">
                <a:latin typeface="Times New Roman" panose="02020603050405020304" pitchFamily="18" charset="0"/>
                <a:cs typeface="Times New Roman" panose="02020603050405020304" pitchFamily="18" charset="0"/>
              </a:rPr>
              <a:t>1.Drive buzzer with different loudness.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2.Control speed of the motor.</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3.Control the direction of a servo.</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4.Provide an analog output.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5.Generate audio signal.</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6.Telecommunication: Encode message.</a:t>
            </a:r>
            <a:endParaRPr lang="en-US" sz="2400">
              <a:latin typeface="Times New Roman" panose="02020603050405020304" pitchFamily="18" charset="0"/>
              <a:cs typeface="Times New Roman" panose="02020603050405020304" pitchFamily="18" charset="0"/>
            </a:endParaRPr>
          </a:p>
        </p:txBody>
      </p:sp>
      <p:pic>
        <p:nvPicPr>
          <p:cNvPr id="102" name="Content Placeholder 101"/>
          <p:cNvPicPr/>
          <p:nvPr>
            <p:ph sz="half" idx="2"/>
          </p:nvPr>
        </p:nvPicPr>
        <p:blipFill>
          <a:blip r:embed="rId1"/>
          <a:stretch>
            <a:fillRect/>
          </a:stretch>
        </p:blipFill>
        <p:spPr>
          <a:xfrm>
            <a:off x="7034530" y="1524000"/>
            <a:ext cx="4876800" cy="466344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1180" y="404495"/>
            <a:ext cx="10972800" cy="582613"/>
          </a:xfrm>
        </p:spPr>
        <p:txBody>
          <a:bodyPr/>
          <a:p>
            <a:r>
              <a:rPr lang="en-US"/>
              <a:t>ADVANTAGES</a:t>
            </a:r>
            <a:endParaRPr lang="en-US"/>
          </a:p>
        </p:txBody>
      </p:sp>
      <p:sp>
        <p:nvSpPr>
          <p:cNvPr id="3" name="Content Placeholder 2"/>
          <p:cNvSpPr>
            <a:spLocks noGrp="1"/>
          </p:cNvSpPr>
          <p:nvPr>
            <p:ph idx="1"/>
          </p:nvPr>
        </p:nvSpPr>
        <p:spPr/>
        <p:txBody>
          <a:bodyPr>
            <a:normAutofit fontScale="70000"/>
          </a:bodyPr>
          <a:p>
            <a:r>
              <a:rPr lang="en-US">
                <a:latin typeface="Times New Roman" panose="02020603050405020304" pitchFamily="18" charset="0"/>
                <a:cs typeface="Times New Roman" panose="02020603050405020304" pitchFamily="18" charset="0"/>
              </a:rPr>
              <a:t>1.The consumption of power to the motor is very less.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2.Due to heat there is a less amount of energy is decreased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3.It will allow the fine motor control.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4.The efficiency is up to 90%.</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5.Being able to vary their speed with PWM increases the efficiency of the total system by quite a bit. PWM is more effective at controlling motor speeds at low RPM than linear methods.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5.The main advantage of PWM is that power loss in the switching devices is very low. When a switch is off there is practically no current, and when it is on and power is being transferred to the load, there is almost no voltage drop across the switch.</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870" y="89535"/>
            <a:ext cx="8399780" cy="1143000"/>
          </a:xfrm>
        </p:spPr>
        <p:txBody>
          <a:bodyPr>
            <a:normAutofit fontScale="90000"/>
          </a:bodyPr>
          <a:lstStyle/>
          <a:p>
            <a:r>
              <a:rPr lang="en-US" dirty="0" smtClean="0"/>
              <a:t>BLOCK DIAGRAM OF OUR PROJECT</a:t>
            </a:r>
            <a:endParaRPr lang="en-US" dirty="0"/>
          </a:p>
        </p:txBody>
      </p:sp>
      <p:pic>
        <p:nvPicPr>
          <p:cNvPr id="4" name="image9.png"/>
          <p:cNvPicPr>
            <a:picLocks noGrp="1"/>
          </p:cNvPicPr>
          <p:nvPr>
            <p:ph idx="1"/>
          </p:nvPr>
        </p:nvPicPr>
        <p:blipFill>
          <a:blip r:embed="rId1" cstate="print"/>
          <a:stretch>
            <a:fillRect/>
          </a:stretch>
        </p:blipFill>
        <p:spPr>
          <a:xfrm>
            <a:off x="2341880" y="1232535"/>
            <a:ext cx="9142730" cy="5203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575" y="260350"/>
            <a:ext cx="3956050" cy="1143000"/>
          </a:xfrm>
        </p:spPr>
        <p:txBody>
          <a:bodyPr>
            <a:normAutofit/>
          </a:bodyPr>
          <a:lstStyle/>
          <a:p>
            <a:r>
              <a:rPr lang="en-US" dirty="0" smtClean="0"/>
              <a:t>COMPONENTS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sz="2800" dirty="0" smtClean="0"/>
              <a:t>The method we approached is hardware.</a:t>
            </a:r>
            <a:endParaRPr lang="en-US" sz="2800" dirty="0" smtClean="0"/>
          </a:p>
          <a:p>
            <a:pPr>
              <a:buNone/>
            </a:pPr>
            <a:r>
              <a:rPr lang="en-US" sz="2800" dirty="0" smtClean="0"/>
              <a:t>   The components used are:</a:t>
            </a:r>
            <a:endParaRPr lang="en-US" sz="2800" dirty="0" smtClean="0"/>
          </a:p>
          <a:p>
            <a:r>
              <a:rPr lang="en-US" sz="2800" dirty="0" smtClean="0"/>
              <a:t>Power supply(battery </a:t>
            </a:r>
            <a:r>
              <a:rPr lang="en-US" sz="2800" dirty="0" smtClean="0"/>
              <a:t>9</a:t>
            </a:r>
            <a:r>
              <a:rPr lang="en-US" sz="2800" dirty="0" smtClean="0"/>
              <a:t>v</a:t>
            </a:r>
            <a:r>
              <a:rPr lang="en-US" sz="2800" dirty="0" smtClean="0"/>
              <a:t>)</a:t>
            </a:r>
            <a:endParaRPr lang="en-US" sz="2800" dirty="0" smtClean="0"/>
          </a:p>
          <a:p>
            <a:r>
              <a:rPr lang="en-US" sz="2800" dirty="0" smtClean="0"/>
              <a:t>IC 555 </a:t>
            </a:r>
            <a:r>
              <a:rPr lang="en-US" sz="2800" dirty="0" smtClean="0"/>
              <a:t>timer (</a:t>
            </a:r>
            <a:r>
              <a:rPr lang="en-US" sz="2800" dirty="0" err="1" smtClean="0"/>
              <a:t>Astable</a:t>
            </a:r>
            <a:r>
              <a:rPr lang="en-US" sz="2800" dirty="0" smtClean="0"/>
              <a:t> mode)</a:t>
            </a:r>
            <a:endParaRPr lang="en-US" sz="2800" dirty="0" smtClean="0"/>
          </a:p>
          <a:p>
            <a:r>
              <a:rPr lang="en-US" sz="2800" dirty="0" smtClean="0"/>
              <a:t>Potentiometer ( 10 kilo ohms )</a:t>
            </a:r>
            <a:endParaRPr lang="en-US" sz="2800" dirty="0" smtClean="0"/>
          </a:p>
          <a:p>
            <a:r>
              <a:rPr lang="en-US" sz="2800" dirty="0" smtClean="0"/>
              <a:t>Transistor </a:t>
            </a:r>
            <a:r>
              <a:rPr lang="en-US" sz="2800" dirty="0" smtClean="0"/>
              <a:t>(TIP 122)</a:t>
            </a:r>
            <a:endParaRPr lang="en-US" sz="2800" dirty="0" smtClean="0"/>
          </a:p>
          <a:p>
            <a:r>
              <a:rPr lang="en-US" sz="2800" dirty="0" smtClean="0"/>
              <a:t>Motor (6 volts)</a:t>
            </a:r>
            <a:endParaRPr lang="en-US" sz="2800" dirty="0" smtClean="0"/>
          </a:p>
          <a:p>
            <a:r>
              <a:rPr lang="en-US" sz="2800" dirty="0" smtClean="0"/>
              <a:t>Resistor (220K ohms)</a:t>
            </a:r>
            <a:endParaRPr lang="en-US" sz="2800" dirty="0" smtClean="0"/>
          </a:p>
          <a:p>
            <a:r>
              <a:rPr lang="en-US" sz="2800" dirty="0" smtClean="0"/>
              <a:t>Capacitors (100mf, 1mf)</a:t>
            </a:r>
            <a:endParaRPr lang="en-US" sz="2800" dirty="0" smtClean="0"/>
          </a:p>
          <a:p>
            <a:r>
              <a:rPr lang="en-US" sz="2800" dirty="0" smtClean="0"/>
              <a:t>3 Diodes ( two IN418, one IN4007)</a:t>
            </a:r>
            <a:endParaRPr lang="en-US" sz="2800" dirty="0" smtClean="0"/>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IC 555 TIMER</a:t>
            </a:r>
            <a:endParaRPr lang="en-US"/>
          </a:p>
        </p:txBody>
      </p:sp>
      <p:sp>
        <p:nvSpPr>
          <p:cNvPr id="3" name="Content Placeholder 2"/>
          <p:cNvSpPr>
            <a:spLocks noGrp="1"/>
          </p:cNvSpPr>
          <p:nvPr>
            <p:ph sz="half" idx="1"/>
          </p:nvPr>
        </p:nvSpPr>
        <p:spPr/>
        <p:txBody>
          <a:bodyPr/>
          <a:lstStyle/>
          <a:p>
            <a:pPr marL="82550" indent="0">
              <a:buNone/>
            </a:pPr>
            <a:r>
              <a:rPr lang="en-US"/>
              <a:t>The 555 generally operates in 3 modes:</a:t>
            </a:r>
            <a:endParaRPr lang="en-US"/>
          </a:p>
          <a:p>
            <a:pPr marL="82550" indent="0">
              <a:buNone/>
            </a:pPr>
            <a:r>
              <a:rPr lang="en-US"/>
              <a:t>1. Astable</a:t>
            </a:r>
            <a:endParaRPr lang="en-US"/>
          </a:p>
          <a:p>
            <a:pPr marL="82550" indent="0">
              <a:buNone/>
            </a:pPr>
            <a:r>
              <a:rPr lang="en-US"/>
              <a:t>2. Mono-stable</a:t>
            </a:r>
            <a:endParaRPr lang="en-US"/>
          </a:p>
          <a:p>
            <a:pPr marL="82550" indent="0">
              <a:buNone/>
            </a:pPr>
            <a:r>
              <a:rPr lang="en-US"/>
              <a:t>3. Bi-stable modes.</a:t>
            </a:r>
            <a:endParaRPr lang="en-US"/>
          </a:p>
        </p:txBody>
      </p:sp>
      <p:pic>
        <p:nvPicPr>
          <p:cNvPr id="17" name="image13.jpeg"/>
          <p:cNvPicPr>
            <a:picLocks noGrp="1" noChangeAspect="1"/>
          </p:cNvPicPr>
          <p:nvPr>
            <p:ph sz="half" idx="2"/>
          </p:nvPr>
        </p:nvPicPr>
        <p:blipFill>
          <a:blip r:embed="rId1" cstate="print"/>
          <a:stretch>
            <a:fillRect/>
          </a:stretch>
        </p:blipFill>
        <p:spPr>
          <a:xfrm>
            <a:off x="5808345" y="2493010"/>
            <a:ext cx="4876800" cy="309880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4990</Words>
  <Application>WPS Presentation</Application>
  <PresentationFormat>Custom</PresentationFormat>
  <Paragraphs>141</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Wingdings 2</vt:lpstr>
      <vt:lpstr>Verdana</vt:lpstr>
      <vt:lpstr>Times New Roman</vt:lpstr>
      <vt:lpstr>Gill Sans MT</vt:lpstr>
      <vt:lpstr>Microsoft YaHei</vt:lpstr>
      <vt:lpstr>Arial Unicode MS</vt:lpstr>
      <vt:lpstr>Calibri</vt:lpstr>
      <vt:lpstr>Bodoni MT</vt:lpstr>
      <vt:lpstr>Gear Drives</vt:lpstr>
      <vt:lpstr>SPEED CONTROL OF DC MOTOR THROUGH  PWM</vt:lpstr>
      <vt:lpstr>ABSTRACT</vt:lpstr>
      <vt:lpstr>Frequently used methods of speed controlling of dc motor</vt:lpstr>
      <vt:lpstr>PROPOSED IDEA: </vt:lpstr>
      <vt:lpstr>APPLICATIONS OF PWM</vt:lpstr>
      <vt:lpstr>PowerPoint 演示文稿</vt:lpstr>
      <vt:lpstr>BLOCK DIAGRAM</vt:lpstr>
      <vt:lpstr>COMPONENTS</vt:lpstr>
      <vt:lpstr>IC 555 TIMER</vt:lpstr>
      <vt:lpstr>TRANSISTOR</vt:lpstr>
      <vt:lpstr>MOTOR</vt:lpstr>
      <vt:lpstr>Resistors</vt:lpstr>
      <vt:lpstr>Capacitors</vt:lpstr>
      <vt:lpstr>Diodes</vt:lpstr>
      <vt:lpstr>HARDWARE  ARRANGEMENT</vt:lpstr>
      <vt:lpstr>Working:</vt:lpstr>
      <vt:lpstr>WORKING: </vt:lpstr>
      <vt:lpstr>Conclusion</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CONTROL DC MOTOR THROUGH PWM</dc:title>
  <dc:creator>HP</dc:creator>
  <cp:lastModifiedBy>Admin</cp:lastModifiedBy>
  <cp:revision>29</cp:revision>
  <dcterms:created xsi:type="dcterms:W3CDTF">2022-03-25T18:25:00Z</dcterms:created>
  <dcterms:modified xsi:type="dcterms:W3CDTF">2022-05-08T19:01:14Z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56BDB72D6067466DBE73914B317594FC</vt:lpwstr>
  </property>
  <property fmtid="{D5CDD505-2E9C-101B-9397-08002B2CF9AE}" pid="3" name="KSOProductBuildVer">
    <vt:lpwstr>1033-11.2.0.11074</vt:lpwstr>
  </property>
</Properties>
</file>