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65" r:id="rId5"/>
    <p:sldId id="264" r:id="rId6"/>
    <p:sldId id="263" r:id="rId7"/>
    <p:sldId id="259" r:id="rId9"/>
    <p:sldId id="266" r:id="rId10"/>
    <p:sldId id="271" r:id="rId11"/>
    <p:sldId id="272" r:id="rId12"/>
    <p:sldId id="274" r:id="rId13"/>
    <p:sldId id="275" r:id="rId14"/>
    <p:sldId id="27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7" d="100"/>
          <a:sy n="57" d="100"/>
        </p:scale>
        <p:origin x="154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4.xml"/><Relationship Id="rId5" Type="http://schemas.openxmlformats.org/officeDocument/2006/relationships/image" Target="../media/image7.emf"/><Relationship Id="rId4" Type="http://schemas.openxmlformats.org/officeDocument/2006/relationships/oleObject" Target="../embeddings/oleObject3.bin"/><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jpeg"/><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690" y="2503805"/>
            <a:ext cx="9312910" cy="2606675"/>
          </a:xfrm>
        </p:spPr>
        <p:txBody>
          <a:bodyPr>
            <a:noAutofit/>
          </a:bodyPr>
          <a:lstStyle/>
          <a:p>
            <a:r>
              <a:rPr lang="en-US" sz="5400" dirty="0">
                <a:solidFill>
                  <a:srgbClr val="FF0000"/>
                </a:solidFill>
              </a:rPr>
              <a:t>Smart Health Prediction Using Machine Learning</a:t>
            </a:r>
            <a:br>
              <a:rPr lang="en-US" sz="5400" dirty="0">
                <a:solidFill>
                  <a:srgbClr val="FF0000"/>
                </a:solidFill>
              </a:rPr>
            </a:br>
            <a:r>
              <a:rPr lang="en-US" sz="2800" dirty="0">
                <a:solidFill>
                  <a:schemeClr val="tx1"/>
                </a:solidFill>
              </a:rPr>
              <a:t>Shivapriya Pillalamarri</a:t>
            </a:r>
            <a:br>
              <a:rPr lang="en-US" sz="2800" dirty="0">
                <a:solidFill>
                  <a:schemeClr val="tx1"/>
                </a:solidFill>
              </a:rPr>
            </a:br>
            <a:r>
              <a:rPr lang="en-US" sz="2800" dirty="0">
                <a:solidFill>
                  <a:schemeClr val="tx1"/>
                </a:solidFill>
              </a:rPr>
              <a:t>Naragani Bharghavi</a:t>
            </a:r>
            <a:br>
              <a:rPr lang="en-US" sz="2800" dirty="0">
                <a:solidFill>
                  <a:schemeClr val="tx1"/>
                </a:solidFill>
              </a:rPr>
            </a:br>
            <a:r>
              <a:rPr lang="en-US" sz="2800" dirty="0">
                <a:solidFill>
                  <a:schemeClr val="tx1"/>
                </a:solidFill>
              </a:rPr>
              <a:t>Supraja Lakshmi Devi</a:t>
            </a:r>
            <a:br>
              <a:rPr lang="en-US" sz="2800" dirty="0">
                <a:solidFill>
                  <a:schemeClr val="tx1"/>
                </a:solidFill>
              </a:rPr>
            </a:br>
            <a:r>
              <a:rPr lang="en-US" sz="2800" dirty="0">
                <a:solidFill>
                  <a:schemeClr val="tx1"/>
                </a:solidFill>
              </a:rPr>
              <a:t>Ravula Nagaraj </a:t>
            </a:r>
            <a:br>
              <a:rPr lang="en-US" sz="2800" dirty="0">
                <a:solidFill>
                  <a:schemeClr val="tx1"/>
                </a:solidFill>
              </a:rPr>
            </a:br>
            <a:br>
              <a:rPr lang="en-US" sz="5400" dirty="0">
                <a:solidFill>
                  <a:srgbClr val="FF0000"/>
                </a:solidFill>
              </a:rPr>
            </a:br>
            <a:endParaRPr lang="en-US" sz="5400" dirty="0">
              <a:solidFill>
                <a:srgbClr val="FF0000"/>
              </a:solidFill>
            </a:endParaRPr>
          </a:p>
        </p:txBody>
      </p:sp>
      <p:sp>
        <p:nvSpPr>
          <p:cNvPr id="3" name="Subtitle 2"/>
          <p:cNvSpPr>
            <a:spLocks noGrp="1"/>
          </p:cNvSpPr>
          <p:nvPr>
            <p:ph type="subTitle" idx="1"/>
          </p:nvPr>
        </p:nvSpPr>
        <p:spPr>
          <a:xfrm>
            <a:off x="949960" y="5181600"/>
            <a:ext cx="7244080" cy="1404620"/>
          </a:xfrm>
        </p:spPr>
        <p:txBody>
          <a:bodyPr>
            <a:normAutofit lnSpcReduction="20000"/>
          </a:bodyPr>
          <a:lstStyle/>
          <a:p>
            <a:r>
              <a:rPr lang="en-US" sz="2800" dirty="0"/>
              <a:t>Shivapriya Pillalamarri</a:t>
            </a:r>
            <a:endParaRPr lang="en-US" sz="2800" dirty="0"/>
          </a:p>
          <a:p>
            <a:r>
              <a:rPr lang="en-US" sz="2800" dirty="0"/>
              <a:t>Graduate </a:t>
            </a:r>
            <a:endParaRPr lang="en-US" sz="2800" dirty="0"/>
          </a:p>
          <a:p>
            <a:r>
              <a:rPr lang="en-US" sz="2800" dirty="0">
                <a:solidFill>
                  <a:srgbClr val="FF0000"/>
                </a:solidFill>
              </a:rPr>
              <a:t>Paper ID: 440</a:t>
            </a:r>
            <a:endParaRPr lang="en-US" sz="2800" dirty="0"/>
          </a:p>
        </p:txBody>
      </p:sp>
      <p:sp>
        <p:nvSpPr>
          <p:cNvPr id="1025" name="Rectangle 1"/>
          <p:cNvSpPr>
            <a:spLocks noChangeArrowheads="1"/>
          </p:cNvSpPr>
          <p:nvPr/>
        </p:nvSpPr>
        <p:spPr bwMode="auto">
          <a:xfrm>
            <a:off x="1922657" y="359104"/>
            <a:ext cx="6172200" cy="584775"/>
          </a:xfrm>
          <a:prstGeom prst="rect">
            <a:avLst/>
          </a:prstGeom>
          <a:noFill/>
          <a:ln w="9525">
            <a:noFill/>
            <a:miter lim="800000"/>
          </a:ln>
          <a:effectLst/>
        </p:spPr>
        <p:txBody>
          <a:bodyPr vert="horz" wrap="square" lIns="91440" tIns="45720" rIns="91440" bIns="45720" numCol="1" anchor="ctr" anchorCtr="0" compatLnSpc="1">
            <a:spAutoFit/>
          </a:bodyPr>
          <a:lstStyle/>
          <a:p>
            <a:pPr algn="ctr" fontAlgn="base">
              <a:spcBef>
                <a:spcPct val="0"/>
              </a:spcBef>
              <a:spcAft>
                <a:spcPct val="0"/>
              </a:spcAft>
            </a:pPr>
            <a:r>
              <a:rPr lang="en-IN" sz="1600" b="1" i="0" dirty="0">
                <a:solidFill>
                  <a:srgbClr val="FF0000"/>
                </a:solidFill>
                <a:effectLst/>
                <a:latin typeface="Arial" panose="020B0604020202020204" pitchFamily="34" charset="0"/>
                <a:cs typeface="Arial" panose="020B0604020202020204" pitchFamily="34" charset="0"/>
              </a:rPr>
              <a:t>ICIASC-2023: </a:t>
            </a:r>
            <a:r>
              <a:rPr lang="en-IN" sz="1600" b="1" dirty="0">
                <a:solidFill>
                  <a:srgbClr val="FF0000"/>
                </a:solidFill>
                <a:latin typeface="Arial" panose="020B0604020202020204" pitchFamily="34" charset="0"/>
                <a:cs typeface="Arial" panose="020B0604020202020204" pitchFamily="34" charset="0"/>
              </a:rPr>
              <a:t>INTERNATIONAL CONFERENCE ON INTELLIGENT AND SMART COMPUTATION</a:t>
            </a:r>
            <a:endParaRPr lang="en-IN" sz="1600" b="1" dirty="0">
              <a:solidFill>
                <a:srgbClr val="FF0000"/>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1"/>
          <a:stretch>
            <a:fillRect/>
          </a:stretch>
        </p:blipFill>
        <p:spPr>
          <a:xfrm>
            <a:off x="7912071" y="76183"/>
            <a:ext cx="1092256" cy="914400"/>
          </a:xfrm>
          <a:prstGeom prst="rect">
            <a:avLst/>
          </a:prstGeom>
        </p:spPr>
      </p:pic>
      <p:pic>
        <p:nvPicPr>
          <p:cNvPr id="4" name="Picture 2" descr="Ho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1371601" y="143661"/>
            <a:ext cx="990600" cy="6596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sz="half" idx="1"/>
          </p:nvPr>
        </p:nvSpPr>
        <p:spPr>
          <a:xfrm>
            <a:off x="457200" y="1600200"/>
            <a:ext cx="7706995" cy="4526280"/>
          </a:xfrm>
        </p:spPr>
        <p:txBody>
          <a:bodyPr>
            <a:normAutofit/>
          </a:bodyPr>
          <a:p>
            <a:pPr marL="0" indent="0" algn="just">
              <a:buNone/>
            </a:pPr>
            <a:r>
              <a:rPr lang="en-US" sz="1780"/>
              <a:t>	This paper presented a smart health prediction using machine learning. GUI is developed for five symptoms with three algorithms such as decision tree, RF, and logistic regression. By leveraging this comprehensive approach, the system provides an efficient and effective means of diagnosing illnesses. By incorporating multiple algorithms, the system increases the accuracy of the diagnosis and enhances the overall reliability of the results. This advanced functionality ensures that patients receive accurate information about their condition, aiding in the provision of appropriate medical care and treatment. In future work, we adopt new deep learning techniques and compare with state of art models. </a:t>
            </a:r>
            <a:endParaRPr lang="en-US" sz="178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References</a:t>
            </a:r>
            <a:endParaRPr lang="en-US"/>
          </a:p>
        </p:txBody>
      </p:sp>
      <p:sp>
        <p:nvSpPr>
          <p:cNvPr id="3" name="Content Placeholder 2"/>
          <p:cNvSpPr>
            <a:spLocks noGrp="1"/>
          </p:cNvSpPr>
          <p:nvPr>
            <p:ph sz="half" idx="1"/>
          </p:nvPr>
        </p:nvSpPr>
        <p:spPr>
          <a:xfrm>
            <a:off x="457200" y="1600200"/>
            <a:ext cx="8025765" cy="4526280"/>
          </a:xfrm>
        </p:spPr>
        <p:txBody>
          <a:bodyPr>
            <a:normAutofit fontScale="60000"/>
          </a:bodyPr>
          <a:p>
            <a:pPr algn="just"/>
            <a:r>
              <a:rPr lang="en-US"/>
              <a:t>1.Tanveez, S., Amer, M. D., Vamshika, C., Reddy, A. S., Prasad, C. R., &amp; Yalabaka, S. (2022, June). Facial Emotional Recognition System using Machine Learning. In 2022 2nd International Conference on Intelligent Technologies (CONIT) (pp. 1-4). IEEE.</a:t>
            </a:r>
            <a:endParaRPr lang="en-US"/>
          </a:p>
          <a:p>
            <a:pPr algn="just"/>
            <a:r>
              <a:rPr lang="en-US"/>
              <a:t>2.Gankidi, N., Gundu, S., viqar Ahmed, M., Tanzeela, T., Prasad, C. R., &amp; Yalabaka, S. (2022, June). Customer Segmentation Using Machine Learning. In 2022 2nd International Conference on Intelligent Technologies (CONIT) (pp. 1-5). IEEE.</a:t>
            </a:r>
            <a:endParaRPr lang="en-US"/>
          </a:p>
          <a:p>
            <a:pPr algn="just"/>
            <a:r>
              <a:rPr lang="en-US"/>
              <a:t>3.Prasad, C. R., Arun, B., Amulya, S., Abboju, P., Kollem, S., &amp; Yalabaka, S. (2023, January). Breast Cancer Classification using CNN with Transfer Learning Models. In 2023 International Conference for Advancement in Technology (ICONAT) (pp. 1-5). IEEE.</a:t>
            </a:r>
            <a:endParaRPr lang="en-US"/>
          </a:p>
          <a:p>
            <a:pPr algn="just"/>
            <a:r>
              <a:rPr lang="en-US"/>
              <a:t>4.Narain, R., Saxena, S., &amp; Goyal, A. K. (2016). Cardiovascular risk prediction: a comparative study of Framingham and quantum neural network-based approach. Patient preference and adherence, 1259-1270.</a:t>
            </a:r>
            <a:endParaRPr lang="en-US"/>
          </a:p>
          <a:p>
            <a:pPr algn="just"/>
            <a:r>
              <a:rPr lang="en-US"/>
              <a:t>5.Patel, J. (2015). Prof. Tejal Upadhyay, Dr. Samir Patel, “. Heart disease prediction using Machine learning and Data Mining Technique, 7(1Sept), 2016.</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2514600"/>
            <a:ext cx="7753985" cy="4526280"/>
          </a:xfrm>
        </p:spPr>
        <p:txBody>
          <a:bodyPr/>
          <a:p>
            <a:pPr marL="0" indent="0" algn="ctr">
              <a:buNone/>
            </a:pPr>
            <a:r>
              <a:rPr lang="en-US" sz="10000">
                <a:ln w="22225">
                  <a:solidFill>
                    <a:schemeClr val="accent2"/>
                  </a:solidFill>
                  <a:prstDash val="solid"/>
                </a:ln>
                <a:solidFill>
                  <a:schemeClr val="tx1"/>
                </a:solidFill>
                <a:effectLst/>
              </a:rPr>
              <a:t>THANK YOU</a:t>
            </a:r>
            <a:endParaRPr lang="en-US" sz="10000">
              <a:ln w="22225">
                <a:solidFill>
                  <a:schemeClr val="accent2"/>
                </a:solidFill>
                <a:prstDash val="solid"/>
              </a:ln>
              <a:solidFill>
                <a:schemeClr val="tx1"/>
              </a:solidFill>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a:t>
            </a:r>
            <a:endParaRPr lang="en-US" dirty="0"/>
          </a:p>
        </p:txBody>
      </p:sp>
      <p:sp>
        <p:nvSpPr>
          <p:cNvPr id="3" name="Content Placeholder 2"/>
          <p:cNvSpPr>
            <a:spLocks noGrp="1"/>
          </p:cNvSpPr>
          <p:nvPr>
            <p:ph idx="1"/>
          </p:nvPr>
        </p:nvSpPr>
        <p:spPr/>
        <p:txBody>
          <a:bodyPr>
            <a:normAutofit lnSpcReduction="10000"/>
          </a:bodyPr>
          <a:lstStyle/>
          <a:p>
            <a:r>
              <a:rPr lang="en-US" dirty="0"/>
              <a:t>Abstract</a:t>
            </a:r>
            <a:endParaRPr lang="en-US" dirty="0"/>
          </a:p>
          <a:p>
            <a:r>
              <a:rPr lang="en-US" dirty="0"/>
              <a:t>Introduction</a:t>
            </a:r>
            <a:endParaRPr lang="en-US" dirty="0"/>
          </a:p>
          <a:p>
            <a:r>
              <a:rPr lang="en-US" dirty="0"/>
              <a:t>Related Work</a:t>
            </a:r>
            <a:endParaRPr lang="en-US" dirty="0"/>
          </a:p>
          <a:p>
            <a:r>
              <a:rPr lang="en-US" dirty="0"/>
              <a:t>Proposed Work</a:t>
            </a:r>
            <a:endParaRPr lang="en-US" dirty="0"/>
          </a:p>
          <a:p>
            <a:r>
              <a:rPr lang="en-US" dirty="0"/>
              <a:t>Results</a:t>
            </a:r>
            <a:endParaRPr lang="en-US" dirty="0"/>
          </a:p>
          <a:p>
            <a:r>
              <a:rPr lang="en-US" dirty="0"/>
              <a:t>Conclusion</a:t>
            </a:r>
            <a:endParaRPr lang="en-US" dirty="0">
              <a:solidFill>
                <a:srgbClr val="FF0000"/>
              </a:solidFill>
            </a:endParaRPr>
          </a:p>
          <a:p>
            <a:r>
              <a:rPr lang="en-US">
                <a:solidFill>
                  <a:schemeClr val="tx1"/>
                </a:solidFill>
              </a:rPr>
              <a:t>References</a:t>
            </a:r>
            <a:endParaRPr lang="en-US"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Abstract</a:t>
            </a:r>
            <a:endParaRPr lang="en-US"/>
          </a:p>
        </p:txBody>
      </p:sp>
      <p:sp>
        <p:nvSpPr>
          <p:cNvPr id="3" name="Content Placeholder 2"/>
          <p:cNvSpPr>
            <a:spLocks noGrp="1"/>
          </p:cNvSpPr>
          <p:nvPr>
            <p:ph idx="1"/>
          </p:nvPr>
        </p:nvSpPr>
        <p:spPr/>
        <p:txBody>
          <a:bodyPr>
            <a:normAutofit fontScale="60000"/>
          </a:bodyPr>
          <a:p>
            <a:pPr marL="0" indent="0" algn="just">
              <a:buNone/>
            </a:pPr>
            <a:r>
              <a:rPr lang="en-US"/>
              <a:t>	 Now-a-days, Health care industries are literally playing a major role in curing the diseases that are suffering the people. And this will be one kind of help to health care industries. In present days, people are facing lot of issues related to their health due to their life style and their livelihood. Due to their busy schedule in their lives, people are not at all taking care of their health. They are not having the time to consult doctors and know what they are going through and it may lead to severe risk for them. So, People should be aware of what they are going through at early stage will reduce the high risk. In our proposed system we used logistic regression, Random Forest Classifier and Decision tree classifier in prediction of the disease. Disease Prediction is a supervised model that is used for prediction of diseases from the symptoms or the information provides by the user. This proposed system will process the symptoms entered by the user and provide the predicted disease as an output.</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a:t>
            </a:r>
            <a:endParaRPr lang="en-US"/>
          </a:p>
        </p:txBody>
      </p:sp>
      <p:sp>
        <p:nvSpPr>
          <p:cNvPr id="3" name="Content Placeholder 2"/>
          <p:cNvSpPr>
            <a:spLocks noGrp="1"/>
          </p:cNvSpPr>
          <p:nvPr>
            <p:ph idx="1"/>
          </p:nvPr>
        </p:nvSpPr>
        <p:spPr/>
        <p:txBody>
          <a:bodyPr>
            <a:normAutofit fontScale="60000"/>
          </a:bodyPr>
          <a:p>
            <a:pPr marL="0" indent="0" algn="just">
              <a:buNone/>
            </a:pPr>
            <a:r>
              <a:rPr lang="en-US"/>
              <a:t>	Machine learning (ML) is used across the globe. They play a Crucial role in the health care Industries. It is the scientific study of various algorithms and statistical models which computer uses to perform a specific task. ML model learns from the data and experience. The ML algorithm has two phases:  Training &amp; Testing .   This model will predict the disease from information provided by the user. ML is also used by the healthcare industry to bring improvement in their techniques so that they can provide better quality of service to their patients . The Disease prediction system predicts diseases by analyzing the symptoms of user provided to the system. The system will process the symptoms which are given by the user and gives the predicted disease as an output. Naive Bayes classifier, which is a supervised ML technique is employed for Disease prediction. With the help of this algorithm, we can calculate the probability of the disease.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Related Work</a:t>
            </a:r>
            <a:endParaRPr lang="en-US"/>
          </a:p>
        </p:txBody>
      </p:sp>
      <p:sp>
        <p:nvSpPr>
          <p:cNvPr id="3" name="Content Placeholder 2"/>
          <p:cNvSpPr>
            <a:spLocks noGrp="1"/>
          </p:cNvSpPr>
          <p:nvPr>
            <p:ph idx="1"/>
          </p:nvPr>
        </p:nvSpPr>
        <p:spPr/>
        <p:txBody>
          <a:bodyPr>
            <a:normAutofit fontScale="50000"/>
          </a:bodyPr>
          <a:p>
            <a:pPr algn="just"/>
            <a:r>
              <a:rPr lang="en-US"/>
              <a:t>In [4], a novel ML-based algorithm was developed by the authors to enhance the accuracy of cardiovascular disease (CVD) prediction compared to the Framingham risk score (FRS). This approach utilized a quantum neural network to identify and learn patterns related to CVD. The experiment involved data from 689 individuals with CVD symptoms, along with a validation dataset collected from the Framingham study. The proposed system achieved a remarkable CVD risk prediction accuracy of 98.57%, significantly outperforming the FRS (19.22%) and other existing techniques.</a:t>
            </a:r>
            <a:endParaRPr lang="en-US"/>
          </a:p>
          <a:p>
            <a:pPr algn="just"/>
            <a:r>
              <a:rPr lang="en-US"/>
              <a:t> In [5], the authors explored the effectiveness of several Decision Tree classification algorithms using the WEKA tool for diagnosing cardiac disease. The objective was to uncover hidden patterns and improve the identification of heart disease in patients. The results demonstrated that the J48 algorithm performed better when using reduced error pruning, compared to no pruning. Among the algorithms tested, J48, built with the University of California, Irvine (UCI) dataset, achieved the highest accuracy of 56.76% in a short build time of 0.04 seconds. However, there remains a need for more advanced algorithms to improve the prediction of early-stage heart disease. A comprehensive framework that incorporates various data mining techniques and utilizes the Multivariate Decision Tree method is necessary for both smaller and larger datasets.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Proposed model</a:t>
            </a:r>
            <a:endParaRPr lang="en-US"/>
          </a:p>
        </p:txBody>
      </p:sp>
      <p:graphicFrame>
        <p:nvGraphicFramePr>
          <p:cNvPr id="-2147482623" name="Content Placeholder -2147482624"/>
          <p:cNvGraphicFramePr>
            <a:graphicFrameLocks noChangeAspect="1"/>
          </p:cNvGraphicFramePr>
          <p:nvPr>
            <p:ph idx="1"/>
          </p:nvPr>
        </p:nvGraphicFramePr>
        <p:xfrm>
          <a:off x="2057400" y="1219200"/>
          <a:ext cx="4918075" cy="4671060"/>
        </p:xfrm>
        <a:graphic>
          <a:graphicData uri="http://schemas.openxmlformats.org/presentationml/2006/ole">
            <mc:AlternateContent xmlns:mc="http://schemas.openxmlformats.org/markup-compatibility/2006">
              <mc:Choice xmlns:v="urn:schemas-microsoft-com:vml" Requires="v">
                <p:oleObj spid="_x0000_s3076" name="" r:id="rId1" imgW="2891155" imgH="3489960" progId="Visio.Drawing.15">
                  <p:embed/>
                </p:oleObj>
              </mc:Choice>
              <mc:Fallback>
                <p:oleObj name="" r:id="rId1" imgW="2891155" imgH="3489960" progId="Visio.Drawing.15">
                  <p:embed/>
                  <p:pic>
                    <p:nvPicPr>
                      <p:cNvPr id="0" name="Picture 3075"/>
                      <p:cNvPicPr/>
                      <p:nvPr/>
                    </p:nvPicPr>
                    <p:blipFill>
                      <a:blip r:embed="rId2"/>
                      <a:stretch>
                        <a:fillRect/>
                      </a:stretch>
                    </p:blipFill>
                    <p:spPr>
                      <a:xfrm>
                        <a:off x="2057400" y="1219200"/>
                        <a:ext cx="4918075" cy="4671060"/>
                      </a:xfrm>
                      <a:prstGeom prst="rect">
                        <a:avLst/>
                      </a:prstGeom>
                      <a:noFill/>
                      <a:ln w="38100">
                        <a:noFill/>
                        <a:miter/>
                      </a:ln>
                    </p:spPr>
                  </p:pic>
                </p:oleObj>
              </mc:Fallback>
            </mc:AlternateContent>
          </a:graphicData>
        </a:graphic>
      </p:graphicFrame>
      <p:sp>
        <p:nvSpPr>
          <p:cNvPr id="100" name="Text Box 99"/>
          <p:cNvSpPr txBox="1"/>
          <p:nvPr/>
        </p:nvSpPr>
        <p:spPr>
          <a:xfrm>
            <a:off x="2057400" y="6096000"/>
            <a:ext cx="5080000" cy="337185"/>
          </a:xfrm>
          <a:prstGeom prst="rect">
            <a:avLst/>
          </a:prstGeom>
          <a:noFill/>
          <a:ln w="9525">
            <a:noFill/>
          </a:ln>
        </p:spPr>
        <p:txBody>
          <a:bodyPr>
            <a:spAutoFit/>
          </a:bodyPr>
          <a:p>
            <a:pPr indent="0" algn="ctr"/>
            <a:r>
              <a:rPr lang="en-US" sz="1600" b="1">
                <a:solidFill>
                  <a:srgbClr val="000000"/>
                </a:solidFill>
                <a:latin typeface="Calibri" panose="020F0502020204030204" charset="0"/>
                <a:cs typeface="Calibri" panose="020F0502020204030204" charset="0"/>
              </a:rPr>
              <a:t>Figure 1.</a:t>
            </a:r>
            <a:r>
              <a:rPr lang="en-US" sz="1600" b="0">
                <a:solidFill>
                  <a:srgbClr val="000000"/>
                </a:solidFill>
                <a:latin typeface="Calibri" panose="020F0502020204030204" charset="0"/>
                <a:cs typeface="Calibri" panose="020F0502020204030204" charset="0"/>
              </a:rPr>
              <a:t> Usecase diagram of the proposed system</a:t>
            </a:r>
            <a:endParaRPr lang="en-US" sz="1600">
              <a:latin typeface="Calibri" panose="020F0502020204030204" charset="0"/>
              <a:cs typeface="Calibri" panose="020F05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81000" y="304800"/>
            <a:ext cx="8229600" cy="757555"/>
          </a:xfrm>
        </p:spPr>
        <p:txBody>
          <a:bodyPr>
            <a:normAutofit fontScale="90000"/>
          </a:bodyPr>
          <a:p>
            <a:r>
              <a:rPr lang="en-US"/>
              <a:t> Algorithms</a:t>
            </a:r>
            <a:endParaRPr lang="en-US"/>
          </a:p>
        </p:txBody>
      </p:sp>
      <p:pic>
        <p:nvPicPr>
          <p:cNvPr id="1073742850" name="Content Placeholder 1073742849"/>
          <p:cNvPicPr>
            <a:picLocks noRot="1" noChangeAspect="1"/>
          </p:cNvPicPr>
          <p:nvPr>
            <p:ph sz="half" idx="1"/>
          </p:nvPr>
        </p:nvPicPr>
        <p:blipFill>
          <a:blip r:embed="rId1"/>
          <a:stretch>
            <a:fillRect/>
          </a:stretch>
        </p:blipFill>
        <p:spPr>
          <a:xfrm>
            <a:off x="457200" y="914400"/>
            <a:ext cx="3339465" cy="2560320"/>
          </a:xfrm>
          <a:prstGeom prst="rect">
            <a:avLst/>
          </a:prstGeom>
          <a:noFill/>
          <a:ln w="9525">
            <a:noFill/>
          </a:ln>
        </p:spPr>
      </p:pic>
      <p:sp>
        <p:nvSpPr>
          <p:cNvPr id="100" name="Text Box 99"/>
          <p:cNvSpPr txBox="1"/>
          <p:nvPr/>
        </p:nvSpPr>
        <p:spPr>
          <a:xfrm>
            <a:off x="685800" y="3581400"/>
            <a:ext cx="2707640" cy="583565"/>
          </a:xfrm>
          <a:prstGeom prst="rect">
            <a:avLst/>
          </a:prstGeom>
          <a:noFill/>
          <a:ln w="9525">
            <a:noFill/>
          </a:ln>
        </p:spPr>
        <p:txBody>
          <a:bodyPr wrap="square">
            <a:spAutoFit/>
          </a:bodyPr>
          <a:p>
            <a:pPr indent="0" algn="ctr"/>
            <a:r>
              <a:rPr lang="en-US" sz="1600" b="1">
                <a:solidFill>
                  <a:srgbClr val="000000"/>
                </a:solidFill>
                <a:latin typeface="Calibri" panose="020F0502020204030204" charset="0"/>
                <a:cs typeface="Calibri" panose="020F0502020204030204" charset="0"/>
              </a:rPr>
              <a:t>Figure 2.</a:t>
            </a:r>
            <a:r>
              <a:rPr lang="en-US" sz="1600" b="0">
                <a:solidFill>
                  <a:srgbClr val="000000"/>
                </a:solidFill>
                <a:latin typeface="Calibri" panose="020F0502020204030204" charset="0"/>
                <a:cs typeface="Calibri" panose="020F0502020204030204" charset="0"/>
              </a:rPr>
              <a:t> Logistic Regression Algorithm</a:t>
            </a:r>
            <a:endParaRPr lang="en-US" sz="1600">
              <a:latin typeface="Calibri" panose="020F0502020204030204" charset="0"/>
              <a:cs typeface="Calibri" panose="020F0502020204030204" charset="0"/>
            </a:endParaRPr>
          </a:p>
        </p:txBody>
      </p:sp>
      <p:graphicFrame>
        <p:nvGraphicFramePr>
          <p:cNvPr id="4" name="Content Placeholder -2147482622"/>
          <p:cNvGraphicFramePr>
            <a:graphicFrameLocks noChangeAspect="1"/>
          </p:cNvGraphicFramePr>
          <p:nvPr>
            <p:ph sz="half" idx="2"/>
          </p:nvPr>
        </p:nvGraphicFramePr>
        <p:xfrm>
          <a:off x="4953000" y="1143000"/>
          <a:ext cx="3430270" cy="2179320"/>
        </p:xfrm>
        <a:graphic>
          <a:graphicData uri="http://schemas.openxmlformats.org/presentationml/2006/ole">
            <mc:AlternateContent xmlns:mc="http://schemas.openxmlformats.org/markup-compatibility/2006">
              <mc:Choice xmlns:v="urn:schemas-microsoft-com:vml" Requires="v">
                <p:oleObj spid="_x0000_s3076" name="" r:id="rId2" imgW="3425825" imgH="2163445" progId="Visio.Drawing.15">
                  <p:embed/>
                </p:oleObj>
              </mc:Choice>
              <mc:Fallback>
                <p:oleObj name="" r:id="rId2" imgW="3425825" imgH="2163445" progId="Visio.Drawing.15">
                  <p:embed/>
                  <p:pic>
                    <p:nvPicPr>
                      <p:cNvPr id="0" name="Picture 3075"/>
                      <p:cNvPicPr/>
                      <p:nvPr/>
                    </p:nvPicPr>
                    <p:blipFill>
                      <a:blip r:embed="rId3"/>
                      <a:stretch>
                        <a:fillRect/>
                      </a:stretch>
                    </p:blipFill>
                    <p:spPr>
                      <a:xfrm>
                        <a:off x="4953000" y="1143000"/>
                        <a:ext cx="3430270" cy="2179320"/>
                      </a:xfrm>
                      <a:prstGeom prst="rect">
                        <a:avLst/>
                      </a:prstGeom>
                      <a:noFill/>
                      <a:ln w="38100">
                        <a:noFill/>
                        <a:miter/>
                      </a:ln>
                    </p:spPr>
                  </p:pic>
                </p:oleObj>
              </mc:Fallback>
            </mc:AlternateContent>
          </a:graphicData>
        </a:graphic>
      </p:graphicFrame>
      <p:sp>
        <p:nvSpPr>
          <p:cNvPr id="5" name="Text Box 4"/>
          <p:cNvSpPr txBox="1"/>
          <p:nvPr/>
        </p:nvSpPr>
        <p:spPr>
          <a:xfrm>
            <a:off x="3886200" y="3505200"/>
            <a:ext cx="5080000" cy="337185"/>
          </a:xfrm>
          <a:prstGeom prst="rect">
            <a:avLst/>
          </a:prstGeom>
          <a:noFill/>
          <a:ln w="9525">
            <a:noFill/>
          </a:ln>
        </p:spPr>
        <p:txBody>
          <a:bodyPr>
            <a:spAutoFit/>
          </a:bodyPr>
          <a:p>
            <a:pPr indent="0" algn="ctr"/>
            <a:r>
              <a:rPr lang="en-US" sz="1600" b="1">
                <a:solidFill>
                  <a:srgbClr val="000000"/>
                </a:solidFill>
                <a:latin typeface="Calibri" panose="020F0502020204030204" charset="0"/>
                <a:cs typeface="Calibri" panose="020F0502020204030204" charset="0"/>
              </a:rPr>
              <a:t>Figure 3.</a:t>
            </a:r>
            <a:r>
              <a:rPr lang="en-US" sz="1600" b="0">
                <a:solidFill>
                  <a:srgbClr val="000000"/>
                </a:solidFill>
                <a:latin typeface="Calibri" panose="020F0502020204030204" charset="0"/>
                <a:cs typeface="Calibri" panose="020F0502020204030204" charset="0"/>
              </a:rPr>
              <a:t> RF classifier</a:t>
            </a:r>
            <a:endParaRPr lang="en-US" sz="1600">
              <a:latin typeface="Calibri" panose="020F0502020204030204" charset="0"/>
              <a:cs typeface="Calibri" panose="020F0502020204030204" charset="0"/>
            </a:endParaRPr>
          </a:p>
        </p:txBody>
      </p:sp>
      <p:graphicFrame>
        <p:nvGraphicFramePr>
          <p:cNvPr id="6" name="Content Placeholder -2147482621"/>
          <p:cNvGraphicFramePr>
            <a:graphicFrameLocks noChangeAspect="1"/>
          </p:cNvGraphicFramePr>
          <p:nvPr/>
        </p:nvGraphicFramePr>
        <p:xfrm>
          <a:off x="2971800" y="4025265"/>
          <a:ext cx="3185795" cy="1978660"/>
        </p:xfrm>
        <a:graphic>
          <a:graphicData uri="http://schemas.openxmlformats.org/presentationml/2006/ole">
            <mc:AlternateContent xmlns:mc="http://schemas.openxmlformats.org/markup-compatibility/2006">
              <mc:Choice xmlns:v="urn:schemas-microsoft-com:vml" Requires="v">
                <p:oleObj spid="_x0000_s7" name="" r:id="rId4" imgW="4243705" imgH="2626995" progId="Visio.Drawing.15">
                  <p:embed/>
                </p:oleObj>
              </mc:Choice>
              <mc:Fallback>
                <p:oleObj name="" r:id="rId4" imgW="4243705" imgH="2626995" progId="Visio.Drawing.15">
                  <p:embed/>
                  <p:pic>
                    <p:nvPicPr>
                      <p:cNvPr id="0" name="Picture 3075"/>
                      <p:cNvPicPr/>
                      <p:nvPr/>
                    </p:nvPicPr>
                    <p:blipFill>
                      <a:blip r:embed="rId5"/>
                      <a:stretch>
                        <a:fillRect/>
                      </a:stretch>
                    </p:blipFill>
                    <p:spPr>
                      <a:xfrm>
                        <a:off x="2971800" y="4025265"/>
                        <a:ext cx="3185795" cy="1978660"/>
                      </a:xfrm>
                      <a:prstGeom prst="rect">
                        <a:avLst/>
                      </a:prstGeom>
                      <a:noFill/>
                      <a:ln w="38100">
                        <a:noFill/>
                        <a:miter/>
                      </a:ln>
                    </p:spPr>
                  </p:pic>
                </p:oleObj>
              </mc:Fallback>
            </mc:AlternateContent>
          </a:graphicData>
        </a:graphic>
      </p:graphicFrame>
      <p:sp>
        <p:nvSpPr>
          <p:cNvPr id="8" name="Text Box 7"/>
          <p:cNvSpPr txBox="1"/>
          <p:nvPr/>
        </p:nvSpPr>
        <p:spPr>
          <a:xfrm>
            <a:off x="2024380" y="6019800"/>
            <a:ext cx="5080000" cy="337185"/>
          </a:xfrm>
          <a:prstGeom prst="rect">
            <a:avLst/>
          </a:prstGeom>
          <a:noFill/>
          <a:ln w="9525">
            <a:noFill/>
          </a:ln>
        </p:spPr>
        <p:txBody>
          <a:bodyPr>
            <a:spAutoFit/>
          </a:bodyPr>
          <a:p>
            <a:pPr indent="0" algn="ctr"/>
            <a:r>
              <a:rPr lang="en-US" sz="1600" b="1">
                <a:solidFill>
                  <a:srgbClr val="000000"/>
                </a:solidFill>
                <a:latin typeface="Calibri" panose="020F0502020204030204" charset="0"/>
                <a:cs typeface="Calibri" panose="020F0502020204030204" charset="0"/>
              </a:rPr>
              <a:t>Figure 4.</a:t>
            </a:r>
            <a:r>
              <a:rPr lang="en-US" sz="1600" b="0">
                <a:solidFill>
                  <a:srgbClr val="000000"/>
                </a:solidFill>
                <a:latin typeface="Calibri" panose="020F0502020204030204" charset="0"/>
                <a:cs typeface="Calibri" panose="020F0502020204030204" charset="0"/>
              </a:rPr>
              <a:t> Decision Tree classifier</a:t>
            </a:r>
            <a:endParaRPr lang="en-US" sz="1600">
              <a:latin typeface="Calibri" panose="020F0502020204030204" charset="0"/>
              <a:cs typeface="Calibri" panose="020F05020202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85800" y="5257800"/>
            <a:ext cx="4038600" cy="766445"/>
          </a:xfrm>
        </p:spPr>
        <p:txBody>
          <a:bodyPr>
            <a:noAutofit/>
          </a:bodyPr>
          <a:p>
            <a:endParaRPr lang="en-US" sz="1500">
              <a:latin typeface="Calibri" panose="020F0502020204030204" charset="0"/>
              <a:cs typeface="Calibri" panose="020F0502020204030204" charset="0"/>
            </a:endParaRPr>
          </a:p>
          <a:p>
            <a:r>
              <a:rPr lang="en-US" sz="1500">
                <a:latin typeface="Calibri" panose="020F0502020204030204" charset="0"/>
                <a:cs typeface="Calibri" panose="020F0502020204030204" charset="0"/>
              </a:rPr>
              <a:t>Figure 5. Training Acuracies of threee algorithms</a:t>
            </a:r>
            <a:endParaRPr lang="en-US" sz="1500">
              <a:latin typeface="Calibri" panose="020F0502020204030204" charset="0"/>
              <a:cs typeface="Calibri" panose="020F0502020204030204" charset="0"/>
            </a:endParaRPr>
          </a:p>
        </p:txBody>
      </p:sp>
      <p:pic>
        <p:nvPicPr>
          <p:cNvPr id="-2147482619" name="Picture 18"/>
          <p:cNvPicPr>
            <a:picLocks noChangeAspect="1"/>
          </p:cNvPicPr>
          <p:nvPr>
            <p:ph sz="half" idx="2"/>
          </p:nvPr>
        </p:nvPicPr>
        <p:blipFill>
          <a:blip r:embed="rId1"/>
          <a:stretch>
            <a:fillRect/>
          </a:stretch>
        </p:blipFill>
        <p:spPr>
          <a:xfrm>
            <a:off x="838200" y="716915"/>
            <a:ext cx="3478530" cy="4502150"/>
          </a:xfrm>
          <a:prstGeom prst="rect">
            <a:avLst/>
          </a:prstGeom>
          <a:noFill/>
          <a:ln w="9525">
            <a:noFill/>
          </a:ln>
        </p:spPr>
      </p:pic>
      <p:pic>
        <p:nvPicPr>
          <p:cNvPr id="-2147482618" name="Picture 21"/>
          <p:cNvPicPr>
            <a:picLocks noChangeAspect="1"/>
          </p:cNvPicPr>
          <p:nvPr/>
        </p:nvPicPr>
        <p:blipFill>
          <a:blip r:embed="rId2"/>
          <a:stretch>
            <a:fillRect/>
          </a:stretch>
        </p:blipFill>
        <p:spPr>
          <a:xfrm>
            <a:off x="4495800" y="1866265"/>
            <a:ext cx="4065905" cy="3352800"/>
          </a:xfrm>
          <a:prstGeom prst="rect">
            <a:avLst/>
          </a:prstGeom>
          <a:noFill/>
          <a:ln w="9525">
            <a:noFill/>
          </a:ln>
        </p:spPr>
      </p:pic>
      <p:sp>
        <p:nvSpPr>
          <p:cNvPr id="100" name="Text Box 99"/>
          <p:cNvSpPr txBox="1"/>
          <p:nvPr/>
        </p:nvSpPr>
        <p:spPr>
          <a:xfrm>
            <a:off x="3989070" y="5562600"/>
            <a:ext cx="5080000" cy="337185"/>
          </a:xfrm>
          <a:prstGeom prst="rect">
            <a:avLst/>
          </a:prstGeom>
          <a:noFill/>
          <a:ln w="9525">
            <a:noFill/>
          </a:ln>
        </p:spPr>
        <p:txBody>
          <a:bodyPr wrap="square">
            <a:spAutoFit/>
          </a:bodyPr>
          <a:p>
            <a:pPr marL="228600" indent="-228600" algn="ctr"/>
            <a:r>
              <a:rPr lang="en-US" sz="1600">
                <a:latin typeface="Calibri" panose="020F0502020204030204" charset="0"/>
                <a:ea typeface="SimSun" panose="02010600030101010101" pitchFamily="2" charset="-122"/>
                <a:cs typeface="Calibri" panose="020F0502020204030204" charset="0"/>
              </a:rPr>
              <a:t>Figure 6.</a:t>
            </a:r>
            <a:r>
              <a:rPr lang="en-US" sz="1600" b="0">
                <a:latin typeface="Calibri" panose="020F0502020204030204" charset="0"/>
                <a:ea typeface="SimSun" panose="02010600030101010101" pitchFamily="2" charset="-122"/>
                <a:cs typeface="Calibri" panose="020F0502020204030204" charset="0"/>
              </a:rPr>
              <a:t> Testing Acuracies of threee algorithms</a:t>
            </a:r>
            <a:endParaRPr lang="en-US" sz="1600">
              <a:latin typeface="Calibri" panose="020F0502020204030204" charset="0"/>
              <a:cs typeface="Calibri" panose="020F0502020204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01320" y="5334000"/>
            <a:ext cx="3685540" cy="1299210"/>
          </a:xfrm>
        </p:spPr>
        <p:txBody>
          <a:bodyPr/>
          <a:p>
            <a:r>
              <a:rPr lang="en-US" sz="1600"/>
              <a:t>Figure 7. Interface of the model</a:t>
            </a:r>
            <a:endParaRPr lang="en-US" sz="1600"/>
          </a:p>
        </p:txBody>
      </p:sp>
      <p:pic>
        <p:nvPicPr>
          <p:cNvPr id="-2147482617" name="Picture 20"/>
          <p:cNvPicPr>
            <a:picLocks noChangeAspect="1"/>
          </p:cNvPicPr>
          <p:nvPr>
            <p:ph sz="half" idx="1"/>
          </p:nvPr>
        </p:nvPicPr>
        <p:blipFill>
          <a:blip r:embed="rId1"/>
          <a:stretch>
            <a:fillRect/>
          </a:stretch>
        </p:blipFill>
        <p:spPr>
          <a:xfrm>
            <a:off x="609600" y="1125220"/>
            <a:ext cx="3587115" cy="4531360"/>
          </a:xfrm>
          <a:prstGeom prst="rect">
            <a:avLst/>
          </a:prstGeom>
          <a:noFill/>
          <a:ln w="9525">
            <a:noFill/>
          </a:ln>
        </p:spPr>
      </p:pic>
      <p:pic>
        <p:nvPicPr>
          <p:cNvPr id="5" name="Picture 19" descr="WhatsApp Image 2023-03-28 at 12"/>
          <p:cNvPicPr>
            <a:picLocks noChangeAspect="1"/>
          </p:cNvPicPr>
          <p:nvPr/>
        </p:nvPicPr>
        <p:blipFill>
          <a:blip r:embed="rId2"/>
          <a:srcRect l="439"/>
          <a:stretch>
            <a:fillRect/>
          </a:stretch>
        </p:blipFill>
        <p:spPr>
          <a:xfrm>
            <a:off x="4800600" y="1181100"/>
            <a:ext cx="3789680" cy="4420235"/>
          </a:xfrm>
          <a:prstGeom prst="rect">
            <a:avLst/>
          </a:prstGeom>
          <a:noFill/>
          <a:ln w="9525">
            <a:noFill/>
          </a:ln>
        </p:spPr>
      </p:pic>
      <p:sp>
        <p:nvSpPr>
          <p:cNvPr id="6" name="Title 1"/>
          <p:cNvSpPr>
            <a:spLocks noGrp="1"/>
          </p:cNvSpPr>
          <p:nvPr/>
        </p:nvSpPr>
        <p:spPr>
          <a:xfrm>
            <a:off x="5029200" y="5715000"/>
            <a:ext cx="3192780" cy="59626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a:t>Figure 8. Output of the model</a:t>
            </a:r>
            <a:endParaRPr lang="en-US" sz="16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5901</Words>
  <Application>WPS Presentation</Application>
  <PresentationFormat>On-screen Show (4:3)</PresentationFormat>
  <Paragraphs>65</Paragraphs>
  <Slides>12</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vt:i4>
      </vt:variant>
      <vt:variant>
        <vt:lpstr>幻灯片标题</vt:lpstr>
      </vt:variant>
      <vt:variant>
        <vt:i4>12</vt:i4>
      </vt:variant>
    </vt:vector>
  </HeadingPairs>
  <TitlesOfParts>
    <vt:vector size="23" baseType="lpstr">
      <vt:lpstr>Arial</vt:lpstr>
      <vt:lpstr>SimSun</vt:lpstr>
      <vt:lpstr>Wingdings</vt:lpstr>
      <vt:lpstr>Calibri</vt:lpstr>
      <vt:lpstr>Microsoft YaHei</vt:lpstr>
      <vt:lpstr>Arial Unicode MS</vt:lpstr>
      <vt:lpstr>Times New Roman</vt:lpstr>
      <vt:lpstr>Office Theme</vt:lpstr>
      <vt:lpstr>Visio.Drawing.15</vt:lpstr>
      <vt:lpstr>Visio.Drawing.15</vt:lpstr>
      <vt:lpstr>Visio.Drawing.15</vt:lpstr>
      <vt:lpstr>Paper Title (Name of All the Authors)</vt:lpstr>
      <vt:lpstr>Table of Content</vt:lpstr>
      <vt:lpstr>PowerPoint 演示文稿</vt:lpstr>
      <vt:lpstr>PowerPoint 演示文稿</vt:lpstr>
      <vt:lpstr>PowerPoint 演示文稿</vt:lpstr>
      <vt:lpstr>PowerPoint 演示文稿</vt:lpstr>
      <vt:lpstr>PowerPoint 演示文稿</vt:lpstr>
      <vt:lpstr>PowerPoint 演示文稿</vt:lpstr>
      <vt:lpstr>Figure 7. Output of the model</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Title (Name of All the Authors)</dc:title>
  <dc:creator>Welcome</dc:creator>
  <cp:lastModifiedBy>google1584769834</cp:lastModifiedBy>
  <cp:revision>20</cp:revision>
  <dcterms:created xsi:type="dcterms:W3CDTF">2006-08-16T00:00:00Z</dcterms:created>
  <dcterms:modified xsi:type="dcterms:W3CDTF">2023-07-03T14:14:24Z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87C32C68E4F64A9794E5BE9AF39CBF17</vt:lpwstr>
  </property>
  <property fmtid="{D5CDD505-2E9C-101B-9397-08002B2CF9AE}" pid="3" name="KSOProductBuildVer">
    <vt:lpwstr>1033-11.2.0.11537</vt:lpwstr>
  </property>
</Properties>
</file>