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3"/>
    <p:sldId id="303" r:id="rId4"/>
    <p:sldId id="372" r:id="rId5"/>
    <p:sldId id="404" r:id="rId6"/>
    <p:sldId id="405" r:id="rId7"/>
    <p:sldId id="371" r:id="rId8"/>
    <p:sldId id="400" r:id="rId9"/>
    <p:sldId id="355" r:id="rId10"/>
    <p:sldId id="362" r:id="rId11"/>
    <p:sldId id="356" r:id="rId12"/>
    <p:sldId id="360" r:id="rId13"/>
    <p:sldId id="375" r:id="rId14"/>
    <p:sldId id="421" r:id="rId15"/>
    <p:sldId id="422" r:id="rId16"/>
    <p:sldId id="406" r:id="rId17"/>
    <p:sldId id="407" r:id="rId18"/>
    <p:sldId id="357" r:id="rId19"/>
    <p:sldId id="358" r:id="rId20"/>
    <p:sldId id="403" r:id="rId21"/>
    <p:sldId id="40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1" autoAdjust="0"/>
  </p:normalViewPr>
  <p:slideViewPr>
    <p:cSldViewPr snapToGrid="0">
      <p:cViewPr varScale="1">
        <p:scale>
          <a:sx n="48" d="100"/>
          <a:sy n="48" d="100"/>
        </p:scale>
        <p:origin x="52" y="480"/>
      </p:cViewPr>
      <p:guideLst>
        <p:guide orient="horz" pos="2160"/>
        <p:guide pos="3801"/>
      </p:guideLst>
    </p:cSldViewPr>
  </p:slideViewPr>
  <p:outlineViewPr>
    <p:cViewPr>
      <p:scale>
        <a:sx n="33" d="100"/>
        <a:sy n="33" d="100"/>
      </p:scale>
      <p:origin x="0" y="-150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67856-2EC2-4686-8A2F-0B8F3482113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CE7D6-5270-4FDF-BFFD-373707E7AFC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3.png"/><Relationship Id="rId3" Type="http://schemas.openxmlformats.org/officeDocument/2006/relationships/image" Target="../media/image1.sv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688465"/>
            <a:ext cx="9966960" cy="1905000"/>
          </a:xfrm>
        </p:spPr>
        <p:txBody>
          <a:bodyPr/>
          <a:lstStyle/>
          <a:p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alt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HEALTH</a:t>
            </a:r>
            <a:r>
              <a:rPr lang="en-I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</a:t>
            </a:r>
            <a:r>
              <a:rPr lang="en-US" alt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AVOIDING FUTURE HEALTH RISK </a:t>
            </a:r>
            <a:br>
              <a:rPr lang="en-US" sz="5400" dirty="0"/>
            </a:br>
            <a:br>
              <a:rPr lang="en-US" sz="8800" dirty="0"/>
            </a:br>
            <a:r>
              <a:rPr lang="en-US" sz="8800" dirty="0"/>
              <a:t>                     </a:t>
            </a:r>
            <a:endParaRPr lang="en-IN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651625" y="4523740"/>
            <a:ext cx="4180840" cy="1719580"/>
          </a:xfrm>
        </p:spPr>
        <p:txBody>
          <a:bodyPr>
            <a:noAutofit/>
          </a:bodyPr>
          <a:lstStyle/>
          <a:p>
            <a:pPr marL="368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lang="en-IN" altLang="en-US" sz="1700" b="1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</a:t>
            </a:r>
            <a:endParaRPr lang="en-IN" altLang="en-US" sz="1700" b="1" i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8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endParaRPr lang="en-IN" altLang="en-US" sz="1700" b="1" i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8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endParaRPr lang="en-IN" altLang="en-US" sz="1700" b="1" i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8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lang="en-IN" altLang="en-US" sz="1700" b="1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</a:t>
            </a:r>
            <a:r>
              <a:rPr lang="en-US" sz="1700" b="1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 the Guidance of</a:t>
            </a:r>
            <a:endParaRPr kumimoji="0" lang="en-US" sz="17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8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lang="en-US" sz="17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 </a:t>
            </a:r>
            <a:r>
              <a:rPr lang="en-IN" altLang="en-US" sz="17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sz="17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17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Mr.T.Pardhu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8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</a:t>
            </a:r>
            <a:r>
              <a:rPr lang="en-IN" altLang="en-US" sz="1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Assistant Professor </a:t>
            </a:r>
            <a:endParaRPr lang="en-US" sz="17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8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lang="en-US" sz="17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    Depart</a:t>
            </a:r>
            <a:r>
              <a:rPr lang="en-US" sz="17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ment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ECE</a:t>
            </a:r>
            <a:endParaRPr lang="en-US" sz="17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lang="en-US" sz="17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               SR University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832465" y="125095"/>
            <a:ext cx="1238885" cy="10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/>
          <p:nvPr/>
        </p:nvSpPr>
        <p:spPr>
          <a:xfrm>
            <a:off x="1508760" y="4728210"/>
            <a:ext cx="473710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1. </a:t>
            </a:r>
            <a:r>
              <a:rPr lang="en-US" dirty="0" err="1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Shivapriya</a:t>
            </a:r>
            <a:r>
              <a:rPr lang="en-US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 .P                          - 19K41A04A9 </a:t>
            </a:r>
            <a:endParaRPr lang="en-US" dirty="0">
              <a:effectLst/>
              <a:latin typeface="Times New Roman" panose="020206030504050203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Supraja</a:t>
            </a:r>
            <a:r>
              <a:rPr lang="en-US" dirty="0"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Lakshmi</a:t>
            </a:r>
            <a:r>
              <a:rPr lang="en-US" dirty="0"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 Devi .S       - 20K4</a:t>
            </a:r>
            <a:r>
              <a:rPr lang="en-IN" altLang="en-US" dirty="0"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5</a:t>
            </a:r>
            <a:r>
              <a:rPr lang="en-US" dirty="0"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A0409</a:t>
            </a:r>
            <a:endParaRPr lang="en-US" dirty="0">
              <a:latin typeface="Times New Roman" panose="020206030504050203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3. Bharghavi </a:t>
            </a:r>
            <a:r>
              <a:rPr lang="en-US" dirty="0" err="1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Naragani</a:t>
            </a:r>
            <a:r>
              <a:rPr lang="en-US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               - 19K41A0479 </a:t>
            </a:r>
            <a:endParaRPr lang="en-US" dirty="0">
              <a:effectLst/>
              <a:latin typeface="Times New Roman" panose="020206030504050203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4. </a:t>
            </a:r>
            <a:r>
              <a:rPr lang="en-US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 Nagaraju </a:t>
            </a:r>
            <a:r>
              <a:rPr lang="en-US" dirty="0" err="1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Ravula</a:t>
            </a:r>
            <a:r>
              <a:rPr lang="en-US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                    - </a:t>
            </a:r>
            <a:r>
              <a:rPr lang="en-US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  <a:sym typeface="+mn-ea"/>
              </a:rPr>
              <a:t>19K41A0483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 l="17079" r="7504"/>
          <a:stretch>
            <a:fillRect/>
          </a:stretch>
        </p:blipFill>
        <p:spPr>
          <a:xfrm>
            <a:off x="9014682" y="2448952"/>
            <a:ext cx="911225" cy="67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5387" y="409218"/>
            <a:ext cx="10058400" cy="923330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</a:t>
            </a:r>
            <a:r>
              <a:rPr lang="en-US" sz="2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SPECIFICATION(S/W</a:t>
            </a:r>
            <a:r>
              <a:rPr lang="en-US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2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H/W)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en-IN" sz="2800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448290" y="139065"/>
            <a:ext cx="1614805" cy="161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Box 1"/>
          <p:cNvSpPr txBox="1"/>
          <p:nvPr/>
        </p:nvSpPr>
        <p:spPr>
          <a:xfrm>
            <a:off x="771523" y="1333032"/>
            <a:ext cx="6290808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u="heavy" dirty="0">
                <a:effectLst/>
                <a:latin typeface="+mj-lt"/>
                <a:ea typeface="SimSun" panose="02010600030101010101" pitchFamily="2" charset="-122"/>
              </a:rPr>
              <a:t>Hardware</a:t>
            </a:r>
            <a:r>
              <a:rPr lang="en-IN" sz="1800" b="1" u="heavy" spc="-1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IN" sz="1800" b="1" u="heavy" dirty="0">
                <a:effectLst/>
                <a:latin typeface="+mj-lt"/>
                <a:ea typeface="SimSun" panose="02010600030101010101" pitchFamily="2" charset="-122"/>
              </a:rPr>
              <a:t>Requirements</a:t>
            </a:r>
            <a:endParaRPr lang="en-IN" sz="1800" b="1" u="heavy" dirty="0">
              <a:effectLst/>
              <a:latin typeface="+mj-lt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b="1" dirty="0">
                <a:effectLst/>
                <a:ea typeface="SimSun" panose="02010600030101010101" pitchFamily="2" charset="-122"/>
              </a:rPr>
              <a:t>System: 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Pentium 4,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Intel</a:t>
            </a:r>
            <a:r>
              <a:rPr lang="en-IN" sz="1800" spc="-1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Core</a:t>
            </a:r>
            <a:r>
              <a:rPr lang="en-IN" sz="180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i3,</a:t>
            </a:r>
            <a:r>
              <a:rPr lang="en-IN" sz="1800" spc="-2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i5,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i7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2GHz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Minimum</a:t>
            </a:r>
            <a:endParaRPr lang="en-IN" b="1" dirty="0">
              <a:latin typeface="+mj-lt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b="1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IN" b="1" dirty="0">
                <a:effectLst/>
                <a:ea typeface="SimSun" panose="02010600030101010101" pitchFamily="2" charset="-122"/>
              </a:rPr>
              <a:t>RAM</a:t>
            </a:r>
            <a:r>
              <a:rPr lang="en-IN" dirty="0">
                <a:effectLst/>
                <a:ea typeface="SimSun" panose="02010600030101010101" pitchFamily="2" charset="-122"/>
              </a:rPr>
              <a:t>:</a:t>
            </a:r>
            <a:r>
              <a:rPr lang="en-IN" spc="5" dirty="0">
                <a:effectLst/>
                <a:ea typeface="SimSun" panose="02010600030101010101" pitchFamily="2" charset="-122"/>
              </a:rPr>
              <a:t> </a:t>
            </a:r>
            <a:r>
              <a:rPr lang="en-IN" dirty="0">
                <a:effectLst/>
                <a:ea typeface="SimSun" panose="02010600030101010101" pitchFamily="2" charset="-122"/>
              </a:rPr>
              <a:t>4GB or</a:t>
            </a:r>
            <a:r>
              <a:rPr lang="en-IN" spc="-10" dirty="0">
                <a:effectLst/>
                <a:ea typeface="SimSun" panose="02010600030101010101" pitchFamily="2" charset="-122"/>
              </a:rPr>
              <a:t> </a:t>
            </a:r>
            <a:r>
              <a:rPr lang="en-IN" dirty="0">
                <a:effectLst/>
                <a:ea typeface="SimSun" panose="02010600030101010101" pitchFamily="2" charset="-122"/>
              </a:rPr>
              <a:t>above</a:t>
            </a:r>
            <a:endParaRPr lang="en-IN" dirty="0">
              <a:effectLst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b="1" dirty="0">
                <a:effectLst/>
                <a:ea typeface="SimSun" panose="02010600030101010101" pitchFamily="2" charset="-122"/>
              </a:rPr>
              <a:t>Hard</a:t>
            </a:r>
            <a:r>
              <a:rPr lang="en-IN" b="1" spc="-5" dirty="0">
                <a:effectLst/>
                <a:ea typeface="SimSun" panose="02010600030101010101" pitchFamily="2" charset="-122"/>
              </a:rPr>
              <a:t> </a:t>
            </a:r>
            <a:r>
              <a:rPr lang="en-IN" b="1" dirty="0">
                <a:effectLst/>
                <a:ea typeface="SimSun" panose="02010600030101010101" pitchFamily="2" charset="-122"/>
              </a:rPr>
              <a:t>Disk</a:t>
            </a:r>
            <a:r>
              <a:rPr lang="en-IN" dirty="0">
                <a:effectLst/>
                <a:ea typeface="SimSun" panose="02010600030101010101" pitchFamily="2" charset="-122"/>
              </a:rPr>
              <a:t>:</a:t>
            </a:r>
            <a:r>
              <a:rPr lang="en-IN" spc="10" dirty="0">
                <a:effectLst/>
                <a:ea typeface="SimSun" panose="02010600030101010101" pitchFamily="2" charset="-122"/>
              </a:rPr>
              <a:t> </a:t>
            </a:r>
            <a:r>
              <a:rPr lang="en-IN" dirty="0">
                <a:effectLst/>
                <a:ea typeface="SimSun" panose="02010600030101010101" pitchFamily="2" charset="-122"/>
              </a:rPr>
              <a:t>10GB or</a:t>
            </a:r>
            <a:r>
              <a:rPr lang="en-IN" spc="-10" dirty="0">
                <a:effectLst/>
                <a:ea typeface="SimSun" panose="02010600030101010101" pitchFamily="2" charset="-122"/>
              </a:rPr>
              <a:t> </a:t>
            </a:r>
            <a:r>
              <a:rPr lang="en-IN" dirty="0">
                <a:effectLst/>
                <a:ea typeface="SimSun" panose="02010600030101010101" pitchFamily="2" charset="-122"/>
              </a:rPr>
              <a:t>above</a:t>
            </a:r>
            <a:endParaRPr lang="en-IN" dirty="0">
              <a:effectLst/>
              <a:ea typeface="SimSun" panose="02010600030101010101" pitchFamily="2" charset="-122"/>
            </a:endParaRPr>
          </a:p>
          <a:p>
            <a:r>
              <a:rPr lang="en-IN" sz="2000" b="1" u="heavy" dirty="0">
                <a:effectLst/>
                <a:latin typeface="+mj-lt"/>
                <a:ea typeface="SimSun" panose="02010600030101010101" pitchFamily="2" charset="-122"/>
              </a:rPr>
              <a:t>Software</a:t>
            </a:r>
            <a:r>
              <a:rPr lang="en-IN" sz="2000" b="1" u="heavy" spc="-1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IN" sz="2000" b="1" u="heavy" dirty="0">
                <a:effectLst/>
                <a:latin typeface="+mj-lt"/>
                <a:ea typeface="SimSun" panose="02010600030101010101" pitchFamily="2" charset="-122"/>
              </a:rPr>
              <a:t>Requirements</a:t>
            </a:r>
            <a:endParaRPr lang="en-IN" sz="2000" dirty="0">
              <a:effectLst/>
              <a:latin typeface="+mj-lt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b="1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b="1" dirty="0"/>
              <a:t>OS </a:t>
            </a:r>
            <a:r>
              <a:rPr lang="en-US" dirty="0"/>
              <a:t>: Windows 8 or Higher Versions</a:t>
            </a:r>
            <a:endParaRPr lang="en-US" dirty="0"/>
          </a:p>
          <a:p>
            <a:pPr indent="0">
              <a:buFont typeface="Wingdings" panose="05000000000000000000" charset="0"/>
              <a:buNone/>
            </a:pPr>
            <a:endParaRPr lang="en-US" dirty="0"/>
          </a:p>
          <a:p>
            <a:pPr marL="285750" indent="-285750" algn="just">
              <a:buFont typeface="Wingdings" panose="05000000000000000000" charset="0"/>
              <a:buChar char="ü"/>
            </a:pPr>
            <a:r>
              <a:rPr lang="en-US" dirty="0"/>
              <a:t> </a:t>
            </a:r>
            <a:r>
              <a:rPr lang="en-US" b="1" dirty="0"/>
              <a:t>Platform :</a:t>
            </a:r>
            <a:r>
              <a:rPr lang="en-US" dirty="0"/>
              <a:t> Visual Studio Code / </a:t>
            </a:r>
            <a:r>
              <a:rPr lang="en-IN" dirty="0"/>
              <a:t>Jupiter</a:t>
            </a:r>
            <a:r>
              <a:rPr lang="en-US" dirty="0"/>
              <a:t> Notebook</a:t>
            </a:r>
            <a:endParaRPr lang="en-US" dirty="0"/>
          </a:p>
          <a:p>
            <a:pPr indent="0" algn="just">
              <a:buFont typeface="Wingdings" panose="05000000000000000000" charset="0"/>
              <a:buNone/>
            </a:pPr>
            <a:endParaRPr lang="en-US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b="1" dirty="0"/>
              <a:t> Program Language : </a:t>
            </a:r>
            <a:r>
              <a:rPr lang="en-US" dirty="0"/>
              <a:t>Python.</a:t>
            </a:r>
            <a:endParaRPr lang="en-US" dirty="0"/>
          </a:p>
        </p:txBody>
      </p:sp>
      <p:pic>
        <p:nvPicPr>
          <p:cNvPr id="106" name="Content Placeholder 10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9547" y="4001143"/>
            <a:ext cx="3396615" cy="1902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WORKING</a:t>
            </a:r>
            <a:endParaRPr lang="en-IN" alt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892790" y="102235"/>
            <a:ext cx="1208405" cy="120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809230" y="832485"/>
            <a:ext cx="2535555" cy="1847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Content Placeholder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810" y="4370070"/>
            <a:ext cx="2466975" cy="1837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7"/>
          <p:cNvSpPr txBox="1"/>
          <p:nvPr/>
        </p:nvSpPr>
        <p:spPr>
          <a:xfrm flipH="1">
            <a:off x="1245325" y="1778525"/>
            <a:ext cx="5242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 The system processes the symptoms provided by the user as, we give five  effective symptoms of  people as inputs  and gives the output as the  probability of the disease. </a:t>
            </a:r>
            <a:endParaRPr lang="en-US" sz="1800" dirty="0">
              <a:effectLst/>
              <a:latin typeface="Times New Roman" panose="020206030504050203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 Naive Bayes , Random Forest and Decision tree classifiers are  used in the prediction of the disease in our proposed system which are supervised machine learning algorithms. </a:t>
            </a:r>
            <a:endParaRPr lang="en-IN" sz="1800" dirty="0">
              <a:effectLst/>
              <a:latin typeface="Bookman Old Style" panose="020506040505050202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30" y="2693670"/>
            <a:ext cx="2536190" cy="167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780" y="4383405"/>
            <a:ext cx="2466975" cy="1830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55" y="4383405"/>
            <a:ext cx="4986655" cy="1830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0200" y="484505"/>
            <a:ext cx="10798175" cy="160909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alt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  <a:endParaRPr lang="en-US" alt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902950" y="93980"/>
            <a:ext cx="1192530" cy="119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image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6320" y="1919605"/>
            <a:ext cx="3516630" cy="233870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963035" y="1941195"/>
            <a:ext cx="3225800" cy="2164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5222240" y="4398010"/>
            <a:ext cx="4191000" cy="1985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results analysis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1069975" y="2121535"/>
          <a:ext cx="10057765" cy="313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5510"/>
                <a:gridCol w="4526280"/>
                <a:gridCol w="3355975"/>
              </a:tblGrid>
              <a:tr h="78295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95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73.4%</a:t>
                      </a:r>
                      <a:endParaRPr 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73%</a:t>
                      </a:r>
                      <a:endParaRPr 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95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  <a:endParaRPr 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72.4%</a:t>
                      </a:r>
                      <a:endParaRPr 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95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  <a:endParaRPr 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70.4%</a:t>
                      </a:r>
                      <a:endParaRPr 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8718" y="831342"/>
            <a:ext cx="10058400" cy="1609344"/>
          </a:xfrm>
        </p:spPr>
        <p:txBody>
          <a:bodyPr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Accuracies</a:t>
            </a:r>
            <a:r>
              <a:rPr lang="en-IN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Testing Accuracies</a:t>
            </a:r>
            <a:endParaRPr lang="en-IN" alt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8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8910" y="2270125"/>
            <a:ext cx="4015740" cy="38252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Picture 21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4970" y="2270125"/>
            <a:ext cx="3916045" cy="3902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53" y="197962"/>
            <a:ext cx="9808496" cy="778559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Results: Step -1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5130" y="977265"/>
            <a:ext cx="11400155" cy="540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10" y="139747"/>
            <a:ext cx="9469130" cy="731426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alt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dirty="0">
                <a:sym typeface="+mn-ea"/>
              </a:rPr>
              <a:t>Step -2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7520" y="871220"/>
            <a:ext cx="11237595" cy="5767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204595" y="1821180"/>
            <a:ext cx="83229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Early checkups can help in making the right decisions which can lead to reduction oh high complication risks. Having a technology like the machine learning will show a great impact on our current society. A full suitable technology can be so beneficial to the health care industries.To conclude, we have developed a machine learning model  to predict whether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person is infected with any disease or the person is healthy.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802620" y="123825"/>
            <a:ext cx="1389380" cy="138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FUTURE SCOPE</a:t>
            </a:r>
            <a:endParaRPr lang="en-IN" altLang="en-US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716260" y="135255"/>
            <a:ext cx="129857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Box 1"/>
          <p:cNvSpPr txBox="1"/>
          <p:nvPr/>
        </p:nvSpPr>
        <p:spPr>
          <a:xfrm>
            <a:off x="1508760" y="2094230"/>
            <a:ext cx="68745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can further improved by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indent="-285750" algn="l" defTabSz="914400">
              <a:buFont typeface="Wingdings" panose="05000000000000000000" charset="0"/>
              <a:buChar char="ü"/>
              <a:tabLst>
                <a:tab pos="447675" algn="l"/>
              </a:tabLst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Giving Dietary Recommendations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indent="-285750" algn="l" defTabSz="914400">
              <a:buFont typeface="Wingdings" panose="05000000000000000000" charset="0"/>
              <a:buChar char="ü"/>
              <a:tabLst>
                <a:tab pos="447675" algn="l"/>
              </a:tabLst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Suggestions about Physical Exercise</a:t>
            </a:r>
            <a:r>
              <a:rPr lang="en-US" altLang="en-I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65810" indent="-285750" algn="l" defTabSz="914400">
              <a:buFont typeface="Wingdings" panose="05000000000000000000" charset="0"/>
              <a:buChar char="ü"/>
              <a:tabLst>
                <a:tab pos="447675" algn="l"/>
              </a:tabLst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 the accuarcy</a:t>
            </a:r>
            <a:r>
              <a:rPr lang="en-US" altLang="en-I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65810" indent="-285750" algn="l" defTabSz="914400">
              <a:buFont typeface="Wingdings" panose="05000000000000000000" charset="0"/>
              <a:buChar char="ü"/>
              <a:tabLst>
                <a:tab pos="447675" algn="l"/>
              </a:tabLst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Data mining can be of very good help</a:t>
            </a:r>
            <a:r>
              <a:rPr lang="en-US" alt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indent="-285750" algn="l" defTabSz="914400">
              <a:buFont typeface="Wingdings" panose="05000000000000000000" charset="0"/>
              <a:buChar char="ü"/>
              <a:tabLst>
                <a:tab pos="447675" algn="l"/>
              </a:tabLst>
            </a:pPr>
            <a:r>
              <a:rPr lang="en-US" alt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many symptoms to the data sets. 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indent="-285750" algn="l" defTabSz="914400">
              <a:buFont typeface="Wingdings" panose="05000000000000000000" charset="0"/>
              <a:buChar char="ü"/>
              <a:tabLst>
                <a:tab pos="447675" algn="l"/>
              </a:tabLst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altLang="en-US" sz="2400"/>
          </a:p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3900" y="849630"/>
          <a:ext cx="1101598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060"/>
                <a:gridCol w="1345565"/>
                <a:gridCol w="1503680"/>
                <a:gridCol w="1532255"/>
                <a:gridCol w="1569720"/>
                <a:gridCol w="1517650"/>
                <a:gridCol w="154305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Module name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Aug - Sept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Sept - Oct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Oct - Nov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Nov - Dec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Dec - Jan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Jan - Feb</a:t>
                      </a:r>
                      <a:endParaRPr lang="en-US" sz="2800" dirty="0">
                        <a:solidFill>
                          <a:schemeClr val="tx1"/>
                        </a:solidFill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Problem Identification &amp; Abstract 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Literature Survey</a:t>
                      </a:r>
                      <a:endParaRPr lang="en-US" sz="2800" b="1" dirty="0"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Methodology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  <a:p>
                      <a:pPr algn="l"/>
                      <a:endParaRPr lang="en-US" sz="2800" b="1" dirty="0">
                        <a:solidFill>
                          <a:schemeClr val="tx1"/>
                        </a:solidFill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Code Development </a:t>
                      </a:r>
                      <a:endParaRPr lang="en-US" sz="2800" b="1" dirty="0"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Testing</a:t>
                      </a:r>
                      <a:endParaRPr lang="en-US" sz="2800" b="1" dirty="0"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Report and Paper writing</a:t>
                      </a:r>
                      <a:endParaRPr lang="en-US" sz="2800" b="1" dirty="0"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1795" y="0"/>
            <a:ext cx="10058400" cy="1177925"/>
          </a:xfrm>
        </p:spPr>
        <p:txBody>
          <a:bodyPr/>
          <a:lstStyle/>
          <a:p>
            <a:r>
              <a:rPr lang="en-US" altLang="en-IN"/>
              <a:t>GANTT CHART</a:t>
            </a:r>
            <a:endParaRPr lang="en-US" alt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950282" y="1480797"/>
            <a:ext cx="60706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Statement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Block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Flow 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Working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Gantt chart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921365" y="208280"/>
            <a:ext cx="11525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171575"/>
          </a:xfrm>
        </p:spPr>
        <p:txBody>
          <a:bodyPr/>
          <a:lstStyle/>
          <a:p>
            <a:r>
              <a:rPr lang="en-IN" altLang="en-US"/>
              <a:t>OUTLINE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226935" y="5473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773410" y="139065"/>
            <a:ext cx="1418590" cy="141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" name="Content Placeholder 10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1955" y="1557655"/>
            <a:ext cx="10521315" cy="4465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 flipH="1">
            <a:off x="1001486" y="1350450"/>
            <a:ext cx="9065622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It is very crucial to know whether we are suffering from a disease at an early stage,  rather than discovering it at a later stage. </a:t>
            </a:r>
            <a:endParaRPr lang="en-US" sz="1800" dirty="0">
              <a:effectLst/>
              <a:latin typeface="Times New Roman" panose="020206030504050203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Disease Prediction is a supervised system that is used to predict the diseases from the symptoms which are given by the patients or any user. </a:t>
            </a:r>
            <a:endParaRPr lang="en-US" sz="1800" dirty="0">
              <a:effectLst/>
              <a:latin typeface="Times New Roman" panose="020206030504050203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The system processes the symptoms provided by the user as input and gives the output as the probability of the disease.</a:t>
            </a:r>
            <a:endParaRPr lang="en-US" sz="1800" dirty="0">
              <a:effectLst/>
              <a:latin typeface="Times New Roman" panose="020206030504050203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Naive Bayes , Random Forest and Decision tree classifiers are  used in the prediction of the disease in our proposed system which are supervised machine learning algorithms. </a:t>
            </a:r>
            <a:endParaRPr lang="en-IN" sz="1800" dirty="0">
              <a:effectLst/>
              <a:latin typeface="Bookman Old Style" panose="02050604050505020204" pitchFamily="18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7" name="TextBox 4"/>
          <p:cNvSpPr txBox="1"/>
          <p:nvPr/>
        </p:nvSpPr>
        <p:spPr>
          <a:xfrm>
            <a:off x="1009934" y="489235"/>
            <a:ext cx="5007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209" y="3935368"/>
            <a:ext cx="3500846" cy="191357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79455" y="113030"/>
            <a:ext cx="1176655" cy="117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 is being proved to be effective in guiding doctors in making decisions and predictions from the data produced by the health care industries.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project aims to predict future Diseases by analyzing data of patients which classifies  and detects whether they are suffering with any kind of diseases or not using machine-learning algorithm.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algorithms are very useful in this case. By collecting the data from various sources, classifying them under suitable  forms &amp; finally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the desired data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Predicted disease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52400" algn="just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Managing the health conditions of people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 still a challenging problem for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middle class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person  because of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Lack of capital, they step back to consult a doctor. This is considered as the major problem of the people. Knowing the disease in prior is far better than, curing and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caring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PROBLEM SOLUTION </a:t>
            </a:r>
            <a:br>
              <a:rPr lang="en-US"/>
            </a:br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6399124" y="4286885"/>
            <a:ext cx="3093668" cy="197072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Content Placeholder 9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4060" y="4286885"/>
            <a:ext cx="2999399" cy="197072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975707" y="1289304"/>
            <a:ext cx="10070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Detection of many diseases can be benefited rather than making a model which is  used only for single disease.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  The method we approached is giving the inputs of symptoms and retrieving the output as disease occurred. Because this is an effective method compared to all other methods.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The classifiers we use could work most effectively, compared to other classifiers.</a:t>
            </a:r>
            <a:endParaRPr lang="en-US" dirty="0"/>
          </a:p>
          <a:p>
            <a:endParaRPr 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894060" y="120650"/>
            <a:ext cx="1169670" cy="116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0685" y="205740"/>
            <a:ext cx="10299700" cy="1332865"/>
          </a:xfrm>
        </p:spPr>
        <p:txBody>
          <a:bodyPr>
            <a:noAutofit/>
          </a:bodyPr>
          <a:lstStyle/>
          <a:p>
            <a:r>
              <a:rPr lang="en-IN" altLang="en-US" sz="2800" dirty="0"/>
              <a:t> USE</a:t>
            </a:r>
            <a:r>
              <a:rPr lang="en-US" altLang="en-IN" sz="2800" dirty="0"/>
              <a:t> CASE DIAGRAM</a:t>
            </a:r>
            <a:endParaRPr lang="en-US" altLang="en-IN" sz="2800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700385" y="276225"/>
            <a:ext cx="1192530" cy="119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/>
          <p:nvPr/>
        </p:nvSpPr>
        <p:spPr>
          <a:xfrm>
            <a:off x="3272790" y="1188085"/>
            <a:ext cx="5646420" cy="5014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5060315" y="1290320"/>
            <a:ext cx="1924685" cy="3695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Collect data</a:t>
            </a:r>
            <a:endParaRPr lang="en-IN" sz="1600" dirty="0"/>
          </a:p>
        </p:txBody>
      </p:sp>
      <p:sp>
        <p:nvSpPr>
          <p:cNvPr id="9" name="Oval 8"/>
          <p:cNvSpPr/>
          <p:nvPr/>
        </p:nvSpPr>
        <p:spPr>
          <a:xfrm>
            <a:off x="4883084" y="1868449"/>
            <a:ext cx="2644610" cy="452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Select algorithms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739521" y="2499737"/>
            <a:ext cx="2931736" cy="4524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 pre-processing</a:t>
            </a:r>
            <a:endParaRPr lang="en-IN" sz="1600" dirty="0"/>
          </a:p>
        </p:txBody>
      </p:sp>
      <p:sp>
        <p:nvSpPr>
          <p:cNvPr id="11" name="Oval 10"/>
          <p:cNvSpPr/>
          <p:nvPr/>
        </p:nvSpPr>
        <p:spPr>
          <a:xfrm>
            <a:off x="4614124" y="3137317"/>
            <a:ext cx="3182529" cy="4524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Train and test model</a:t>
            </a:r>
            <a:endParaRPr lang="en-IN" sz="1600" dirty="0"/>
          </a:p>
        </p:txBody>
      </p:sp>
      <p:sp>
        <p:nvSpPr>
          <p:cNvPr id="12" name="Oval 11"/>
          <p:cNvSpPr/>
          <p:nvPr/>
        </p:nvSpPr>
        <p:spPr>
          <a:xfrm>
            <a:off x="4555894" y="3780149"/>
            <a:ext cx="3310773" cy="4524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Calculate accuracies</a:t>
            </a:r>
            <a:endParaRPr lang="en-IN" sz="1600" dirty="0"/>
          </a:p>
        </p:txBody>
      </p:sp>
      <p:sp>
        <p:nvSpPr>
          <p:cNvPr id="13" name="Oval 12"/>
          <p:cNvSpPr/>
          <p:nvPr/>
        </p:nvSpPr>
        <p:spPr>
          <a:xfrm>
            <a:off x="4513277" y="4445755"/>
            <a:ext cx="3384222" cy="4524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Create user interface</a:t>
            </a:r>
            <a:endParaRPr lang="en-IN" sz="1600" dirty="0"/>
          </a:p>
        </p:txBody>
      </p:sp>
      <p:sp>
        <p:nvSpPr>
          <p:cNvPr id="14" name="Oval 13"/>
          <p:cNvSpPr/>
          <p:nvPr/>
        </p:nvSpPr>
        <p:spPr>
          <a:xfrm>
            <a:off x="4513277" y="5067066"/>
            <a:ext cx="3445290" cy="442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Gives input symptoms</a:t>
            </a:r>
            <a:endParaRPr lang="en-IN" sz="1600" dirty="0"/>
          </a:p>
        </p:txBody>
      </p:sp>
      <p:sp>
        <p:nvSpPr>
          <p:cNvPr id="15" name="Oval 14"/>
          <p:cNvSpPr/>
          <p:nvPr/>
        </p:nvSpPr>
        <p:spPr>
          <a:xfrm>
            <a:off x="4513277" y="5716222"/>
            <a:ext cx="3527590" cy="442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Gets output disease</a:t>
            </a:r>
            <a:endParaRPr lang="en-IN" sz="1600" dirty="0"/>
          </a:p>
        </p:txBody>
      </p:sp>
      <p:pic>
        <p:nvPicPr>
          <p:cNvPr id="17" name="Graphic 16" descr="Ma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252" y="2971800"/>
            <a:ext cx="914400" cy="914400"/>
          </a:xfrm>
          <a:prstGeom prst="rect">
            <a:avLst/>
          </a:prstGeom>
        </p:spPr>
      </p:pic>
      <p:pic>
        <p:nvPicPr>
          <p:cNvPr id="19" name="Graphic 18" descr="Ma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6177" y="2906361"/>
            <a:ext cx="914400" cy="914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134833" y="3857921"/>
            <a:ext cx="14943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1953" y="3894083"/>
            <a:ext cx="74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USER</a:t>
            </a:r>
            <a:endParaRPr lang="en-IN" sz="16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4214" y="3780149"/>
            <a:ext cx="2709910" cy="1286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4214" y="3886200"/>
            <a:ext cx="2835307" cy="183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985262" y="1696204"/>
            <a:ext cx="3302524" cy="1575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371761" y="2320936"/>
            <a:ext cx="2916025" cy="1108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371761" y="2952225"/>
            <a:ext cx="2916025" cy="624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866667" y="3429000"/>
            <a:ext cx="2421119" cy="26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958567" y="3780149"/>
            <a:ext cx="2329219" cy="24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6"/>
          </p:cNvCxnSpPr>
          <p:nvPr/>
        </p:nvCxnSpPr>
        <p:spPr>
          <a:xfrm flipH="1">
            <a:off x="7866667" y="3903673"/>
            <a:ext cx="2421119" cy="897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165" y="562610"/>
            <a:ext cx="4043045" cy="1202055"/>
          </a:xfrm>
        </p:spPr>
        <p:txBody>
          <a:bodyPr>
            <a:normAutofit/>
          </a:bodyPr>
          <a:lstStyle/>
          <a:p>
            <a:r>
              <a:rPr lang="en-IN" altLang="en-US" dirty="0"/>
              <a:t>BLOCK DIAGRAM</a:t>
            </a:r>
            <a:endParaRPr lang="en-IN" alt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1021060" y="180975"/>
            <a:ext cx="1056640" cy="105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5292090" y="2955925"/>
            <a:ext cx="2793365" cy="513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Pocessing the </a:t>
            </a:r>
            <a:r>
              <a:rPr lang="en-US"/>
              <a:t>data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94835" y="3857625"/>
            <a:ext cx="1372870" cy="513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 data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87310" y="3857625"/>
            <a:ext cx="1372870" cy="513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data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04560" y="4284980"/>
            <a:ext cx="1372870" cy="513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Proposed Model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19140" y="4968240"/>
            <a:ext cx="1868170" cy="513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accuracy score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004560" y="5738495"/>
            <a:ext cx="1372870" cy="513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predicted disease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684645" y="1431925"/>
            <a:ext cx="2540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87185" y="3432810"/>
            <a:ext cx="1905" cy="81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90995" y="4703445"/>
            <a:ext cx="0" cy="273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01155" y="5373370"/>
            <a:ext cx="0" cy="273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3740" y="4047490"/>
            <a:ext cx="1919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5292090" y="1842770"/>
            <a:ext cx="2794000" cy="8013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Impo</a:t>
            </a:r>
            <a:r>
              <a:rPr lang="en-IN" altLang="en-US">
                <a:sym typeface="+mn-ea"/>
              </a:rPr>
              <a:t>rt Kurimotla general hospital database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6689090" y="2644140"/>
            <a:ext cx="12065" cy="32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Content Placeholder 9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5559" t="17681" r="3024" b="13789"/>
          <a:stretch>
            <a:fillRect/>
          </a:stretch>
        </p:blipFill>
        <p:spPr>
          <a:xfrm>
            <a:off x="5292090" y="796290"/>
            <a:ext cx="2725420" cy="734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2277745" y="2890520"/>
            <a:ext cx="2323465" cy="64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patient health details</a:t>
            </a:r>
            <a:endParaRPr lang="en-US"/>
          </a:p>
        </p:txBody>
      </p:sp>
      <p:cxnSp>
        <p:nvCxnSpPr>
          <p:cNvPr id="15" name="Straight Arrow Connector 14"/>
          <p:cNvCxnSpPr>
            <a:stCxn id="3" idx="3"/>
            <a:endCxn id="7" idx="1"/>
          </p:cNvCxnSpPr>
          <p:nvPr/>
        </p:nvCxnSpPr>
        <p:spPr>
          <a:xfrm flipV="1">
            <a:off x="4601210" y="3212465"/>
            <a:ext cx="6908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8637356" y="434484"/>
            <a:ext cx="2130458" cy="804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Performing K-Fold cross validation for model selection </a:t>
            </a:r>
            <a:endParaRPr lang="en-IN" sz="1400" dirty="0"/>
          </a:p>
        </p:txBody>
      </p:sp>
      <p:sp>
        <p:nvSpPr>
          <p:cNvPr id="6" name="Rectangle 4"/>
          <p:cNvSpPr/>
          <p:nvPr/>
        </p:nvSpPr>
        <p:spPr>
          <a:xfrm>
            <a:off x="6645679" y="1844625"/>
            <a:ext cx="1621411" cy="810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Training </a:t>
            </a:r>
            <a:r>
              <a:rPr lang="en-US" altLang="en-IN" sz="1600" dirty="0"/>
              <a:t>Decision tree</a:t>
            </a:r>
            <a:r>
              <a:rPr lang="en-IN" sz="1600" dirty="0"/>
              <a:t> classifier </a:t>
            </a:r>
            <a:endParaRPr lang="en-IN" sz="1600" dirty="0"/>
          </a:p>
        </p:txBody>
      </p:sp>
      <p:sp>
        <p:nvSpPr>
          <p:cNvPr id="7" name="Rectangle 5"/>
          <p:cNvSpPr/>
          <p:nvPr/>
        </p:nvSpPr>
        <p:spPr>
          <a:xfrm>
            <a:off x="8637356" y="1844624"/>
            <a:ext cx="1635456" cy="810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Training naïve bayes classifier</a:t>
            </a:r>
            <a:endParaRPr lang="en-IN" sz="1600" dirty="0"/>
          </a:p>
        </p:txBody>
      </p:sp>
      <p:sp>
        <p:nvSpPr>
          <p:cNvPr id="8" name="Rectangle 6"/>
          <p:cNvSpPr/>
          <p:nvPr/>
        </p:nvSpPr>
        <p:spPr>
          <a:xfrm>
            <a:off x="10570589" y="1809930"/>
            <a:ext cx="1621411" cy="810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Training random forest</a:t>
            </a:r>
            <a:endParaRPr lang="en-IN" sz="1600" dirty="0"/>
          </a:p>
        </p:txBody>
      </p:sp>
      <p:sp>
        <p:nvSpPr>
          <p:cNvPr id="9" name="Rectangle 7"/>
          <p:cNvSpPr/>
          <p:nvPr/>
        </p:nvSpPr>
        <p:spPr>
          <a:xfrm>
            <a:off x="6645679" y="3215557"/>
            <a:ext cx="1621411" cy="86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Computing metrics on test data for </a:t>
            </a:r>
            <a:r>
              <a:rPr lang="en-US" altLang="en-IN" sz="1400" dirty="0"/>
              <a:t>Decision tree</a:t>
            </a:r>
            <a:r>
              <a:rPr lang="en-IN" sz="1400" dirty="0"/>
              <a:t> classifier</a:t>
            </a:r>
            <a:endParaRPr lang="en-I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356" y="3228085"/>
            <a:ext cx="1633870" cy="862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0764" y="3215557"/>
            <a:ext cx="1681059" cy="82305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55161" y="1694145"/>
            <a:ext cx="1621411" cy="894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/>
              <a:t>Pre-processing and</a:t>
            </a:r>
            <a:r>
              <a:rPr lang="en-IN" dirty="0"/>
              <a:t> </a:t>
            </a:r>
            <a:r>
              <a:rPr lang="en-IN" sz="1400" dirty="0"/>
              <a:t>spitting the data</a:t>
            </a:r>
            <a:endParaRPr lang="en-IN" sz="1400" dirty="0"/>
          </a:p>
        </p:txBody>
      </p:sp>
      <p:sp>
        <p:nvSpPr>
          <p:cNvPr id="14" name="Flowchart: Data 13"/>
          <p:cNvSpPr/>
          <p:nvPr/>
        </p:nvSpPr>
        <p:spPr>
          <a:xfrm>
            <a:off x="110490" y="3228340"/>
            <a:ext cx="959485" cy="8108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Dataset 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1430992" y="1702650"/>
            <a:ext cx="903092" cy="894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</a:t>
            </a:r>
            <a:endParaRPr lang="en-IN" dirty="0"/>
          </a:p>
          <a:p>
            <a:pPr algn="ctr"/>
            <a:r>
              <a:rPr lang="en-IN" dirty="0"/>
              <a:t>Data</a:t>
            </a:r>
            <a:endParaRPr lang="en-IN" dirty="0"/>
          </a:p>
        </p:txBody>
      </p:sp>
      <p:cxnSp>
        <p:nvCxnSpPr>
          <p:cNvPr id="31" name="Connector: Elbow 30"/>
          <p:cNvCxnSpPr>
            <a:stCxn id="15" idx="1"/>
            <a:endCxn id="15" idx="1"/>
          </p:cNvCxnSpPr>
          <p:nvPr/>
        </p:nvCxnSpPr>
        <p:spPr>
          <a:xfrm rot="10800000">
            <a:off x="1430992" y="2149811"/>
            <a:ext cx="12700" cy="12700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4" idx="5"/>
          </p:cNvCxnSpPr>
          <p:nvPr/>
        </p:nvCxnSpPr>
        <p:spPr>
          <a:xfrm flipH="1">
            <a:off x="973907" y="3634071"/>
            <a:ext cx="26989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16988" y="2159220"/>
            <a:ext cx="0" cy="1470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54901" y="4261036"/>
            <a:ext cx="1479183" cy="89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Validation</a:t>
            </a:r>
            <a:endParaRPr lang="en-IN" dirty="0"/>
          </a:p>
          <a:p>
            <a:pPr algn="ctr"/>
            <a:r>
              <a:rPr lang="en-IN" dirty="0"/>
              <a:t>Data</a:t>
            </a:r>
            <a:endParaRPr lang="en-IN" dirty="0"/>
          </a:p>
        </p:txBody>
      </p:sp>
      <p:cxnSp>
        <p:nvCxnSpPr>
          <p:cNvPr id="46" name="Straight Connector 45"/>
          <p:cNvCxnSpPr>
            <a:stCxn id="14" idx="3"/>
          </p:cNvCxnSpPr>
          <p:nvPr/>
        </p:nvCxnSpPr>
        <p:spPr>
          <a:xfrm>
            <a:off x="494202" y="4039424"/>
            <a:ext cx="6307" cy="5864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4" idx="1"/>
          </p:cNvCxnSpPr>
          <p:nvPr/>
        </p:nvCxnSpPr>
        <p:spPr>
          <a:xfrm>
            <a:off x="453357" y="4625192"/>
            <a:ext cx="40154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374796" y="4839440"/>
            <a:ext cx="1822862" cy="759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Predictions on validation dataset by </a:t>
            </a:r>
            <a:r>
              <a:rPr lang="en-US" altLang="en-IN" sz="1200" dirty="0"/>
              <a:t>Decision tree </a:t>
            </a:r>
            <a:r>
              <a:rPr lang="en-IN" sz="1200" dirty="0"/>
              <a:t>classifier</a:t>
            </a:r>
            <a:endParaRPr lang="en-IN" sz="12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435" y="4830309"/>
            <a:ext cx="1835055" cy="76816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62" y="4824641"/>
            <a:ext cx="1835055" cy="768163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15" idx="3"/>
            <a:endCxn id="13" idx="1"/>
          </p:cNvCxnSpPr>
          <p:nvPr/>
        </p:nvCxnSpPr>
        <p:spPr>
          <a:xfrm flipV="1">
            <a:off x="2334084" y="2141306"/>
            <a:ext cx="421077" cy="8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93" name="Straight Connector 8192"/>
          <p:cNvCxnSpPr>
            <a:stCxn id="13" idx="3"/>
          </p:cNvCxnSpPr>
          <p:nvPr/>
        </p:nvCxnSpPr>
        <p:spPr>
          <a:xfrm flipV="1">
            <a:off x="4376572" y="2141304"/>
            <a:ext cx="95375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99" name="Straight Connector 8198"/>
          <p:cNvCxnSpPr/>
          <p:nvPr/>
        </p:nvCxnSpPr>
        <p:spPr>
          <a:xfrm>
            <a:off x="4460725" y="2162511"/>
            <a:ext cx="17007" cy="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1" name="Straight Connector 8200"/>
          <p:cNvCxnSpPr/>
          <p:nvPr/>
        </p:nvCxnSpPr>
        <p:spPr>
          <a:xfrm>
            <a:off x="4448529" y="805142"/>
            <a:ext cx="10349" cy="1363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04" name="Straight Arrow Connector 8203"/>
          <p:cNvCxnSpPr/>
          <p:nvPr/>
        </p:nvCxnSpPr>
        <p:spPr>
          <a:xfrm>
            <a:off x="4448529" y="805142"/>
            <a:ext cx="195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11" name="Straight Connector 8210"/>
          <p:cNvCxnSpPr/>
          <p:nvPr/>
        </p:nvCxnSpPr>
        <p:spPr>
          <a:xfrm flipH="1" flipV="1">
            <a:off x="4457032" y="2149810"/>
            <a:ext cx="8353" cy="771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31" name="Straight Arrow Connector 8230"/>
          <p:cNvCxnSpPr/>
          <p:nvPr/>
        </p:nvCxnSpPr>
        <p:spPr>
          <a:xfrm>
            <a:off x="4457032" y="2929871"/>
            <a:ext cx="1870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34" name="Straight Arrow Connector 8233"/>
          <p:cNvCxnSpPr/>
          <p:nvPr/>
        </p:nvCxnSpPr>
        <p:spPr>
          <a:xfrm flipV="1">
            <a:off x="6463709" y="801897"/>
            <a:ext cx="2197457" cy="18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36" name="Straight Arrow Connector 8235"/>
          <p:cNvCxnSpPr>
            <a:stCxn id="5" idx="2"/>
          </p:cNvCxnSpPr>
          <p:nvPr/>
        </p:nvCxnSpPr>
        <p:spPr>
          <a:xfrm>
            <a:off x="9702585" y="1238775"/>
            <a:ext cx="0" cy="53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38" name="Connector: Elbow 8237"/>
          <p:cNvCxnSpPr>
            <a:stCxn id="6" idx="0"/>
            <a:endCxn id="8" idx="0"/>
          </p:cNvCxnSpPr>
          <p:nvPr/>
        </p:nvCxnSpPr>
        <p:spPr>
          <a:xfrm rot="5400000" flipH="1" flipV="1">
            <a:off x="9401493" y="-135177"/>
            <a:ext cx="34695" cy="3924910"/>
          </a:xfrm>
          <a:prstGeom prst="bentConnector3">
            <a:avLst>
              <a:gd name="adj1" fmla="val 75888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42" name="Straight Arrow Connector 8241"/>
          <p:cNvCxnSpPr>
            <a:stCxn id="6" idx="2"/>
            <a:endCxn id="9" idx="0"/>
          </p:cNvCxnSpPr>
          <p:nvPr/>
        </p:nvCxnSpPr>
        <p:spPr>
          <a:xfrm>
            <a:off x="7456385" y="2655330"/>
            <a:ext cx="0" cy="560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47" name="Straight Arrow Connector 8246"/>
          <p:cNvCxnSpPr>
            <a:stCxn id="7" idx="2"/>
            <a:endCxn id="10" idx="0"/>
          </p:cNvCxnSpPr>
          <p:nvPr/>
        </p:nvCxnSpPr>
        <p:spPr>
          <a:xfrm flipH="1">
            <a:off x="9454291" y="2655329"/>
            <a:ext cx="793" cy="572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52" name="Straight Arrow Connector 8251"/>
          <p:cNvCxnSpPr>
            <a:stCxn id="8" idx="2"/>
            <a:endCxn id="11" idx="0"/>
          </p:cNvCxnSpPr>
          <p:nvPr/>
        </p:nvCxnSpPr>
        <p:spPr>
          <a:xfrm flipH="1">
            <a:off x="11381294" y="2620635"/>
            <a:ext cx="1" cy="594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55" name="Straight Connector 8254"/>
          <p:cNvCxnSpPr/>
          <p:nvPr/>
        </p:nvCxnSpPr>
        <p:spPr>
          <a:xfrm flipV="1">
            <a:off x="6466963" y="2929871"/>
            <a:ext cx="49143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62" name="Straight Connector 8261"/>
          <p:cNvCxnSpPr/>
          <p:nvPr/>
        </p:nvCxnSpPr>
        <p:spPr>
          <a:xfrm flipH="1" flipV="1">
            <a:off x="2334084" y="4579827"/>
            <a:ext cx="6438405" cy="39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72" name="Straight Arrow Connector 8271"/>
          <p:cNvCxnSpPr>
            <a:endCxn id="52" idx="0"/>
          </p:cNvCxnSpPr>
          <p:nvPr/>
        </p:nvCxnSpPr>
        <p:spPr>
          <a:xfrm>
            <a:off x="8772489" y="4625192"/>
            <a:ext cx="1" cy="199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75" name="Straight Arrow Connector 8274"/>
          <p:cNvCxnSpPr>
            <a:endCxn id="51" idx="0"/>
          </p:cNvCxnSpPr>
          <p:nvPr/>
        </p:nvCxnSpPr>
        <p:spPr>
          <a:xfrm>
            <a:off x="6466963" y="4599394"/>
            <a:ext cx="0" cy="230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78" name="Straight Arrow Connector 8277"/>
          <p:cNvCxnSpPr>
            <a:endCxn id="50" idx="0"/>
          </p:cNvCxnSpPr>
          <p:nvPr/>
        </p:nvCxnSpPr>
        <p:spPr>
          <a:xfrm>
            <a:off x="4286227" y="4599394"/>
            <a:ext cx="0" cy="240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80" name="Connector: Elbow 8279"/>
          <p:cNvCxnSpPr/>
          <p:nvPr/>
        </p:nvCxnSpPr>
        <p:spPr>
          <a:xfrm rot="5400000" flipH="1" flipV="1">
            <a:off x="6526525" y="3352506"/>
            <a:ext cx="5668" cy="4486263"/>
          </a:xfrm>
          <a:prstGeom prst="bentConnector3">
            <a:avLst>
              <a:gd name="adj1" fmla="val -403316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82" name="Straight Arrow Connector 8281"/>
          <p:cNvCxnSpPr/>
          <p:nvPr/>
        </p:nvCxnSpPr>
        <p:spPr>
          <a:xfrm>
            <a:off x="6466962" y="5816338"/>
            <a:ext cx="1" cy="24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14" name="Rectangle 8313"/>
          <p:cNvSpPr/>
          <p:nvPr/>
        </p:nvSpPr>
        <p:spPr>
          <a:xfrm>
            <a:off x="4669237" y="2644185"/>
            <a:ext cx="1809259" cy="571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Test data(20%)</a:t>
            </a:r>
            <a:endParaRPr lang="en-IN" sz="1600" dirty="0"/>
          </a:p>
        </p:txBody>
      </p:sp>
      <p:pic>
        <p:nvPicPr>
          <p:cNvPr id="8317" name="Picture 8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66" y="530506"/>
            <a:ext cx="1822862" cy="579170"/>
          </a:xfrm>
          <a:prstGeom prst="rect">
            <a:avLst/>
          </a:prstGeom>
        </p:spPr>
      </p:pic>
      <p:sp>
        <p:nvSpPr>
          <p:cNvPr id="8327" name="TextBox 8326"/>
          <p:cNvSpPr txBox="1"/>
          <p:nvPr/>
        </p:nvSpPr>
        <p:spPr>
          <a:xfrm>
            <a:off x="8472903" y="3182358"/>
            <a:ext cx="18559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 Computing</a:t>
            </a:r>
            <a:endParaRPr lang="en-IN" sz="1400" dirty="0"/>
          </a:p>
          <a:p>
            <a:pPr algn="ctr"/>
            <a:r>
              <a:rPr lang="en-IN" sz="1400" dirty="0"/>
              <a:t> metrics on test</a:t>
            </a:r>
            <a:endParaRPr lang="en-IN" sz="1400" dirty="0"/>
          </a:p>
          <a:p>
            <a:pPr algn="ctr"/>
            <a:r>
              <a:rPr lang="en-IN" sz="1400" dirty="0"/>
              <a:t> data for naive bayes classifier</a:t>
            </a:r>
            <a:endParaRPr lang="en-IN" sz="1400" dirty="0"/>
          </a:p>
        </p:txBody>
      </p:sp>
      <p:sp>
        <p:nvSpPr>
          <p:cNvPr id="8331" name="TextBox 8330"/>
          <p:cNvSpPr txBox="1"/>
          <p:nvPr/>
        </p:nvSpPr>
        <p:spPr>
          <a:xfrm>
            <a:off x="10534656" y="3111186"/>
            <a:ext cx="16214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/>
              <a:t> </a:t>
            </a:r>
            <a:r>
              <a:rPr lang="en-IN" sz="1400" dirty="0"/>
              <a:t>Computing</a:t>
            </a:r>
            <a:endParaRPr lang="en-IN" sz="1400" dirty="0"/>
          </a:p>
          <a:p>
            <a:pPr algn="ctr"/>
            <a:r>
              <a:rPr lang="en-IN" sz="1400" dirty="0"/>
              <a:t> metrics on test</a:t>
            </a:r>
            <a:endParaRPr lang="en-IN" sz="1400" dirty="0"/>
          </a:p>
          <a:p>
            <a:pPr algn="ctr"/>
            <a:r>
              <a:rPr lang="en-IN" sz="1400" dirty="0"/>
              <a:t> data for random </a:t>
            </a:r>
            <a:endParaRPr lang="en-IN" sz="1400" dirty="0"/>
          </a:p>
          <a:p>
            <a:pPr algn="ctr"/>
            <a:r>
              <a:rPr lang="en-IN" sz="1400" dirty="0"/>
              <a:t>forest</a:t>
            </a:r>
            <a:endParaRPr lang="en-IN" sz="1400" dirty="0"/>
          </a:p>
        </p:txBody>
      </p:sp>
      <p:sp>
        <p:nvSpPr>
          <p:cNvPr id="8333" name="TextBox 8332"/>
          <p:cNvSpPr txBox="1"/>
          <p:nvPr/>
        </p:nvSpPr>
        <p:spPr>
          <a:xfrm>
            <a:off x="5668130" y="4796221"/>
            <a:ext cx="1822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Predictions 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validation dataset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by </a:t>
            </a:r>
            <a:r>
              <a:rPr lang="en-IN" sz="1200" dirty="0"/>
              <a:t>naive bayes classifier</a:t>
            </a:r>
            <a:endParaRPr lang="en-IN" sz="1200" dirty="0"/>
          </a:p>
        </p:txBody>
      </p:sp>
      <p:sp>
        <p:nvSpPr>
          <p:cNvPr id="8335" name="TextBox 8334"/>
          <p:cNvSpPr txBox="1"/>
          <p:nvPr/>
        </p:nvSpPr>
        <p:spPr>
          <a:xfrm>
            <a:off x="7893326" y="4810000"/>
            <a:ext cx="18092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Predictions 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validation dataset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by </a:t>
            </a:r>
            <a:r>
              <a:rPr lang="en-IN" sz="1200" dirty="0"/>
              <a:t>random forest</a:t>
            </a:r>
            <a:endParaRPr lang="en-IN" sz="1200" dirty="0"/>
          </a:p>
          <a:p>
            <a:endParaRPr lang="en-IN" sz="1200" dirty="0"/>
          </a:p>
        </p:txBody>
      </p:sp>
      <p:sp>
        <p:nvSpPr>
          <p:cNvPr id="8343" name="Rectangle 8342"/>
          <p:cNvSpPr/>
          <p:nvPr/>
        </p:nvSpPr>
        <p:spPr>
          <a:xfrm>
            <a:off x="5573866" y="6056104"/>
            <a:ext cx="1822856" cy="69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Final prediction</a:t>
            </a:r>
            <a:endParaRPr lang="en-IN" sz="1600" dirty="0"/>
          </a:p>
        </p:txBody>
      </p:sp>
      <p:sp>
        <p:nvSpPr>
          <p:cNvPr id="16" name="Text Box 15"/>
          <p:cNvSpPr txBox="1"/>
          <p:nvPr/>
        </p:nvSpPr>
        <p:spPr>
          <a:xfrm>
            <a:off x="11381105" y="6080760"/>
            <a:ext cx="56134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.asfasf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899" y="682388"/>
            <a:ext cx="315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FLOW CHART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5188</Words>
  <Application>WPS Presentation</Application>
  <PresentationFormat>Widescreen</PresentationFormat>
  <Paragraphs>256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Wingdings 2</vt:lpstr>
      <vt:lpstr>Bookman Old Style</vt:lpstr>
      <vt:lpstr>Wingdings</vt:lpstr>
      <vt:lpstr>Rockwell Condensed</vt:lpstr>
      <vt:lpstr>Rockwell</vt:lpstr>
      <vt:lpstr>Microsoft YaHei</vt:lpstr>
      <vt:lpstr>Arial Unicode MS</vt:lpstr>
      <vt:lpstr>Calibri</vt:lpstr>
      <vt:lpstr>Rockwell</vt:lpstr>
      <vt:lpstr>Microsoft Himalaya</vt:lpstr>
      <vt:lpstr>Wood Type</vt:lpstr>
      <vt:lpstr>   SMART HEALTH PREDICTION FOR AVOIDING FUTURE HEALTH RISK                        </vt:lpstr>
      <vt:lpstr>OUTLINE</vt:lpstr>
      <vt:lpstr>PowerPoint 演示文稿</vt:lpstr>
      <vt:lpstr>Introduction</vt:lpstr>
      <vt:lpstr>Problem statement</vt:lpstr>
      <vt:lpstr>PROBLEM SOLUTION  </vt:lpstr>
      <vt:lpstr> USE CASE DIAGRAM</vt:lpstr>
      <vt:lpstr>BLOCK DIAGRAM</vt:lpstr>
      <vt:lpstr>PowerPoint 演示文稿</vt:lpstr>
      <vt:lpstr>REQUIREMENT SPECIFICATION(S/W &amp; H/W) </vt:lpstr>
      <vt:lpstr>WORKING</vt:lpstr>
      <vt:lpstr>Machine Learning Algorithms used</vt:lpstr>
      <vt:lpstr>PowerPoint 演示文稿</vt:lpstr>
      <vt:lpstr>PowerPoint 演示文稿</vt:lpstr>
      <vt:lpstr>Results </vt:lpstr>
      <vt:lpstr>           1st READINGS: </vt:lpstr>
      <vt:lpstr>CONCLUSION</vt:lpstr>
      <vt:lpstr>FUTURE SCOPE</vt:lpstr>
      <vt:lpstr>GANTT CHART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backpack                      -edp</dc:title>
  <dc:creator>Nishal Tej Danda</dc:creator>
  <cp:lastModifiedBy>google1584769834</cp:lastModifiedBy>
  <cp:revision>98</cp:revision>
  <dcterms:created xsi:type="dcterms:W3CDTF">2021-06-16T03:27:00Z</dcterms:created>
  <dcterms:modified xsi:type="dcterms:W3CDTF">2023-04-16T13:39:31Z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1033-11.2.0.11516</vt:lpwstr>
  </property>
  <property fmtid="{D5CDD505-2E9C-101B-9397-08002B2CF9AE}" pid="3" name="ICV">
    <vt:lpwstr>E66C93041A7D43A3968E9C019C10C4A5</vt:lpwstr>
  </property>
</Properties>
</file>