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73" r:id="rId5"/>
    <p:sldId id="281" r:id="rId6"/>
    <p:sldId id="282" r:id="rId7"/>
    <p:sldId id="262" r:id="rId8"/>
    <p:sldId id="283" r:id="rId9"/>
    <p:sldId id="279" r:id="rId10"/>
    <p:sldId id="280" r:id="rId11"/>
    <p:sldId id="284" r:id="rId12"/>
    <p:sldId id="263" r:id="rId13"/>
    <p:sldId id="278" r:id="rId14"/>
    <p:sldId id="270" r:id="rId15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>
          <a:extLst>
            <a:ext uri="{FF2B5EF4-FFF2-40B4-BE49-F238E27FC236}">
              <a16:creationId xmlns:a16="http://schemas.microsoft.com/office/drawing/2014/main" id="{6F58BDA7-A89F-CB17-4D00-E5A817ECB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>
            <a:extLst>
              <a:ext uri="{FF2B5EF4-FFF2-40B4-BE49-F238E27FC236}">
                <a16:creationId xmlns:a16="http://schemas.microsoft.com/office/drawing/2014/main" id="{70B86FC6-F127-4693-91C7-62F7EB04BA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>
            <a:extLst>
              <a:ext uri="{FF2B5EF4-FFF2-40B4-BE49-F238E27FC236}">
                <a16:creationId xmlns:a16="http://schemas.microsoft.com/office/drawing/2014/main" id="{8AD6DF0E-74EC-BAB6-BF0F-20925C53B8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153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6B6029F3-53B9-9F70-2205-604B13A85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>
            <a:extLst>
              <a:ext uri="{FF2B5EF4-FFF2-40B4-BE49-F238E27FC236}">
                <a16:creationId xmlns:a16="http://schemas.microsoft.com/office/drawing/2014/main" id="{B587660D-A313-9678-853F-E6B239D8B1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>
            <a:extLst>
              <a:ext uri="{FF2B5EF4-FFF2-40B4-BE49-F238E27FC236}">
                <a16:creationId xmlns:a16="http://schemas.microsoft.com/office/drawing/2014/main" id="{FE541975-365A-F36E-957B-AD72162EC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4850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5C3EBC7B-C0AA-BD42-4C28-8F7CD3C88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>
            <a:extLst>
              <a:ext uri="{FF2B5EF4-FFF2-40B4-BE49-F238E27FC236}">
                <a16:creationId xmlns:a16="http://schemas.microsoft.com/office/drawing/2014/main" id="{F13B9838-E88C-6550-57C2-0D0EEDE4FF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>
            <a:extLst>
              <a:ext uri="{FF2B5EF4-FFF2-40B4-BE49-F238E27FC236}">
                <a16:creationId xmlns:a16="http://schemas.microsoft.com/office/drawing/2014/main" id="{E48A026A-9A73-B836-200D-DBCE84F72B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5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A315E7DD-C14B-7529-23B3-C6C8ABFDF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>
            <a:extLst>
              <a:ext uri="{FF2B5EF4-FFF2-40B4-BE49-F238E27FC236}">
                <a16:creationId xmlns:a16="http://schemas.microsoft.com/office/drawing/2014/main" id="{B2182ED9-FC40-5E06-9459-EF22F541FB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>
            <a:extLst>
              <a:ext uri="{FF2B5EF4-FFF2-40B4-BE49-F238E27FC236}">
                <a16:creationId xmlns:a16="http://schemas.microsoft.com/office/drawing/2014/main" id="{6ABB6B11-292D-CB4E-C756-026318B2A8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4106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05ADF6D1-37E6-7F84-D2F9-464231800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>
            <a:extLst>
              <a:ext uri="{FF2B5EF4-FFF2-40B4-BE49-F238E27FC236}">
                <a16:creationId xmlns:a16="http://schemas.microsoft.com/office/drawing/2014/main" id="{607FCCC0-E089-E9F7-309B-1B279A72F9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>
            <a:extLst>
              <a:ext uri="{FF2B5EF4-FFF2-40B4-BE49-F238E27FC236}">
                <a16:creationId xmlns:a16="http://schemas.microsoft.com/office/drawing/2014/main" id="{AAEAA77C-F406-0577-4972-57D536D7A4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562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482400" y="1833840"/>
            <a:ext cx="11226960" cy="452286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 Multilingual ASR for Indic Languages Using OpenAI’s Whisper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Presented by: </a:t>
            </a:r>
            <a:r>
              <a:rPr lang="en-US" sz="24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Kadwasra</a:t>
            </a:r>
            <a:r>
              <a:rPr lang="en-US" sz="2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Swapna, Maha Lakshmi, Sheri Shiva Prasad Reddy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IN" sz="2400" b="1" dirty="0"/>
              <a:t>Guided by: </a:t>
            </a:r>
            <a:r>
              <a:rPr lang="en-US" sz="2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Dr. Bittu Kumar</a:t>
            </a:r>
            <a:endParaRPr sz="2400" dirty="0">
              <a:solidFill>
                <a:schemeClr val="dk1"/>
              </a:solidFill>
            </a:endParaRPr>
          </a:p>
          <a:p>
            <a:pPr algn="ctr"/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Affiliation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r>
              <a:rPr lang="en-US" sz="3200" dirty="0"/>
              <a:t> </a:t>
            </a:r>
            <a:r>
              <a:rPr lang="en-US" sz="2400" dirty="0"/>
              <a:t>Department of Electronics and Communication Engineering</a:t>
            </a:r>
            <a:br>
              <a:rPr lang="en-US" sz="2400" dirty="0"/>
            </a:br>
            <a:r>
              <a:rPr lang="en-US" sz="2400" dirty="0"/>
              <a:t>Koneru Lakshmaiah Education Foundation, Hyderabad, India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4" name="Google Shape;186;p28">
            <a:extLst>
              <a:ext uri="{FF2B5EF4-FFF2-40B4-BE49-F238E27FC236}">
                <a16:creationId xmlns:a16="http://schemas.microsoft.com/office/drawing/2014/main" id="{F25A6313-8C71-7209-16BD-EE975AEDDE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304" y="-575256"/>
            <a:ext cx="319087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>
          <a:extLst>
            <a:ext uri="{FF2B5EF4-FFF2-40B4-BE49-F238E27FC236}">
              <a16:creationId xmlns:a16="http://schemas.microsoft.com/office/drawing/2014/main" id="{6D92579C-2DA3-9312-34B4-AD20919D0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>
            <a:extLst>
              <a:ext uri="{FF2B5EF4-FFF2-40B4-BE49-F238E27FC236}">
                <a16:creationId xmlns:a16="http://schemas.microsoft.com/office/drawing/2014/main" id="{51B11792-6223-D310-1658-7EF88F0338D3}"/>
              </a:ext>
            </a:extLst>
          </p:cNvPr>
          <p:cNvSpPr/>
          <p:nvPr/>
        </p:nvSpPr>
        <p:spPr>
          <a:xfrm>
            <a:off x="19080" y="5721480"/>
            <a:ext cx="12191760" cy="1044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>
            <a:extLst>
              <a:ext uri="{FF2B5EF4-FFF2-40B4-BE49-F238E27FC236}">
                <a16:creationId xmlns:a16="http://schemas.microsoft.com/office/drawing/2014/main" id="{4AE7E558-B513-A4BB-01D8-589BABD7D9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9" name="Google Shape;159;p20">
            <a:extLst>
              <a:ext uri="{FF2B5EF4-FFF2-40B4-BE49-F238E27FC236}">
                <a16:creationId xmlns:a16="http://schemas.microsoft.com/office/drawing/2014/main" id="{022EEBF5-4923-53C6-0F9F-497F0F310776}"/>
              </a:ext>
            </a:extLst>
          </p:cNvPr>
          <p:cNvSpPr/>
          <p:nvPr/>
        </p:nvSpPr>
        <p:spPr>
          <a:xfrm>
            <a:off x="5659560" y="5817600"/>
            <a:ext cx="6512760" cy="78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just">
              <a:buSzPts val="1500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Kadwasra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Swapna, Maha Lakshmi, Sheri Shiva Prasad Reddy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lang="en-US" sz="18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>
            <a:extLst>
              <a:ext uri="{FF2B5EF4-FFF2-40B4-BE49-F238E27FC236}">
                <a16:creationId xmlns:a16="http://schemas.microsoft.com/office/drawing/2014/main" id="{42D9A6A3-4E18-3D97-6698-F8DFEAA027F5}"/>
              </a:ext>
            </a:extLst>
          </p:cNvPr>
          <p:cNvSpPr/>
          <p:nvPr/>
        </p:nvSpPr>
        <p:spPr>
          <a:xfrm>
            <a:off x="233725" y="804900"/>
            <a:ext cx="11463900" cy="4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742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1" name="Google Shape;161;p20">
            <a:extLst>
              <a:ext uri="{FF2B5EF4-FFF2-40B4-BE49-F238E27FC236}">
                <a16:creationId xmlns:a16="http://schemas.microsoft.com/office/drawing/2014/main" id="{F382DFA7-C549-8078-EB6A-01598071967F}"/>
              </a:ext>
            </a:extLst>
          </p:cNvPr>
          <p:cNvSpPr/>
          <p:nvPr/>
        </p:nvSpPr>
        <p:spPr>
          <a:xfrm>
            <a:off x="133200" y="98400"/>
            <a:ext cx="114639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195;p29">
            <a:extLst>
              <a:ext uri="{FF2B5EF4-FFF2-40B4-BE49-F238E27FC236}">
                <a16:creationId xmlns:a16="http://schemas.microsoft.com/office/drawing/2014/main" id="{9BF70E21-EB7D-4BBC-7BC4-DBFEC662E2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646" y="5033579"/>
            <a:ext cx="3190875" cy="2041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BE3C1C-2429-0ACD-58E1-4FC916A06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873" y="521076"/>
            <a:ext cx="10408403" cy="466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8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>
          <a:extLst>
            <a:ext uri="{FF2B5EF4-FFF2-40B4-BE49-F238E27FC236}">
              <a16:creationId xmlns:a16="http://schemas.microsoft.com/office/drawing/2014/main" id="{532D063A-0C0C-48DD-1534-48DA3569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>
            <a:extLst>
              <a:ext uri="{FF2B5EF4-FFF2-40B4-BE49-F238E27FC236}">
                <a16:creationId xmlns:a16="http://schemas.microsoft.com/office/drawing/2014/main" id="{768CD9CD-065F-4DB7-84DA-BBF2F4BFCD74}"/>
              </a:ext>
            </a:extLst>
          </p:cNvPr>
          <p:cNvSpPr/>
          <p:nvPr/>
        </p:nvSpPr>
        <p:spPr>
          <a:xfrm>
            <a:off x="19080" y="5721480"/>
            <a:ext cx="12191760" cy="1044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>
            <a:extLst>
              <a:ext uri="{FF2B5EF4-FFF2-40B4-BE49-F238E27FC236}">
                <a16:creationId xmlns:a16="http://schemas.microsoft.com/office/drawing/2014/main" id="{0AD3C7B0-C36B-27DC-4E6A-D18BBFC1EE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59" name="Google Shape;159;p20">
            <a:extLst>
              <a:ext uri="{FF2B5EF4-FFF2-40B4-BE49-F238E27FC236}">
                <a16:creationId xmlns:a16="http://schemas.microsoft.com/office/drawing/2014/main" id="{C4ADF786-FEF7-F520-BA9A-087CE8545076}"/>
              </a:ext>
            </a:extLst>
          </p:cNvPr>
          <p:cNvSpPr/>
          <p:nvPr/>
        </p:nvSpPr>
        <p:spPr>
          <a:xfrm>
            <a:off x="5659560" y="5817600"/>
            <a:ext cx="6512760" cy="78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just">
              <a:buSzPts val="1500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Kadwasra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Swapna, Maha Lakshmi, Sheri Shiva Prasad Reddy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lang="en-US" sz="18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>
            <a:extLst>
              <a:ext uri="{FF2B5EF4-FFF2-40B4-BE49-F238E27FC236}">
                <a16:creationId xmlns:a16="http://schemas.microsoft.com/office/drawing/2014/main" id="{7188EA3D-2E08-89DF-449C-6989ADE5C854}"/>
              </a:ext>
            </a:extLst>
          </p:cNvPr>
          <p:cNvSpPr/>
          <p:nvPr/>
        </p:nvSpPr>
        <p:spPr>
          <a:xfrm>
            <a:off x="233725" y="804900"/>
            <a:ext cx="11463900" cy="4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742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1" name="Google Shape;161;p20">
            <a:extLst>
              <a:ext uri="{FF2B5EF4-FFF2-40B4-BE49-F238E27FC236}">
                <a16:creationId xmlns:a16="http://schemas.microsoft.com/office/drawing/2014/main" id="{C5C701E5-C307-5A5A-AE15-D9B4A8D4DAF6}"/>
              </a:ext>
            </a:extLst>
          </p:cNvPr>
          <p:cNvSpPr/>
          <p:nvPr/>
        </p:nvSpPr>
        <p:spPr>
          <a:xfrm>
            <a:off x="133200" y="98400"/>
            <a:ext cx="114639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195;p29">
            <a:extLst>
              <a:ext uri="{FF2B5EF4-FFF2-40B4-BE49-F238E27FC236}">
                <a16:creationId xmlns:a16="http://schemas.microsoft.com/office/drawing/2014/main" id="{7C4A5C23-220E-F0B3-BCFE-A38E2A5E17B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646" y="5033579"/>
            <a:ext cx="3190875" cy="2041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A2E9B33-5945-9BAE-C69B-91D878A58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096" y="451714"/>
            <a:ext cx="7904116" cy="453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1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>
            <a:off x="19080" y="5721480"/>
            <a:ext cx="12191760" cy="1044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511152" y="368990"/>
            <a:ext cx="10972500" cy="43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4400"/>
            </a:pPr>
            <a:r>
              <a:rPr lang="en-IN" sz="3200" b="1" dirty="0"/>
              <a:t>Conclusion</a:t>
            </a:r>
            <a:br>
              <a:rPr lang="en-IN" sz="3200" b="1" dirty="0"/>
            </a:b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5659560" y="5817600"/>
            <a:ext cx="6512760" cy="78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just">
              <a:buSzPts val="1500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Kadwasra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Swapna, Maha Lakshmi, Sheri Shiva Prasad Reddy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lang="en-US" sz="18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195;p29">
            <a:extLst>
              <a:ext uri="{FF2B5EF4-FFF2-40B4-BE49-F238E27FC236}">
                <a16:creationId xmlns:a16="http://schemas.microsoft.com/office/drawing/2014/main" id="{487CFEB1-53AA-7E5F-EB34-E3C7C924BB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646" y="5033579"/>
            <a:ext cx="3190875" cy="20412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0BB4777-7698-4058-3DC5-8D37F7532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1445" y="1161321"/>
            <a:ext cx="11189110" cy="2021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Successfully developed an </a:t>
            </a:r>
            <a:r>
              <a:rPr lang="en-US" sz="2000" b="1" dirty="0"/>
              <a:t>offline ASR system</a:t>
            </a:r>
            <a:r>
              <a:rPr lang="en-US" sz="2000" dirty="0"/>
              <a:t> optimized for Indic languages.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Ensured </a:t>
            </a:r>
            <a:r>
              <a:rPr lang="en-US" sz="2000" b="1" dirty="0"/>
              <a:t>privacy and security</a:t>
            </a:r>
            <a:r>
              <a:rPr lang="en-US" sz="2000" dirty="0"/>
              <a:t> by eliminating cloud dependency.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Achieved </a:t>
            </a:r>
            <a:r>
              <a:rPr lang="en-US" sz="2000" b="1" dirty="0"/>
              <a:t>high accuracy and low latency</a:t>
            </a:r>
            <a:r>
              <a:rPr lang="en-US" sz="2000" dirty="0"/>
              <a:t> for speech-to-text conversion.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Provided a </a:t>
            </a:r>
            <a:r>
              <a:rPr lang="en-US" sz="2000" b="1" dirty="0"/>
              <a:t>cost-effective</a:t>
            </a:r>
            <a:r>
              <a:rPr lang="en-US" sz="2000" dirty="0"/>
              <a:t> solution with no recurring API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>
          <a:extLst>
            <a:ext uri="{FF2B5EF4-FFF2-40B4-BE49-F238E27FC236}">
              <a16:creationId xmlns:a16="http://schemas.microsoft.com/office/drawing/2014/main" id="{91C6102C-344A-2880-8C8F-0C59080F9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>
            <a:extLst>
              <a:ext uri="{FF2B5EF4-FFF2-40B4-BE49-F238E27FC236}">
                <a16:creationId xmlns:a16="http://schemas.microsoft.com/office/drawing/2014/main" id="{671F4E44-9B25-C20C-444F-C8AB45960708}"/>
              </a:ext>
            </a:extLst>
          </p:cNvPr>
          <p:cNvSpPr/>
          <p:nvPr/>
        </p:nvSpPr>
        <p:spPr>
          <a:xfrm>
            <a:off x="19080" y="5721480"/>
            <a:ext cx="12191760" cy="1044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>
            <a:extLst>
              <a:ext uri="{FF2B5EF4-FFF2-40B4-BE49-F238E27FC236}">
                <a16:creationId xmlns:a16="http://schemas.microsoft.com/office/drawing/2014/main" id="{19153242-2D39-955B-4BF9-6F0B36244E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1152" y="368990"/>
            <a:ext cx="10972500" cy="43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4400"/>
            </a:pPr>
            <a:r>
              <a:rPr lang="en-IN" sz="3200" b="1" dirty="0"/>
              <a:t>Future Work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Google Shape;169;p21">
            <a:extLst>
              <a:ext uri="{FF2B5EF4-FFF2-40B4-BE49-F238E27FC236}">
                <a16:creationId xmlns:a16="http://schemas.microsoft.com/office/drawing/2014/main" id="{CC554412-71A2-975E-DF71-F7F9FD094E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70" name="Google Shape;170;p21">
            <a:extLst>
              <a:ext uri="{FF2B5EF4-FFF2-40B4-BE49-F238E27FC236}">
                <a16:creationId xmlns:a16="http://schemas.microsoft.com/office/drawing/2014/main" id="{953515F0-0E9A-6D94-A193-258D8BDCB96A}"/>
              </a:ext>
            </a:extLst>
          </p:cNvPr>
          <p:cNvSpPr/>
          <p:nvPr/>
        </p:nvSpPr>
        <p:spPr>
          <a:xfrm>
            <a:off x="5659560" y="5817600"/>
            <a:ext cx="6512760" cy="78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just">
              <a:buSzPts val="1500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Kadwasra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Swapna, Maha Lakshmi, Sheri Shiva Prasad Reddy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lang="en-US" sz="18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195;p29">
            <a:extLst>
              <a:ext uri="{FF2B5EF4-FFF2-40B4-BE49-F238E27FC236}">
                <a16:creationId xmlns:a16="http://schemas.microsoft.com/office/drawing/2014/main" id="{07451CCE-839D-B321-F6CC-170BF78EBA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646" y="5033579"/>
            <a:ext cx="3190875" cy="20412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B12DA6C-E4FA-81CD-1B06-DE7BFC4FB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0646" y="1285700"/>
            <a:ext cx="11189110" cy="2021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Improve Dialect Recognition:</a:t>
            </a:r>
            <a:r>
              <a:rPr lang="en-US" sz="2000" dirty="0"/>
              <a:t> Enhance model adaptability to regional variations.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Optimize Performance:</a:t>
            </a:r>
            <a:r>
              <a:rPr lang="en-US" sz="2000" dirty="0"/>
              <a:t> Reduce processing time for real-time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Expand Language Support:</a:t>
            </a:r>
            <a:r>
              <a:rPr lang="en-US" sz="2000" dirty="0"/>
              <a:t> Incorporate more Indic and low-resource languages.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Develop User-Friendly UI:</a:t>
            </a:r>
            <a:r>
              <a:rPr lang="en-US" sz="2000" dirty="0"/>
              <a:t> Enhance accessibility for diverse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30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/>
          <p:nvPr/>
        </p:nvSpPr>
        <p:spPr>
          <a:xfrm>
            <a:off x="19080" y="5721480"/>
            <a:ext cx="12191760" cy="1044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4483800" y="2505600"/>
            <a:ext cx="326232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5400"/>
              <a:buFont typeface="Calibri"/>
              <a:buNone/>
            </a:pPr>
            <a:r>
              <a:rPr lang="en-US" sz="5400" b="0" strike="noStrike">
                <a:solidFill>
                  <a:srgbClr val="203864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54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5659560" y="5817600"/>
            <a:ext cx="6512760" cy="78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just">
              <a:buSzPts val="1500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Kadwasra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Swapna, Maha Lakshmi, Sheri Shiva Prasad Reddy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lang="en-US" sz="18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195;p29">
            <a:extLst>
              <a:ext uri="{FF2B5EF4-FFF2-40B4-BE49-F238E27FC236}">
                <a16:creationId xmlns:a16="http://schemas.microsoft.com/office/drawing/2014/main" id="{FF712313-52E4-6B12-6881-99261B1598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646" y="5033579"/>
            <a:ext cx="3190875" cy="2041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19080" y="5721480"/>
            <a:ext cx="12191760" cy="1044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5659560" y="5817600"/>
            <a:ext cx="6512760" cy="78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just">
              <a:buSzPts val="1500"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Kadwasra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Swapna, Maha Lakshmi, Sheri Shiva Prasad Reddy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sz="15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181352" y="354802"/>
            <a:ext cx="38217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5400"/>
              <a:buFont typeface="Calibri"/>
              <a:buNone/>
            </a:pPr>
            <a:r>
              <a:rPr lang="en-US" sz="3200" b="1" dirty="0">
                <a:solidFill>
                  <a:srgbClr val="203864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Introduction</a:t>
            </a:r>
            <a:endParaRPr sz="3200" b="1" strike="noStrik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711856" y="1269169"/>
            <a:ext cx="10968480" cy="447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Offline ASR enhances privacy &amp; accessibility.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Indic languages pose unique linguistic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Whisper enables multilingual speech-to-text conversion.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Optimized for low-resource settings &amp; offline use.</a:t>
            </a:r>
          </a:p>
          <a:p>
            <a:pPr>
              <a:buClr>
                <a:schemeClr val="dk1"/>
              </a:buClr>
              <a:buSzPts val="3200"/>
            </a:pPr>
            <a:r>
              <a:rPr lang="en-US" sz="2400" b="1" dirty="0"/>
              <a:t>Goal:</a:t>
            </a:r>
            <a:r>
              <a:rPr lang="en-US" sz="2400" dirty="0"/>
              <a:t> Develop an offline, web-based ASR and translation system for Indic languages.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pic>
        <p:nvPicPr>
          <p:cNvPr id="2" name="Google Shape;195;p29">
            <a:extLst>
              <a:ext uri="{FF2B5EF4-FFF2-40B4-BE49-F238E27FC236}">
                <a16:creationId xmlns:a16="http://schemas.microsoft.com/office/drawing/2014/main" id="{BC99D14F-F9F6-DAAA-1E17-F6B310A980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646" y="5033579"/>
            <a:ext cx="3190875" cy="2041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532600" y="150600"/>
            <a:ext cx="109725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4400"/>
            </a:pPr>
            <a:r>
              <a:rPr lang="en-IN" sz="3200" b="1" dirty="0"/>
              <a:t>Proposed Methodology</a:t>
            </a:r>
            <a:br>
              <a:rPr lang="en-IN" sz="3200" b="1" dirty="0"/>
            </a:b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19080" y="5721480"/>
            <a:ext cx="12191760" cy="1044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5659560" y="5817600"/>
            <a:ext cx="6512760" cy="78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just">
              <a:buSzPts val="1500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Kadwasra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Swapna, Maha Lakshmi, Sheri Shiva Prasad Reddy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lang="en-US" sz="18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195;p29">
            <a:extLst>
              <a:ext uri="{FF2B5EF4-FFF2-40B4-BE49-F238E27FC236}">
                <a16:creationId xmlns:a16="http://schemas.microsoft.com/office/drawing/2014/main" id="{300D33AD-13D1-9A63-8894-04A9F3381A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646" y="5033579"/>
            <a:ext cx="3190875" cy="2041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8CF8B7-E6CE-4B22-5C2C-A4E93E03A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6675" y="0"/>
            <a:ext cx="2598425" cy="568236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BD7DFC7-8CCE-9743-EB91-41D3E21C87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0646" y="1188553"/>
            <a:ext cx="872727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OpenAI’s Whisper for ASR.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 Handling: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 for Indic language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Offline Deployment: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without internet dependency.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simple, accessible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Testing: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 accuracy &amp; efficiency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7;p16">
            <a:extLst>
              <a:ext uri="{FF2B5EF4-FFF2-40B4-BE49-F238E27FC236}">
                <a16:creationId xmlns:a16="http://schemas.microsoft.com/office/drawing/2014/main" id="{04C93870-D32A-640F-0BE4-5F67DDA4A660}"/>
              </a:ext>
            </a:extLst>
          </p:cNvPr>
          <p:cNvSpPr/>
          <p:nvPr/>
        </p:nvSpPr>
        <p:spPr>
          <a:xfrm>
            <a:off x="19080" y="5721480"/>
            <a:ext cx="12191760" cy="1044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0;p16">
            <a:extLst>
              <a:ext uri="{FF2B5EF4-FFF2-40B4-BE49-F238E27FC236}">
                <a16:creationId xmlns:a16="http://schemas.microsoft.com/office/drawing/2014/main" id="{B991C27F-5F83-64FF-5C2B-2C80D7257E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8" name="Google Shape;121;p16">
            <a:extLst>
              <a:ext uri="{FF2B5EF4-FFF2-40B4-BE49-F238E27FC236}">
                <a16:creationId xmlns:a16="http://schemas.microsoft.com/office/drawing/2014/main" id="{8FC20BCB-8226-D10A-B08B-7065AC575C07}"/>
              </a:ext>
            </a:extLst>
          </p:cNvPr>
          <p:cNvSpPr/>
          <p:nvPr/>
        </p:nvSpPr>
        <p:spPr>
          <a:xfrm>
            <a:off x="5659560" y="5817600"/>
            <a:ext cx="6512760" cy="78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just">
              <a:buSzPts val="1500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Kadwasra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Swapna, Maha Lakshmi, Sheri Shiva Prasad Reddy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lang="en-US" sz="18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2;p16">
            <a:extLst>
              <a:ext uri="{FF2B5EF4-FFF2-40B4-BE49-F238E27FC236}">
                <a16:creationId xmlns:a16="http://schemas.microsoft.com/office/drawing/2014/main" id="{92BBE08F-A44B-E909-CBD6-CA01CAECBD15}"/>
              </a:ext>
            </a:extLst>
          </p:cNvPr>
          <p:cNvSpPr txBox="1"/>
          <p:nvPr/>
        </p:nvSpPr>
        <p:spPr>
          <a:xfrm>
            <a:off x="845573" y="1582361"/>
            <a:ext cx="1093211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Input Module:</a:t>
            </a:r>
            <a:r>
              <a:rPr lang="en-US" sz="2400" dirty="0"/>
              <a:t> Accepts speech input from users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1" dirty="0"/>
              <a:t>Preprocessing Unit:</a:t>
            </a:r>
            <a:r>
              <a:rPr lang="en-IN" sz="2400" dirty="0"/>
              <a:t> Enhances audio quality &amp; normalizes input.</a:t>
            </a:r>
            <a:endParaRPr lang="en-US" sz="24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ASR Engine (Whisper):</a:t>
            </a:r>
            <a:r>
              <a:rPr lang="en-US" sz="2400" dirty="0"/>
              <a:t> Converts speech to text offline.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Post-Processing:</a:t>
            </a:r>
            <a:r>
              <a:rPr lang="en-US" sz="2400" dirty="0"/>
              <a:t> Enhances accuracy and formats text output.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Offline Execution:</a:t>
            </a:r>
            <a:r>
              <a:rPr lang="en-US" sz="2400" dirty="0"/>
              <a:t> Runs locally without internet dependency.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Output Module:</a:t>
            </a:r>
            <a:r>
              <a:rPr lang="en-US" sz="2400" dirty="0"/>
              <a:t> Displays or saves transcribed text.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21310-ABE1-4ADF-70D8-8B0379655282}"/>
              </a:ext>
            </a:extLst>
          </p:cNvPr>
          <p:cNvSpPr txBox="1"/>
          <p:nvPr/>
        </p:nvSpPr>
        <p:spPr>
          <a:xfrm>
            <a:off x="692935" y="472472"/>
            <a:ext cx="5422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4000" b="1" dirty="0"/>
              <a:t>System Architecture</a:t>
            </a:r>
          </a:p>
          <a:p>
            <a:pPr lvl="1"/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Google Shape;195;p29">
            <a:extLst>
              <a:ext uri="{FF2B5EF4-FFF2-40B4-BE49-F238E27FC236}">
                <a16:creationId xmlns:a16="http://schemas.microsoft.com/office/drawing/2014/main" id="{0549BC74-363C-3AAE-1C0A-5835B982E0D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646" y="5033579"/>
            <a:ext cx="3190875" cy="2041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36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6786A-AE8F-DF95-27FE-D7A4B6920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7;p16">
            <a:extLst>
              <a:ext uri="{FF2B5EF4-FFF2-40B4-BE49-F238E27FC236}">
                <a16:creationId xmlns:a16="http://schemas.microsoft.com/office/drawing/2014/main" id="{7500B757-165D-4423-3D38-0548777CA5EC}"/>
              </a:ext>
            </a:extLst>
          </p:cNvPr>
          <p:cNvSpPr/>
          <p:nvPr/>
        </p:nvSpPr>
        <p:spPr>
          <a:xfrm>
            <a:off x="19080" y="5721480"/>
            <a:ext cx="12191760" cy="1044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0;p16">
            <a:extLst>
              <a:ext uri="{FF2B5EF4-FFF2-40B4-BE49-F238E27FC236}">
                <a16:creationId xmlns:a16="http://schemas.microsoft.com/office/drawing/2014/main" id="{981A6CF4-8EDE-CB12-4C38-CAEEEFBAB47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" name="Google Shape;121;p16">
            <a:extLst>
              <a:ext uri="{FF2B5EF4-FFF2-40B4-BE49-F238E27FC236}">
                <a16:creationId xmlns:a16="http://schemas.microsoft.com/office/drawing/2014/main" id="{81B88536-CDD1-6BBB-3D6D-21EEB207CBAE}"/>
              </a:ext>
            </a:extLst>
          </p:cNvPr>
          <p:cNvSpPr/>
          <p:nvPr/>
        </p:nvSpPr>
        <p:spPr>
          <a:xfrm>
            <a:off x="5659560" y="5817600"/>
            <a:ext cx="6512760" cy="78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just">
              <a:buSzPts val="1500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Kadwasra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Swapna, Maha Lakshmi, Sheri Shiva Prasad Reddy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lang="en-US" sz="18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195;p29">
            <a:extLst>
              <a:ext uri="{FF2B5EF4-FFF2-40B4-BE49-F238E27FC236}">
                <a16:creationId xmlns:a16="http://schemas.microsoft.com/office/drawing/2014/main" id="{E57F52F0-CB7F-1201-0A93-C8AC60A3C34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646" y="5033579"/>
            <a:ext cx="3190875" cy="2041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1075D7-3E35-87AB-4A94-87E7DA34F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706" y="379388"/>
            <a:ext cx="10040291" cy="481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9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07C0D-D582-D59A-7FE7-878F69D48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7;p16">
            <a:extLst>
              <a:ext uri="{FF2B5EF4-FFF2-40B4-BE49-F238E27FC236}">
                <a16:creationId xmlns:a16="http://schemas.microsoft.com/office/drawing/2014/main" id="{EBE2453E-E4DA-7AE7-DA6D-A834931559D5}"/>
              </a:ext>
            </a:extLst>
          </p:cNvPr>
          <p:cNvSpPr/>
          <p:nvPr/>
        </p:nvSpPr>
        <p:spPr>
          <a:xfrm>
            <a:off x="19080" y="5721480"/>
            <a:ext cx="12191760" cy="1044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0;p16">
            <a:extLst>
              <a:ext uri="{FF2B5EF4-FFF2-40B4-BE49-F238E27FC236}">
                <a16:creationId xmlns:a16="http://schemas.microsoft.com/office/drawing/2014/main" id="{E2D111CD-E211-EA14-7C36-014B01FFB87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" name="Google Shape;121;p16">
            <a:extLst>
              <a:ext uri="{FF2B5EF4-FFF2-40B4-BE49-F238E27FC236}">
                <a16:creationId xmlns:a16="http://schemas.microsoft.com/office/drawing/2014/main" id="{FCC49F2F-2BEE-3FE6-CB7B-66A97B4A6744}"/>
              </a:ext>
            </a:extLst>
          </p:cNvPr>
          <p:cNvSpPr/>
          <p:nvPr/>
        </p:nvSpPr>
        <p:spPr>
          <a:xfrm>
            <a:off x="5659560" y="5817600"/>
            <a:ext cx="6512760" cy="78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just">
              <a:buSzPts val="1500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Kadwasra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Swapna, Maha Lakshmi, Sheri Shiva Prasad Reddy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lang="en-US" sz="18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195;p29">
            <a:extLst>
              <a:ext uri="{FF2B5EF4-FFF2-40B4-BE49-F238E27FC236}">
                <a16:creationId xmlns:a16="http://schemas.microsoft.com/office/drawing/2014/main" id="{D9EE38D7-6140-ADE6-FB09-E092F471C8B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646" y="5033579"/>
            <a:ext cx="3190875" cy="2041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8B51B8-622D-D869-9D3C-B89274C28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746" y="495368"/>
            <a:ext cx="6975905" cy="46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2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>
            <a:off x="19080" y="5721480"/>
            <a:ext cx="12191760" cy="1044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5659560" y="5817600"/>
            <a:ext cx="6512760" cy="78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just">
              <a:buSzPts val="1500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Kadwasra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Swapna, Maha Lakshmi, Sheri Shiva Prasad Reddy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lang="en-US" sz="18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233725" y="804900"/>
            <a:ext cx="11463900" cy="4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742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133200" y="98400"/>
            <a:ext cx="114639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IN" sz="4000" b="1" dirty="0"/>
              <a:t>Results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195;p29">
            <a:extLst>
              <a:ext uri="{FF2B5EF4-FFF2-40B4-BE49-F238E27FC236}">
                <a16:creationId xmlns:a16="http://schemas.microsoft.com/office/drawing/2014/main" id="{271B7B68-CE15-2C98-6C7B-144CD11544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646" y="5033579"/>
            <a:ext cx="3190875" cy="204126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FFD3DE-347E-8AE4-32D3-F0F272CAA3AC}"/>
              </a:ext>
            </a:extLst>
          </p:cNvPr>
          <p:cNvSpPr txBox="1"/>
          <p:nvPr/>
        </p:nvSpPr>
        <p:spPr>
          <a:xfrm>
            <a:off x="342646" y="1134004"/>
            <a:ext cx="11206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Successfully </a:t>
            </a:r>
            <a:r>
              <a:rPr lang="en-US" sz="2400" b="1" dirty="0"/>
              <a:t>converted speech to text</a:t>
            </a:r>
            <a:r>
              <a:rPr lang="en-US" sz="2400" dirty="0"/>
              <a:t> across multiple languages.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Achieved </a:t>
            </a:r>
            <a:r>
              <a:rPr lang="en-US" sz="2400" b="1" dirty="0"/>
              <a:t>low latency</a:t>
            </a:r>
            <a:r>
              <a:rPr lang="en-US" sz="2400" dirty="0"/>
              <a:t> and </a:t>
            </a:r>
            <a:r>
              <a:rPr lang="en-US" sz="2400" b="1" dirty="0"/>
              <a:t>high accuracy</a:t>
            </a:r>
            <a:r>
              <a:rPr lang="en-US" sz="2400" dirty="0"/>
              <a:t> in offline mode.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Demonstrated </a:t>
            </a:r>
            <a:r>
              <a:rPr lang="en-US" sz="2400" b="1" dirty="0"/>
              <a:t>robust performance</a:t>
            </a:r>
            <a:r>
              <a:rPr lang="en-US" sz="2400" dirty="0"/>
              <a:t> in real-world scenarios.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1A5DFA-00B1-A23A-79A1-410856A85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030" y="2769695"/>
            <a:ext cx="9507939" cy="2594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>
          <a:extLst>
            <a:ext uri="{FF2B5EF4-FFF2-40B4-BE49-F238E27FC236}">
              <a16:creationId xmlns:a16="http://schemas.microsoft.com/office/drawing/2014/main" id="{DC23BC17-C1EE-1794-BD48-D8E71F1F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>
            <a:extLst>
              <a:ext uri="{FF2B5EF4-FFF2-40B4-BE49-F238E27FC236}">
                <a16:creationId xmlns:a16="http://schemas.microsoft.com/office/drawing/2014/main" id="{311C85AF-9C13-86D8-1916-E354A02827F6}"/>
              </a:ext>
            </a:extLst>
          </p:cNvPr>
          <p:cNvSpPr/>
          <p:nvPr/>
        </p:nvSpPr>
        <p:spPr>
          <a:xfrm>
            <a:off x="19080" y="5721480"/>
            <a:ext cx="12191760" cy="1044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>
            <a:extLst>
              <a:ext uri="{FF2B5EF4-FFF2-40B4-BE49-F238E27FC236}">
                <a16:creationId xmlns:a16="http://schemas.microsoft.com/office/drawing/2014/main" id="{BB1F0CB1-41DF-4CF8-B6E0-BFDB3BAA73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9" name="Google Shape;159;p20">
            <a:extLst>
              <a:ext uri="{FF2B5EF4-FFF2-40B4-BE49-F238E27FC236}">
                <a16:creationId xmlns:a16="http://schemas.microsoft.com/office/drawing/2014/main" id="{8C18B333-C0CA-B72F-3064-1C82B818F15E}"/>
              </a:ext>
            </a:extLst>
          </p:cNvPr>
          <p:cNvSpPr/>
          <p:nvPr/>
        </p:nvSpPr>
        <p:spPr>
          <a:xfrm>
            <a:off x="5659560" y="5817600"/>
            <a:ext cx="6512760" cy="78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just">
              <a:buSzPts val="1500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Kadwasra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Swapna, Maha Lakshmi, Sheri Shiva Prasad Reddy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lang="en-US" sz="18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>
            <a:extLst>
              <a:ext uri="{FF2B5EF4-FFF2-40B4-BE49-F238E27FC236}">
                <a16:creationId xmlns:a16="http://schemas.microsoft.com/office/drawing/2014/main" id="{23286B28-7686-1E94-878D-961940CA839C}"/>
              </a:ext>
            </a:extLst>
          </p:cNvPr>
          <p:cNvSpPr/>
          <p:nvPr/>
        </p:nvSpPr>
        <p:spPr>
          <a:xfrm>
            <a:off x="233725" y="804900"/>
            <a:ext cx="11463900" cy="4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742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1" name="Google Shape;161;p20">
            <a:extLst>
              <a:ext uri="{FF2B5EF4-FFF2-40B4-BE49-F238E27FC236}">
                <a16:creationId xmlns:a16="http://schemas.microsoft.com/office/drawing/2014/main" id="{8F4A8B2A-B8EF-A42B-A5A5-765C3D69527C}"/>
              </a:ext>
            </a:extLst>
          </p:cNvPr>
          <p:cNvSpPr/>
          <p:nvPr/>
        </p:nvSpPr>
        <p:spPr>
          <a:xfrm>
            <a:off x="133200" y="98400"/>
            <a:ext cx="114639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195;p29">
            <a:extLst>
              <a:ext uri="{FF2B5EF4-FFF2-40B4-BE49-F238E27FC236}">
                <a16:creationId xmlns:a16="http://schemas.microsoft.com/office/drawing/2014/main" id="{5F839AED-9D58-485C-4783-1CCFC9A579D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646" y="5033579"/>
            <a:ext cx="3190875" cy="2041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05631A-6A9F-96D6-DB68-EC810EE8B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489" y="684676"/>
            <a:ext cx="9720213" cy="42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3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>
          <a:extLst>
            <a:ext uri="{FF2B5EF4-FFF2-40B4-BE49-F238E27FC236}">
              <a16:creationId xmlns:a16="http://schemas.microsoft.com/office/drawing/2014/main" id="{4393AAE5-A0C0-663E-6227-D01C631DE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>
            <a:extLst>
              <a:ext uri="{FF2B5EF4-FFF2-40B4-BE49-F238E27FC236}">
                <a16:creationId xmlns:a16="http://schemas.microsoft.com/office/drawing/2014/main" id="{35621AA3-76A0-AA7C-5DFA-E0C2195E9593}"/>
              </a:ext>
            </a:extLst>
          </p:cNvPr>
          <p:cNvSpPr/>
          <p:nvPr/>
        </p:nvSpPr>
        <p:spPr>
          <a:xfrm>
            <a:off x="19080" y="5721480"/>
            <a:ext cx="12191760" cy="1044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>
            <a:extLst>
              <a:ext uri="{FF2B5EF4-FFF2-40B4-BE49-F238E27FC236}">
                <a16:creationId xmlns:a16="http://schemas.microsoft.com/office/drawing/2014/main" id="{7C4BE909-C41A-AA7D-C5E5-B957E3A330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59" name="Google Shape;159;p20">
            <a:extLst>
              <a:ext uri="{FF2B5EF4-FFF2-40B4-BE49-F238E27FC236}">
                <a16:creationId xmlns:a16="http://schemas.microsoft.com/office/drawing/2014/main" id="{C3F7D776-D1E1-6D27-34F4-766F3FA5B2FB}"/>
              </a:ext>
            </a:extLst>
          </p:cNvPr>
          <p:cNvSpPr/>
          <p:nvPr/>
        </p:nvSpPr>
        <p:spPr>
          <a:xfrm>
            <a:off x="5659560" y="5817600"/>
            <a:ext cx="6512760" cy="78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just">
              <a:buSzPts val="1500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Kadwasra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Swapna, Maha Lakshmi, Sheri Shiva Prasad Reddy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lang="en-US" sz="18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>
            <a:extLst>
              <a:ext uri="{FF2B5EF4-FFF2-40B4-BE49-F238E27FC236}">
                <a16:creationId xmlns:a16="http://schemas.microsoft.com/office/drawing/2014/main" id="{20A80231-4267-8B71-E512-497F1B9B6922}"/>
              </a:ext>
            </a:extLst>
          </p:cNvPr>
          <p:cNvSpPr/>
          <p:nvPr/>
        </p:nvSpPr>
        <p:spPr>
          <a:xfrm>
            <a:off x="233725" y="804900"/>
            <a:ext cx="11463900" cy="4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742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1" name="Google Shape;161;p20">
            <a:extLst>
              <a:ext uri="{FF2B5EF4-FFF2-40B4-BE49-F238E27FC236}">
                <a16:creationId xmlns:a16="http://schemas.microsoft.com/office/drawing/2014/main" id="{AA9FFF7D-20F5-16CF-FC2A-8BE9501DD432}"/>
              </a:ext>
            </a:extLst>
          </p:cNvPr>
          <p:cNvSpPr/>
          <p:nvPr/>
        </p:nvSpPr>
        <p:spPr>
          <a:xfrm>
            <a:off x="133200" y="98400"/>
            <a:ext cx="114639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195;p29">
            <a:extLst>
              <a:ext uri="{FF2B5EF4-FFF2-40B4-BE49-F238E27FC236}">
                <a16:creationId xmlns:a16="http://schemas.microsoft.com/office/drawing/2014/main" id="{E004FBC4-ACB3-688D-5F45-90C35A0A73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646" y="5033579"/>
            <a:ext cx="3190875" cy="2041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4AB08D-BF9F-B64F-00A0-E76F5B3A3B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61" y="274260"/>
            <a:ext cx="10264878" cy="4966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58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453</Words>
  <Application>Microsoft Office PowerPoint</Application>
  <PresentationFormat>Widescreen</PresentationFormat>
  <Paragraphs>65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Proposed Methodology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Ravi kumar</dc:creator>
  <cp:lastModifiedBy>Ravi kumar</cp:lastModifiedBy>
  <cp:revision>14</cp:revision>
  <dcterms:modified xsi:type="dcterms:W3CDTF">2025-04-30T03:43:41Z</dcterms:modified>
</cp:coreProperties>
</file>