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4/24/2025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4/24/2025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4/24/2025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C660-B4D8-FBD7-EF80-463B994786C7}"/>
              </a:ext>
            </a:extLst>
          </p:cNvPr>
          <p:cNvSpPr>
            <a:spLocks noGrp="1"/>
          </p:cNvSpPr>
          <p:nvPr>
            <p:ph type="ctrTitle"/>
          </p:nvPr>
        </p:nvSpPr>
        <p:spPr>
          <a:xfrm>
            <a:off x="1051560" y="0"/>
            <a:ext cx="9966960" cy="4263656"/>
          </a:xfrm>
        </p:spPr>
        <p:txBody>
          <a:bodyPr/>
          <a:lstStyle/>
          <a:p>
            <a:r>
              <a:rPr lang="en-US" dirty="0"/>
              <a:t>FIELD PROJECT</a:t>
            </a:r>
            <a:endParaRPr lang="en-IN" dirty="0"/>
          </a:p>
        </p:txBody>
      </p:sp>
      <p:sp>
        <p:nvSpPr>
          <p:cNvPr id="3" name="Subtitle 2">
            <a:extLst>
              <a:ext uri="{FF2B5EF4-FFF2-40B4-BE49-F238E27FC236}">
                <a16:creationId xmlns:a16="http://schemas.microsoft.com/office/drawing/2014/main" id="{D691E47B-8D04-52A8-862F-372496652E49}"/>
              </a:ext>
            </a:extLst>
          </p:cNvPr>
          <p:cNvSpPr>
            <a:spLocks noGrp="1"/>
          </p:cNvSpPr>
          <p:nvPr>
            <p:ph type="subTitle" idx="1"/>
          </p:nvPr>
        </p:nvSpPr>
        <p:spPr>
          <a:xfrm>
            <a:off x="1069848" y="4389120"/>
            <a:ext cx="7891272" cy="2277494"/>
          </a:xfrm>
        </p:spPr>
        <p:txBody>
          <a:bodyPr>
            <a:normAutofit fontScale="47500" lnSpcReduction="20000"/>
          </a:bodyPr>
          <a:lstStyle/>
          <a:p>
            <a:r>
              <a:rPr lang="en-US" dirty="0"/>
              <a:t>SUBMITTED BY:-</a:t>
            </a:r>
          </a:p>
          <a:p>
            <a:pPr>
              <a:lnSpc>
                <a:spcPct val="115000"/>
              </a:lnSpc>
              <a:spcAft>
                <a:spcPts val="800"/>
              </a:spcAft>
              <a:buNone/>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Ch. </a:t>
            </a:r>
            <a:r>
              <a:rPr lang="en-US" sz="2900" b="1" dirty="0" err="1">
                <a:effectLst/>
                <a:latin typeface="Times New Roman" panose="02020603050405020304" pitchFamily="18" charset="0"/>
                <a:ea typeface="Times New Roman" panose="02020603050405020304" pitchFamily="18" charset="0"/>
                <a:cs typeface="Times New Roman" panose="02020603050405020304" pitchFamily="18" charset="0"/>
              </a:rPr>
              <a:t>siva</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900" b="1" dirty="0" err="1">
                <a:effectLst/>
                <a:latin typeface="Times New Roman" panose="02020603050405020304" pitchFamily="18" charset="0"/>
                <a:ea typeface="Times New Roman" panose="02020603050405020304" pitchFamily="18" charset="0"/>
                <a:cs typeface="Times New Roman" panose="02020603050405020304" pitchFamily="18" charset="0"/>
              </a:rPr>
              <a:t>sankar</a:t>
            </a:r>
            <a:r>
              <a:rPr lang="en-US" sz="29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231FA04D68)</a:t>
            </a:r>
            <a:endParaRPr lang="en-IN" sz="29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15000"/>
              </a:lnSpc>
              <a:spcAft>
                <a:spcPts val="800"/>
              </a:spcAft>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900" b="1" dirty="0" err="1">
                <a:effectLst/>
                <a:latin typeface="Times New Roman" panose="02020603050405020304" pitchFamily="18" charset="0"/>
                <a:ea typeface="Times New Roman" panose="02020603050405020304" pitchFamily="18" charset="0"/>
                <a:cs typeface="Times New Roman" panose="02020603050405020304" pitchFamily="18" charset="0"/>
              </a:rPr>
              <a:t>karthik</a:t>
            </a:r>
            <a:r>
              <a:rPr lang="en-US" sz="2900" b="1" dirty="0">
                <a:latin typeface="Times New Roman" panose="02020603050405020304" pitchFamily="18" charset="0"/>
                <a:ea typeface="Times New Roman" panose="02020603050405020304" pitchFamily="18" charset="0"/>
                <a:cs typeface="Times New Roman" panose="02020603050405020304" pitchFamily="18" charset="0"/>
              </a:rPr>
              <a:t>	     (231FA04F12)</a:t>
            </a:r>
            <a:endParaRPr lang="en-IN" sz="2900" dirty="0">
              <a:latin typeface="Calibri" panose="020F0502020204030204" pitchFamily="34" charset="0"/>
              <a:ea typeface="DengXian" panose="020B0503020204020204" pitchFamily="2" charset="-122"/>
              <a:cs typeface="Times New Roman" panose="02020603050405020304" pitchFamily="18" charset="0"/>
            </a:endParaRPr>
          </a:p>
          <a:p>
            <a:pPr>
              <a:lnSpc>
                <a:spcPct val="115000"/>
              </a:lnSpc>
              <a:spcAft>
                <a:spcPts val="800"/>
              </a:spcAft>
            </a:pPr>
            <a:r>
              <a:rPr lang="en-US" sz="2900" b="1" dirty="0">
                <a:latin typeface="Times New Roman" panose="02020603050405020304" pitchFamily="18" charset="0"/>
                <a:ea typeface="Times New Roman" panose="02020603050405020304" pitchFamily="18" charset="0"/>
                <a:cs typeface="Times New Roman" panose="02020603050405020304" pitchFamily="18" charset="0"/>
              </a:rPr>
              <a:t>   U. Dinesh </a:t>
            </a:r>
            <a:r>
              <a:rPr lang="en-US" sz="2900" b="1" dirty="0" err="1">
                <a:latin typeface="Times New Roman" panose="02020603050405020304" pitchFamily="18" charset="0"/>
                <a:ea typeface="Times New Roman" panose="02020603050405020304" pitchFamily="18" charset="0"/>
                <a:cs typeface="Times New Roman" panose="02020603050405020304" pitchFamily="18" charset="0"/>
              </a:rPr>
              <a:t>sai</a:t>
            </a:r>
            <a:r>
              <a:rPr lang="en-US" sz="2900" b="1" dirty="0">
                <a:latin typeface="Times New Roman" panose="02020603050405020304" pitchFamily="18" charset="0"/>
                <a:ea typeface="Times New Roman" panose="02020603050405020304" pitchFamily="18" charset="0"/>
                <a:cs typeface="Times New Roman" panose="02020603050405020304" pitchFamily="18" charset="0"/>
              </a:rPr>
              <a:t>	     (231FA04F11)</a:t>
            </a:r>
            <a:endParaRPr lang="en-IN" sz="29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15000"/>
              </a:lnSpc>
              <a:spcAft>
                <a:spcPts val="800"/>
              </a:spcAft>
              <a:buNone/>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2900" b="1" dirty="0" err="1">
                <a:effectLst/>
                <a:latin typeface="Times New Roman" panose="02020603050405020304" pitchFamily="18" charset="0"/>
                <a:ea typeface="Times New Roman" panose="02020603050405020304" pitchFamily="18" charset="0"/>
                <a:cs typeface="Times New Roman" panose="02020603050405020304" pitchFamily="18" charset="0"/>
              </a:rPr>
              <a:t>Bhanua</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900" b="1" dirty="0" err="1">
                <a:effectLst/>
                <a:latin typeface="Times New Roman" panose="02020603050405020304" pitchFamily="18" charset="0"/>
                <a:ea typeface="Times New Roman" panose="02020603050405020304" pitchFamily="18" charset="0"/>
                <a:cs typeface="Times New Roman" panose="02020603050405020304" pitchFamily="18" charset="0"/>
              </a:rPr>
              <a:t>teja</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(231FA04F10)</a:t>
            </a:r>
            <a:endParaRPr lang="en-IN" sz="2900" dirty="0">
              <a:effectLst/>
              <a:latin typeface="Calibri" panose="020F0502020204030204" pitchFamily="34" charset="0"/>
              <a:ea typeface="DengXian" panose="020B0503020204020204" pitchFamily="2" charset="-122"/>
              <a:cs typeface="Times New Roman" panose="02020603050405020304" pitchFamily="18" charset="0"/>
            </a:endParaRPr>
          </a:p>
          <a:p>
            <a:pPr>
              <a:buNone/>
            </a:pPr>
            <a:r>
              <a:rPr lang="en-US" sz="1800" b="1"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69878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90B0-C011-8152-671F-AFB2A98FBE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0B813-0728-934C-A240-35AECFC55966}"/>
              </a:ext>
            </a:extLst>
          </p:cNvPr>
          <p:cNvSpPr>
            <a:spLocks noGrp="1"/>
          </p:cNvSpPr>
          <p:nvPr>
            <p:ph idx="1"/>
          </p:nvPr>
        </p:nvSpPr>
        <p:spPr>
          <a:xfrm>
            <a:off x="8413933" y="7156987"/>
            <a:ext cx="1423952" cy="1696202"/>
          </a:xfrm>
        </p:spPr>
        <p:txBody>
          <a:bodyPr/>
          <a:lstStyle/>
          <a:p>
            <a:endParaRPr lang="en-IN" dirty="0"/>
          </a:p>
        </p:txBody>
      </p:sp>
      <p:sp>
        <p:nvSpPr>
          <p:cNvPr id="4" name="Rectangle 2">
            <a:extLst>
              <a:ext uri="{FF2B5EF4-FFF2-40B4-BE49-F238E27FC236}">
                <a16:creationId xmlns:a16="http://schemas.microsoft.com/office/drawing/2014/main" id="{1FB6D5CE-0863-0AFD-B881-BAA6983F157A}"/>
              </a:ext>
            </a:extLst>
          </p:cNvPr>
          <p:cNvSpPr>
            <a:spLocks noChangeArrowheads="1"/>
          </p:cNvSpPr>
          <p:nvPr/>
        </p:nvSpPr>
        <p:spPr bwMode="auto">
          <a:xfrm>
            <a:off x="7639050" y="1069110"/>
            <a:ext cx="172600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3.2 UML DIAGRAMS</a:t>
            </a:r>
            <a:endParaRPr kumimoji="0" lang="en-US" altLang="en-US" sz="800" b="0" i="0" u="none" strike="noStrike" cap="none" normalizeH="0" baseline="0">
              <a:ln>
                <a:noFill/>
              </a:ln>
              <a:solidFill>
                <a:schemeClr val="tx1"/>
              </a:solidFill>
              <a:effectLst/>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USECASE DIAGRAM</a:t>
            </a:r>
            <a:endParaRPr kumimoji="0" lang="en-US" altLang="en-US" sz="800" b="0" i="0" u="none" strike="noStrike" cap="none" normalizeH="0" baseline="0">
              <a:ln>
                <a:noFill/>
              </a:ln>
              <a:solidFill>
                <a:schemeClr val="tx1"/>
              </a:solidFill>
              <a:effectLst/>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Purpose</a:t>
            </a: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Shows how users (actors) interact with the system's functions.</a:t>
            </a:r>
            <a:endParaRPr kumimoji="0" lang="en-US" altLang="en-US" sz="800" b="0" i="0" u="none" strike="noStrike" cap="none" normalizeH="0" baseline="0">
              <a:ln>
                <a:noFill/>
              </a:ln>
              <a:solidFill>
                <a:schemeClr val="tx1"/>
              </a:solidFill>
              <a:effectLst/>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Actors</a:t>
            </a: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Customer (Main user)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 Cases</a:t>
            </a: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Register/Login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Browse Menu</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to Cart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Cart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Choose Payment Method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Place Order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Track Order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214929320">
            <a:extLst>
              <a:ext uri="{FF2B5EF4-FFF2-40B4-BE49-F238E27FC236}">
                <a16:creationId xmlns:a16="http://schemas.microsoft.com/office/drawing/2014/main" id="{11AB8096-0DAE-9A4A-D664-5DBAF0D23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729" y="2954466"/>
            <a:ext cx="2704746" cy="13346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576E997-7AC3-CD32-327D-B6795398933B}"/>
              </a:ext>
            </a:extLst>
          </p:cNvPr>
          <p:cNvSpPr>
            <a:spLocks noChangeArrowheads="1"/>
          </p:cNvSpPr>
          <p:nvPr/>
        </p:nvSpPr>
        <p:spPr bwMode="auto">
          <a:xfrm>
            <a:off x="8096250" y="4371384"/>
            <a:ext cx="1726003" cy="1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7797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E660-B34D-1AC7-8D4A-29ECC9E2F572}"/>
              </a:ext>
            </a:extLst>
          </p:cNvPr>
          <p:cNvSpPr>
            <a:spLocks noGrp="1"/>
          </p:cNvSpPr>
          <p:nvPr>
            <p:ph type="title"/>
          </p:nvPr>
        </p:nvSpPr>
        <p:spPr>
          <a:xfrm>
            <a:off x="1069848" y="484632"/>
            <a:ext cx="10058400" cy="401193"/>
          </a:xfrm>
        </p:spPr>
        <p:txBody>
          <a:bodyPr>
            <a:normAutofit fontScale="90000"/>
          </a:bodyPr>
          <a:lstStyle/>
          <a:p>
            <a:pPr marL="457200">
              <a:lnSpc>
                <a:spcPct val="11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static structure — classes and their relationships.</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4B2891E-5D11-FD80-DF12-5447FAD94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453" y="790575"/>
            <a:ext cx="5693443" cy="5276850"/>
          </a:xfrm>
          <a:prstGeom prst="rect">
            <a:avLst/>
          </a:prstGeom>
        </p:spPr>
      </p:pic>
    </p:spTree>
    <p:extLst>
      <p:ext uri="{BB962C8B-B14F-4D97-AF65-F5344CB8AC3E}">
        <p14:creationId xmlns:p14="http://schemas.microsoft.com/office/powerpoint/2010/main" val="330785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4307-CA05-30C3-3135-7BD4BDB7415D}"/>
              </a:ext>
            </a:extLst>
          </p:cNvPr>
          <p:cNvSpPr>
            <a:spLocks noGrp="1"/>
          </p:cNvSpPr>
          <p:nvPr>
            <p:ph type="title"/>
          </p:nvPr>
        </p:nvSpPr>
        <p:spPr>
          <a:xfrm>
            <a:off x="1069848" y="484632"/>
            <a:ext cx="10058400" cy="791718"/>
          </a:xfrm>
        </p:spPr>
        <p:txBody>
          <a:bodyPr>
            <a:normAutofit fontScale="90000"/>
          </a:bodyPr>
          <a:lstStyle/>
          <a:p>
            <a:pPr marL="457200">
              <a:lnSpc>
                <a:spcPct val="115000"/>
              </a:lnSpc>
              <a:spcBef>
                <a:spcPts val="1200"/>
              </a:spcBef>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Shows interaction over time between user and system components.</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EC60011-D0CE-EFF0-EF40-0A0E86D4E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539" y="2100058"/>
            <a:ext cx="6249272" cy="2934109"/>
          </a:xfrm>
          <a:prstGeom prst="rect">
            <a:avLst/>
          </a:prstGeom>
        </p:spPr>
      </p:pic>
    </p:spTree>
    <p:extLst>
      <p:ext uri="{BB962C8B-B14F-4D97-AF65-F5344CB8AC3E}">
        <p14:creationId xmlns:p14="http://schemas.microsoft.com/office/powerpoint/2010/main" val="147486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5784-A05E-91C0-0EA6-100A72E3FC94}"/>
              </a:ext>
            </a:extLst>
          </p:cNvPr>
          <p:cNvSpPr>
            <a:spLocks noGrp="1"/>
          </p:cNvSpPr>
          <p:nvPr>
            <p:ph type="title"/>
          </p:nvPr>
        </p:nvSpPr>
        <p:spPr>
          <a:xfrm>
            <a:off x="1069848" y="484632"/>
            <a:ext cx="10058400" cy="553593"/>
          </a:xfrm>
        </p:spPr>
        <p:txBody>
          <a:bodyPr>
            <a:normAutofit fontScale="90000"/>
          </a:bodyPr>
          <a:lstStyle/>
          <a:p>
            <a:pPr marL="457200">
              <a:lnSpc>
                <a:spcPct val="11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Describes the flow of actions during checkout.</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7441525-9F26-337C-1BD0-E682A2872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591" y="1595165"/>
            <a:ext cx="6211167" cy="3905795"/>
          </a:xfrm>
          <a:prstGeom prst="rect">
            <a:avLst/>
          </a:prstGeom>
        </p:spPr>
      </p:pic>
    </p:spTree>
    <p:extLst>
      <p:ext uri="{BB962C8B-B14F-4D97-AF65-F5344CB8AC3E}">
        <p14:creationId xmlns:p14="http://schemas.microsoft.com/office/powerpoint/2010/main" val="366851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043B-1386-992B-C48C-4AA21367DABC}"/>
              </a:ext>
            </a:extLst>
          </p:cNvPr>
          <p:cNvSpPr>
            <a:spLocks noGrp="1"/>
          </p:cNvSpPr>
          <p:nvPr>
            <p:ph type="title"/>
          </p:nvPr>
        </p:nvSpPr>
        <p:spPr>
          <a:xfrm>
            <a:off x="1069848" y="484632"/>
            <a:ext cx="10058400" cy="401193"/>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STATE DIAGRAM:</a:t>
            </a:r>
            <a:br>
              <a:rPr lang="en-US"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Shows state transitions of the cart.</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DB9D86-C0CF-969D-15A5-70F3534C094B}"/>
              </a:ext>
            </a:extLst>
          </p:cNvPr>
          <p:cNvSpPr>
            <a:spLocks noGrp="1"/>
          </p:cNvSpPr>
          <p:nvPr>
            <p:ph idx="1"/>
          </p:nvPr>
        </p:nvSpPr>
        <p:spPr>
          <a:xfrm>
            <a:off x="3393948" y="715018"/>
            <a:ext cx="10058400" cy="8751227"/>
          </a:xfrm>
        </p:spPr>
        <p:txBody>
          <a:bodyPr/>
          <a:lstStyle/>
          <a:p>
            <a:endParaRPr lang="en-IN" dirty="0"/>
          </a:p>
        </p:txBody>
      </p:sp>
      <p:sp>
        <p:nvSpPr>
          <p:cNvPr id="4" name="Rectangle 2">
            <a:extLst>
              <a:ext uri="{FF2B5EF4-FFF2-40B4-BE49-F238E27FC236}">
                <a16:creationId xmlns:a16="http://schemas.microsoft.com/office/drawing/2014/main" id="{03D4FA71-C9B2-E5E8-C2B0-09DC55771D69}"/>
              </a:ext>
            </a:extLst>
          </p:cNvPr>
          <p:cNvSpPr>
            <a:spLocks noChangeArrowheads="1"/>
          </p:cNvSpPr>
          <p:nvPr/>
        </p:nvSpPr>
        <p:spPr bwMode="auto">
          <a:xfrm>
            <a:off x="2324100" y="1700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1091119924">
            <a:extLst>
              <a:ext uri="{FF2B5EF4-FFF2-40B4-BE49-F238E27FC236}">
                <a16:creationId xmlns:a16="http://schemas.microsoft.com/office/drawing/2014/main" id="{987BFA6D-95D0-640C-27B5-0A19C7D0D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257300"/>
            <a:ext cx="5045075" cy="4210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830824B-8EA9-1D58-6E2A-A732AC05AB79}"/>
              </a:ext>
            </a:extLst>
          </p:cNvPr>
          <p:cNvSpPr>
            <a:spLocks noChangeArrowheads="1"/>
          </p:cNvSpPr>
          <p:nvPr/>
        </p:nvSpPr>
        <p:spPr bwMode="auto">
          <a:xfrm>
            <a:off x="2781300" y="2309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111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482B-A215-A264-38BF-2ABA1DA2EAC3}"/>
              </a:ext>
            </a:extLst>
          </p:cNvPr>
          <p:cNvSpPr>
            <a:spLocks noGrp="1"/>
          </p:cNvSpPr>
          <p:nvPr>
            <p:ph type="title"/>
          </p:nvPr>
        </p:nvSpPr>
        <p:spPr>
          <a:xfrm>
            <a:off x="1069848" y="484632"/>
            <a:ext cx="10058400" cy="791718"/>
          </a:xfrm>
        </p:spPr>
        <p:txBody>
          <a:bodyPr>
            <a:normAutofit fontScale="90000"/>
          </a:bodyPr>
          <a:lstStyle/>
          <a:p>
            <a:pPr marL="457200">
              <a:lnSpc>
                <a:spcPct val="11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COMPONENT DIAGRAM:</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Shows high-level components and dependencies in the system.</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F286BFA-E2AF-7C4C-90F9-D48427E55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539" y="1290315"/>
            <a:ext cx="6249272" cy="4620270"/>
          </a:xfrm>
          <a:prstGeom prst="rect">
            <a:avLst/>
          </a:prstGeom>
        </p:spPr>
      </p:pic>
    </p:spTree>
    <p:extLst>
      <p:ext uri="{BB962C8B-B14F-4D97-AF65-F5344CB8AC3E}">
        <p14:creationId xmlns:p14="http://schemas.microsoft.com/office/powerpoint/2010/main" val="382974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DCF9-745D-2ECE-5D7A-B6B90746DE0E}"/>
              </a:ext>
            </a:extLst>
          </p:cNvPr>
          <p:cNvSpPr>
            <a:spLocks noGrp="1"/>
          </p:cNvSpPr>
          <p:nvPr>
            <p:ph type="title"/>
          </p:nvPr>
        </p:nvSpPr>
        <p:spPr>
          <a:xfrm>
            <a:off x="1069848" y="2139693"/>
            <a:ext cx="10058400" cy="1956056"/>
          </a:xfrm>
        </p:spPr>
        <p:txBody>
          <a:bodyPr>
            <a:noAutofit/>
          </a:bodyPr>
          <a:lstStyle/>
          <a:p>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br>
              <a:rPr lang="en-IN" sz="8800" dirty="0">
                <a:effectLst/>
                <a:latin typeface="Calibri" panose="020F0502020204030204" pitchFamily="34" charset="0"/>
                <a:ea typeface="DengXian" panose="020B0503020204020204" pitchFamily="2" charset="-122"/>
                <a:cs typeface="Times New Roman" panose="02020603050405020304" pitchFamily="18" charset="0"/>
              </a:rPr>
            </a:br>
            <a:endParaRPr lang="en-IN" sz="8800" dirty="0"/>
          </a:p>
        </p:txBody>
      </p:sp>
      <p:sp>
        <p:nvSpPr>
          <p:cNvPr id="3" name="Content Placeholder 2">
            <a:extLst>
              <a:ext uri="{FF2B5EF4-FFF2-40B4-BE49-F238E27FC236}">
                <a16:creationId xmlns:a16="http://schemas.microsoft.com/office/drawing/2014/main" id="{5890B14D-2995-93F6-7C86-A88AB12C127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3007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79CA-45D2-C0FB-596B-F096C307220E}"/>
              </a:ext>
            </a:extLst>
          </p:cNvPr>
          <p:cNvSpPr>
            <a:spLocks noGrp="1"/>
          </p:cNvSpPr>
          <p:nvPr>
            <p:ph type="title"/>
          </p:nvPr>
        </p:nvSpPr>
        <p:spPr>
          <a:xfrm>
            <a:off x="1069848" y="484632"/>
            <a:ext cx="10058400" cy="713547"/>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Login Functionality:</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F1274E-A1C8-389F-E609-51EECC8C0A47}"/>
              </a:ext>
            </a:extLst>
          </p:cNvPr>
          <p:cNvSpPr>
            <a:spLocks noGrp="1"/>
          </p:cNvSpPr>
          <p:nvPr>
            <p:ph idx="1"/>
          </p:nvPr>
        </p:nvSpPr>
        <p:spPr>
          <a:xfrm>
            <a:off x="1069848" y="945931"/>
            <a:ext cx="10058400" cy="5226269"/>
          </a:xfrm>
        </p:spPr>
        <p:txBody>
          <a:bodyPr>
            <a:normAutofit fontScale="92500" lnSpcReduction="20000"/>
          </a:bodyPr>
          <a:lstStyle/>
          <a:p>
            <a:pPr marL="342900" lvl="0" indent="-342900">
              <a:lnSpc>
                <a:spcPct val="107000"/>
              </a:lnSpc>
              <a:spcBef>
                <a:spcPts val="1200"/>
              </a:spcBef>
              <a:spcAft>
                <a:spcPts val="1200"/>
              </a:spcAft>
              <a:buFont typeface="+mj-lt"/>
              <a:buAutoNum type="arabi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Valid Login Credentials:</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Enter a name in the "Name" field (e.g., "John Doe").</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Enter a phone number in the "Phone Number" field (e.g., "1234567890").</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Enter a location in the "Location" field (e.g., "Hyderabad").</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Click the "Login" button.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 alert message "Login successful!" should appear. The login container should disappear, and the main content (welcome message, product list) should become visible. The </a:t>
            </a:r>
            <a:r>
              <a:rPr lang="en-US" sz="1400" dirty="0" err="1">
                <a:effectLst/>
                <a:latin typeface="Consolas" panose="020B0609020204030204" pitchFamily="49" charset="0"/>
                <a:ea typeface="Consolas" panose="020B0609020204030204" pitchFamily="49" charset="0"/>
                <a:cs typeface="Consolas" panose="020B0609020204030204" pitchFamily="49" charset="0"/>
              </a:rPr>
              <a:t>userInfo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object in the JavaScript should contain the entered details.</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Missing Name:</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Leave the "Name" field empty.</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Enter a phone number and location.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Click the "Login" button.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 alert message "Please fill in all fields." should appear. The login container should remain visible, and the main content should remain hidden.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Missing Phone Number:</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Enter a name and location.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Leave the "Phone Number" field empty.</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Click the "Login" button.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 alert message "Please fill in all fields." should appear. The login container should remain visible, and the main content should remain hidden.</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28119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0E2B-1FA0-2ACA-1029-56241869411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E8C1455-A7C7-5F98-D62A-527D9A3AC55D}"/>
              </a:ext>
            </a:extLst>
          </p:cNvPr>
          <p:cNvSpPr>
            <a:spLocks noGrp="1"/>
          </p:cNvSpPr>
          <p:nvPr>
            <p:ph idx="1"/>
          </p:nvPr>
        </p:nvSpPr>
        <p:spPr>
          <a:xfrm>
            <a:off x="1069848" y="1137684"/>
            <a:ext cx="10058400" cy="5034516"/>
          </a:xfrm>
        </p:spPr>
        <p:txBody>
          <a:bodyPr>
            <a:normAutofit lnSpcReduction="10000"/>
          </a:bodyPr>
          <a:lstStyle/>
          <a:p>
            <a:pPr marL="342900" lvl="0" indent="-342900">
              <a:lnSpc>
                <a:spcPct val="107000"/>
              </a:lnSpc>
              <a:spcBef>
                <a:spcPts val="1200"/>
              </a:spcBef>
              <a:spcAft>
                <a:spcPts val="12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Missing Location:</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Enter a name and phone number.</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Leave the "Location" field empty.</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Click the "Login" button.</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 alert message "Please fill in all fields." should appear. The login container should remain visible, and the main content should remain hidden.</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All Fields Empty:</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Leave all login fields empty.</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Click the "Login" button.</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 alert message "Please fill in all fields." should appear. The login container should remain visible, and the main content should remain hidden.</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07000"/>
              </a:lnSpc>
              <a:spcBef>
                <a:spcPts val="1200"/>
              </a:spcBef>
              <a:spcAft>
                <a:spcPts val="12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37554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C3B7-7A01-0306-EFB6-D56308157F1D}"/>
              </a:ext>
            </a:extLst>
          </p:cNvPr>
          <p:cNvSpPr>
            <a:spLocks noGrp="1"/>
          </p:cNvSpPr>
          <p:nvPr>
            <p:ph type="title"/>
          </p:nvPr>
        </p:nvSpPr>
        <p:spPr>
          <a:xfrm>
            <a:off x="1069848" y="484632"/>
            <a:ext cx="10058400" cy="493563"/>
          </a:xfrm>
        </p:spPr>
        <p:txBody>
          <a:bodyPr/>
          <a:lstStyle/>
          <a:p>
            <a:r>
              <a:rPr lang="en-US" sz="1800" b="1" dirty="0">
                <a:effectLst/>
                <a:latin typeface="Times New Roman" panose="02020603050405020304" pitchFamily="18" charset="0"/>
                <a:ea typeface="Times New Roman" panose="02020603050405020304" pitchFamily="18" charset="0"/>
              </a:rPr>
              <a:t>Product Display and Filtering</a:t>
            </a:r>
            <a:endParaRPr lang="en-IN" dirty="0"/>
          </a:p>
        </p:txBody>
      </p:sp>
      <p:sp>
        <p:nvSpPr>
          <p:cNvPr id="3" name="Content Placeholder 2">
            <a:extLst>
              <a:ext uri="{FF2B5EF4-FFF2-40B4-BE49-F238E27FC236}">
                <a16:creationId xmlns:a16="http://schemas.microsoft.com/office/drawing/2014/main" id="{154A726D-9D99-B9C2-AD81-E7ED55B81DED}"/>
              </a:ext>
            </a:extLst>
          </p:cNvPr>
          <p:cNvSpPr>
            <a:spLocks noGrp="1"/>
          </p:cNvSpPr>
          <p:nvPr>
            <p:ph idx="1"/>
          </p:nvPr>
        </p:nvSpPr>
        <p:spPr>
          <a:xfrm>
            <a:off x="1069848" y="978195"/>
            <a:ext cx="10058400" cy="5603358"/>
          </a:xfrm>
        </p:spPr>
        <p:txBody>
          <a:bodyPr>
            <a:normAutofit fontScale="70000" lnSpcReduction="20000"/>
          </a:bodyPr>
          <a:lstStyle/>
          <a:p>
            <a:pPr marL="342900" lvl="0" indent="-342900">
              <a:lnSpc>
                <a:spcPct val="107000"/>
              </a:lnSpc>
              <a:spcBef>
                <a:spcPts val="1200"/>
              </a:spcBef>
              <a:spcAft>
                <a:spcPts val="1200"/>
              </a:spcAf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Initial Product Load: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After a successful login, observe the "Available Dishes" section.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All the products defined in the </a:t>
            </a:r>
            <a:r>
              <a:rPr lang="en-US" sz="1700" dirty="0">
                <a:effectLst/>
                <a:latin typeface="Consolas" panose="020B0609020204030204" pitchFamily="49" charset="0"/>
                <a:ea typeface="Consolas" panose="020B0609020204030204" pitchFamily="49" charset="0"/>
                <a:cs typeface="Consolas" panose="020B0609020204030204" pitchFamily="49" charset="0"/>
              </a:rPr>
              <a:t>products</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array should be displayed, each with its image placeholder, name, volume, price, and an "Add to Cart" button.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Filtering with Existing Product Name (Case-insensitive):</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Enter "burger" (lowercase) in the search input field.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Click the "Search" button.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Only the "Burger" product should be displayed.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Filtering with a Partial Existing Product Name:</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Enter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fri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in the search input field.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Click the "Search" button.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Only the "French Fries" product should be displayed.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Filtering with a Non-Existing Product Name:</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Enter "samosa" in the search input field.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Click the "Search" button.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The "Available Dishes" section should be empty (or display a "no products found" message if you were to implement that).</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Clearing the Search Filter:</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After performing a filter, clear the search input field.</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All the original products should be displayed again.</a:t>
            </a:r>
            <a:endParaRPr lang="en-IN" sz="17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58904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8DFD-72AB-1FA2-92A3-639021E79BFA}"/>
              </a:ext>
            </a:extLst>
          </p:cNvPr>
          <p:cNvSpPr>
            <a:spLocks noGrp="1"/>
          </p:cNvSpPr>
          <p:nvPr>
            <p:ph type="title"/>
          </p:nvPr>
        </p:nvSpPr>
        <p:spPr>
          <a:xfrm>
            <a:off x="1069848" y="484632"/>
            <a:ext cx="10058400" cy="836168"/>
          </a:xfrm>
        </p:spPr>
        <p:txBody>
          <a:bodyPr>
            <a:normAutofit fontScale="90000"/>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2800" dirty="0">
                <a:effectLst/>
                <a:latin typeface="Calibri" panose="020F0502020204030204" pitchFamily="34" charset="0"/>
                <a:ea typeface="DengXian" panose="020B0503020204020204" pitchFamily="2" charset="-122"/>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A053DF9-6C4E-12CB-4E2A-85F4C2A31BFD}"/>
              </a:ext>
            </a:extLst>
          </p:cNvPr>
          <p:cNvSpPr>
            <a:spLocks noGrp="1"/>
          </p:cNvSpPr>
          <p:nvPr>
            <p:ph idx="1"/>
          </p:nvPr>
        </p:nvSpPr>
        <p:spPr>
          <a:xfrm>
            <a:off x="897128" y="1107440"/>
            <a:ext cx="10058400" cy="5024120"/>
          </a:xfrm>
        </p:spPr>
        <p:txBody>
          <a:bodyPr/>
          <a:lstStyle/>
          <a:p>
            <a:pPr marL="457200">
              <a:lnSpc>
                <a:spcPct val="115000"/>
              </a:lnSpc>
              <a:spcBef>
                <a:spcPts val="1200"/>
              </a:spcBef>
              <a:spcAft>
                <a:spcPts val="12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digital transformation of the food service industry has given rise to food delivery applications that aim to simplify how users order and receive meals. The Food Delivery App project is a comprehensive platform designed to bridge the gap between users and local restaurants by providing an efficient, intelligent, and user-friendly system. The application streamlines the ordering process, offers real-time delivery tracking, and delivers personalized recommendations based on user preferences. The system not only focuses on convenience and speed but also aims to enhance user satisfaction through features such as dietary filtering, AI-driven suggestions, and an intuitive A interface.</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Bef>
                <a:spcPts val="1200"/>
              </a:spcBef>
              <a:spcAft>
                <a:spcPts val="12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modern consumers increasingly rely on mobile and web applications to meet their dining needs, the project addresses the limitations of existing platforms and aims to deliver a smart, scalable, and feature-rich solution. This system is designed for both users and restaurants, ensuring seamless communication, efficient order management, and optimized logistics.</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80187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654B-4B37-8AF2-1674-C2E53B0A9105}"/>
              </a:ext>
            </a:extLst>
          </p:cNvPr>
          <p:cNvSpPr>
            <a:spLocks noGrp="1"/>
          </p:cNvSpPr>
          <p:nvPr>
            <p:ph type="title"/>
          </p:nvPr>
        </p:nvSpPr>
        <p:spPr>
          <a:xfrm>
            <a:off x="1069848" y="484632"/>
            <a:ext cx="10058400" cy="578624"/>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Items to Cart:</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9186C9-5A98-AD58-D1AA-14FCA9B95AC6}"/>
              </a:ext>
            </a:extLst>
          </p:cNvPr>
          <p:cNvSpPr>
            <a:spLocks noGrp="1"/>
          </p:cNvSpPr>
          <p:nvPr>
            <p:ph idx="1"/>
          </p:nvPr>
        </p:nvSpPr>
        <p:spPr>
          <a:xfrm>
            <a:off x="1069848" y="744279"/>
            <a:ext cx="10058400" cy="5427921"/>
          </a:xfrm>
        </p:spPr>
        <p:txBody>
          <a:bodyPr>
            <a:normAutofit lnSpcReduction="10000"/>
          </a:bodyPr>
          <a:lstStyle/>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a Single Item:</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Click the "Add to Cart" button for "Burger".</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Order" section should now display "Burger - $2.00 x 1" with a quantity input (set to 1) and a "Remove" button. The total should be "$2.00". The "Checkout" button should be enabled.</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Multiple Items (Different Products):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Click "Add to Cart" for "Burger".</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Click "Add to Cart" for "Pizza".</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Order" section should display both "Burger..." and "Pizza..." items with their respective prices and quantities (both 1). The total should be $7.00.</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Multiple Quantities of the Same Item:</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Click "Add to Cart" for "Burger" twice.</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Order" section should display "Burger - $2.00 x 2". The quantity input should show "2". The total should be "$4.00".</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201819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5BDF-1E6F-9263-39D0-B4103D9A42FA}"/>
              </a:ext>
            </a:extLst>
          </p:cNvPr>
          <p:cNvSpPr>
            <a:spLocks noGrp="1"/>
          </p:cNvSpPr>
          <p:nvPr>
            <p:ph type="title"/>
          </p:nvPr>
        </p:nvSpPr>
        <p:spPr>
          <a:xfrm>
            <a:off x="1069848" y="484632"/>
            <a:ext cx="10058400" cy="631787"/>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Updating Cart Quantity:</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6834950-A4CA-4B9F-9C97-50BACACFFAAA}"/>
              </a:ext>
            </a:extLst>
          </p:cNvPr>
          <p:cNvSpPr>
            <a:spLocks noGrp="1"/>
          </p:cNvSpPr>
          <p:nvPr>
            <p:ph idx="1"/>
          </p:nvPr>
        </p:nvSpPr>
        <p:spPr>
          <a:xfrm>
            <a:off x="1069848" y="669851"/>
            <a:ext cx="10058400" cy="5805377"/>
          </a:xfrm>
        </p:spPr>
        <p:txBody>
          <a:bodyPr/>
          <a:lstStyle/>
          <a:p>
            <a:pPr marL="342900" lvl="0" indent="-342900">
              <a:lnSpc>
                <a:spcPct val="107000"/>
              </a:lnSpc>
              <a:spcBef>
                <a:spcPts val="1200"/>
              </a:spcBef>
              <a:spcAft>
                <a:spcPts val="1200"/>
              </a:spcAft>
              <a:buFont typeface="+mj-lt"/>
              <a:buAutoNum type="arabi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Increasing Quantity: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Add "Burger" to the cart.</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the quantity input field for "Burger", change the value from "1" to "3" and either press Enter or click away.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displayed quantity for "Burger" should update to "3", and the total should be recalculated to "$6.00".</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Decreasing Quantity: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Add "Burger" to the cart (quantity 2 or more).</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the quantity input field for "Burger", change the value to "1".</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displayed quantity should update to "1", and the total should be recalculated accordingly.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Setting Quantity to Zero or Negative:</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Add "Burger" to the cart.</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the quantity input field, enter "0" or "-1" and either press Enter or click away.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quantity should automatically reset to "1" (as per your </a:t>
            </a:r>
            <a:r>
              <a:rPr lang="en-US" sz="1600" dirty="0" err="1">
                <a:effectLst/>
                <a:latin typeface="Consolas" panose="020B0609020204030204" pitchFamily="49" charset="0"/>
                <a:ea typeface="Consolas" panose="020B0609020204030204" pitchFamily="49" charset="0"/>
                <a:cs typeface="Consolas" panose="020B0609020204030204" pitchFamily="49" charset="0"/>
              </a:rPr>
              <a:t>updateQuantity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function). The total should be updated accordingly.</a:t>
            </a:r>
            <a:endParaRPr lang="en-IN" sz="16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31745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C1B8-102B-4A69-C85D-41D31CD46320}"/>
              </a:ext>
            </a:extLst>
          </p:cNvPr>
          <p:cNvSpPr>
            <a:spLocks noGrp="1"/>
          </p:cNvSpPr>
          <p:nvPr>
            <p:ph type="title"/>
          </p:nvPr>
        </p:nvSpPr>
        <p:spPr>
          <a:xfrm>
            <a:off x="1069848" y="484632"/>
            <a:ext cx="10058400" cy="663684"/>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Removing Items from Cart:</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42F304-8828-AEB3-FF25-4A2ADA29E9E8}"/>
              </a:ext>
            </a:extLst>
          </p:cNvPr>
          <p:cNvSpPr>
            <a:spLocks noGrp="1"/>
          </p:cNvSpPr>
          <p:nvPr>
            <p:ph idx="1"/>
          </p:nvPr>
        </p:nvSpPr>
        <p:spPr>
          <a:xfrm>
            <a:off x="1069848" y="744279"/>
            <a:ext cx="10058400" cy="5427921"/>
          </a:xfrm>
        </p:spPr>
        <p:txBody>
          <a:bodyPr>
            <a:normAutofit/>
          </a:bodyPr>
          <a:lstStyle/>
          <a:p>
            <a:pPr marL="342900" lvl="0" indent="-342900">
              <a:lnSpc>
                <a:spcPct val="107000"/>
              </a:lnSpc>
              <a:spcBef>
                <a:spcPts val="1200"/>
              </a:spcBef>
              <a:spcAft>
                <a:spcPts val="12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Removing a Single Item:</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Add "Burger" to the cart.</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Click the "Remove" button next to "Burger" in the "Your Order" section.</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"Burger" item should be removed from the "Your Order" section. The total should be "$0.00". The "Checkout" button should be disabled.</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Removing One of Multiple Items:</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Add "Burger" and "Pizza" to the cart.</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Click the "Remove" button next to "Burger".</a:t>
            </a:r>
            <a:endParaRPr lang="en-IN" sz="2000" dirty="0">
              <a:effectLst/>
              <a:latin typeface="Calibri" panose="020F0502020204030204" pitchFamily="34" charset="0"/>
              <a:ea typeface="DengXian" panose="020B0503020204020204" pitchFamily="2" charset="-122"/>
              <a:cs typeface="Times New Roman" panose="02020603050405020304" pitchFamily="18" charset="0"/>
            </a:endParaRPr>
          </a:p>
          <a:p>
            <a:pPr>
              <a:buNone/>
            </a:pPr>
            <a:r>
              <a:rPr lang="en-US" b="1" dirty="0">
                <a:effectLst/>
                <a:latin typeface="Times New Roman" panose="02020603050405020304" pitchFamily="18" charset="0"/>
                <a:ea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rPr>
              <a:t> Only the "Pizza" item should remain in the "Your Order" section, with its original quantity and price. The total should reflect only the price of the pizza.</a:t>
            </a:r>
            <a:endParaRPr lang="en-IN" dirty="0"/>
          </a:p>
        </p:txBody>
      </p:sp>
    </p:spTree>
    <p:extLst>
      <p:ext uri="{BB962C8B-B14F-4D97-AF65-F5344CB8AC3E}">
        <p14:creationId xmlns:p14="http://schemas.microsoft.com/office/powerpoint/2010/main" val="365347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3A0-89FF-66EE-19F1-C6007D4D1D3D}"/>
              </a:ext>
            </a:extLst>
          </p:cNvPr>
          <p:cNvSpPr>
            <a:spLocks noGrp="1"/>
          </p:cNvSpPr>
          <p:nvPr>
            <p:ph type="title"/>
          </p:nvPr>
        </p:nvSpPr>
        <p:spPr>
          <a:xfrm>
            <a:off x="1069848" y="484632"/>
            <a:ext cx="10058400" cy="642419"/>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Viewing Order History:</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677655A-B6F3-9AB3-45C3-5C05A5D72A1E}"/>
              </a:ext>
            </a:extLst>
          </p:cNvPr>
          <p:cNvSpPr>
            <a:spLocks noGrp="1"/>
          </p:cNvSpPr>
          <p:nvPr>
            <p:ph idx="1"/>
          </p:nvPr>
        </p:nvSpPr>
        <p:spPr>
          <a:xfrm>
            <a:off x="1069848" y="765544"/>
            <a:ext cx="10058400" cy="5406656"/>
          </a:xfrm>
        </p:spPr>
        <p:txBody>
          <a:bodyPr/>
          <a:lstStyle/>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Viewing Empty Order History:</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Log in and click the "Your Orders" link in the menu.</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Previous Orders" section should appear, displaying "No orders found."</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Viewing Order History After Placing Orders: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Log in.</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Place one or more orders (as per the "Placing Order" test cases).</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Click the "Your Orders" link in the menu.</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Previous Orders" section should display the items from the previously placed order(s), showing the product name and quantity for each item.</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Closing Order History:</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After viewing the order history, click the "OK" button within the "Your Previous Orders" section.</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"Your Previous Orders" section should disappear.</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23947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DD85-D199-833E-ED8F-FA301B7B8F15}"/>
              </a:ext>
            </a:extLst>
          </p:cNvPr>
          <p:cNvSpPr>
            <a:spLocks noGrp="1"/>
          </p:cNvSpPr>
          <p:nvPr>
            <p:ph type="title"/>
          </p:nvPr>
        </p:nvSpPr>
        <p:spPr>
          <a:xfrm>
            <a:off x="1069848" y="484632"/>
            <a:ext cx="10058400" cy="557359"/>
          </a:xfrm>
        </p:spPr>
        <p:txBody>
          <a:bodyPr>
            <a:normAutofit fontScale="90000"/>
          </a:bodyPr>
          <a:lstStyle/>
          <a:p>
            <a:pPr>
              <a:lnSpc>
                <a:spcPct val="107000"/>
              </a:lnSpc>
              <a:spcBef>
                <a:spcPts val="1200"/>
              </a:spcBef>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Menu Toggle:</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60EDC8-31C9-51D4-1D8E-EE11090606B3}"/>
              </a:ext>
            </a:extLst>
          </p:cNvPr>
          <p:cNvSpPr>
            <a:spLocks noGrp="1"/>
          </p:cNvSpPr>
          <p:nvPr>
            <p:ph idx="1"/>
          </p:nvPr>
        </p:nvSpPr>
        <p:spPr>
          <a:xfrm>
            <a:off x="1069848" y="797442"/>
            <a:ext cx="10058400" cy="5374758"/>
          </a:xfrm>
        </p:spPr>
        <p:txBody>
          <a:bodyPr>
            <a:normAutofit fontScale="62500" lnSpcReduction="20000"/>
          </a:bodyPr>
          <a:lstStyle/>
          <a:p>
            <a:pPr marL="342900" lvl="0" indent="-342900">
              <a:lnSpc>
                <a:spcPct val="107000"/>
              </a:lnSpc>
              <a:spcBef>
                <a:spcPts val="1200"/>
              </a:spcBef>
              <a:spcAft>
                <a:spcPts val="1200"/>
              </a:spcAft>
              <a:buFont typeface="+mj-lt"/>
              <a:buAutoNum type="arabi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Opening the Menu:</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After logging in, click the "☰" menu button in the header.</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dropdown menu with "Products", "Your Orders", and "Contact" links should become visible.</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Closing the Menu (Clicking the Button Again):</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the menu open, click the "☰" menu button again.</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dropdown menu should disappear.</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07000"/>
              </a:lnSpc>
              <a:spcBef>
                <a:spcPts val="1200"/>
              </a:spcBef>
              <a:spcAft>
                <a:spcPts val="1200"/>
              </a:spcAft>
              <a:buFont typeface="+mj-lt"/>
              <a:buAutoNum type="arabi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Closing the Menu (Clicking Outside):</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buFont typeface="+mj-lt"/>
              <a:buAutoNum type="alphaL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the menu open, click anywhere outside the menu area.</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742950" lvl="1" indent="-285750">
              <a:lnSpc>
                <a:spcPct val="107000"/>
              </a:lnSpc>
              <a:spcAft>
                <a:spcPts val="800"/>
              </a:spcAft>
              <a:buFont typeface="+mj-lt"/>
              <a:buAutoNum type="alphaL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Expected Result: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dropdown menu should disappear (note: this behavior is not explicitly coded in your provided script, so this test case might fail unless you add this functionality).</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07000"/>
              </a:lnSpc>
              <a:spcBef>
                <a:spcPts val="1200"/>
              </a:spcBef>
              <a:spcAft>
                <a:spcPts val="12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These test cases should give you a good starting point for verifying the functionality of your web application.</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07000"/>
              </a:lnSpc>
              <a:spcAft>
                <a:spcPts val="800"/>
              </a:spcAft>
              <a:buNone/>
            </a:pPr>
            <a:r>
              <a:rPr lang="en-US" sz="1400" b="1" dirty="0">
                <a:effectLst/>
                <a:latin typeface="Times New Roman" panose="02020603050405020304" pitchFamily="18" charset="0"/>
                <a:ea typeface="DengXian" panose="020B0503020204020204" pitchFamily="2" charset="-122"/>
                <a:cs typeface="Times New Roman" panose="02020603050405020304" pitchFamily="18" charset="0"/>
              </a:rPr>
              <a:t> </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07000"/>
              </a:lnSpc>
              <a:spcAft>
                <a:spcPts val="800"/>
              </a:spcAft>
              <a:buNone/>
            </a:pPr>
            <a:r>
              <a:rPr lang="en-US" sz="1100" b="1" dirty="0">
                <a:effectLst/>
                <a:latin typeface="Times New Roman" panose="02020603050405020304" pitchFamily="18" charset="0"/>
                <a:ea typeface="DengXian" panose="020B0503020204020204" pitchFamily="2" charset="-122"/>
                <a:cs typeface="Times New Roman" panose="02020603050405020304" pitchFamily="18" charset="0"/>
              </a:rPr>
              <a:t> </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15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2872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25C1-CA04-A2E0-A51D-9B1696B80261}"/>
              </a:ext>
            </a:extLst>
          </p:cNvPr>
          <p:cNvSpPr>
            <a:spLocks noGrp="1"/>
          </p:cNvSpPr>
          <p:nvPr>
            <p:ph type="title"/>
          </p:nvPr>
        </p:nvSpPr>
        <p:spPr>
          <a:xfrm>
            <a:off x="1069848" y="484632"/>
            <a:ext cx="10058400" cy="334075"/>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Results</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BBCE6EC6-6D7D-BE1B-E6AB-16D01B5AEC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4372" y="1785484"/>
            <a:ext cx="8123275" cy="4587884"/>
          </a:xfrm>
          <a:prstGeom prst="rect">
            <a:avLst/>
          </a:prstGeom>
        </p:spPr>
      </p:pic>
    </p:spTree>
    <p:extLst>
      <p:ext uri="{BB962C8B-B14F-4D97-AF65-F5344CB8AC3E}">
        <p14:creationId xmlns:p14="http://schemas.microsoft.com/office/powerpoint/2010/main" val="82546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24C-7058-FA1B-63C8-78C6E7E7861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446E219-B0DC-1BC1-A3E5-A8C1C1A4F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914" y="850605"/>
            <a:ext cx="8854521" cy="5321595"/>
          </a:xfrm>
          <a:prstGeom prst="rect">
            <a:avLst/>
          </a:prstGeom>
        </p:spPr>
      </p:pic>
    </p:spTree>
    <p:extLst>
      <p:ext uri="{BB962C8B-B14F-4D97-AF65-F5344CB8AC3E}">
        <p14:creationId xmlns:p14="http://schemas.microsoft.com/office/powerpoint/2010/main" val="1727079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637C-EBD5-8DCE-1ABB-8ED83F48E949}"/>
              </a:ext>
            </a:extLst>
          </p:cNvPr>
          <p:cNvSpPr>
            <a:spLocks noGrp="1"/>
          </p:cNvSpPr>
          <p:nvPr>
            <p:ph type="title"/>
          </p:nvPr>
        </p:nvSpPr>
        <p:spPr>
          <a:xfrm>
            <a:off x="1069848" y="484632"/>
            <a:ext cx="10058400" cy="451033"/>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FC867F-F5A9-1DD9-E82A-8419685246A7}"/>
              </a:ext>
            </a:extLst>
          </p:cNvPr>
          <p:cNvSpPr>
            <a:spLocks noGrp="1"/>
          </p:cNvSpPr>
          <p:nvPr>
            <p:ph idx="1"/>
          </p:nvPr>
        </p:nvSpPr>
        <p:spPr>
          <a:xfrm>
            <a:off x="1069848" y="797442"/>
            <a:ext cx="10058400" cy="5374758"/>
          </a:xfrm>
        </p:spPr>
        <p:txBody>
          <a:bodyPr/>
          <a:lstStyle/>
          <a:p>
            <a:pPr>
              <a:lnSpc>
                <a:spcPct val="150000"/>
              </a:lnSpc>
              <a:spcAft>
                <a:spcPts val="800"/>
              </a:spcAft>
              <a:buNone/>
            </a:pP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The </a:t>
            </a:r>
            <a:r>
              <a:rPr lang="en-US" sz="1800" b="1" dirty="0">
                <a:effectLst/>
                <a:latin typeface="Times New Roman" panose="02020603050405020304" pitchFamily="18" charset="0"/>
                <a:ea typeface="DengXian" panose="020B0503020204020204" pitchFamily="2" charset="-122"/>
                <a:cs typeface="Times New Roman" panose="02020603050405020304" pitchFamily="18" charset="0"/>
              </a:rPr>
              <a:t>Delivery App</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provides an efficient solution to common challenges in ordering and receiving deliveries by offering a </a:t>
            </a:r>
            <a:r>
              <a:rPr lang="en-US" sz="1800" b="1" dirty="0">
                <a:effectLst/>
                <a:latin typeface="Times New Roman" panose="02020603050405020304" pitchFamily="18" charset="0"/>
                <a:ea typeface="DengXian" panose="020B0503020204020204" pitchFamily="2" charset="-122"/>
                <a:cs typeface="Times New Roman" panose="02020603050405020304" pitchFamily="18" charset="0"/>
              </a:rPr>
              <a:t>user-friendly and customizable platform</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With features such as </a:t>
            </a:r>
            <a:r>
              <a:rPr lang="en-US" sz="1800" b="1" dirty="0">
                <a:effectLst/>
                <a:latin typeface="Times New Roman" panose="02020603050405020304" pitchFamily="18" charset="0"/>
                <a:ea typeface="DengXian" panose="020B0503020204020204" pitchFamily="2" charset="-122"/>
                <a:cs typeface="Times New Roman" panose="02020603050405020304" pitchFamily="18" charset="0"/>
              </a:rPr>
              <a:t>real-time ordering , multiple payment options, route optimization, and delivery management</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the system caters to diverse user needs. Built using </a:t>
            </a:r>
            <a:r>
              <a:rPr lang="en-US" sz="1800" b="1" dirty="0">
                <a:effectLst/>
                <a:latin typeface="Times New Roman" panose="02020603050405020304" pitchFamily="18" charset="0"/>
                <a:ea typeface="DengXian" panose="020B0503020204020204" pitchFamily="2" charset="-122"/>
                <a:cs typeface="Times New Roman" panose="02020603050405020304" pitchFamily="18" charset="0"/>
              </a:rPr>
              <a:t>HTML, CSS, and JavaScript</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the responsive design ensures seamless accessibility across devices, allowing users to place and track orders conveniently anytime, anywhere. By incorporating </a:t>
            </a:r>
            <a:r>
              <a:rPr lang="en-US" sz="1800" b="1" dirty="0">
                <a:effectLst/>
                <a:latin typeface="Times New Roman" panose="02020603050405020304" pitchFamily="18" charset="0"/>
                <a:ea typeface="DengXian" panose="020B0503020204020204" pitchFamily="2" charset="-122"/>
                <a:cs typeface="Times New Roman" panose="02020603050405020304" pitchFamily="18" charset="0"/>
              </a:rPr>
              <a:t>ratings, reviews, and social sharing</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the platform fosters community engagement and helps users make informed decisions while enhancing the overall delivery experience</a:t>
            </a:r>
            <a:r>
              <a:rPr lang="en-US" sz="1800" dirty="0">
                <a:effectLst/>
                <a:latin typeface="Calibri" panose="020F0502020204030204" pitchFamily="34" charset="0"/>
                <a:ea typeface="DengXian" panose="020B0503020204020204" pitchFamily="2" charset="-122"/>
                <a:cs typeface="Times New Roman" panose="02020603050405020304" pitchFamily="18" charset="0"/>
              </a:rPr>
              <a:t>.</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10349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CE88-D7FE-9950-E649-C0D9FC51AB7F}"/>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5C4AD8-7F89-AE66-A65F-6E8466E1E2D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Includes research papers, API documentation, and relevant web development resources such as w3 schools,..</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DengXian" panose="020B0503020204020204" pitchFamily="2" charset="-122"/>
              <a:cs typeface="Times New Roman" panose="02020603050405020304" pitchFamily="18" charset="0"/>
            </a:endParaRPr>
          </a:p>
          <a:p>
            <a:endParaRPr lang="en-IN"/>
          </a:p>
        </p:txBody>
      </p:sp>
    </p:spTree>
    <p:extLst>
      <p:ext uri="{BB962C8B-B14F-4D97-AF65-F5344CB8AC3E}">
        <p14:creationId xmlns:p14="http://schemas.microsoft.com/office/powerpoint/2010/main" val="52120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FEF-368E-CD79-3FC8-AAD02228EA71}"/>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1.1 Problem Definition</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F4282E-608B-5E29-70A7-20F1D4BADE77}"/>
              </a:ext>
            </a:extLst>
          </p:cNvPr>
          <p:cNvSpPr>
            <a:spLocks noGrp="1"/>
          </p:cNvSpPr>
          <p:nvPr>
            <p:ph idx="1"/>
          </p:nvPr>
        </p:nvSpPr>
        <p:spPr>
          <a:xfrm>
            <a:off x="1069848" y="1361440"/>
            <a:ext cx="10058400" cy="5496560"/>
          </a:xfrm>
        </p:spPr>
        <p:txBody>
          <a:bodyPr>
            <a:normAutofit fontScale="92500" lnSpcReduction="10000"/>
          </a:bodyPr>
          <a:lstStyle/>
          <a:p>
            <a:pPr marL="457200">
              <a:lnSpc>
                <a:spcPct val="115000"/>
              </a:lnSpc>
              <a:spcBef>
                <a:spcPts val="1200"/>
              </a:spcBef>
              <a:spcAft>
                <a:spcPts val="1200"/>
              </a:spcAft>
              <a:buNone/>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 the current landscape of food delivery services, users often encounter several challenges:</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Difficulty in locating restaurants that match specific dietary requirements, cuisine preferences, or budget constraints.</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Inadequate filtering options that limit the ability to narrow down suitable meal choices.</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Lack of real-time tracking features that result in uncertainty about order status and delivery time.</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Generic promotional offers that are not tailored to individual user behavior or preferences.</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Poor user interface designs in some platforms that hinder smooth navigation and usability.</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Bef>
                <a:spcPts val="1200"/>
              </a:spcBef>
              <a:spcAft>
                <a:spcPts val="120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These issues collectively reduce customer satisfaction and may deter users from using digital food ordering systems regularly. Additionally, restaurant owners </a:t>
            </a:r>
            <a:r>
              <a:rPr lang="en-US" sz="2100" dirty="0">
                <a:effectLst/>
                <a:latin typeface="Times New Roman" panose="02020603050405020304" pitchFamily="18" charset="0"/>
                <a:ea typeface="Times New Roman" panose="02020603050405020304" pitchFamily="18" charset="0"/>
              </a:rPr>
              <a:t>struggle to manage orders efficiently, especially during peak hours, and delivery personnel often face logistical issues related to optimal routing and delivery timelines</a:t>
            </a:r>
            <a:endParaRPr lang="en-IN" sz="21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19839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C855-10F8-9555-15AA-04C6833660DB}"/>
              </a:ext>
            </a:extLst>
          </p:cNvPr>
          <p:cNvSpPr>
            <a:spLocks noGrp="1"/>
          </p:cNvSpPr>
          <p:nvPr>
            <p:ph type="title"/>
          </p:nvPr>
        </p:nvSpPr>
        <p:spPr>
          <a:xfrm>
            <a:off x="1069848" y="484632"/>
            <a:ext cx="10058400" cy="937768"/>
          </a:xfrm>
        </p:spPr>
        <p:txBody>
          <a:bodyPr>
            <a:normAutofit/>
          </a:bodyPr>
          <a:lstStyle/>
          <a:p>
            <a:r>
              <a:rPr lang="en-US" sz="2400" b="1" dirty="0">
                <a:effectLst/>
                <a:latin typeface="Times New Roman" panose="02020603050405020304" pitchFamily="18" charset="0"/>
                <a:ea typeface="Times New Roman" panose="02020603050405020304" pitchFamily="18" charset="0"/>
              </a:rPr>
              <a:t>1.2 Existing System</a:t>
            </a:r>
            <a:endParaRPr lang="en-IN" sz="2400" dirty="0"/>
          </a:p>
        </p:txBody>
      </p:sp>
      <p:sp>
        <p:nvSpPr>
          <p:cNvPr id="3" name="Content Placeholder 2">
            <a:extLst>
              <a:ext uri="{FF2B5EF4-FFF2-40B4-BE49-F238E27FC236}">
                <a16:creationId xmlns:a16="http://schemas.microsoft.com/office/drawing/2014/main" id="{6CFFC06F-95D7-B7B7-7369-E4D62C06AE1F}"/>
              </a:ext>
            </a:extLst>
          </p:cNvPr>
          <p:cNvSpPr>
            <a:spLocks noGrp="1"/>
          </p:cNvSpPr>
          <p:nvPr>
            <p:ph idx="1"/>
          </p:nvPr>
        </p:nvSpPr>
        <p:spPr>
          <a:xfrm>
            <a:off x="1069848" y="1168400"/>
            <a:ext cx="10058400" cy="5003800"/>
          </a:xfrm>
        </p:spPr>
        <p:txBody>
          <a:bodyPr>
            <a:normAutofit fontScale="85000" lnSpcReduction="10000"/>
          </a:bodyPr>
          <a:lstStyle/>
          <a:p>
            <a:pPr marL="457200">
              <a:lnSpc>
                <a:spcPct val="115000"/>
              </a:lnSpc>
              <a:spcBef>
                <a:spcPts val="1200"/>
              </a:spcBef>
              <a:spcAft>
                <a:spcPts val="1200"/>
              </a:spcAft>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Popular food delivery applications like Zomato, Swiggy, Uber Eats, and DoorDash provide basic functionalities such as browsing restaurant menus, placing orders, and receiving estimated delivery times. However, they often fall short in the following areas:</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Limited filtering options for users with allergies, dietary restrictions (e.g., vegan, keto, gluten-free), or specific taste preferences.</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Static recommendations that do not evolve based on user behavior, purchase history, or meal ratings.</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Inconsistent real-time tracking systems that provide vague or delayed updates.</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Delivery route planning is often generic, not accounting for real-time traffic data or order prioritization.</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Lack of personalized experiences, such as meal suggestions based on past orders, time of day, or local trends.</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Bef>
                <a:spcPts val="1200"/>
              </a:spcBef>
              <a:spcAft>
                <a:spcPts val="12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As a result, users do not receive an optimized or deeply personalized experience, and restaurants and delivery agents do not have the tools to maximize efficiency and performance.</a:t>
            </a:r>
            <a:endParaRPr lang="en-IN" sz="19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70083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DC3-CFC9-62E5-188B-B59D6FAF864E}"/>
              </a:ext>
            </a:extLst>
          </p:cNvPr>
          <p:cNvSpPr>
            <a:spLocks noGrp="1"/>
          </p:cNvSpPr>
          <p:nvPr>
            <p:ph type="title"/>
          </p:nvPr>
        </p:nvSpPr>
        <p:spPr>
          <a:xfrm>
            <a:off x="1069848" y="484632"/>
            <a:ext cx="10058400" cy="673608"/>
          </a:xfrm>
        </p:spPr>
        <p:txBody>
          <a:bodyPr>
            <a:normAutofit/>
          </a:bodyPr>
          <a:lstStyle/>
          <a:p>
            <a:r>
              <a:rPr lang="en-US" sz="2400" b="1" dirty="0">
                <a:effectLst/>
                <a:latin typeface="Times New Roman" panose="02020603050405020304" pitchFamily="18" charset="0"/>
                <a:ea typeface="Times New Roman" panose="02020603050405020304" pitchFamily="18" charset="0"/>
              </a:rPr>
              <a:t>1.3 Proposed System </a:t>
            </a:r>
            <a:endParaRPr lang="en-IN" sz="2400" dirty="0"/>
          </a:p>
        </p:txBody>
      </p:sp>
      <p:sp>
        <p:nvSpPr>
          <p:cNvPr id="3" name="Content Placeholder 2">
            <a:extLst>
              <a:ext uri="{FF2B5EF4-FFF2-40B4-BE49-F238E27FC236}">
                <a16:creationId xmlns:a16="http://schemas.microsoft.com/office/drawing/2014/main" id="{0FC243D9-852B-06EF-86D8-2782FA44D17D}"/>
              </a:ext>
            </a:extLst>
          </p:cNvPr>
          <p:cNvSpPr>
            <a:spLocks noGrp="1"/>
          </p:cNvSpPr>
          <p:nvPr>
            <p:ph idx="1"/>
          </p:nvPr>
        </p:nvSpPr>
        <p:spPr>
          <a:xfrm>
            <a:off x="1069848" y="1087120"/>
            <a:ext cx="10058400" cy="5085080"/>
          </a:xfrm>
        </p:spPr>
        <p:txBody>
          <a:bodyPr>
            <a:normAutofit/>
          </a:bodyPr>
          <a:lstStyle/>
          <a:p>
            <a:pPr marL="457200">
              <a:lnSpc>
                <a:spcPct val="115000"/>
              </a:lnSpc>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proposed Food Delivery App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is a smart and user-centric platform that addresses the deficiencies of existing systems and introduces advanced features to elevate the food ordering experience. The key highlights include:</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Advanced Search &amp; Filtering: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Users can search for restaurants and dishes using multiple parameters, including cuisine type, dietary needs, budget range, distance, delivery time, and user reviews.</a:t>
            </a:r>
            <a:endParaRPr lang="en-IN" dirty="0">
              <a:effectLst/>
              <a:latin typeface="Calibri" panose="020F0502020204030204" pitchFamily="34" charset="0"/>
              <a:ea typeface="DengXian" panose="020B0503020204020204" pitchFamily="2" charset="-122"/>
              <a:cs typeface="Times New Roman" panose="02020603050405020304" pitchFamily="18" charset="0"/>
            </a:endParaRPr>
          </a:p>
          <a:p>
            <a:pPr>
              <a:buNone/>
            </a:pPr>
            <a:r>
              <a:rPr lang="en-US" b="1" dirty="0">
                <a:effectLst/>
                <a:latin typeface="Times New Roman" panose="02020603050405020304" pitchFamily="18" charset="0"/>
                <a:ea typeface="Times New Roman" panose="02020603050405020304" pitchFamily="18" charset="0"/>
              </a:rPr>
              <a:t>AI-Driven Personalization:</a:t>
            </a:r>
            <a:r>
              <a:rPr lang="en-US" dirty="0">
                <a:effectLst/>
                <a:latin typeface="Times New Roman" panose="02020603050405020304" pitchFamily="18" charset="0"/>
                <a:ea typeface="Times New Roman" panose="02020603050405020304" pitchFamily="18" charset="0"/>
              </a:rPr>
              <a:t> The system leverages machine learning algorithms to offer personalized meal recommendations based on previous orders, time-based patterns, location, and user preferences.</a:t>
            </a:r>
          </a:p>
          <a:p>
            <a:pPr>
              <a:buNone/>
            </a:pPr>
            <a:r>
              <a:rPr lang="en-US" b="1" dirty="0">
                <a:effectLst/>
                <a:latin typeface="Times New Roman" panose="02020603050405020304" pitchFamily="18" charset="0"/>
                <a:ea typeface="Times New Roman" panose="02020603050405020304" pitchFamily="18" charset="0"/>
              </a:rPr>
              <a:t>Real-Time Tracking:</a:t>
            </a:r>
            <a:r>
              <a:rPr lang="en-US" dirty="0">
                <a:effectLst/>
                <a:latin typeface="Times New Roman" panose="02020603050405020304" pitchFamily="18" charset="0"/>
                <a:ea typeface="Times New Roman" panose="02020603050405020304" pitchFamily="18" charset="0"/>
              </a:rPr>
              <a:t> Users can track their order from preparation to delivery using integrated GPS tracking. This includes driver location, estimated delivery time, and real-time updates via push notifications</a:t>
            </a:r>
            <a:endParaRPr lang="en-IN" dirty="0"/>
          </a:p>
        </p:txBody>
      </p:sp>
    </p:spTree>
    <p:extLst>
      <p:ext uri="{BB962C8B-B14F-4D97-AF65-F5344CB8AC3E}">
        <p14:creationId xmlns:p14="http://schemas.microsoft.com/office/powerpoint/2010/main" val="8192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0F84-4997-F366-C84F-B2EEBF7653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D78264-8675-0A92-57E1-C8FA6D1CB84D}"/>
              </a:ext>
            </a:extLst>
          </p:cNvPr>
          <p:cNvSpPr>
            <a:spLocks noGrp="1"/>
          </p:cNvSpPr>
          <p:nvPr>
            <p:ph idx="1"/>
          </p:nvPr>
        </p:nvSpPr>
        <p:spPr>
          <a:xfrm>
            <a:off x="1069848" y="944880"/>
            <a:ext cx="10058400" cy="5227320"/>
          </a:xfrm>
        </p:spPr>
        <p:txBody>
          <a:bodyPr>
            <a:normAutofit/>
          </a:bodyPr>
          <a:lstStyle/>
          <a:p>
            <a:pPr marL="342900" lvl="0" indent="-342900">
              <a:lnSpc>
                <a:spcPct val="115000"/>
              </a:lnSpc>
              <a:spcBef>
                <a:spcPts val="1200"/>
              </a:spcBef>
              <a:spcAft>
                <a:spcPts val="120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Optimized Delivery Routes: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system calculates the fastest and most efficient delivery paths using traffic data, weather conditions, and delivery load, reducing delivery delays.</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Promotions &amp; Loyalty: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Personalized promotions and loyalty programs are tailored to individual user behavior, encouraging repeat orders and enhancing user retention.</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Restaurant &amp; Delivery Dashboard: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Restaurants can manage incoming orders, update menu availability, and monitor delivery operations. Delivery personnel have access to optimized routes and delivery schedules.</a:t>
            </a:r>
            <a:endParaRPr lang="en-IN" sz="24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60909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C2D2-2EC8-A04C-E132-807F4DB85FFC}"/>
              </a:ext>
            </a:extLst>
          </p:cNvPr>
          <p:cNvSpPr>
            <a:spLocks noGrp="1"/>
          </p:cNvSpPr>
          <p:nvPr>
            <p:ph type="title"/>
          </p:nvPr>
        </p:nvSpPr>
        <p:spPr>
          <a:xfrm>
            <a:off x="1069848" y="779272"/>
            <a:ext cx="10058400" cy="582168"/>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1.4 Literature Review</a:t>
            </a:r>
            <a:br>
              <a:rPr lang="en-IN" sz="1800" dirty="0">
                <a:effectLst/>
                <a:latin typeface="Calibri" panose="020F0502020204030204" pitchFamily="34" charset="0"/>
                <a:ea typeface="DengXian" panose="020B0503020204020204"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AFD209A-BCBF-7DEE-F72A-E8944D4D9053}"/>
              </a:ext>
            </a:extLst>
          </p:cNvPr>
          <p:cNvSpPr>
            <a:spLocks noGrp="1"/>
          </p:cNvSpPr>
          <p:nvPr>
            <p:ph idx="1"/>
          </p:nvPr>
        </p:nvSpPr>
        <p:spPr>
          <a:xfrm>
            <a:off x="1069848" y="985520"/>
            <a:ext cx="10058400" cy="5186680"/>
          </a:xfrm>
        </p:spPr>
        <p:txBody>
          <a:bodyPr>
            <a:normAutofit lnSpcReduction="10000"/>
          </a:bodyPr>
          <a:lstStyle/>
          <a:p>
            <a:pPr marL="457200">
              <a:lnSpc>
                <a:spcPct val="115000"/>
              </a:lnSpc>
              <a:spcBef>
                <a:spcPts val="1200"/>
              </a:spcBef>
              <a:spcAft>
                <a:spcPts val="12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Extensive research in the domain of online food delivery platforms reveals several critical challenges and innovations that inform the design of this system.</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Delivery Time Prediction: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Studies emphasize the complexity of accurately estimating delivery times, which requires real-time data integration from kitchens, delivery staff, and traffic systems. [Ghosh et al., 2021]</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Dynamic Pricing &amp; Promotions: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Research indicates that pricing strategies and dynamic offers influence user behavior, and data-driven models significantly improve marketing efficiency. [Kumar &amp; Dey, 2020]</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AI Recommendations: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Various machine learning models, including collaborative filtering and content-based filtering, are employed in modern systems to generate user-specific recommendations that improve order frequency. [Zhang et al., 2022]</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a:buNone/>
            </a:pPr>
            <a:r>
              <a:rPr lang="en-US" sz="1800" b="1" dirty="0">
                <a:effectLst/>
                <a:latin typeface="Times New Roman" panose="02020603050405020304" pitchFamily="18" charset="0"/>
                <a:ea typeface="Times New Roman" panose="02020603050405020304" pitchFamily="18" charset="0"/>
              </a:rPr>
              <a:t>User Interface (UI) and Experience (UX):</a:t>
            </a:r>
            <a:r>
              <a:rPr lang="en-US" sz="1800" dirty="0">
                <a:effectLst/>
                <a:latin typeface="Times New Roman" panose="02020603050405020304" pitchFamily="18" charset="0"/>
                <a:ea typeface="Times New Roman" panose="02020603050405020304" pitchFamily="18" charset="0"/>
              </a:rPr>
              <a:t> Studies consistently highlight that a clean, intuitive UI with minimal steps to order is essential for user satisfaction. Features such as predictive search, easy navigation, and visual menus are highly favored.</a:t>
            </a:r>
            <a:endParaRPr lang="en-IN" dirty="0"/>
          </a:p>
        </p:txBody>
      </p:sp>
    </p:spTree>
    <p:extLst>
      <p:ext uri="{BB962C8B-B14F-4D97-AF65-F5344CB8AC3E}">
        <p14:creationId xmlns:p14="http://schemas.microsoft.com/office/powerpoint/2010/main" val="2414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5D3-3997-4902-378E-42E56CB0178C}"/>
              </a:ext>
            </a:extLst>
          </p:cNvPr>
          <p:cNvSpPr>
            <a:spLocks noGrp="1"/>
          </p:cNvSpPr>
          <p:nvPr>
            <p:ph type="title"/>
          </p:nvPr>
        </p:nvSpPr>
        <p:spPr>
          <a:xfrm>
            <a:off x="1069848" y="0"/>
            <a:ext cx="10058400" cy="1371600"/>
          </a:xfrm>
        </p:spPr>
        <p:txBody>
          <a:bodyPr>
            <a:normAutofit/>
          </a:bodyPr>
          <a:lstStyle/>
          <a:p>
            <a:pPr marL="1117600">
              <a:lnSpc>
                <a:spcPct val="115000"/>
              </a:lnSpc>
              <a:spcBef>
                <a:spcPts val="1200"/>
              </a:spcBef>
              <a:spcAft>
                <a:spcPts val="12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System Requirements</a:t>
            </a:r>
            <a:br>
              <a:rPr lang="en-IN" sz="2400" b="1" dirty="0">
                <a:latin typeface="Calibri" panose="020F0502020204030204" pitchFamily="34" charset="0"/>
                <a:ea typeface="DengXian" panose="020B0503020204020204" pitchFamily="2" charset="-122"/>
                <a:cs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2.1 Hardware &amp; Software Requirements</a:t>
            </a:r>
            <a:br>
              <a:rPr lang="en-IN" sz="2400" dirty="0">
                <a:effectLst/>
                <a:latin typeface="Calibri" panose="020F0502020204030204" pitchFamily="34" charset="0"/>
                <a:ea typeface="DengXian" panose="020B0503020204020204" pitchFamily="2" charset="-122"/>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D0A26DC-4E73-F3FA-A9AA-3D77247472E2}"/>
              </a:ext>
            </a:extLst>
          </p:cNvPr>
          <p:cNvSpPr>
            <a:spLocks noGrp="1"/>
          </p:cNvSpPr>
          <p:nvPr>
            <p:ph idx="1"/>
          </p:nvPr>
        </p:nvSpPr>
        <p:spPr>
          <a:xfrm>
            <a:off x="1069848" y="822960"/>
            <a:ext cx="10058400" cy="5349240"/>
          </a:xfrm>
        </p:spPr>
        <p:txBody>
          <a:bodyPr>
            <a:normAutofit fontScale="85000" lnSpcReduction="10000"/>
          </a:bodyPr>
          <a:lstStyle/>
          <a:p>
            <a:pPr marL="457200">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 the software side, the system uses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 and JavaScript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frontend development, ensuring a responsive interface compatible with various screen sizes. The backend is powered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Node.js and MongoDB</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 an equivalent database) to handle order processing and user management efficiently. APIs like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Google Maps API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real-time tracking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payment gateways (Stripe, PayPal, etc.)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secure transactions provide seamless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integration.Users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require a stable internet connection to access the web and mobile applications, making it compatible with devices that have at least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4GB RAM and a dual-core processor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optimal performance.</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2.2 Software Requirements Specification (SRS)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Delivery App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should support key functionalities to enhance user experience. This includes: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Order placement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with real-time status updates.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User account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profile customization, saved addresses, and order history.</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Secure payment integration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seamless transactions using multiple payment options.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Admin panel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managing orders, deliveries, and user support efficiently.</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a:buNone/>
            </a:pPr>
            <a:r>
              <a:rPr lang="en-US" sz="1800" dirty="0">
                <a:effectLst/>
                <a:latin typeface="Times New Roman" panose="02020603050405020304" pitchFamily="18" charset="0"/>
                <a:ea typeface="Times New Roman" panose="02020603050405020304" pitchFamily="18" charset="0"/>
              </a:rPr>
              <a:t>The system must ensure </a:t>
            </a:r>
            <a:r>
              <a:rPr lang="en-US" sz="1800" b="1" dirty="0">
                <a:effectLst/>
                <a:latin typeface="Times New Roman" panose="02020603050405020304" pitchFamily="18" charset="0"/>
                <a:ea typeface="Times New Roman" panose="02020603050405020304" pitchFamily="18" charset="0"/>
              </a:rPr>
              <a:t>smooth navigation, quick response times, and secure data handling</a:t>
            </a:r>
            <a:r>
              <a:rPr lang="en-US" sz="1800" dirty="0">
                <a:effectLst/>
                <a:latin typeface="Times New Roman" panose="02020603050405020304" pitchFamily="18" charset="0"/>
                <a:ea typeface="Times New Roman" panose="02020603050405020304" pitchFamily="18" charset="0"/>
              </a:rPr>
              <a:t> to maintain usability and reliability</a:t>
            </a:r>
            <a:endParaRPr lang="en-IN" dirty="0"/>
          </a:p>
        </p:txBody>
      </p:sp>
    </p:spTree>
    <p:extLst>
      <p:ext uri="{BB962C8B-B14F-4D97-AF65-F5344CB8AC3E}">
        <p14:creationId xmlns:p14="http://schemas.microsoft.com/office/powerpoint/2010/main" val="180628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B094-9CF3-83D6-4260-575BBD20D131}"/>
              </a:ext>
            </a:extLst>
          </p:cNvPr>
          <p:cNvSpPr>
            <a:spLocks noGrp="1"/>
          </p:cNvSpPr>
          <p:nvPr>
            <p:ph type="title"/>
          </p:nvPr>
        </p:nvSpPr>
        <p:spPr>
          <a:xfrm>
            <a:off x="1066800" y="118872"/>
            <a:ext cx="10058400" cy="566928"/>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System Design</a:t>
            </a:r>
            <a:br>
              <a:rPr lang="en-IN" sz="2400" dirty="0">
                <a:effectLst/>
                <a:latin typeface="Calibri" panose="020F0502020204030204" pitchFamily="34" charset="0"/>
                <a:ea typeface="DengXian" panose="020B0503020204020204" pitchFamily="2" charset="-122"/>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E3933FD2-2515-8824-9568-265FED6A8CB4}"/>
              </a:ext>
            </a:extLst>
          </p:cNvPr>
          <p:cNvSpPr>
            <a:spLocks noGrp="1"/>
          </p:cNvSpPr>
          <p:nvPr>
            <p:ph idx="1"/>
          </p:nvPr>
        </p:nvSpPr>
        <p:spPr>
          <a:xfrm>
            <a:off x="1069848" y="487680"/>
            <a:ext cx="10058400" cy="5684520"/>
          </a:xfrm>
        </p:spPr>
        <p:txBody>
          <a:bodyPr/>
          <a:lstStyle/>
          <a:p>
            <a:pPr marL="457200">
              <a:lnSpc>
                <a:spcPct val="115000"/>
              </a:lnSpc>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3.1 Modules of System</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B0503020204020204" pitchFamily="2" charset="-122"/>
                <a:cs typeface="Times New Roman" panose="02020603050405020304" pitchFamily="18" charset="0"/>
              </a:rPr>
              <a:t>User Management</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Handles user login, registration, and profile customization, ensuring a personalized experience.</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B0503020204020204" pitchFamily="2" charset="-122"/>
                <a:cs typeface="Times New Roman" panose="02020603050405020304" pitchFamily="18" charset="0"/>
              </a:rPr>
              <a:t>Recipe Search and Filtering</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Provides search functionality with filters for ingredients, cuisine, dietary restrictions, and meal types.</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B0503020204020204" pitchFamily="2" charset="-122"/>
                <a:cs typeface="Times New Roman" panose="02020603050405020304" pitchFamily="18" charset="0"/>
              </a:rPr>
              <a:t>Shopping List Management</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Allows users to add ingredients to a shopping list for easy grocery planning.</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buNone/>
            </a:pPr>
            <a:r>
              <a:rPr lang="en-US" sz="18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B0503020204020204" pitchFamily="2" charset="-122"/>
                <a:cs typeface="Times New Roman" panose="02020603050405020304" pitchFamily="18" charset="0"/>
              </a:rPr>
              <a:t>Meal Planning</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Supports users in scheduling meals by organizing selected recipes into weekly or daily plans.  </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pPr marL="457200">
              <a:lnSpc>
                <a:spcPct val="115000"/>
              </a:lnSpc>
              <a:spcAft>
                <a:spcPts val="800"/>
              </a:spcAft>
            </a:pPr>
            <a:r>
              <a:rPr lang="en-US" sz="18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B0503020204020204" pitchFamily="2" charset="-122"/>
                <a:cs typeface="Times New Roman" panose="02020603050405020304" pitchFamily="18" charset="0"/>
              </a:rPr>
              <a:t>Ratings and Reviews</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 Enables users to rate and review delivery, fostering engagement and feedback sharing</a:t>
            </a:r>
            <a:r>
              <a:rPr lang="en-US" sz="1800" dirty="0">
                <a:effectLst/>
                <a:latin typeface="Calibri" panose="020F0502020204030204" pitchFamily="34" charset="0"/>
                <a:ea typeface="DengXian" panose="020B0503020204020204" pitchFamily="2" charset="-122"/>
                <a:cs typeface="Times New Roman" panose="02020603050405020304" pitchFamily="18" charset="0"/>
              </a:rPr>
              <a:t>.</a:t>
            </a:r>
            <a:endParaRPr lang="en-IN" sz="1800" dirty="0">
              <a:effectLst/>
              <a:latin typeface="Calibri" panose="020F0502020204030204" pitchFamily="34" charset="0"/>
              <a:ea typeface="DengXian" panose="020B0503020204020204"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556344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47</TotalTime>
  <Words>2863</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Consolas</vt:lpstr>
      <vt:lpstr>Symbol</vt:lpstr>
      <vt:lpstr>Times New Roman</vt:lpstr>
      <vt:lpstr>Wingdings</vt:lpstr>
      <vt:lpstr>Wood Type</vt:lpstr>
      <vt:lpstr>FIELD PROJECT</vt:lpstr>
      <vt:lpstr>Introduction </vt:lpstr>
      <vt:lpstr>1.1 Problem Definition </vt:lpstr>
      <vt:lpstr>1.2 Existing System</vt:lpstr>
      <vt:lpstr>1.3 Proposed System </vt:lpstr>
      <vt:lpstr>PowerPoint Presentation</vt:lpstr>
      <vt:lpstr>1.4 Literature Review </vt:lpstr>
      <vt:lpstr>                          System Requirements 2.1 Hardware &amp; Software Requirements </vt:lpstr>
      <vt:lpstr>System Design </vt:lpstr>
      <vt:lpstr>PowerPoint Presentation</vt:lpstr>
      <vt:lpstr>CLASS DIAGRAM Purpose: Represents the static structure — classes and their relationships. </vt:lpstr>
      <vt:lpstr>SEQUENCE DIAGRAM Purpose: Shows interaction over time between user and system components. </vt:lpstr>
      <vt:lpstr>ACTIVITY DIAGRAM: Purpose: Describes the flow of actions during checkout. </vt:lpstr>
      <vt:lpstr>STATE DIAGRAM: Purpose: Shows state transitions of the cart. </vt:lpstr>
      <vt:lpstr>COMPONENT DIAGRAM: Purpose: Shows high-level components and dependencies in the system. </vt:lpstr>
      <vt:lpstr>Implementation </vt:lpstr>
      <vt:lpstr>Login Functionality: </vt:lpstr>
      <vt:lpstr>PowerPoint Presentation</vt:lpstr>
      <vt:lpstr>Product Display and Filtering</vt:lpstr>
      <vt:lpstr>Adding Items to Cart: </vt:lpstr>
      <vt:lpstr>Updating Cart Quantity: </vt:lpstr>
      <vt:lpstr>Removing Items from Cart: </vt:lpstr>
      <vt:lpstr>Viewing Order History: </vt:lpstr>
      <vt:lpstr>  Menu Toggle: </vt:lpstr>
      <vt:lpstr>Results </vt:lpstr>
      <vt:lpstr>PowerPoint Presentation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shankar</dc:creator>
  <cp:lastModifiedBy>shiva shankar</cp:lastModifiedBy>
  <cp:revision>2</cp:revision>
  <dcterms:created xsi:type="dcterms:W3CDTF">2025-04-24T15:39:47Z</dcterms:created>
  <dcterms:modified xsi:type="dcterms:W3CDTF">2025-04-24T16:27:29Z</dcterms:modified>
</cp:coreProperties>
</file>