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41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15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9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23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0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17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5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42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6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9722-A795-4EB0-A1B6-ECFB98BA3801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29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-service/register?username=mani&amp;password=mani" TargetMode="External"/><Relationship Id="rId2" Type="http://schemas.openxmlformats.org/officeDocument/2006/relationships/hyperlink" Target="http://localhost:8080/login-service/login?username=mani&amp;password=man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management(Groovy, </a:t>
            </a:r>
            <a:r>
              <a:rPr lang="en-US" dirty="0" err="1" smtClean="0"/>
              <a:t>kotlin,maven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10-types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691680" y="4222440"/>
            <a:ext cx="122413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-468560" y="4365104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input+=</a:t>
            </a:r>
            <a:r>
              <a:rPr lang="en-US" dirty="0" err="1" smtClean="0"/>
              <a:t>username,password</a:t>
            </a:r>
            <a:endParaRPr lang="en-IN" dirty="0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V="1">
            <a:off x="1371600" y="4761148"/>
            <a:ext cx="320080" cy="1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724128" y="4581128"/>
            <a:ext cx="28803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Database(</a:t>
            </a:r>
            <a:r>
              <a:rPr lang="en-US" dirty="0" err="1" smtClean="0"/>
              <a:t>MySQL,MangoDb,oracle</a:t>
            </a:r>
            <a:r>
              <a:rPr lang="en-US" dirty="0" smtClean="0"/>
              <a:t>)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15816" y="4725144"/>
            <a:ext cx="26642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347864" y="5085184"/>
            <a:ext cx="216024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JDBC-</a:t>
            </a:r>
            <a:r>
              <a:rPr lang="en-US" dirty="0" err="1" smtClean="0"/>
              <a:t>Dependancy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345430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</a:t>
            </a:r>
            <a:r>
              <a:rPr lang="en-US" dirty="0" err="1" smtClean="0"/>
              <a:t>configuration</a:t>
            </a:r>
            <a:r>
              <a:rPr lang="en-US" dirty="0" err="1" smtClean="0">
                <a:sym typeface="Wingdings" pitchFamily="2" charset="2"/>
              </a:rPr>
              <a:t>connect</a:t>
            </a:r>
            <a:r>
              <a:rPr lang="en-US" dirty="0" smtClean="0">
                <a:sym typeface="Wingdings" pitchFamily="2" charset="2"/>
              </a:rPr>
              <a:t> MySQL connector with java code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/>
              <a:t>Manual </a:t>
            </a:r>
            <a:r>
              <a:rPr lang="en-US" dirty="0" err="1" smtClean="0"/>
              <a:t>configuration</a:t>
            </a:r>
            <a:r>
              <a:rPr lang="en-US" dirty="0" err="1" smtClean="0">
                <a:sym typeface="Wingdings" pitchFamily="2" charset="2"/>
              </a:rPr>
              <a:t>connect</a:t>
            </a:r>
            <a:r>
              <a:rPr lang="en-US" dirty="0" smtClean="0">
                <a:sym typeface="Wingdings" pitchFamily="2" charset="2"/>
              </a:rPr>
              <a:t> Oracle connector with java code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/>
              <a:t>Manual </a:t>
            </a:r>
            <a:r>
              <a:rPr lang="en-US" dirty="0" err="1" smtClean="0"/>
              <a:t>configuration</a:t>
            </a:r>
            <a:r>
              <a:rPr lang="en-US" dirty="0" err="1" smtClean="0">
                <a:sym typeface="Wingdings" pitchFamily="2" charset="2"/>
              </a:rPr>
              <a:t>connect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MongoDb</a:t>
            </a:r>
            <a:r>
              <a:rPr lang="en-US" dirty="0" smtClean="0">
                <a:sym typeface="Wingdings" pitchFamily="2" charset="2"/>
              </a:rPr>
              <a:t> connector with java code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Maven(</a:t>
            </a:r>
            <a:r>
              <a:rPr lang="en-US" dirty="0" err="1" smtClean="0">
                <a:sym typeface="Wingdings" pitchFamily="2" charset="2"/>
              </a:rPr>
              <a:t>MYSQL,ORAClE</a:t>
            </a:r>
            <a:r>
              <a:rPr lang="en-US" dirty="0" smtClean="0">
                <a:sym typeface="Wingdings" pitchFamily="2" charset="2"/>
              </a:rPr>
              <a:t>……..)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1619672" y="5805264"/>
            <a:ext cx="1368152" cy="1052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xy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83768" y="5302560"/>
            <a:ext cx="0" cy="430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87824" y="6331632"/>
            <a:ext cx="4104456" cy="121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948264" y="5445224"/>
            <a:ext cx="144016" cy="886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9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268760"/>
            <a:ext cx="252028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JPA(java persistence </a:t>
            </a:r>
            <a:r>
              <a:rPr lang="en-US" dirty="0" err="1" smtClean="0"/>
              <a:t>api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3501008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into table values(0……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71600" y="4869160"/>
            <a:ext cx="32403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putData</a:t>
            </a:r>
            <a:r>
              <a:rPr lang="en-US" dirty="0" smtClean="0"/>
              <a:t>(first)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067944" y="692696"/>
            <a:ext cx="194421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Hibernate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652120" y="2132856"/>
            <a:ext cx="187220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ORM-object relational mapping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96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1988840"/>
            <a:ext cx="2520280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RegisterUserDetailsEntity</a:t>
            </a:r>
            <a:endParaRPr lang="en-IN" dirty="0"/>
          </a:p>
        </p:txBody>
      </p:sp>
      <p:sp>
        <p:nvSpPr>
          <p:cNvPr id="3" name="Flowchart: Internal Storage 2"/>
          <p:cNvSpPr/>
          <p:nvPr/>
        </p:nvSpPr>
        <p:spPr>
          <a:xfrm>
            <a:off x="6444208" y="2492896"/>
            <a:ext cx="2304256" cy="295232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User_data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63888" y="3717032"/>
            <a:ext cx="2880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67944" y="33569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ORM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51520" y="62068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RegisterModel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555776" y="62068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RegisterEntity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228184" y="77308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RegisterModel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67944" y="1196752"/>
            <a:ext cx="2304256" cy="18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9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7667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67544" y="1772816"/>
            <a:ext cx="172819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Input:fname</a:t>
            </a:r>
            <a:endParaRPr lang="en-US" dirty="0" smtClean="0"/>
          </a:p>
          <a:p>
            <a:pPr algn="ctr"/>
            <a:r>
              <a:rPr lang="en-US" dirty="0" err="1" smtClean="0"/>
              <a:t>Lname,mobilr</a:t>
            </a:r>
            <a:r>
              <a:rPr lang="en-US" dirty="0" smtClean="0"/>
              <a:t>….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699792" y="1844824"/>
            <a:ext cx="1728192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Login: username/</a:t>
            </a:r>
            <a:r>
              <a:rPr lang="en-US" dirty="0" err="1" smtClean="0"/>
              <a:t>user_id</a:t>
            </a:r>
            <a:r>
              <a:rPr lang="en-US" dirty="0" smtClean="0"/>
              <a:t>, pass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4427984" y="2924944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220486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User_id</a:t>
            </a:r>
            <a:r>
              <a:rPr lang="en-US" dirty="0" smtClean="0"/>
              <a:t>=-1 password: delete * from xyz table: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96136" y="3140968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2160" y="364502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* from user where </a:t>
            </a:r>
            <a:r>
              <a:rPr lang="en-US" dirty="0" err="1" smtClean="0"/>
              <a:t>user_id</a:t>
            </a:r>
            <a:r>
              <a:rPr lang="en-US" dirty="0" smtClean="0"/>
              <a:t>=-1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141277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Sql</a:t>
            </a:r>
            <a:r>
              <a:rPr lang="en-US" dirty="0" smtClean="0"/>
              <a:t> injection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48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69269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84969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@</a:t>
            </a:r>
            <a:r>
              <a:rPr lang="en-US" b="1" dirty="0" err="1"/>
              <a:t>NotNull</a:t>
            </a:r>
            <a:r>
              <a:rPr lang="en-US" b="1" dirty="0"/>
              <a:t>:</a:t>
            </a:r>
            <a:r>
              <a:rPr lang="en-US" dirty="0"/>
              <a:t> Ensures a field is not null.</a:t>
            </a:r>
          </a:p>
          <a:p>
            <a:r>
              <a:rPr lang="en-US" b="1" dirty="0"/>
              <a:t>@</a:t>
            </a:r>
            <a:r>
              <a:rPr lang="en-US" b="1" dirty="0" err="1"/>
              <a:t>NotBlank</a:t>
            </a:r>
            <a:r>
              <a:rPr lang="en-US" b="1" dirty="0"/>
              <a:t>:</a:t>
            </a:r>
            <a:r>
              <a:rPr lang="en-US" dirty="0"/>
              <a:t> Enforces non-nullity and requires at least one non-whitespace character.</a:t>
            </a:r>
          </a:p>
          <a:p>
            <a:r>
              <a:rPr lang="en-US" b="1" dirty="0"/>
              <a:t>@</a:t>
            </a:r>
            <a:r>
              <a:rPr lang="en-US" b="1" dirty="0" err="1"/>
              <a:t>NotEmpty</a:t>
            </a:r>
            <a:r>
              <a:rPr lang="en-US" b="1" dirty="0"/>
              <a:t>: </a:t>
            </a:r>
            <a:r>
              <a:rPr lang="en-US" dirty="0"/>
              <a:t>Guarantees that collections or arrays are not empty.</a:t>
            </a:r>
          </a:p>
          <a:p>
            <a:r>
              <a:rPr lang="en-US" b="1" dirty="0"/>
              <a:t>@Min(value):</a:t>
            </a:r>
            <a:r>
              <a:rPr lang="en-US" dirty="0"/>
              <a:t> Checks if a numeric field is greater than or equal to the specified minimum value.</a:t>
            </a:r>
          </a:p>
          <a:p>
            <a:r>
              <a:rPr lang="en-US" b="1" dirty="0"/>
              <a:t>@Max(value):</a:t>
            </a:r>
            <a:r>
              <a:rPr lang="en-US" dirty="0"/>
              <a:t> Checks if a numeric field is less than or equal to the specified maximum value.</a:t>
            </a:r>
          </a:p>
          <a:p>
            <a:r>
              <a:rPr lang="en-US" b="1" dirty="0"/>
              <a:t>@Size(min, max):</a:t>
            </a:r>
            <a:r>
              <a:rPr lang="en-US" dirty="0"/>
              <a:t> Validates if a string or collection size is within a specific range.</a:t>
            </a:r>
          </a:p>
          <a:p>
            <a:r>
              <a:rPr lang="en-US" b="1" dirty="0"/>
              <a:t>@Pattern(regex): </a:t>
            </a:r>
            <a:r>
              <a:rPr lang="en-US" dirty="0"/>
              <a:t>Verifies if a field matches the provided regular expression.</a:t>
            </a:r>
          </a:p>
          <a:p>
            <a:r>
              <a:rPr lang="en-US" b="1" dirty="0"/>
              <a:t>@Email:</a:t>
            </a:r>
            <a:r>
              <a:rPr lang="en-US" dirty="0"/>
              <a:t> Ensures a field contains a valid email address format.</a:t>
            </a:r>
          </a:p>
          <a:p>
            <a:r>
              <a:rPr lang="en-US" b="1" dirty="0"/>
              <a:t>@Digits(integer, fraction):</a:t>
            </a:r>
            <a:r>
              <a:rPr lang="en-US" dirty="0"/>
              <a:t> Validates that a numeric field has a specified number of integer and fraction digits.</a:t>
            </a:r>
          </a:p>
          <a:p>
            <a:r>
              <a:rPr lang="en-US" b="1" dirty="0"/>
              <a:t>@Past</a:t>
            </a:r>
            <a:r>
              <a:rPr lang="en-US" dirty="0"/>
              <a:t> and </a:t>
            </a:r>
            <a:r>
              <a:rPr lang="en-US" b="1" dirty="0"/>
              <a:t>@Future</a:t>
            </a:r>
            <a:r>
              <a:rPr lang="en-US" dirty="0"/>
              <a:t> : Checks that a date or time field is in the past and future respectively.</a:t>
            </a:r>
          </a:p>
          <a:p>
            <a:r>
              <a:rPr lang="en-US" b="1" dirty="0"/>
              <a:t>@</a:t>
            </a:r>
            <a:r>
              <a:rPr lang="en-US" b="1" dirty="0" err="1"/>
              <a:t>AssertTrue</a:t>
            </a:r>
            <a:r>
              <a:rPr lang="en-US" dirty="0"/>
              <a:t> and </a:t>
            </a:r>
            <a:r>
              <a:rPr lang="en-US" b="1" dirty="0"/>
              <a:t>@</a:t>
            </a:r>
            <a:r>
              <a:rPr lang="en-US" b="1" dirty="0" err="1"/>
              <a:t>AssertFalse</a:t>
            </a:r>
            <a:r>
              <a:rPr lang="en-US" dirty="0"/>
              <a:t>: Ensures that a </a:t>
            </a:r>
            <a:r>
              <a:rPr lang="en-US" dirty="0" err="1"/>
              <a:t>boolean</a:t>
            </a:r>
            <a:r>
              <a:rPr lang="en-US" dirty="0"/>
              <a:t> field is true. and false respectively.</a:t>
            </a:r>
          </a:p>
          <a:p>
            <a:r>
              <a:rPr lang="en-US" b="1" dirty="0"/>
              <a:t>@</a:t>
            </a:r>
            <a:r>
              <a:rPr lang="en-US" b="1" dirty="0" err="1"/>
              <a:t>CreditCardNumber</a:t>
            </a:r>
            <a:r>
              <a:rPr lang="en-US" dirty="0"/>
              <a:t>: Validates that a field contains a valid credit card number.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&lt;dependency&gt; </a:t>
            </a:r>
          </a:p>
          <a:p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 </a:t>
            </a:r>
          </a:p>
          <a:p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&gt;spring-boot-starter-validation&lt;/</a:t>
            </a:r>
            <a:r>
              <a:rPr lang="en-US" dirty="0" err="1"/>
              <a:t>artifactId</a:t>
            </a:r>
            <a:r>
              <a:rPr lang="en-US" dirty="0"/>
              <a:t>&gt; </a:t>
            </a:r>
          </a:p>
          <a:p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43745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206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Front-end--validation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15616" y="1926010"/>
            <a:ext cx="259228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1259632" y="2276872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259632" y="3212976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passsword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14847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layer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91880" y="3212976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40152" y="1953977"/>
            <a:ext cx="237626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username and password again!!!!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5589240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 can turn off the </a:t>
            </a:r>
            <a:r>
              <a:rPr lang="en-US" dirty="0" err="1" smtClean="0"/>
              <a:t>javascript</a:t>
            </a:r>
            <a:r>
              <a:rPr lang="en-US" dirty="0" smtClean="0"/>
              <a:t> so that front end validation will not be working anymore …and that is the reason for backend validation.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74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23728" y="1412776"/>
            <a:ext cx="144016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Try{}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2555776" y="3717032"/>
            <a:ext cx="165618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Catch(Arithmetic Exception)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979712" y="5445224"/>
            <a:ext cx="194421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620688"/>
            <a:ext cx="482453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@</a:t>
            </a:r>
            <a:r>
              <a:rPr lang="en-IN" sz="1100" dirty="0" err="1" smtClean="0"/>
              <a:t>ExceptionHandler</a:t>
            </a:r>
            <a:r>
              <a:rPr lang="en-IN" sz="1100" dirty="0" smtClean="0"/>
              <a:t>(</a:t>
            </a:r>
            <a:r>
              <a:rPr lang="en-IN" sz="1100" dirty="0" err="1" smtClean="0"/>
              <a:t>Arithmetic.</a:t>
            </a:r>
            <a:r>
              <a:rPr lang="en-IN" sz="1100" b="1" dirty="0" err="1" smtClean="0"/>
              <a:t>class</a:t>
            </a:r>
            <a:r>
              <a:rPr lang="en-IN" sz="1100" dirty="0"/>
              <a:t>)  </a:t>
            </a:r>
          </a:p>
          <a:p>
            <a:r>
              <a:rPr lang="en-IN" sz="1100" dirty="0"/>
              <a:t>//override method of </a:t>
            </a:r>
            <a:r>
              <a:rPr lang="en-IN" sz="1100" dirty="0" err="1"/>
              <a:t>ResponseEntityExceptionHandler</a:t>
            </a:r>
            <a:r>
              <a:rPr lang="en-IN" sz="1100" dirty="0"/>
              <a:t> class  </a:t>
            </a:r>
          </a:p>
          <a:p>
            <a:r>
              <a:rPr lang="en-IN" sz="1100" b="1" dirty="0"/>
              <a:t>public</a:t>
            </a:r>
            <a:r>
              <a:rPr lang="en-IN" sz="1100" dirty="0"/>
              <a:t> </a:t>
            </a:r>
            <a:r>
              <a:rPr lang="en-IN" sz="1100" b="1" dirty="0"/>
              <a:t>final</a:t>
            </a:r>
            <a:r>
              <a:rPr lang="en-IN" sz="1100" dirty="0"/>
              <a:t> </a:t>
            </a:r>
            <a:r>
              <a:rPr lang="en-IN" sz="1100" dirty="0" err="1"/>
              <a:t>ResponseEntity</a:t>
            </a:r>
            <a:r>
              <a:rPr lang="en-IN" sz="1100" dirty="0"/>
              <a:t>&lt;Object&gt; </a:t>
            </a:r>
            <a:r>
              <a:rPr lang="en-IN" sz="1100" dirty="0" err="1"/>
              <a:t>handleAllExceptions</a:t>
            </a:r>
            <a:r>
              <a:rPr lang="en-IN" sz="1100" dirty="0"/>
              <a:t>(Exception ex, </a:t>
            </a:r>
            <a:r>
              <a:rPr lang="en-IN" sz="1100" dirty="0" err="1"/>
              <a:t>WebRequest</a:t>
            </a:r>
            <a:r>
              <a:rPr lang="en-IN" sz="1100" dirty="0"/>
              <a:t> request)  </a:t>
            </a:r>
          </a:p>
          <a:p>
            <a:r>
              <a:rPr lang="en-IN" sz="1100" dirty="0"/>
              <a:t>{  </a:t>
            </a:r>
          </a:p>
          <a:p>
            <a:r>
              <a:rPr lang="en-IN" sz="1100" dirty="0"/>
              <a:t>//creating exception response structure  </a:t>
            </a:r>
          </a:p>
          <a:p>
            <a:r>
              <a:rPr lang="en-IN" sz="1100" dirty="0" err="1"/>
              <a:t>ExceptionResponse</a:t>
            </a:r>
            <a:r>
              <a:rPr lang="en-IN" sz="1100" dirty="0"/>
              <a:t> </a:t>
            </a:r>
            <a:r>
              <a:rPr lang="en-IN" sz="1100" dirty="0" err="1"/>
              <a:t>exceptionResponse</a:t>
            </a:r>
            <a:r>
              <a:rPr lang="en-IN" sz="1100" dirty="0"/>
              <a:t>= </a:t>
            </a:r>
            <a:r>
              <a:rPr lang="en-IN" sz="1100" b="1" dirty="0"/>
              <a:t>new</a:t>
            </a:r>
            <a:r>
              <a:rPr lang="en-IN" sz="1100" dirty="0"/>
              <a:t> </a:t>
            </a:r>
            <a:r>
              <a:rPr lang="en-IN" sz="1100" dirty="0" err="1"/>
              <a:t>ExceptionResponse</a:t>
            </a:r>
            <a:r>
              <a:rPr lang="en-IN" sz="1100" dirty="0"/>
              <a:t>(</a:t>
            </a:r>
            <a:r>
              <a:rPr lang="en-IN" sz="1100" b="1" dirty="0"/>
              <a:t>new</a:t>
            </a:r>
            <a:r>
              <a:rPr lang="en-IN" sz="1100" dirty="0"/>
              <a:t> Date(), </a:t>
            </a:r>
            <a:r>
              <a:rPr lang="en-IN" sz="1100" dirty="0" err="1"/>
              <a:t>ex.getMessage</a:t>
            </a:r>
            <a:r>
              <a:rPr lang="en-IN" sz="1100" dirty="0"/>
              <a:t>(), </a:t>
            </a:r>
            <a:r>
              <a:rPr lang="en-IN" sz="1100" dirty="0" err="1"/>
              <a:t>request.getDescription</a:t>
            </a:r>
            <a:r>
              <a:rPr lang="en-IN" sz="1100" dirty="0"/>
              <a:t>(</a:t>
            </a:r>
            <a:r>
              <a:rPr lang="en-IN" sz="1100" b="1" dirty="0"/>
              <a:t>false</a:t>
            </a:r>
            <a:r>
              <a:rPr lang="en-IN" sz="1100" dirty="0"/>
              <a:t>));  </a:t>
            </a:r>
          </a:p>
          <a:p>
            <a:r>
              <a:rPr lang="en-IN" sz="1100" dirty="0"/>
              <a:t>//returning exception structure and specific status   </a:t>
            </a:r>
          </a:p>
          <a:p>
            <a:r>
              <a:rPr lang="en-IN" sz="1100" b="1" dirty="0"/>
              <a:t>return</a:t>
            </a:r>
            <a:r>
              <a:rPr lang="en-IN" sz="1100" dirty="0"/>
              <a:t> </a:t>
            </a:r>
            <a:r>
              <a:rPr lang="en-IN" sz="1100" b="1" dirty="0"/>
              <a:t>new</a:t>
            </a:r>
            <a:r>
              <a:rPr lang="en-IN" sz="1100" dirty="0"/>
              <a:t> </a:t>
            </a:r>
            <a:r>
              <a:rPr lang="en-IN" sz="1100" dirty="0" err="1"/>
              <a:t>ResponseEntity</a:t>
            </a:r>
            <a:r>
              <a:rPr lang="en-IN" sz="1100" dirty="0"/>
              <a:t>(</a:t>
            </a:r>
            <a:r>
              <a:rPr lang="en-IN" sz="1100" dirty="0" err="1"/>
              <a:t>exceptionResponse</a:t>
            </a:r>
            <a:r>
              <a:rPr lang="en-IN" sz="1100" dirty="0"/>
              <a:t>, </a:t>
            </a:r>
            <a:r>
              <a:rPr lang="en-IN" sz="1100" dirty="0" err="1"/>
              <a:t>HttpStatus.INTERNAL_SERVER_ERROR</a:t>
            </a:r>
            <a:r>
              <a:rPr lang="en-IN" sz="1100" dirty="0"/>
              <a:t>);  </a:t>
            </a:r>
          </a:p>
          <a:p>
            <a:r>
              <a:rPr lang="en-IN" sz="1100" dirty="0"/>
              <a:t>}  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41725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268760"/>
            <a:ext cx="216024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controller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2627784" y="206084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067944" y="1484784"/>
            <a:ext cx="2520280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 Service(Business Logic)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427984" y="84005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Arithmetic exception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2160" y="1163221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52320" y="840056"/>
            <a:ext cx="169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not handle app will thro 500 and then it will crash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588224" y="3356992"/>
            <a:ext cx="187220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handled properly..</a:t>
            </a:r>
            <a:r>
              <a:rPr lang="en-US" dirty="0" err="1" smtClean="0"/>
              <a:t>exceptionHandler</a:t>
            </a:r>
            <a:r>
              <a:rPr lang="en-US" dirty="0" smtClean="0"/>
              <a:t> will be triggered and some method will send </a:t>
            </a:r>
            <a:r>
              <a:rPr lang="en-US" dirty="0" err="1" smtClean="0"/>
              <a:t>exceptin</a:t>
            </a:r>
            <a:r>
              <a:rPr lang="en-US" dirty="0" smtClean="0"/>
              <a:t>=on response to the client but app will be still working and 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55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548680"/>
            <a:ext cx="6048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Task:</a:t>
            </a:r>
            <a:br>
              <a:rPr lang="en-US" dirty="0" smtClean="0"/>
            </a:br>
            <a:r>
              <a:rPr lang="en-US" dirty="0" smtClean="0"/>
              <a:t>1) create Validation for both register and login models</a:t>
            </a:r>
            <a:br>
              <a:rPr lang="en-US" dirty="0" smtClean="0"/>
            </a:br>
            <a:r>
              <a:rPr lang="en-US" dirty="0" smtClean="0"/>
              <a:t>@</a:t>
            </a:r>
          </a:p>
          <a:p>
            <a:r>
              <a:rPr lang="en-US" dirty="0" smtClean="0"/>
              <a:t>2)Create </a:t>
            </a:r>
            <a:r>
              <a:rPr lang="en-US" dirty="0" err="1" smtClean="0"/>
              <a:t>globalExceptionhandler</a:t>
            </a:r>
            <a:r>
              <a:rPr lang="en-US" dirty="0" smtClean="0"/>
              <a:t> for null pointer, </a:t>
            </a:r>
            <a:r>
              <a:rPr lang="en-US" dirty="0" err="1" smtClean="0"/>
              <a:t>usernotFound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3) Create a custom validation annotation</a:t>
            </a:r>
            <a:r>
              <a:rPr lang="en-US" dirty="0" smtClean="0">
                <a:sym typeface="Wingdings" pitchFamily="2" charset="2"/>
              </a:rPr>
              <a:t> @</a:t>
            </a:r>
            <a:r>
              <a:rPr lang="en-US" dirty="0" err="1" smtClean="0">
                <a:sym typeface="Wingdings" pitchFamily="2" charset="2"/>
              </a:rPr>
              <a:t>Size,@Email</a:t>
            </a:r>
            <a:r>
              <a:rPr lang="en-US" dirty="0" smtClean="0">
                <a:sym typeface="Wingdings" pitchFamily="2" charset="2"/>
              </a:rPr>
              <a:t>…@StringShouldExaclty4Character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54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836712"/>
            <a:ext cx="612068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adding security</a:t>
            </a:r>
            <a:r>
              <a:rPr lang="en-US" dirty="0" smtClean="0">
                <a:sym typeface="Wingdings" pitchFamily="2" charset="2"/>
              </a:rPr>
              <a:t> web browser-&gt;hit username, password  request success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Postman 401 </a:t>
            </a:r>
            <a:r>
              <a:rPr lang="en-US" dirty="0" err="1" smtClean="0">
                <a:sym typeface="Wingdings" pitchFamily="2" charset="2"/>
              </a:rPr>
              <a:t>unauthorised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Csrf</a:t>
            </a:r>
            <a:r>
              <a:rPr lang="en-US" dirty="0" smtClean="0">
                <a:sym typeface="Wingdings" pitchFamily="2" charset="2"/>
              </a:rPr>
              <a:t> cross site request forgery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Login some other site is trying to use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Csrf</a:t>
            </a:r>
            <a:r>
              <a:rPr lang="en-US" dirty="0" smtClean="0">
                <a:sym typeface="Wingdings" pitchFamily="2" charset="2"/>
              </a:rPr>
              <a:t> disable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Class  method  instruction to disable </a:t>
            </a:r>
            <a:r>
              <a:rPr lang="en-US" dirty="0" err="1" smtClean="0">
                <a:sym typeface="Wingdings" pitchFamily="2" charset="2"/>
              </a:rPr>
              <a:t>csrf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@Bean  Object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@</a:t>
            </a:r>
            <a:r>
              <a:rPr lang="en-US" dirty="0" err="1" smtClean="0">
                <a:sym typeface="Wingdings" pitchFamily="2" charset="2"/>
              </a:rPr>
              <a:t>Autowired</a:t>
            </a:r>
            <a:r>
              <a:rPr lang="en-US" dirty="0" smtClean="0">
                <a:sym typeface="Wingdings" pitchFamily="2" charset="2"/>
              </a:rPr>
              <a:t>  object creation maintenance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Class </a:t>
            </a:r>
            <a:r>
              <a:rPr lang="en-US" dirty="0" err="1" smtClean="0">
                <a:sym typeface="Wingdings" pitchFamily="2" charset="2"/>
              </a:rPr>
              <a:t>Repsoitory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ServiceImpl</a:t>
            </a:r>
            <a:r>
              <a:rPr lang="en-US" dirty="0" smtClean="0">
                <a:sym typeface="Wingdings" pitchFamily="2" charset="2"/>
              </a:rPr>
              <a:t> class </a:t>
            </a:r>
            <a:r>
              <a:rPr lang="en-US" dirty="0" err="1" smtClean="0">
                <a:sym typeface="Wingdings" pitchFamily="2" charset="2"/>
              </a:rPr>
              <a:t>Autowired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/>
              <a:t>@Bean </a:t>
            </a:r>
            <a:r>
              <a:rPr lang="en-US" dirty="0" smtClean="0">
                <a:sym typeface="Wingdings" pitchFamily="2" charset="2"/>
              </a:rPr>
              <a:t> annotated in method this method object I maintained by spring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methodXYC</a:t>
            </a:r>
            <a:r>
              <a:rPr lang="en-US" dirty="0" smtClean="0"/>
              <a:t>(){</a:t>
            </a:r>
          </a:p>
          <a:p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FilterChain</a:t>
            </a:r>
            <a:r>
              <a:rPr lang="en-US" dirty="0" smtClean="0">
                <a:sym typeface="Wingdings" pitchFamily="2" charset="2"/>
              </a:rPr>
              <a:t> when ever a request is sent from </a:t>
            </a:r>
            <a:r>
              <a:rPr lang="en-US" dirty="0" err="1" smtClean="0">
                <a:sym typeface="Wingdings" pitchFamily="2" charset="2"/>
              </a:rPr>
              <a:t>postmanrequest</a:t>
            </a:r>
            <a:r>
              <a:rPr lang="en-US" dirty="0" smtClean="0">
                <a:sym typeface="Wingdings" pitchFamily="2" charset="2"/>
              </a:rPr>
              <a:t> goes first to </a:t>
            </a:r>
            <a:r>
              <a:rPr lang="en-US" dirty="0" err="1" smtClean="0">
                <a:sym typeface="Wingdings" pitchFamily="2" charset="2"/>
              </a:rPr>
              <a:t>filterChain</a:t>
            </a:r>
            <a:r>
              <a:rPr lang="en-US" dirty="0" smtClean="0">
                <a:sym typeface="Wingdings" pitchFamily="2" charset="2"/>
              </a:rPr>
              <a:t>(logic)</a:t>
            </a:r>
            <a:r>
              <a:rPr lang="en-US" dirty="0" err="1" smtClean="0">
                <a:sym typeface="Wingdings" pitchFamily="2" charset="2"/>
              </a:rPr>
              <a:t>forwardrespective</a:t>
            </a:r>
            <a:r>
              <a:rPr lang="en-US" dirty="0" smtClean="0">
                <a:sym typeface="Wingdings" pitchFamily="2" charset="2"/>
              </a:rPr>
              <a:t> controller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939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79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Authorisation</a:t>
            </a:r>
            <a:r>
              <a:rPr lang="en-US" dirty="0" smtClean="0">
                <a:sym typeface="Wingdings" pitchFamily="2" charset="2"/>
              </a:rPr>
              <a:t> for any user what is access level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Authentication</a:t>
            </a:r>
            <a:r>
              <a:rPr lang="en-US" dirty="0" err="1" smtClean="0">
                <a:sym typeface="Wingdings" pitchFamily="2" charset="2"/>
              </a:rPr>
              <a:t>checking</a:t>
            </a:r>
            <a:r>
              <a:rPr lang="en-US" dirty="0" smtClean="0">
                <a:sym typeface="Wingdings" pitchFamily="2" charset="2"/>
              </a:rPr>
              <a:t> user credentials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204864"/>
            <a:ext cx="75608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Internationalisation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Logic</a:t>
            </a:r>
          </a:p>
          <a:p>
            <a:endParaRPr lang="en-US" dirty="0" smtClean="0"/>
          </a:p>
          <a:p>
            <a:r>
              <a:rPr lang="en-US" dirty="0" smtClean="0"/>
              <a:t>(UK-English)</a:t>
            </a:r>
            <a:endParaRPr lang="en-US" dirty="0"/>
          </a:p>
          <a:p>
            <a:r>
              <a:rPr lang="en-US" dirty="0" smtClean="0"/>
              <a:t>Login </a:t>
            </a:r>
            <a:r>
              <a:rPr lang="en-US" dirty="0" smtClean="0">
                <a:sym typeface="Wingdings" pitchFamily="2" charset="2"/>
              </a:rPr>
              <a:t> enter username, </a:t>
            </a:r>
            <a:r>
              <a:rPr lang="en-US" dirty="0" err="1" smtClean="0">
                <a:sym typeface="Wingdings" pitchFamily="2" charset="2"/>
              </a:rPr>
              <a:t>paswwrod</a:t>
            </a:r>
            <a:r>
              <a:rPr lang="en-US" dirty="0" smtClean="0">
                <a:sym typeface="Wingdings" pitchFamily="2" charset="2"/>
              </a:rPr>
              <a:t> KO, message=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Welcome.message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(China- </a:t>
            </a:r>
            <a:r>
              <a:rPr lang="en-US" dirty="0" err="1" smtClean="0">
                <a:sym typeface="Wingdings" pitchFamily="2" charset="2"/>
              </a:rPr>
              <a:t>chinese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Login  enter username, password  KO, message=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Welcome.message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r>
              <a:rPr lang="en-US" dirty="0" smtClean="0">
                <a:sym typeface="Wingdings" pitchFamily="2" charset="2"/>
              </a:rPr>
              <a:t>Creating logic to take location Locale – en, </a:t>
            </a:r>
            <a:r>
              <a:rPr lang="en-US" dirty="0" err="1" smtClean="0">
                <a:sym typeface="Wingdings" pitchFamily="2" charset="2"/>
              </a:rPr>
              <a:t>fr,gr,ta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Locale-USA  </a:t>
            </a:r>
            <a:r>
              <a:rPr lang="en-US" dirty="0" err="1" smtClean="0">
                <a:sym typeface="Wingdings" pitchFamily="2" charset="2"/>
              </a:rPr>
              <a:t>Language_USA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hindi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Languages_EN.properties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Welcome.message</a:t>
            </a:r>
            <a:r>
              <a:rPr lang="en-US" dirty="0" smtClean="0">
                <a:sym typeface="Wingdings" pitchFamily="2" charset="2"/>
              </a:rPr>
              <a:t> = Welcome to our application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Language_Ta.Properties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Welcome.message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dirty="0" err="1" smtClean="0">
                <a:sym typeface="Wingdings" pitchFamily="2" charset="2"/>
              </a:rPr>
              <a:t>vanakam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nanba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8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XYZ-Group-</a:t>
            </a:r>
            <a:r>
              <a:rPr lang="en-US" dirty="0" err="1" smtClean="0"/>
              <a:t>me,mani,othermember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Login-service</a:t>
            </a:r>
          </a:p>
          <a:p>
            <a:r>
              <a:rPr lang="en-US" dirty="0" smtClean="0"/>
              <a:t>Home-page-service</a:t>
            </a:r>
          </a:p>
          <a:p>
            <a:r>
              <a:rPr lang="en-US" dirty="0" err="1" smtClean="0"/>
              <a:t>Proafile</a:t>
            </a:r>
            <a:r>
              <a:rPr lang="en-US" dirty="0" smtClean="0"/>
              <a:t>-service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Maven-&gt;spring, web, </a:t>
            </a:r>
            <a:r>
              <a:rPr lang="en-US" dirty="0" err="1" smtClean="0"/>
              <a:t>jpa</a:t>
            </a:r>
            <a:r>
              <a:rPr lang="en-US" dirty="0" smtClean="0"/>
              <a:t>(maven-repo)</a:t>
            </a:r>
          </a:p>
          <a:p>
            <a:r>
              <a:rPr lang="en-US" dirty="0" smtClean="0"/>
              <a:t>.m2(</a:t>
            </a:r>
            <a:r>
              <a:rPr lang="en-US" dirty="0" err="1" smtClean="0"/>
              <a:t>spring,web,jpa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10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64704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Set a Bean for </a:t>
            </a:r>
            <a:r>
              <a:rPr lang="en-US" dirty="0" err="1" smtClean="0"/>
              <a:t>LocaleResolver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>
                <a:sym typeface="Wingdings" pitchFamily="2" charset="2"/>
              </a:rPr>
              <a:t>defaul</a:t>
            </a:r>
            <a:r>
              <a:rPr lang="en-US" dirty="0" smtClean="0">
                <a:sym typeface="Wingdings" pitchFamily="2" charset="2"/>
              </a:rPr>
              <a:t> locale</a:t>
            </a:r>
          </a:p>
          <a:p>
            <a:pPr marL="342900" indent="-342900">
              <a:buAutoNum type="arabicParenR"/>
            </a:pPr>
            <a:r>
              <a:rPr lang="en-US" dirty="0" smtClean="0">
                <a:sym typeface="Wingdings" pitchFamily="2" charset="2"/>
              </a:rPr>
              <a:t>Set Bean for </a:t>
            </a:r>
            <a:r>
              <a:rPr lang="en-US" dirty="0" err="1" smtClean="0">
                <a:sym typeface="Wingdings" pitchFamily="2" charset="2"/>
              </a:rPr>
              <a:t>resourceBundleMessageSource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basename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msg.p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msg_en.p,msg_gr.p</a:t>
            </a:r>
            <a:r>
              <a:rPr lang="en-US" dirty="0" smtClean="0">
                <a:sym typeface="Wingdings" pitchFamily="2" charset="2"/>
              </a:rPr>
              <a:t>……)</a:t>
            </a:r>
          </a:p>
          <a:p>
            <a:pPr marL="342900" indent="-342900">
              <a:buAutoNum type="arabicParenR"/>
            </a:pPr>
            <a:r>
              <a:rPr lang="en-US" dirty="0" smtClean="0">
                <a:sym typeface="Wingdings" pitchFamily="2" charset="2"/>
              </a:rPr>
              <a:t>Controller </a:t>
            </a:r>
            <a:r>
              <a:rPr lang="en-US" dirty="0" err="1" smtClean="0">
                <a:sym typeface="Wingdings" pitchFamily="2" charset="2"/>
              </a:rPr>
              <a:t>MessageSource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AutoWire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getmessage</a:t>
            </a:r>
            <a:r>
              <a:rPr lang="en-US" dirty="0" smtClean="0">
                <a:sym typeface="Wingdings" pitchFamily="2" charset="2"/>
              </a:rPr>
              <a:t>(key, </a:t>
            </a:r>
            <a:r>
              <a:rPr lang="en-US" dirty="0" err="1" smtClean="0">
                <a:sym typeface="Wingdings" pitchFamily="2" charset="2"/>
              </a:rPr>
              <a:t>args</a:t>
            </a:r>
            <a:r>
              <a:rPr lang="en-US" dirty="0" smtClean="0">
                <a:sym typeface="Wingdings" pitchFamily="2" charset="2"/>
              </a:rPr>
              <a:t>, Locale)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0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Spring-MVC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M-model (java object used to transport or transfer or mapping)</a:t>
            </a:r>
          </a:p>
          <a:p>
            <a:r>
              <a:rPr lang="en-US" dirty="0" smtClean="0"/>
              <a:t>V-view (representation of java object)</a:t>
            </a:r>
          </a:p>
          <a:p>
            <a:r>
              <a:rPr lang="en-US" dirty="0" smtClean="0"/>
              <a:t>C-controller example: \login, \home,\cart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80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Testing-</a:t>
            </a:r>
            <a:r>
              <a:rPr lang="en-US" dirty="0" err="1" smtClean="0"/>
              <a:t>Junit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Logic(</a:t>
            </a:r>
            <a:r>
              <a:rPr lang="en-US" dirty="0" err="1" smtClean="0"/>
              <a:t>xAz</a:t>
            </a:r>
            <a:r>
              <a:rPr lang="en-US" dirty="0" smtClean="0"/>
              <a:t>) company change</a:t>
            </a:r>
          </a:p>
          <a:p>
            <a:r>
              <a:rPr lang="en-US" dirty="0" smtClean="0"/>
              <a:t>Input=1</a:t>
            </a:r>
          </a:p>
          <a:p>
            <a:r>
              <a:rPr lang="en-US" dirty="0" smtClean="0"/>
              <a:t>Output=5  (55)</a:t>
            </a:r>
          </a:p>
          <a:p>
            <a:endParaRPr lang="en-US" dirty="0"/>
          </a:p>
          <a:p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 Logic(1)</a:t>
            </a:r>
            <a:r>
              <a:rPr lang="en-US" dirty="0" smtClean="0">
                <a:sym typeface="Wingdings" pitchFamily="2" charset="2"/>
              </a:rPr>
              <a:t>5 pass, fail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11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VS POST</a:t>
            </a:r>
          </a:p>
          <a:p>
            <a:r>
              <a:rPr lang="en-US" dirty="0" smtClean="0"/>
              <a:t>GET is faster than POST</a:t>
            </a:r>
            <a:br>
              <a:rPr lang="en-US" dirty="0" smtClean="0"/>
            </a:br>
            <a:r>
              <a:rPr lang="en-US" dirty="0" err="1" smtClean="0"/>
              <a:t>POST</a:t>
            </a:r>
            <a:r>
              <a:rPr lang="en-US" dirty="0" smtClean="0"/>
              <a:t> can transfer heavy data than GET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GET</a:t>
            </a:r>
            <a:r>
              <a:rPr lang="en-US" dirty="0" err="1" smtClean="0">
                <a:sym typeface="Wingdings" pitchFamily="2" charset="2"/>
              </a:rPr>
              <a:t>unsecure</a:t>
            </a:r>
            <a:r>
              <a:rPr lang="en-US" dirty="0" smtClean="0">
                <a:sym typeface="Wingdings" pitchFamily="2" charset="2"/>
              </a:rPr>
              <a:t> username and </a:t>
            </a:r>
            <a:r>
              <a:rPr lang="en-US" dirty="0" err="1" smtClean="0">
                <a:sym typeface="Wingdings" pitchFamily="2" charset="2"/>
              </a:rPr>
              <a:t>passwrd</a:t>
            </a:r>
            <a:r>
              <a:rPr lang="en-US" dirty="0" smtClean="0">
                <a:sym typeface="Wingdings" pitchFamily="2" charset="2"/>
              </a:rPr>
              <a:t> visible </a:t>
            </a:r>
          </a:p>
          <a:p>
            <a:r>
              <a:rPr lang="en-US" dirty="0" smtClean="0">
                <a:sym typeface="Wingdings" pitchFamily="2" charset="2"/>
              </a:rPr>
              <a:t>POST-&gt; secure but slow</a:t>
            </a:r>
          </a:p>
          <a:p>
            <a:r>
              <a:rPr lang="en-US" dirty="0" smtClean="0">
                <a:sym typeface="Wingdings" pitchFamily="2" charset="2"/>
              </a:rPr>
              <a:t>Masking-&gt; 123 ENC9087435564 -&gt; decrypt-&gt;123 Authenticate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20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@</a:t>
            </a:r>
            <a:r>
              <a:rPr lang="en-IN" dirty="0" err="1" smtClean="0"/>
              <a:t>SpringBootApplication</a:t>
            </a:r>
            <a:r>
              <a:rPr lang="en-IN" dirty="0" smtClean="0"/>
              <a:t> -&gt; To specify it’s a </a:t>
            </a:r>
            <a:r>
              <a:rPr lang="en-IN" dirty="0" err="1" smtClean="0"/>
              <a:t>springboot</a:t>
            </a:r>
            <a:r>
              <a:rPr lang="en-IN" dirty="0" smtClean="0"/>
              <a:t> application and also it contains many sub annotation.</a:t>
            </a:r>
          </a:p>
          <a:p>
            <a:r>
              <a:rPr lang="en-US" dirty="0" err="1" smtClean="0"/>
              <a:t>Springboot</a:t>
            </a:r>
            <a:r>
              <a:rPr lang="en-US" dirty="0" smtClean="0"/>
              <a:t>(1 annotation) -&gt; spring (5 annotation)</a:t>
            </a:r>
          </a:p>
          <a:p>
            <a:r>
              <a:rPr lang="en-US" dirty="0" smtClean="0"/>
              <a:t>@Component</a:t>
            </a:r>
          </a:p>
          <a:p>
            <a:r>
              <a:rPr lang="en-US" dirty="0" smtClean="0"/>
              <a:t>Creating a class-&gt;@Component</a:t>
            </a:r>
          </a:p>
          <a:p>
            <a:r>
              <a:rPr lang="en-US" dirty="0" smtClean="0"/>
              <a:t>When you run the application(create, managing, deleting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springboot</a:t>
            </a:r>
            <a:r>
              <a:rPr lang="en-US" dirty="0" smtClean="0">
                <a:sym typeface="Wingdings" pitchFamily="2" charset="2"/>
              </a:rPr>
              <a:t> (IOC)</a:t>
            </a:r>
            <a:r>
              <a:rPr lang="en-US" dirty="0" smtClean="0"/>
              <a:t>)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EnableAutoConfiguration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ComponentScan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54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url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http://localhost:8080/login-service/login?username=mani&amp;password=mani</a:t>
            </a:r>
            <a:r>
              <a:rPr lang="en-US" dirty="0" smtClean="0"/>
              <a:t> --GET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localhost:8080/login-service/register?username=mani&amp;password=mani</a:t>
            </a:r>
            <a:r>
              <a:rPr lang="en-US" dirty="0" smtClean="0"/>
              <a:t> --GET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49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Register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3568" y="2204864"/>
            <a:ext cx="223224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Firstname,lastname,email,password,mobile,address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15816" y="263691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499992" y="2132856"/>
            <a:ext cx="230425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RegisterController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860032" y="4437112"/>
            <a:ext cx="22322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  <p:sp>
        <p:nvSpPr>
          <p:cNvPr id="9" name="Flowchart: Internal Storage 8"/>
          <p:cNvSpPr/>
          <p:nvPr/>
        </p:nvSpPr>
        <p:spPr>
          <a:xfrm>
            <a:off x="5436096" y="5733256"/>
            <a:ext cx="1656184" cy="648072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USER_details</a:t>
            </a:r>
            <a:r>
              <a:rPr lang="en-US" dirty="0" smtClean="0"/>
              <a:t> Table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76156" y="3140968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12160" y="530120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300192" y="3212976"/>
            <a:ext cx="7200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15816" y="234888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59832" y="27809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(POST)</a:t>
            </a:r>
            <a:endParaRPr lang="en-IN" dirty="0"/>
          </a:p>
        </p:txBody>
      </p:sp>
      <p:sp>
        <p:nvSpPr>
          <p:cNvPr id="21" name="Double Bracket 20"/>
          <p:cNvSpPr/>
          <p:nvPr/>
        </p:nvSpPr>
        <p:spPr>
          <a:xfrm>
            <a:off x="2483768" y="3753036"/>
            <a:ext cx="3168352" cy="3960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sent to database to store user data(INSERT query)</a:t>
            </a:r>
            <a:endParaRPr lang="en-IN" dirty="0"/>
          </a:p>
        </p:txBody>
      </p:sp>
      <p:sp>
        <p:nvSpPr>
          <p:cNvPr id="22" name="Double Bracket 21"/>
          <p:cNvSpPr/>
          <p:nvPr/>
        </p:nvSpPr>
        <p:spPr>
          <a:xfrm>
            <a:off x="6516216" y="3753036"/>
            <a:ext cx="1800200" cy="19802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Created response</a:t>
            </a:r>
            <a:endParaRPr lang="en-IN" dirty="0"/>
          </a:p>
        </p:txBody>
      </p:sp>
      <p:sp>
        <p:nvSpPr>
          <p:cNvPr id="23" name="Double Bracket 22"/>
          <p:cNvSpPr/>
          <p:nvPr/>
        </p:nvSpPr>
        <p:spPr>
          <a:xfrm>
            <a:off x="3059832" y="2132856"/>
            <a:ext cx="1440160" cy="7200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Registeration</a:t>
            </a:r>
            <a:r>
              <a:rPr lang="en-US" sz="1100" dirty="0" smtClean="0"/>
              <a:t> success </a:t>
            </a:r>
            <a:r>
              <a:rPr lang="en-US" sz="1100" dirty="0" err="1" smtClean="0"/>
              <a:t>rsponse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26833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3501008"/>
            <a:ext cx="26642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99792" y="5517232"/>
            <a:ext cx="237626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App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11760" y="2348880"/>
            <a:ext cx="25202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Manager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19672" y="404664"/>
            <a:ext cx="144016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 driver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75856" y="548680"/>
            <a:ext cx="100811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driver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644008" y="548680"/>
            <a:ext cx="151216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</a:t>
            </a:r>
            <a:r>
              <a:rPr lang="en-US" dirty="0" smtClean="0"/>
              <a:t> driver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92080" y="234888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Connection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79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536</Words>
  <Application>Microsoft Office PowerPoint</Application>
  <PresentationFormat>On-screen Show (4:3)</PresentationFormat>
  <Paragraphs>164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Dependency management(Groovy, kotlin,maven)</vt:lpstr>
      <vt:lpstr>XYZ-Group-me,mani,othermember</vt:lpstr>
      <vt:lpstr>Spring-MVC</vt:lpstr>
      <vt:lpstr>Testing-Junit</vt:lpstr>
      <vt:lpstr>PowerPoint Presentation</vt:lpstr>
      <vt:lpstr>Annotation</vt:lpstr>
      <vt:lpstr>Sample url</vt:lpstr>
      <vt:lpstr>Register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management(Groovy, kotlin,maven)</dc:title>
  <dc:creator>shiva kumar</dc:creator>
  <cp:lastModifiedBy>shiva kumar</cp:lastModifiedBy>
  <cp:revision>25</cp:revision>
  <dcterms:created xsi:type="dcterms:W3CDTF">2024-03-20T03:12:13Z</dcterms:created>
  <dcterms:modified xsi:type="dcterms:W3CDTF">2024-03-28T04:20:30Z</dcterms:modified>
</cp:coreProperties>
</file>