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-1258" y="-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79722-A795-4EB0-A1B6-ECFB98BA3801}" type="datetimeFigureOut">
              <a:rPr lang="en-IN" smtClean="0"/>
              <a:t>25-03-2024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052F8-3D6A-4DAC-9DC3-E1D843449D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8415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79722-A795-4EB0-A1B6-ECFB98BA3801}" type="datetimeFigureOut">
              <a:rPr lang="en-IN" smtClean="0"/>
              <a:t>25-03-2024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052F8-3D6A-4DAC-9DC3-E1D843449D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2157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79722-A795-4EB0-A1B6-ECFB98BA3801}" type="datetimeFigureOut">
              <a:rPr lang="en-IN" smtClean="0"/>
              <a:t>25-03-2024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052F8-3D6A-4DAC-9DC3-E1D843449D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331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79722-A795-4EB0-A1B6-ECFB98BA3801}" type="datetimeFigureOut">
              <a:rPr lang="en-IN" smtClean="0"/>
              <a:t>25-03-2024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052F8-3D6A-4DAC-9DC3-E1D843449D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7097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79722-A795-4EB0-A1B6-ECFB98BA3801}" type="datetimeFigureOut">
              <a:rPr lang="en-IN" smtClean="0"/>
              <a:t>25-03-2024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052F8-3D6A-4DAC-9DC3-E1D843449D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4230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79722-A795-4EB0-A1B6-ECFB98BA3801}" type="datetimeFigureOut">
              <a:rPr lang="en-IN" smtClean="0"/>
              <a:t>25-03-2024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052F8-3D6A-4DAC-9DC3-E1D843449D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7402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79722-A795-4EB0-A1B6-ECFB98BA3801}" type="datetimeFigureOut">
              <a:rPr lang="en-IN" smtClean="0"/>
              <a:t>25-03-2024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052F8-3D6A-4DAC-9DC3-E1D843449D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5171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79722-A795-4EB0-A1B6-ECFB98BA3801}" type="datetimeFigureOut">
              <a:rPr lang="en-IN" smtClean="0"/>
              <a:t>25-03-2024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052F8-3D6A-4DAC-9DC3-E1D843449D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223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79722-A795-4EB0-A1B6-ECFB98BA3801}" type="datetimeFigureOut">
              <a:rPr lang="en-IN" smtClean="0"/>
              <a:t>25-03-2024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052F8-3D6A-4DAC-9DC3-E1D843449D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2050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79722-A795-4EB0-A1B6-ECFB98BA3801}" type="datetimeFigureOut">
              <a:rPr lang="en-IN" smtClean="0"/>
              <a:t>25-03-2024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052F8-3D6A-4DAC-9DC3-E1D843449D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3422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79722-A795-4EB0-A1B6-ECFB98BA3801}" type="datetimeFigureOut">
              <a:rPr lang="en-IN" smtClean="0"/>
              <a:t>25-03-2024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052F8-3D6A-4DAC-9DC3-E1D843449D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8461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D79722-A795-4EB0-A1B6-ECFB98BA3801}" type="datetimeFigureOut">
              <a:rPr lang="en-IN" smtClean="0"/>
              <a:t>25-03-2024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2052F8-3D6A-4DAC-9DC3-E1D843449D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2293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login-service/register?username=mani&amp;password=mani" TargetMode="External"/><Relationship Id="rId2" Type="http://schemas.openxmlformats.org/officeDocument/2006/relationships/hyperlink" Target="http://localhost:8080/login-service/login?username=mani&amp;password=mani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Dependency management(Groovy, </a:t>
            </a:r>
            <a:r>
              <a:rPr lang="en-US" dirty="0" err="1" smtClean="0"/>
              <a:t>kotlin,maven</a:t>
            </a:r>
            <a:r>
              <a:rPr lang="en-US" dirty="0" smtClean="0"/>
              <a:t>)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10-types</a:t>
            </a:r>
            <a:endParaRPr lang="en-IN" dirty="0"/>
          </a:p>
        </p:txBody>
      </p:sp>
      <p:sp>
        <p:nvSpPr>
          <p:cNvPr id="4" name="Oval 3"/>
          <p:cNvSpPr/>
          <p:nvPr/>
        </p:nvSpPr>
        <p:spPr>
          <a:xfrm>
            <a:off x="1691680" y="4222440"/>
            <a:ext cx="1224136" cy="1080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Login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-468560" y="4365104"/>
            <a:ext cx="1872208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input+=</a:t>
            </a:r>
            <a:r>
              <a:rPr lang="en-US" dirty="0" err="1" smtClean="0"/>
              <a:t>username,password</a:t>
            </a:r>
            <a:endParaRPr lang="en-IN" dirty="0"/>
          </a:p>
        </p:txBody>
      </p:sp>
      <p:cxnSp>
        <p:nvCxnSpPr>
          <p:cNvPr id="7" name="Straight Arrow Connector 6"/>
          <p:cNvCxnSpPr>
            <a:stCxn id="3" idx="1"/>
          </p:cNvCxnSpPr>
          <p:nvPr/>
        </p:nvCxnSpPr>
        <p:spPr>
          <a:xfrm flipV="1">
            <a:off x="1371600" y="4761148"/>
            <a:ext cx="320080" cy="13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5724128" y="4581128"/>
            <a:ext cx="2880320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Database(</a:t>
            </a:r>
            <a:r>
              <a:rPr lang="en-US" dirty="0" err="1" smtClean="0"/>
              <a:t>MySQL,MangoDb,oracle</a:t>
            </a:r>
            <a:r>
              <a:rPr lang="en-US" dirty="0" smtClean="0"/>
              <a:t>)</a:t>
            </a:r>
            <a:endParaRPr lang="en-IN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915816" y="4725144"/>
            <a:ext cx="2664296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3347864" y="5085184"/>
            <a:ext cx="2160240" cy="1080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JDBC-</a:t>
            </a:r>
            <a:r>
              <a:rPr lang="en-US" dirty="0" err="1" smtClean="0"/>
              <a:t>Dependancy</a:t>
            </a:r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323528" y="345430"/>
            <a:ext cx="698477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Manual </a:t>
            </a:r>
            <a:r>
              <a:rPr lang="en-US" dirty="0" err="1" smtClean="0"/>
              <a:t>configuration</a:t>
            </a:r>
            <a:r>
              <a:rPr lang="en-US" dirty="0" err="1" smtClean="0">
                <a:sym typeface="Wingdings" pitchFamily="2" charset="2"/>
              </a:rPr>
              <a:t>connect</a:t>
            </a:r>
            <a:r>
              <a:rPr lang="en-US" dirty="0" smtClean="0">
                <a:sym typeface="Wingdings" pitchFamily="2" charset="2"/>
              </a:rPr>
              <a:t> MySQL connector with java code</a:t>
            </a:r>
            <a:br>
              <a:rPr lang="en-US" dirty="0" smtClean="0">
                <a:sym typeface="Wingdings" pitchFamily="2" charset="2"/>
              </a:rPr>
            </a:br>
            <a:r>
              <a:rPr lang="en-US" dirty="0" smtClean="0"/>
              <a:t>Manual </a:t>
            </a:r>
            <a:r>
              <a:rPr lang="en-US" dirty="0" err="1" smtClean="0"/>
              <a:t>configuration</a:t>
            </a:r>
            <a:r>
              <a:rPr lang="en-US" dirty="0" err="1" smtClean="0">
                <a:sym typeface="Wingdings" pitchFamily="2" charset="2"/>
              </a:rPr>
              <a:t>connect</a:t>
            </a:r>
            <a:r>
              <a:rPr lang="en-US" dirty="0" smtClean="0">
                <a:sym typeface="Wingdings" pitchFamily="2" charset="2"/>
              </a:rPr>
              <a:t> Oracle connector with java code</a:t>
            </a:r>
            <a:br>
              <a:rPr lang="en-US" dirty="0" smtClean="0">
                <a:sym typeface="Wingdings" pitchFamily="2" charset="2"/>
              </a:rPr>
            </a:br>
            <a:r>
              <a:rPr lang="en-US" dirty="0" smtClean="0"/>
              <a:t>Manual </a:t>
            </a:r>
            <a:r>
              <a:rPr lang="en-US" dirty="0" err="1" smtClean="0"/>
              <a:t>configuration</a:t>
            </a:r>
            <a:r>
              <a:rPr lang="en-US" dirty="0" err="1" smtClean="0">
                <a:sym typeface="Wingdings" pitchFamily="2" charset="2"/>
              </a:rPr>
              <a:t>connect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MongoDb</a:t>
            </a:r>
            <a:r>
              <a:rPr lang="en-US" dirty="0" smtClean="0">
                <a:sym typeface="Wingdings" pitchFamily="2" charset="2"/>
              </a:rPr>
              <a:t> connector with java code</a:t>
            </a:r>
            <a:br>
              <a:rPr lang="en-US" dirty="0" smtClean="0">
                <a:sym typeface="Wingdings" pitchFamily="2" charset="2"/>
              </a:rPr>
            </a:br>
            <a:r>
              <a:rPr lang="en-US" dirty="0" smtClean="0">
                <a:sym typeface="Wingdings" pitchFamily="2" charset="2"/>
              </a:rPr>
              <a:t/>
            </a:r>
            <a:br>
              <a:rPr lang="en-US" dirty="0" smtClean="0">
                <a:sym typeface="Wingdings" pitchFamily="2" charset="2"/>
              </a:rPr>
            </a:br>
            <a:r>
              <a:rPr lang="en-US" dirty="0" smtClean="0">
                <a:sym typeface="Wingdings" pitchFamily="2" charset="2"/>
              </a:rPr>
              <a:t>Maven(</a:t>
            </a:r>
            <a:r>
              <a:rPr lang="en-US" dirty="0" err="1" smtClean="0">
                <a:sym typeface="Wingdings" pitchFamily="2" charset="2"/>
              </a:rPr>
              <a:t>MYSQL,ORAClE</a:t>
            </a:r>
            <a:r>
              <a:rPr lang="en-US" dirty="0" smtClean="0">
                <a:sym typeface="Wingdings" pitchFamily="2" charset="2"/>
              </a:rPr>
              <a:t>……..)</a:t>
            </a:r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  <p:sp>
        <p:nvSpPr>
          <p:cNvPr id="13" name="Oval 12"/>
          <p:cNvSpPr/>
          <p:nvPr/>
        </p:nvSpPr>
        <p:spPr>
          <a:xfrm>
            <a:off x="1619672" y="5805264"/>
            <a:ext cx="1368152" cy="10527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xy</a:t>
            </a:r>
            <a:endParaRPr lang="en-IN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483768" y="5302560"/>
            <a:ext cx="0" cy="4306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2987824" y="6331632"/>
            <a:ext cx="4104456" cy="1217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 flipV="1">
            <a:off x="6948264" y="5445224"/>
            <a:ext cx="144016" cy="8864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87988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15616" y="1268760"/>
            <a:ext cx="2520280" cy="122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JPA(java persistence </a:t>
            </a:r>
            <a:r>
              <a:rPr lang="en-US" dirty="0" err="1" smtClean="0"/>
              <a:t>api</a:t>
            </a:r>
            <a:r>
              <a:rPr lang="en-US" dirty="0" smtClean="0"/>
              <a:t>)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1115616" y="3501008"/>
            <a:ext cx="6696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Insert into table values(0……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971600" y="4869160"/>
            <a:ext cx="3240360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putData</a:t>
            </a:r>
            <a:r>
              <a:rPr lang="en-US" dirty="0" smtClean="0"/>
              <a:t>(first)</a:t>
            </a:r>
            <a:endParaRPr lang="en-IN" dirty="0"/>
          </a:p>
        </p:txBody>
      </p:sp>
      <p:sp>
        <p:nvSpPr>
          <p:cNvPr id="5" name="Oval 4"/>
          <p:cNvSpPr/>
          <p:nvPr/>
        </p:nvSpPr>
        <p:spPr>
          <a:xfrm>
            <a:off x="4067944" y="692696"/>
            <a:ext cx="1944216" cy="1080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Hibernate</a:t>
            </a:r>
            <a:endParaRPr lang="en-IN" dirty="0"/>
          </a:p>
        </p:txBody>
      </p:sp>
      <p:sp>
        <p:nvSpPr>
          <p:cNvPr id="6" name="Oval 5"/>
          <p:cNvSpPr/>
          <p:nvPr/>
        </p:nvSpPr>
        <p:spPr>
          <a:xfrm>
            <a:off x="5652120" y="2132856"/>
            <a:ext cx="1872208" cy="13681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ORM-object relational mapping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99637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43608" y="1988840"/>
            <a:ext cx="2520280" cy="38884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RegisterUserDetailsEntity</a:t>
            </a:r>
            <a:endParaRPr lang="en-IN" dirty="0"/>
          </a:p>
        </p:txBody>
      </p:sp>
      <p:sp>
        <p:nvSpPr>
          <p:cNvPr id="3" name="Flowchart: Internal Storage 2"/>
          <p:cNvSpPr/>
          <p:nvPr/>
        </p:nvSpPr>
        <p:spPr>
          <a:xfrm>
            <a:off x="6444208" y="2492896"/>
            <a:ext cx="2304256" cy="2952328"/>
          </a:xfrm>
          <a:prstGeom prst="flowChartInternalStora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User_data</a:t>
            </a:r>
            <a:endParaRPr lang="en-IN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3563888" y="3717032"/>
            <a:ext cx="288032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067944" y="3356992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ORM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251520" y="620688"/>
            <a:ext cx="1656184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RegisterModel</a:t>
            </a: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2555776" y="620688"/>
            <a:ext cx="1656184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RegisterEntity</a:t>
            </a:r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6228184" y="773088"/>
            <a:ext cx="1656184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RegisterModel</a:t>
            </a:r>
            <a:endParaRPr lang="en-IN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4067944" y="1196752"/>
            <a:ext cx="2304256" cy="18002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64931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35696" y="476672"/>
            <a:ext cx="4752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Validations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467544" y="1772816"/>
            <a:ext cx="1728192" cy="2304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Input:fname</a:t>
            </a:r>
            <a:endParaRPr lang="en-US" dirty="0" smtClean="0"/>
          </a:p>
          <a:p>
            <a:pPr algn="ctr"/>
            <a:r>
              <a:rPr lang="en-US" dirty="0" err="1" smtClean="0"/>
              <a:t>Lname,mobilr</a:t>
            </a:r>
            <a:r>
              <a:rPr lang="en-US" dirty="0" smtClean="0"/>
              <a:t>….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2699792" y="1844824"/>
            <a:ext cx="1728192" cy="2160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Login: username/</a:t>
            </a:r>
            <a:r>
              <a:rPr lang="en-US" dirty="0" err="1" smtClean="0"/>
              <a:t>user_id</a:t>
            </a:r>
            <a:r>
              <a:rPr lang="en-US" dirty="0" smtClean="0"/>
              <a:t>, pass</a:t>
            </a:r>
            <a:endParaRPr lang="en-IN" dirty="0"/>
          </a:p>
        </p:txBody>
      </p:sp>
      <p:cxnSp>
        <p:nvCxnSpPr>
          <p:cNvPr id="6" name="Straight Arrow Connector 5"/>
          <p:cNvCxnSpPr>
            <a:stCxn id="4" idx="3"/>
          </p:cNvCxnSpPr>
          <p:nvPr/>
        </p:nvCxnSpPr>
        <p:spPr>
          <a:xfrm>
            <a:off x="4427984" y="2924944"/>
            <a:ext cx="266429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572000" y="2204864"/>
            <a:ext cx="2448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User_id</a:t>
            </a:r>
            <a:r>
              <a:rPr lang="en-US" dirty="0" smtClean="0"/>
              <a:t>=-1 password: delete * from xyz table:</a:t>
            </a:r>
            <a:endParaRPr lang="en-IN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5796136" y="3140968"/>
            <a:ext cx="0" cy="16561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012160" y="3645024"/>
            <a:ext cx="2664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Select * from user where </a:t>
            </a:r>
            <a:r>
              <a:rPr lang="en-US" dirty="0" err="1" smtClean="0"/>
              <a:t>user_id</a:t>
            </a:r>
            <a:r>
              <a:rPr lang="en-US" dirty="0" smtClean="0"/>
              <a:t>=-1</a:t>
            </a:r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5436096" y="1412776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Sql</a:t>
            </a:r>
            <a:r>
              <a:rPr lang="en-US" dirty="0" smtClean="0"/>
              <a:t> injection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024800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87624" y="692696"/>
            <a:ext cx="6480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validation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251520" y="1340768"/>
            <a:ext cx="8496944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@</a:t>
            </a:r>
            <a:r>
              <a:rPr lang="en-US" b="1" dirty="0" err="1"/>
              <a:t>NotNull</a:t>
            </a:r>
            <a:r>
              <a:rPr lang="en-US" b="1" dirty="0"/>
              <a:t>:</a:t>
            </a:r>
            <a:r>
              <a:rPr lang="en-US" dirty="0"/>
              <a:t> Ensures a field is not null.</a:t>
            </a:r>
          </a:p>
          <a:p>
            <a:r>
              <a:rPr lang="en-US" b="1" dirty="0"/>
              <a:t>@</a:t>
            </a:r>
            <a:r>
              <a:rPr lang="en-US" b="1" dirty="0" err="1"/>
              <a:t>NotBlank</a:t>
            </a:r>
            <a:r>
              <a:rPr lang="en-US" b="1" dirty="0"/>
              <a:t>:</a:t>
            </a:r>
            <a:r>
              <a:rPr lang="en-US" dirty="0"/>
              <a:t> Enforces non-nullity and requires at least one non-whitespace character.</a:t>
            </a:r>
          </a:p>
          <a:p>
            <a:r>
              <a:rPr lang="en-US" b="1" dirty="0"/>
              <a:t>@</a:t>
            </a:r>
            <a:r>
              <a:rPr lang="en-US" b="1" dirty="0" err="1"/>
              <a:t>NotEmpty</a:t>
            </a:r>
            <a:r>
              <a:rPr lang="en-US" b="1" dirty="0"/>
              <a:t>: </a:t>
            </a:r>
            <a:r>
              <a:rPr lang="en-US" dirty="0"/>
              <a:t>Guarantees that collections or arrays are not empty.</a:t>
            </a:r>
          </a:p>
          <a:p>
            <a:r>
              <a:rPr lang="en-US" b="1" dirty="0"/>
              <a:t>@Min(value):</a:t>
            </a:r>
            <a:r>
              <a:rPr lang="en-US" dirty="0"/>
              <a:t> Checks if a numeric field is greater than or equal to the specified minimum value.</a:t>
            </a:r>
          </a:p>
          <a:p>
            <a:r>
              <a:rPr lang="en-US" b="1" dirty="0"/>
              <a:t>@Max(value):</a:t>
            </a:r>
            <a:r>
              <a:rPr lang="en-US" dirty="0"/>
              <a:t> Checks if a numeric field is less than or equal to the specified maximum value.</a:t>
            </a:r>
          </a:p>
          <a:p>
            <a:r>
              <a:rPr lang="en-US" b="1" dirty="0"/>
              <a:t>@Size(min, max):</a:t>
            </a:r>
            <a:r>
              <a:rPr lang="en-US" dirty="0"/>
              <a:t> Validates if a string or collection size is within a specific range.</a:t>
            </a:r>
          </a:p>
          <a:p>
            <a:r>
              <a:rPr lang="en-US" b="1" dirty="0"/>
              <a:t>@Pattern(regex): </a:t>
            </a:r>
            <a:r>
              <a:rPr lang="en-US" dirty="0"/>
              <a:t>Verifies if a field matches the provided regular expression.</a:t>
            </a:r>
          </a:p>
          <a:p>
            <a:r>
              <a:rPr lang="en-US" b="1" dirty="0"/>
              <a:t>@Email:</a:t>
            </a:r>
            <a:r>
              <a:rPr lang="en-US" dirty="0"/>
              <a:t> Ensures a field contains a valid email address format.</a:t>
            </a:r>
          </a:p>
          <a:p>
            <a:r>
              <a:rPr lang="en-US" b="1" dirty="0"/>
              <a:t>@Digits(integer, fraction):</a:t>
            </a:r>
            <a:r>
              <a:rPr lang="en-US" dirty="0"/>
              <a:t> Validates that a numeric field has a specified number of integer and fraction digits.</a:t>
            </a:r>
          </a:p>
          <a:p>
            <a:r>
              <a:rPr lang="en-US" b="1" dirty="0"/>
              <a:t>@Past</a:t>
            </a:r>
            <a:r>
              <a:rPr lang="en-US" dirty="0"/>
              <a:t> and </a:t>
            </a:r>
            <a:r>
              <a:rPr lang="en-US" b="1" dirty="0"/>
              <a:t>@Future</a:t>
            </a:r>
            <a:r>
              <a:rPr lang="en-US" dirty="0"/>
              <a:t> : Checks that a date or time field is in the past and future respectively.</a:t>
            </a:r>
          </a:p>
          <a:p>
            <a:r>
              <a:rPr lang="en-US" b="1" dirty="0"/>
              <a:t>@</a:t>
            </a:r>
            <a:r>
              <a:rPr lang="en-US" b="1" dirty="0" err="1"/>
              <a:t>AssertTrue</a:t>
            </a:r>
            <a:r>
              <a:rPr lang="en-US" dirty="0"/>
              <a:t> and </a:t>
            </a:r>
            <a:r>
              <a:rPr lang="en-US" b="1" dirty="0"/>
              <a:t>@</a:t>
            </a:r>
            <a:r>
              <a:rPr lang="en-US" b="1" dirty="0" err="1"/>
              <a:t>AssertFalse</a:t>
            </a:r>
            <a:r>
              <a:rPr lang="en-US" dirty="0"/>
              <a:t>: Ensures that a </a:t>
            </a:r>
            <a:r>
              <a:rPr lang="en-US" dirty="0" err="1"/>
              <a:t>boolean</a:t>
            </a:r>
            <a:r>
              <a:rPr lang="en-US" dirty="0"/>
              <a:t> field is true. and false respectively.</a:t>
            </a:r>
          </a:p>
          <a:p>
            <a:r>
              <a:rPr lang="en-US" b="1" dirty="0"/>
              <a:t>@</a:t>
            </a:r>
            <a:r>
              <a:rPr lang="en-US" b="1" dirty="0" err="1"/>
              <a:t>CreditCardNumber</a:t>
            </a:r>
            <a:r>
              <a:rPr lang="en-US" dirty="0"/>
              <a:t>: Validates that a field contains a valid credit card number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&lt;dependency&gt; </a:t>
            </a:r>
          </a:p>
          <a:p>
            <a:r>
              <a:rPr lang="en-US" dirty="0"/>
              <a:t>    &lt;</a:t>
            </a:r>
            <a:r>
              <a:rPr lang="en-US" dirty="0" err="1"/>
              <a:t>groupId</a:t>
            </a:r>
            <a:r>
              <a:rPr lang="en-US" dirty="0"/>
              <a:t>&gt;</a:t>
            </a:r>
            <a:r>
              <a:rPr lang="en-US" dirty="0" err="1"/>
              <a:t>org.springframework.boot</a:t>
            </a:r>
            <a:r>
              <a:rPr lang="en-US" dirty="0"/>
              <a:t>&lt;/</a:t>
            </a:r>
            <a:r>
              <a:rPr lang="en-US" dirty="0" err="1"/>
              <a:t>groupId</a:t>
            </a:r>
            <a:r>
              <a:rPr lang="en-US" dirty="0"/>
              <a:t>&gt; </a:t>
            </a:r>
          </a:p>
          <a:p>
            <a:r>
              <a:rPr lang="en-US" dirty="0"/>
              <a:t>    &lt;</a:t>
            </a:r>
            <a:r>
              <a:rPr lang="en-US" dirty="0" err="1"/>
              <a:t>artifactId</a:t>
            </a:r>
            <a:r>
              <a:rPr lang="en-US" dirty="0"/>
              <a:t>&gt;spring-boot-starter-validation&lt;/</a:t>
            </a:r>
            <a:r>
              <a:rPr lang="en-US" dirty="0" err="1"/>
              <a:t>artifactId</a:t>
            </a:r>
            <a:r>
              <a:rPr lang="en-US" dirty="0"/>
              <a:t>&gt; </a:t>
            </a:r>
          </a:p>
          <a:p>
            <a:r>
              <a:rPr lang="en-US" dirty="0"/>
              <a:t>&lt;/dependency&gt;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4509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7584" y="620688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Front-end--validation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1115616" y="1926010"/>
            <a:ext cx="2592288" cy="31683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ounded Rectangle 3"/>
          <p:cNvSpPr/>
          <p:nvPr/>
        </p:nvSpPr>
        <p:spPr>
          <a:xfrm>
            <a:off x="1259632" y="2276872"/>
            <a:ext cx="1656184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username</a:t>
            </a:r>
            <a:endParaRPr lang="en-IN" dirty="0"/>
          </a:p>
        </p:txBody>
      </p:sp>
      <p:sp>
        <p:nvSpPr>
          <p:cNvPr id="5" name="Rounded Rectangle 4"/>
          <p:cNvSpPr/>
          <p:nvPr/>
        </p:nvSpPr>
        <p:spPr>
          <a:xfrm>
            <a:off x="1259632" y="3212976"/>
            <a:ext cx="1656184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passsword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1331640" y="1484784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layer</a:t>
            </a:r>
            <a:endParaRPr lang="en-IN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491880" y="3212976"/>
            <a:ext cx="194421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5940152" y="1953977"/>
            <a:ext cx="2376264" cy="2952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Check username and password again!!!!</a:t>
            </a:r>
            <a:endParaRPr lang="en-IN" dirty="0"/>
          </a:p>
        </p:txBody>
      </p:sp>
      <p:sp>
        <p:nvSpPr>
          <p:cNvPr id="10" name="TextBox 9"/>
          <p:cNvSpPr txBox="1"/>
          <p:nvPr/>
        </p:nvSpPr>
        <p:spPr>
          <a:xfrm>
            <a:off x="755576" y="5589240"/>
            <a:ext cx="65527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Browser can turn off the </a:t>
            </a:r>
            <a:r>
              <a:rPr lang="en-US" dirty="0" err="1" smtClean="0"/>
              <a:t>javascript</a:t>
            </a:r>
            <a:r>
              <a:rPr lang="en-US" dirty="0" smtClean="0"/>
              <a:t> so that front end validation will not be working anymore …and that is the reason for backend validation.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027414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2123728" y="1412776"/>
            <a:ext cx="1440160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Try{}</a:t>
            </a:r>
            <a:endParaRPr lang="en-IN" dirty="0"/>
          </a:p>
        </p:txBody>
      </p:sp>
      <p:sp>
        <p:nvSpPr>
          <p:cNvPr id="3" name="Oval 2"/>
          <p:cNvSpPr/>
          <p:nvPr/>
        </p:nvSpPr>
        <p:spPr>
          <a:xfrm>
            <a:off x="2555776" y="3717032"/>
            <a:ext cx="1656184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Catch(Arithmetic Exception)</a:t>
            </a:r>
            <a:endParaRPr lang="en-IN" dirty="0"/>
          </a:p>
        </p:txBody>
      </p:sp>
      <p:sp>
        <p:nvSpPr>
          <p:cNvPr id="4" name="Oval 3"/>
          <p:cNvSpPr/>
          <p:nvPr/>
        </p:nvSpPr>
        <p:spPr>
          <a:xfrm>
            <a:off x="1979712" y="5445224"/>
            <a:ext cx="1944216" cy="12241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Exception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3923928" y="620688"/>
            <a:ext cx="4824536" cy="2292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/>
              <a:t>@</a:t>
            </a:r>
            <a:r>
              <a:rPr lang="en-IN" sz="1100" dirty="0" err="1" smtClean="0"/>
              <a:t>ExceptionHandler</a:t>
            </a:r>
            <a:r>
              <a:rPr lang="en-IN" sz="1100" dirty="0" smtClean="0"/>
              <a:t>(</a:t>
            </a:r>
            <a:r>
              <a:rPr lang="en-IN" sz="1100" dirty="0" err="1" smtClean="0"/>
              <a:t>Arithmetic.</a:t>
            </a:r>
            <a:r>
              <a:rPr lang="en-IN" sz="1100" b="1" dirty="0" err="1" smtClean="0"/>
              <a:t>class</a:t>
            </a:r>
            <a:r>
              <a:rPr lang="en-IN" sz="1100" dirty="0"/>
              <a:t>)  </a:t>
            </a:r>
          </a:p>
          <a:p>
            <a:r>
              <a:rPr lang="en-IN" sz="1100" dirty="0"/>
              <a:t>//override method of </a:t>
            </a:r>
            <a:r>
              <a:rPr lang="en-IN" sz="1100" dirty="0" err="1"/>
              <a:t>ResponseEntityExceptionHandler</a:t>
            </a:r>
            <a:r>
              <a:rPr lang="en-IN" sz="1100" dirty="0"/>
              <a:t> class  </a:t>
            </a:r>
          </a:p>
          <a:p>
            <a:r>
              <a:rPr lang="en-IN" sz="1100" b="1" dirty="0"/>
              <a:t>public</a:t>
            </a:r>
            <a:r>
              <a:rPr lang="en-IN" sz="1100" dirty="0"/>
              <a:t> </a:t>
            </a:r>
            <a:r>
              <a:rPr lang="en-IN" sz="1100" b="1" dirty="0"/>
              <a:t>final</a:t>
            </a:r>
            <a:r>
              <a:rPr lang="en-IN" sz="1100" dirty="0"/>
              <a:t> </a:t>
            </a:r>
            <a:r>
              <a:rPr lang="en-IN" sz="1100" dirty="0" err="1"/>
              <a:t>ResponseEntity</a:t>
            </a:r>
            <a:r>
              <a:rPr lang="en-IN" sz="1100" dirty="0"/>
              <a:t>&lt;Object&gt; </a:t>
            </a:r>
            <a:r>
              <a:rPr lang="en-IN" sz="1100" dirty="0" err="1"/>
              <a:t>handleAllExceptions</a:t>
            </a:r>
            <a:r>
              <a:rPr lang="en-IN" sz="1100" dirty="0"/>
              <a:t>(Exception ex, </a:t>
            </a:r>
            <a:r>
              <a:rPr lang="en-IN" sz="1100" dirty="0" err="1"/>
              <a:t>WebRequest</a:t>
            </a:r>
            <a:r>
              <a:rPr lang="en-IN" sz="1100" dirty="0"/>
              <a:t> request)  </a:t>
            </a:r>
          </a:p>
          <a:p>
            <a:r>
              <a:rPr lang="en-IN" sz="1100" dirty="0"/>
              <a:t>{  </a:t>
            </a:r>
          </a:p>
          <a:p>
            <a:r>
              <a:rPr lang="en-IN" sz="1100" dirty="0"/>
              <a:t>//creating exception response structure  </a:t>
            </a:r>
          </a:p>
          <a:p>
            <a:r>
              <a:rPr lang="en-IN" sz="1100" dirty="0" err="1"/>
              <a:t>ExceptionResponse</a:t>
            </a:r>
            <a:r>
              <a:rPr lang="en-IN" sz="1100" dirty="0"/>
              <a:t> </a:t>
            </a:r>
            <a:r>
              <a:rPr lang="en-IN" sz="1100" dirty="0" err="1"/>
              <a:t>exceptionResponse</a:t>
            </a:r>
            <a:r>
              <a:rPr lang="en-IN" sz="1100" dirty="0"/>
              <a:t>= </a:t>
            </a:r>
            <a:r>
              <a:rPr lang="en-IN" sz="1100" b="1" dirty="0"/>
              <a:t>new</a:t>
            </a:r>
            <a:r>
              <a:rPr lang="en-IN" sz="1100" dirty="0"/>
              <a:t> </a:t>
            </a:r>
            <a:r>
              <a:rPr lang="en-IN" sz="1100" dirty="0" err="1"/>
              <a:t>ExceptionResponse</a:t>
            </a:r>
            <a:r>
              <a:rPr lang="en-IN" sz="1100" dirty="0"/>
              <a:t>(</a:t>
            </a:r>
            <a:r>
              <a:rPr lang="en-IN" sz="1100" b="1" dirty="0"/>
              <a:t>new</a:t>
            </a:r>
            <a:r>
              <a:rPr lang="en-IN" sz="1100" dirty="0"/>
              <a:t> Date(), </a:t>
            </a:r>
            <a:r>
              <a:rPr lang="en-IN" sz="1100" dirty="0" err="1"/>
              <a:t>ex.getMessage</a:t>
            </a:r>
            <a:r>
              <a:rPr lang="en-IN" sz="1100" dirty="0"/>
              <a:t>(), </a:t>
            </a:r>
            <a:r>
              <a:rPr lang="en-IN" sz="1100" dirty="0" err="1"/>
              <a:t>request.getDescription</a:t>
            </a:r>
            <a:r>
              <a:rPr lang="en-IN" sz="1100" dirty="0"/>
              <a:t>(</a:t>
            </a:r>
            <a:r>
              <a:rPr lang="en-IN" sz="1100" b="1" dirty="0"/>
              <a:t>false</a:t>
            </a:r>
            <a:r>
              <a:rPr lang="en-IN" sz="1100" dirty="0"/>
              <a:t>));  </a:t>
            </a:r>
          </a:p>
          <a:p>
            <a:r>
              <a:rPr lang="en-IN" sz="1100" dirty="0"/>
              <a:t>//returning exception structure and specific status   </a:t>
            </a:r>
          </a:p>
          <a:p>
            <a:r>
              <a:rPr lang="en-IN" sz="1100" b="1" dirty="0"/>
              <a:t>return</a:t>
            </a:r>
            <a:r>
              <a:rPr lang="en-IN" sz="1100" dirty="0"/>
              <a:t> </a:t>
            </a:r>
            <a:r>
              <a:rPr lang="en-IN" sz="1100" b="1" dirty="0"/>
              <a:t>new</a:t>
            </a:r>
            <a:r>
              <a:rPr lang="en-IN" sz="1100" dirty="0"/>
              <a:t> </a:t>
            </a:r>
            <a:r>
              <a:rPr lang="en-IN" sz="1100" dirty="0" err="1"/>
              <a:t>ResponseEntity</a:t>
            </a:r>
            <a:r>
              <a:rPr lang="en-IN" sz="1100" dirty="0"/>
              <a:t>(</a:t>
            </a:r>
            <a:r>
              <a:rPr lang="en-IN" sz="1100" dirty="0" err="1"/>
              <a:t>exceptionResponse</a:t>
            </a:r>
            <a:r>
              <a:rPr lang="en-IN" sz="1100" dirty="0"/>
              <a:t>, </a:t>
            </a:r>
            <a:r>
              <a:rPr lang="en-IN" sz="1100" dirty="0" err="1"/>
              <a:t>HttpStatus.INTERNAL_SERVER_ERROR</a:t>
            </a:r>
            <a:r>
              <a:rPr lang="en-IN" sz="1100" dirty="0"/>
              <a:t>);  </a:t>
            </a:r>
          </a:p>
          <a:p>
            <a:r>
              <a:rPr lang="en-IN" sz="1100" dirty="0"/>
              <a:t>}  </a:t>
            </a:r>
          </a:p>
          <a:p>
            <a:endParaRPr lang="en-IN" sz="1100" dirty="0"/>
          </a:p>
        </p:txBody>
      </p:sp>
    </p:spTree>
    <p:extLst>
      <p:ext uri="{BB962C8B-B14F-4D97-AF65-F5344CB8AC3E}">
        <p14:creationId xmlns:p14="http://schemas.microsoft.com/office/powerpoint/2010/main" val="34172543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67544" y="1268760"/>
            <a:ext cx="2160240" cy="1584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Login controller</a:t>
            </a:r>
            <a:endParaRPr lang="en-IN" dirty="0"/>
          </a:p>
        </p:txBody>
      </p:sp>
      <p:cxnSp>
        <p:nvCxnSpPr>
          <p:cNvPr id="4" name="Straight Arrow Connector 3"/>
          <p:cNvCxnSpPr>
            <a:stCxn id="2" idx="3"/>
          </p:cNvCxnSpPr>
          <p:nvPr/>
        </p:nvCxnSpPr>
        <p:spPr>
          <a:xfrm>
            <a:off x="2627784" y="2060848"/>
            <a:ext cx="93610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4067944" y="1484784"/>
            <a:ext cx="2520280" cy="12241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Logic Service(Business Logic)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4427984" y="840056"/>
            <a:ext cx="1440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Arithmetic exception</a:t>
            </a:r>
            <a:endParaRPr lang="en-IN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6012160" y="1163221"/>
            <a:ext cx="14401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452320" y="840056"/>
            <a:ext cx="16916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If not handle app will thro 500 and then it will crash</a:t>
            </a:r>
            <a:endParaRPr lang="en-IN" dirty="0"/>
          </a:p>
        </p:txBody>
      </p:sp>
      <p:sp>
        <p:nvSpPr>
          <p:cNvPr id="10" name="Rectangle 9"/>
          <p:cNvSpPr/>
          <p:nvPr/>
        </p:nvSpPr>
        <p:spPr>
          <a:xfrm>
            <a:off x="6588224" y="3356992"/>
            <a:ext cx="1872208" cy="3096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If handled properly..</a:t>
            </a:r>
            <a:r>
              <a:rPr lang="en-US" dirty="0" err="1" smtClean="0"/>
              <a:t>exceptionHandler</a:t>
            </a:r>
            <a:r>
              <a:rPr lang="en-US" dirty="0" smtClean="0"/>
              <a:t> will be triggered and some method will send </a:t>
            </a:r>
            <a:r>
              <a:rPr lang="en-US" dirty="0" err="1" smtClean="0"/>
              <a:t>exceptin</a:t>
            </a:r>
            <a:r>
              <a:rPr lang="en-US" dirty="0" smtClean="0"/>
              <a:t>=on response to the client but app will be still working and up.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635551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7584" y="548680"/>
            <a:ext cx="604867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Task:</a:t>
            </a:r>
            <a:br>
              <a:rPr lang="en-US" dirty="0" smtClean="0"/>
            </a:br>
            <a:r>
              <a:rPr lang="en-US" dirty="0" smtClean="0"/>
              <a:t>1) create Validation for both register and login models</a:t>
            </a:r>
            <a:br>
              <a:rPr lang="en-US" dirty="0" smtClean="0"/>
            </a:br>
            <a:r>
              <a:rPr lang="en-US" dirty="0" smtClean="0"/>
              <a:t>@</a:t>
            </a:r>
          </a:p>
          <a:p>
            <a:r>
              <a:rPr lang="en-US" dirty="0" smtClean="0"/>
              <a:t>2)Create </a:t>
            </a:r>
            <a:r>
              <a:rPr lang="en-US" dirty="0" err="1" smtClean="0"/>
              <a:t>globalExceptionhandler</a:t>
            </a:r>
            <a:r>
              <a:rPr lang="en-US" dirty="0" smtClean="0"/>
              <a:t> for null pointer, </a:t>
            </a:r>
            <a:r>
              <a:rPr lang="en-US" dirty="0" err="1" smtClean="0"/>
              <a:t>usernotFound</a:t>
            </a:r>
            <a:r>
              <a:rPr lang="en-US" dirty="0" smtClean="0"/>
              <a:t>.</a:t>
            </a:r>
          </a:p>
          <a:p>
            <a:r>
              <a:rPr lang="en-US" dirty="0" smtClean="0"/>
              <a:t>3) Create a custom validation annotation</a:t>
            </a:r>
            <a:r>
              <a:rPr lang="en-US" dirty="0" smtClean="0">
                <a:sym typeface="Wingdings" pitchFamily="2" charset="2"/>
              </a:rPr>
              <a:t> @</a:t>
            </a:r>
            <a:r>
              <a:rPr lang="en-US" dirty="0" err="1" smtClean="0">
                <a:sym typeface="Wingdings" pitchFamily="2" charset="2"/>
              </a:rPr>
              <a:t>Size,@Email</a:t>
            </a:r>
            <a:r>
              <a:rPr lang="en-US" dirty="0" smtClean="0">
                <a:sym typeface="Wingdings" pitchFamily="2" charset="2"/>
              </a:rPr>
              <a:t>…@StringShouldExaclty4Character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54549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XYZ-Group-</a:t>
            </a:r>
            <a:r>
              <a:rPr lang="en-US" dirty="0" err="1" smtClean="0"/>
              <a:t>me,mani,othermember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Login-service</a:t>
            </a:r>
          </a:p>
          <a:p>
            <a:r>
              <a:rPr lang="en-US" dirty="0" smtClean="0"/>
              <a:t>Home-page-service</a:t>
            </a:r>
          </a:p>
          <a:p>
            <a:r>
              <a:rPr lang="en-US" dirty="0" err="1" smtClean="0"/>
              <a:t>Proafile</a:t>
            </a:r>
            <a:r>
              <a:rPr lang="en-US" dirty="0" smtClean="0"/>
              <a:t>-service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Maven-&gt;spring, web, </a:t>
            </a:r>
            <a:r>
              <a:rPr lang="en-US" dirty="0" err="1" smtClean="0"/>
              <a:t>jpa</a:t>
            </a:r>
            <a:r>
              <a:rPr lang="en-US" dirty="0" smtClean="0"/>
              <a:t>(maven-repo)</a:t>
            </a:r>
          </a:p>
          <a:p>
            <a:r>
              <a:rPr lang="en-US" dirty="0" smtClean="0"/>
              <a:t>.m2(</a:t>
            </a:r>
            <a:r>
              <a:rPr lang="en-US" dirty="0" err="1" smtClean="0"/>
              <a:t>spring,web,jpa</a:t>
            </a:r>
            <a:r>
              <a:rPr lang="en-US" dirty="0" smtClean="0"/>
              <a:t>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3510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Spring-MVC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M-model (java object used to transport or transfer or mapping)</a:t>
            </a:r>
          </a:p>
          <a:p>
            <a:r>
              <a:rPr lang="en-US" dirty="0" smtClean="0"/>
              <a:t>V-view (representation of java object)</a:t>
            </a:r>
          </a:p>
          <a:p>
            <a:r>
              <a:rPr lang="en-US" dirty="0" smtClean="0"/>
              <a:t>C-controller example: \login, \home,\cart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62804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Testing-</a:t>
            </a:r>
            <a:r>
              <a:rPr lang="en-US" dirty="0" err="1" smtClean="0"/>
              <a:t>Junit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Logic(</a:t>
            </a:r>
            <a:r>
              <a:rPr lang="en-US" dirty="0" err="1" smtClean="0"/>
              <a:t>xAz</a:t>
            </a:r>
            <a:r>
              <a:rPr lang="en-US" dirty="0" smtClean="0"/>
              <a:t>) company change</a:t>
            </a:r>
          </a:p>
          <a:p>
            <a:r>
              <a:rPr lang="en-US" dirty="0" smtClean="0"/>
              <a:t>Input=1</a:t>
            </a:r>
          </a:p>
          <a:p>
            <a:r>
              <a:rPr lang="en-US" dirty="0" smtClean="0"/>
              <a:t>Output=5  (55)</a:t>
            </a:r>
          </a:p>
          <a:p>
            <a:endParaRPr lang="en-US" dirty="0"/>
          </a:p>
          <a:p>
            <a:r>
              <a:rPr lang="en-US" dirty="0" err="1" smtClean="0"/>
              <a:t>Junit</a:t>
            </a:r>
            <a:r>
              <a:rPr lang="en-US" dirty="0" smtClean="0"/>
              <a:t> </a:t>
            </a:r>
            <a:r>
              <a:rPr lang="en-US" dirty="0" err="1" smtClean="0"/>
              <a:t>testcase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call Logic(1)</a:t>
            </a:r>
            <a:r>
              <a:rPr lang="en-US" dirty="0" smtClean="0">
                <a:sym typeface="Wingdings" pitchFamily="2" charset="2"/>
              </a:rPr>
              <a:t>5 pass, fail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07114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 VS POST</a:t>
            </a:r>
          </a:p>
          <a:p>
            <a:r>
              <a:rPr lang="en-US" dirty="0" smtClean="0"/>
              <a:t>GET is faster than POST</a:t>
            </a:r>
            <a:br>
              <a:rPr lang="en-US" dirty="0" smtClean="0"/>
            </a:br>
            <a:r>
              <a:rPr lang="en-US" dirty="0" err="1" smtClean="0"/>
              <a:t>POST</a:t>
            </a:r>
            <a:r>
              <a:rPr lang="en-US" dirty="0" smtClean="0"/>
              <a:t> can transfer heavy data than GET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GET</a:t>
            </a:r>
            <a:r>
              <a:rPr lang="en-US" dirty="0" err="1" smtClean="0">
                <a:sym typeface="Wingdings" pitchFamily="2" charset="2"/>
              </a:rPr>
              <a:t>unsecure</a:t>
            </a:r>
            <a:r>
              <a:rPr lang="en-US" dirty="0" smtClean="0">
                <a:sym typeface="Wingdings" pitchFamily="2" charset="2"/>
              </a:rPr>
              <a:t> username and </a:t>
            </a:r>
            <a:r>
              <a:rPr lang="en-US" dirty="0" err="1" smtClean="0">
                <a:sym typeface="Wingdings" pitchFamily="2" charset="2"/>
              </a:rPr>
              <a:t>passwrd</a:t>
            </a:r>
            <a:r>
              <a:rPr lang="en-US" dirty="0" smtClean="0">
                <a:sym typeface="Wingdings" pitchFamily="2" charset="2"/>
              </a:rPr>
              <a:t> visible </a:t>
            </a:r>
          </a:p>
          <a:p>
            <a:r>
              <a:rPr lang="en-US" dirty="0" smtClean="0">
                <a:sym typeface="Wingdings" pitchFamily="2" charset="2"/>
              </a:rPr>
              <a:t>POST-&gt; secure but slow</a:t>
            </a:r>
          </a:p>
          <a:p>
            <a:r>
              <a:rPr lang="en-US" dirty="0" smtClean="0">
                <a:sym typeface="Wingdings" pitchFamily="2" charset="2"/>
              </a:rPr>
              <a:t>Masking-&gt; 123 ENC9087435564 -&gt; decrypt-&gt;123 Authenticate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822001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Annotation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@</a:t>
            </a:r>
            <a:r>
              <a:rPr lang="en-IN" dirty="0" err="1" smtClean="0"/>
              <a:t>SpringBootApplication</a:t>
            </a:r>
            <a:r>
              <a:rPr lang="en-IN" dirty="0" smtClean="0"/>
              <a:t> -&gt; To specify it’s a </a:t>
            </a:r>
            <a:r>
              <a:rPr lang="en-IN" dirty="0" err="1" smtClean="0"/>
              <a:t>springboot</a:t>
            </a:r>
            <a:r>
              <a:rPr lang="en-IN" dirty="0" smtClean="0"/>
              <a:t> application and also it contains many sub annotation.</a:t>
            </a:r>
          </a:p>
          <a:p>
            <a:r>
              <a:rPr lang="en-US" dirty="0" err="1" smtClean="0"/>
              <a:t>Springboot</a:t>
            </a:r>
            <a:r>
              <a:rPr lang="en-US" dirty="0" smtClean="0"/>
              <a:t>(1 annotation) -&gt; spring (5 annotation)</a:t>
            </a:r>
          </a:p>
          <a:p>
            <a:r>
              <a:rPr lang="en-US" dirty="0" smtClean="0"/>
              <a:t>@Component</a:t>
            </a:r>
          </a:p>
          <a:p>
            <a:r>
              <a:rPr lang="en-US" dirty="0" smtClean="0"/>
              <a:t>Creating a class-&gt;@Component</a:t>
            </a:r>
          </a:p>
          <a:p>
            <a:r>
              <a:rPr lang="en-US" dirty="0" smtClean="0"/>
              <a:t>When you run the application(create, managing, deleting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err="1" smtClean="0">
                <a:sym typeface="Wingdings" pitchFamily="2" charset="2"/>
              </a:rPr>
              <a:t>springboot</a:t>
            </a:r>
            <a:r>
              <a:rPr lang="en-US" dirty="0" smtClean="0">
                <a:sym typeface="Wingdings" pitchFamily="2" charset="2"/>
              </a:rPr>
              <a:t> (IOC)</a:t>
            </a:r>
            <a:r>
              <a:rPr lang="en-US" dirty="0" smtClean="0"/>
              <a:t>)</a:t>
            </a:r>
          </a:p>
          <a:p>
            <a:r>
              <a:rPr lang="en-US" dirty="0" smtClean="0"/>
              <a:t>@</a:t>
            </a:r>
            <a:r>
              <a:rPr lang="en-US" dirty="0" err="1" smtClean="0"/>
              <a:t>EnableAutoConfiguration</a:t>
            </a:r>
            <a:endParaRPr lang="en-US" dirty="0" smtClean="0"/>
          </a:p>
          <a:p>
            <a:r>
              <a:rPr lang="en-US" dirty="0" smtClean="0"/>
              <a:t>@</a:t>
            </a:r>
            <a:r>
              <a:rPr lang="en-US" dirty="0" err="1" smtClean="0"/>
              <a:t>ComponentScan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275412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</a:t>
            </a:r>
            <a:r>
              <a:rPr lang="en-US" dirty="0" err="1" smtClean="0"/>
              <a:t>url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http://localhost:8080/login-service/login?username=mani&amp;password=mani</a:t>
            </a:r>
            <a:r>
              <a:rPr lang="en-US" dirty="0" smtClean="0"/>
              <a:t> --GET</a:t>
            </a:r>
          </a:p>
          <a:p>
            <a:endParaRPr lang="en-US" dirty="0"/>
          </a:p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localhost:8080/login-service/register?username=mani&amp;password=mani</a:t>
            </a:r>
            <a:r>
              <a:rPr lang="en-US" dirty="0" smtClean="0"/>
              <a:t> --GET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744966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r>
              <a:rPr lang="en-US" dirty="0" smtClean="0"/>
              <a:t>Register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683568" y="2204864"/>
            <a:ext cx="2232248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Firstname,lastname,email,password,mobile,address</a:t>
            </a:r>
            <a:endParaRPr lang="en-IN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915816" y="2636912"/>
            <a:ext cx="151216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4499992" y="2132856"/>
            <a:ext cx="2304256" cy="1008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RegisterController</a:t>
            </a:r>
            <a:endParaRPr lang="en-IN" dirty="0"/>
          </a:p>
        </p:txBody>
      </p:sp>
      <p:sp>
        <p:nvSpPr>
          <p:cNvPr id="8" name="Rounded Rectangle 7"/>
          <p:cNvSpPr/>
          <p:nvPr/>
        </p:nvSpPr>
        <p:spPr>
          <a:xfrm>
            <a:off x="4860032" y="4437112"/>
            <a:ext cx="2232248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</a:t>
            </a:r>
            <a:endParaRPr lang="en-IN" dirty="0"/>
          </a:p>
        </p:txBody>
      </p:sp>
      <p:sp>
        <p:nvSpPr>
          <p:cNvPr id="9" name="Flowchart: Internal Storage 8"/>
          <p:cNvSpPr/>
          <p:nvPr/>
        </p:nvSpPr>
        <p:spPr>
          <a:xfrm>
            <a:off x="5436096" y="5733256"/>
            <a:ext cx="1656184" cy="648072"/>
          </a:xfrm>
          <a:prstGeom prst="flowChartInternalStora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USER_details</a:t>
            </a:r>
            <a:r>
              <a:rPr lang="en-US" dirty="0" smtClean="0"/>
              <a:t> Table</a:t>
            </a:r>
            <a:endParaRPr lang="en-IN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5976156" y="3140968"/>
            <a:ext cx="0" cy="12241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6012160" y="5301208"/>
            <a:ext cx="0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 flipV="1">
            <a:off x="6300192" y="3212976"/>
            <a:ext cx="72008" cy="12241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2915816" y="2348880"/>
            <a:ext cx="158417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059832" y="2780928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Req</a:t>
            </a:r>
            <a:r>
              <a:rPr lang="en-US" dirty="0" smtClean="0"/>
              <a:t>(POST)</a:t>
            </a:r>
            <a:endParaRPr lang="en-IN" dirty="0"/>
          </a:p>
        </p:txBody>
      </p:sp>
      <p:sp>
        <p:nvSpPr>
          <p:cNvPr id="21" name="Double Bracket 20"/>
          <p:cNvSpPr/>
          <p:nvPr/>
        </p:nvSpPr>
        <p:spPr>
          <a:xfrm>
            <a:off x="2483768" y="3753036"/>
            <a:ext cx="3168352" cy="396044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Request sent to database to store user data(INSERT query)</a:t>
            </a:r>
            <a:endParaRPr lang="en-IN" dirty="0"/>
          </a:p>
        </p:txBody>
      </p:sp>
      <p:sp>
        <p:nvSpPr>
          <p:cNvPr id="22" name="Double Bracket 21"/>
          <p:cNvSpPr/>
          <p:nvPr/>
        </p:nvSpPr>
        <p:spPr>
          <a:xfrm>
            <a:off x="6516216" y="3753036"/>
            <a:ext cx="1800200" cy="198022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Created response</a:t>
            </a:r>
            <a:endParaRPr lang="en-IN" dirty="0"/>
          </a:p>
        </p:txBody>
      </p:sp>
      <p:sp>
        <p:nvSpPr>
          <p:cNvPr id="23" name="Double Bracket 22"/>
          <p:cNvSpPr/>
          <p:nvPr/>
        </p:nvSpPr>
        <p:spPr>
          <a:xfrm>
            <a:off x="3059832" y="2132856"/>
            <a:ext cx="1440160" cy="72008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Registeration</a:t>
            </a:r>
            <a:r>
              <a:rPr lang="en-US" sz="1100" dirty="0" smtClean="0"/>
              <a:t> success </a:t>
            </a:r>
            <a:r>
              <a:rPr lang="en-US" sz="1100" dirty="0" err="1" smtClean="0"/>
              <a:t>rsponse</a:t>
            </a:r>
            <a:endParaRPr lang="en-IN" sz="1100" dirty="0"/>
          </a:p>
        </p:txBody>
      </p:sp>
    </p:spTree>
    <p:extLst>
      <p:ext uri="{BB962C8B-B14F-4D97-AF65-F5344CB8AC3E}">
        <p14:creationId xmlns:p14="http://schemas.microsoft.com/office/powerpoint/2010/main" val="42683324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411760" y="3501008"/>
            <a:ext cx="2664296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JDBC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2699792" y="5517232"/>
            <a:ext cx="2376264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Java App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2411760" y="2348880"/>
            <a:ext cx="252028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Driver Manager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1619672" y="404664"/>
            <a:ext cx="1440160" cy="1368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Mysql</a:t>
            </a:r>
            <a:r>
              <a:rPr lang="en-US" dirty="0" smtClean="0"/>
              <a:t> driver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3275856" y="548680"/>
            <a:ext cx="1008112" cy="1296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Oracle driver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4644008" y="548680"/>
            <a:ext cx="1512168" cy="1440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Postgre</a:t>
            </a:r>
            <a:r>
              <a:rPr lang="en-US" dirty="0" smtClean="0"/>
              <a:t> driver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5292080" y="2348880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Connection work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187973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470</TotalTime>
  <Words>329</Words>
  <Application>Microsoft Office PowerPoint</Application>
  <PresentationFormat>On-screen Show (4:3)</PresentationFormat>
  <Paragraphs>115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Dependency management(Groovy, kotlin,maven)</vt:lpstr>
      <vt:lpstr>XYZ-Group-me,mani,othermember</vt:lpstr>
      <vt:lpstr>Spring-MVC</vt:lpstr>
      <vt:lpstr>Testing-Junit</vt:lpstr>
      <vt:lpstr>PowerPoint Presentation</vt:lpstr>
      <vt:lpstr>Annotation</vt:lpstr>
      <vt:lpstr>Sample url</vt:lpstr>
      <vt:lpstr>Register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Dependency management(Groovy, kotlin,maven)</dc:title>
  <dc:creator>shiva kumar</dc:creator>
  <cp:lastModifiedBy>shiva kumar</cp:lastModifiedBy>
  <cp:revision>20</cp:revision>
  <dcterms:created xsi:type="dcterms:W3CDTF">2024-03-20T03:12:13Z</dcterms:created>
  <dcterms:modified xsi:type="dcterms:W3CDTF">2024-03-25T04:36:24Z</dcterms:modified>
</cp:coreProperties>
</file>