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7AAE5007-8F6B-4DAA-A029-37579C31D737}" type="datetimeFigureOut">
              <a:rPr lang="en-IN" smtClean="0"/>
              <a:t>17-12-2021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AA1F53D1-2709-4318-80B6-762729E012A9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3990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E5007-8F6B-4DAA-A029-37579C31D737}" type="datetimeFigureOut">
              <a:rPr lang="en-IN" smtClean="0"/>
              <a:t>17-12-2021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F53D1-2709-4318-80B6-762729E012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352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E5007-8F6B-4DAA-A029-37579C31D737}" type="datetimeFigureOut">
              <a:rPr lang="en-IN" smtClean="0"/>
              <a:t>17-12-2021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F53D1-2709-4318-80B6-762729E012A9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64830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E5007-8F6B-4DAA-A029-37579C31D737}" type="datetimeFigureOut">
              <a:rPr lang="en-IN" smtClean="0"/>
              <a:t>17-12-2021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F53D1-2709-4318-80B6-762729E012A9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50977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E5007-8F6B-4DAA-A029-37579C31D737}" type="datetimeFigureOut">
              <a:rPr lang="en-IN" smtClean="0"/>
              <a:t>17-12-2021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F53D1-2709-4318-80B6-762729E012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89333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E5007-8F6B-4DAA-A029-37579C31D737}" type="datetimeFigureOut">
              <a:rPr lang="en-IN" smtClean="0"/>
              <a:t>17-12-2021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F53D1-2709-4318-80B6-762729E012A9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52103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E5007-8F6B-4DAA-A029-37579C31D737}" type="datetimeFigureOut">
              <a:rPr lang="en-IN" smtClean="0"/>
              <a:t>17-12-2021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F53D1-2709-4318-80B6-762729E012A9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94146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E5007-8F6B-4DAA-A029-37579C31D737}" type="datetimeFigureOut">
              <a:rPr lang="en-IN" smtClean="0"/>
              <a:t>17-12-2021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F53D1-2709-4318-80B6-762729E012A9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15236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E5007-8F6B-4DAA-A029-37579C31D737}" type="datetimeFigureOut">
              <a:rPr lang="en-IN" smtClean="0"/>
              <a:t>17-12-2021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F53D1-2709-4318-80B6-762729E012A9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3975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E5007-8F6B-4DAA-A029-37579C31D737}" type="datetimeFigureOut">
              <a:rPr lang="en-IN" smtClean="0"/>
              <a:t>17-12-2021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F53D1-2709-4318-80B6-762729E012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856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E5007-8F6B-4DAA-A029-37579C31D737}" type="datetimeFigureOut">
              <a:rPr lang="en-IN" smtClean="0"/>
              <a:t>17-12-2021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F53D1-2709-4318-80B6-762729E012A9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948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E5007-8F6B-4DAA-A029-37579C31D737}" type="datetimeFigureOut">
              <a:rPr lang="en-IN" smtClean="0"/>
              <a:t>17-12-2021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F53D1-2709-4318-80B6-762729E012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3009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E5007-8F6B-4DAA-A029-37579C31D737}" type="datetimeFigureOut">
              <a:rPr lang="en-IN" smtClean="0"/>
              <a:t>17-12-2021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F53D1-2709-4318-80B6-762729E012A9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7909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E5007-8F6B-4DAA-A029-37579C31D737}" type="datetimeFigureOut">
              <a:rPr lang="en-IN" smtClean="0"/>
              <a:t>17-12-2021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F53D1-2709-4318-80B6-762729E012A9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2267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E5007-8F6B-4DAA-A029-37579C31D737}" type="datetimeFigureOut">
              <a:rPr lang="en-IN" smtClean="0"/>
              <a:t>17-12-2021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F53D1-2709-4318-80B6-762729E012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3225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E5007-8F6B-4DAA-A029-37579C31D737}" type="datetimeFigureOut">
              <a:rPr lang="en-IN" smtClean="0"/>
              <a:t>17-12-2021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F53D1-2709-4318-80B6-762729E012A9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6143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E5007-8F6B-4DAA-A029-37579C31D737}" type="datetimeFigureOut">
              <a:rPr lang="en-IN" smtClean="0"/>
              <a:t>17-12-2021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F53D1-2709-4318-80B6-762729E012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451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AAE5007-8F6B-4DAA-A029-37579C31D737}" type="datetimeFigureOut">
              <a:rPr lang="en-IN" smtClean="0"/>
              <a:t>17-12-2021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A1F53D1-2709-4318-80B6-762729E012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8756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79F4F-EFC3-4FA3-8926-B5801F241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AGE,GENDER AND ETHNICITY(FACE DATA)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CA24A3-2D43-46D4-B7CB-F6F01ADE10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12529" y="3187082"/>
            <a:ext cx="3559946" cy="2688785"/>
          </a:xfrm>
        </p:spPr>
        <p:txBody>
          <a:bodyPr>
            <a:normAutofit fontScale="77500" lnSpcReduction="20000"/>
          </a:bodyPr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SHIVA SURYA PRAKASH.S</a:t>
            </a:r>
          </a:p>
          <a:p>
            <a:r>
              <a:rPr lang="en-IN" dirty="0"/>
              <a:t>PGA-20</a:t>
            </a:r>
          </a:p>
          <a:p>
            <a:r>
              <a:rPr lang="en-IN" dirty="0"/>
              <a:t>IMARTICUS(BENGALURU)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60626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70062-C262-454B-96E8-AF2316718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 BUILDING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D465B7-463C-4A8F-AB33-D6350639D4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latin typeface="Century Gothic" panose="020B0502020202020204" pitchFamily="34" charset="0"/>
              </a:rPr>
              <a:t>Initializing the Hidden layer(</a:t>
            </a:r>
            <a:r>
              <a:rPr lang="en-IN" b="0" i="0" dirty="0">
                <a:solidFill>
                  <a:srgbClr val="424242"/>
                </a:solidFill>
                <a:effectLst/>
                <a:latin typeface="Century Gothic" panose="020B0502020202020204" pitchFamily="34" charset="0"/>
              </a:rPr>
              <a:t>A hidden layer in an artificial neural network is a layer in between input layers and output layers, where artificial neurons take in a set of weighted inputs and produce an output through an activation function. It is a typical part of nearly any neural network in which engineers simulate the types of activity that go on in the human brain.)</a:t>
            </a:r>
          </a:p>
          <a:p>
            <a:r>
              <a:rPr lang="en-IN" dirty="0">
                <a:solidFill>
                  <a:srgbClr val="424242"/>
                </a:solidFill>
                <a:latin typeface="Century Gothic" panose="020B0502020202020204" pitchFamily="34" charset="0"/>
              </a:rPr>
              <a:t>Initializing the final model</a:t>
            </a:r>
          </a:p>
          <a:p>
            <a:r>
              <a:rPr lang="en-IN" dirty="0">
                <a:solidFill>
                  <a:srgbClr val="424242"/>
                </a:solidFill>
                <a:latin typeface="Century Gothic" panose="020B0502020202020204" pitchFamily="34" charset="0"/>
              </a:rPr>
              <a:t>Compiling the model</a:t>
            </a:r>
            <a:endParaRPr lang="en-IN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37315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CF1BE-9F07-4A0F-A81B-00001CE9B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HYPERPARAMETER TUNING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23D914-5140-48AD-A3A9-B1302BFF09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i="0" dirty="0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Instantiate the tuner and perform </a:t>
            </a:r>
            <a:r>
              <a:rPr lang="en-IN" i="0" dirty="0" err="1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hypertuning</a:t>
            </a:r>
            <a:endParaRPr lang="en-IN" i="0" dirty="0">
              <a:solidFill>
                <a:srgbClr val="000000"/>
              </a:solidFill>
              <a:effectLst/>
              <a:latin typeface="Century Gothic" panose="020B0502020202020204" pitchFamily="34" charset="0"/>
            </a:endParaRPr>
          </a:p>
          <a:p>
            <a:r>
              <a:rPr lang="en-IN" dirty="0">
                <a:solidFill>
                  <a:srgbClr val="000000"/>
                </a:solidFill>
                <a:latin typeface="Century Gothic" panose="020B0502020202020204" pitchFamily="34" charset="0"/>
              </a:rPr>
              <a:t>Hyperparameter tuning (to find the best params which gives the best accuracy)</a:t>
            </a:r>
          </a:p>
          <a:p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The hyperparameter search is complete. The optimal number of units in the first densely-connected layer is 896 and the optimal learning rate for the optimizer is 0.0002255275563378355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  <a:p>
            <a:endParaRPr lang="en-IN" i="0" dirty="0">
              <a:solidFill>
                <a:srgbClr val="000000"/>
              </a:solidFill>
              <a:effectLst/>
              <a:latin typeface="Century Gothic" panose="020B0502020202020204" pitchFamily="34" charset="0"/>
            </a:endParaRPr>
          </a:p>
          <a:p>
            <a:endParaRPr lang="en-IN" dirty="0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098BC351-52C9-45CB-8BB3-877ADFB6C0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91593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E4ED7-3B1F-4EA5-9918-8DEE50294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TRAINING DATASET LOSS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0F977EF-EC44-4228-884B-E1C5290D20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16" y="2557463"/>
            <a:ext cx="5181567" cy="3317875"/>
          </a:xfrm>
        </p:spPr>
      </p:pic>
    </p:spTree>
    <p:extLst>
      <p:ext uri="{BB962C8B-B14F-4D97-AF65-F5344CB8AC3E}">
        <p14:creationId xmlns:p14="http://schemas.microsoft.com/office/powerpoint/2010/main" val="17237119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752BA-7A15-43A8-8EAC-D2EC7B51E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TRAINING DATASET ACCUARCY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2480056-E9FA-443F-8EBE-707ABDB411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9565" y="2557463"/>
            <a:ext cx="4872869" cy="3317875"/>
          </a:xfrm>
        </p:spPr>
      </p:pic>
    </p:spTree>
    <p:extLst>
      <p:ext uri="{BB962C8B-B14F-4D97-AF65-F5344CB8AC3E}">
        <p14:creationId xmlns:p14="http://schemas.microsoft.com/office/powerpoint/2010/main" val="22706959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F8AC3-691F-44AF-AAEA-85D727708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TRAINING DATASET OF MEAN ABSOLUTE ERROR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169588C-62B5-4FC9-A2CB-6E0AFA106E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314" y="2557463"/>
            <a:ext cx="4921372" cy="3317875"/>
          </a:xfrm>
        </p:spPr>
      </p:pic>
    </p:spTree>
    <p:extLst>
      <p:ext uri="{BB962C8B-B14F-4D97-AF65-F5344CB8AC3E}">
        <p14:creationId xmlns:p14="http://schemas.microsoft.com/office/powerpoint/2010/main" val="12987685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AA8B1-315A-475B-9AC3-4FDFB11A9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FCE06F-9A56-41D5-B681-5BDA63B0DD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We are doing the confusion matrix for  checking the TP,FP,TN and FN  </a:t>
            </a:r>
          </a:p>
          <a:p>
            <a:r>
              <a:rPr lang="en-IN" dirty="0"/>
              <a:t>Accuracy of the Age is 88 percentage</a:t>
            </a:r>
          </a:p>
          <a:p>
            <a:r>
              <a:rPr lang="en-IN" dirty="0"/>
              <a:t>Accuracy of the Ethnicity is 74 percentage</a:t>
            </a:r>
          </a:p>
          <a:p>
            <a:r>
              <a:rPr lang="en-IN" dirty="0"/>
              <a:t>Mean absolute error of age is 5 percentage</a:t>
            </a:r>
          </a:p>
        </p:txBody>
      </p:sp>
    </p:spTree>
    <p:extLst>
      <p:ext uri="{BB962C8B-B14F-4D97-AF65-F5344CB8AC3E}">
        <p14:creationId xmlns:p14="http://schemas.microsoft.com/office/powerpoint/2010/main" val="19866731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3C962-EF28-4EB4-BEF7-769190B0F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Top Error’s in Gender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9B2CA79-6DD2-4112-A700-EA93554B58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0649" y="2557463"/>
            <a:ext cx="8030701" cy="3317875"/>
          </a:xfrm>
        </p:spPr>
      </p:pic>
    </p:spTree>
    <p:extLst>
      <p:ext uri="{BB962C8B-B14F-4D97-AF65-F5344CB8AC3E}">
        <p14:creationId xmlns:p14="http://schemas.microsoft.com/office/powerpoint/2010/main" val="24683965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ADF6B-72FF-4B9F-89C7-B9C1FA51D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Top Error’s in Ethnicity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8722C0F-3B00-4288-9271-0CFDE19924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3957" y="2557463"/>
            <a:ext cx="7544086" cy="3317875"/>
          </a:xfrm>
        </p:spPr>
      </p:pic>
    </p:spTree>
    <p:extLst>
      <p:ext uri="{BB962C8B-B14F-4D97-AF65-F5344CB8AC3E}">
        <p14:creationId xmlns:p14="http://schemas.microsoft.com/office/powerpoint/2010/main" val="1337501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90AEA-176B-44D8-8572-DCA489225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Top Error’s in Age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C0B43A6-C16B-42D5-AD34-6974F8BC86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0160" y="2557463"/>
            <a:ext cx="5931679" cy="3317875"/>
          </a:xfrm>
        </p:spPr>
      </p:pic>
    </p:spTree>
    <p:extLst>
      <p:ext uri="{BB962C8B-B14F-4D97-AF65-F5344CB8AC3E}">
        <p14:creationId xmlns:p14="http://schemas.microsoft.com/office/powerpoint/2010/main" val="15718106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230FE-01CA-4F2B-B884-FF0718905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Key Finding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FED2B1-9387-47A5-913C-A06FD89843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When it comes to binary classification the accuracy of the model is high</a:t>
            </a:r>
          </a:p>
          <a:p>
            <a:r>
              <a:rPr lang="en-IN" dirty="0"/>
              <a:t>When it comes to multilabel classification the accuracy of the model is less compare to the binary classification</a:t>
            </a:r>
          </a:p>
          <a:p>
            <a:r>
              <a:rPr lang="en-IN" dirty="0"/>
              <a:t>Before the hyperparameter tuning the accuracy of the model is less</a:t>
            </a:r>
          </a:p>
          <a:p>
            <a:r>
              <a:rPr lang="en-IN" dirty="0"/>
              <a:t>After the hyperparameter tuning the accuracy is increased</a:t>
            </a:r>
          </a:p>
        </p:txBody>
      </p:sp>
    </p:spTree>
    <p:extLst>
      <p:ext uri="{BB962C8B-B14F-4D97-AF65-F5344CB8AC3E}">
        <p14:creationId xmlns:p14="http://schemas.microsoft.com/office/powerpoint/2010/main" val="3306568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14C12-AFE3-40E8-BE05-54D713D6D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D3059-05FD-44F8-9D33-570555303B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By processing the image we have to predict the age ,ethnicity and gender of the person</a:t>
            </a:r>
          </a:p>
        </p:txBody>
      </p:sp>
    </p:spTree>
    <p:extLst>
      <p:ext uri="{BB962C8B-B14F-4D97-AF65-F5344CB8AC3E}">
        <p14:creationId xmlns:p14="http://schemas.microsoft.com/office/powerpoint/2010/main" val="5100156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65338-E8D7-405B-A58A-48B4759E3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Helpful for Business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5DAF8A-EE1F-40BB-920B-2E943983EA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By categorizing the gender ,ethnicity and </a:t>
            </a:r>
            <a:r>
              <a:rPr lang="en-IN" dirty="0" err="1"/>
              <a:t>age.we</a:t>
            </a:r>
            <a:r>
              <a:rPr lang="en-IN" dirty="0"/>
              <a:t> can show the  products or Advertisement to the specific person</a:t>
            </a:r>
          </a:p>
        </p:txBody>
      </p:sp>
    </p:spTree>
    <p:extLst>
      <p:ext uri="{BB962C8B-B14F-4D97-AF65-F5344CB8AC3E}">
        <p14:creationId xmlns:p14="http://schemas.microsoft.com/office/powerpoint/2010/main" val="3276554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6D1A9-68BA-42FC-B387-78BBDA2C4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14606E-D4B4-48AA-91AE-3FE650CA4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0" i="0" dirty="0">
                <a:effectLst/>
                <a:latin typeface="Inter"/>
              </a:rPr>
              <a:t>This dataset includes a CSV of facial images that are </a:t>
            </a:r>
            <a:r>
              <a:rPr lang="en-IN" b="0" i="0" dirty="0" err="1">
                <a:effectLst/>
                <a:latin typeface="Inter"/>
              </a:rPr>
              <a:t>labeled</a:t>
            </a:r>
            <a:r>
              <a:rPr lang="en-IN" b="0" i="0" dirty="0">
                <a:effectLst/>
                <a:latin typeface="Inter"/>
              </a:rPr>
              <a:t> on the basis of age, gender, and ethnicity.</a:t>
            </a:r>
          </a:p>
          <a:p>
            <a:r>
              <a:rPr lang="en-IN" b="0" i="0" dirty="0">
                <a:effectLst/>
                <a:latin typeface="Inter"/>
              </a:rPr>
              <a:t>The dataset includes 27305 rows and 5 columns.</a:t>
            </a:r>
          </a:p>
          <a:p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90173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1142F-1CF5-4EAC-9FE9-E0B38F3D0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1" y="840089"/>
            <a:ext cx="9601196" cy="1303867"/>
          </a:xfrm>
        </p:spPr>
        <p:txBody>
          <a:bodyPr/>
          <a:lstStyle/>
          <a:p>
            <a:r>
              <a:rPr lang="en-IN" dirty="0"/>
              <a:t>FEATURES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05CE2-EA8C-4987-B74D-8791A5B6A4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610198"/>
            <a:ext cx="9601196" cy="3318936"/>
          </a:xfrm>
        </p:spPr>
        <p:txBody>
          <a:bodyPr>
            <a:normAutofit lnSpcReduction="10000"/>
          </a:bodyPr>
          <a:lstStyle/>
          <a:p>
            <a:r>
              <a:rPr lang="en-IN" i="1" dirty="0">
                <a:latin typeface="Century Gothic" panose="020B0502020202020204" pitchFamily="34" charset="0"/>
              </a:rPr>
              <a:t>It consists of five features(columns) in the dataset</a:t>
            </a:r>
          </a:p>
          <a:p>
            <a:r>
              <a:rPr lang="en-IN" i="1" dirty="0">
                <a:latin typeface="Century Gothic" panose="020B0502020202020204" pitchFamily="34" charset="0"/>
              </a:rPr>
              <a:t>Age(</a:t>
            </a:r>
            <a:r>
              <a:rPr lang="en-IN" b="0" i="1" dirty="0">
                <a:solidFill>
                  <a:srgbClr val="5F6368"/>
                </a:solidFill>
                <a:effectLst/>
                <a:latin typeface="Century Gothic" panose="020B0502020202020204" pitchFamily="34" charset="0"/>
              </a:rPr>
              <a:t>Age of the person in the image)</a:t>
            </a:r>
          </a:p>
          <a:p>
            <a:r>
              <a:rPr lang="en-IN" i="1" dirty="0">
                <a:solidFill>
                  <a:srgbClr val="5F6368"/>
                </a:solidFill>
                <a:latin typeface="Century Gothic" panose="020B0502020202020204" pitchFamily="34" charset="0"/>
              </a:rPr>
              <a:t>Ethnicity(</a:t>
            </a:r>
            <a:r>
              <a:rPr lang="en-IN" b="0" i="1" dirty="0">
                <a:solidFill>
                  <a:srgbClr val="5F6368"/>
                </a:solidFill>
                <a:effectLst/>
                <a:latin typeface="Century Gothic" panose="020B0502020202020204" pitchFamily="34" charset="0"/>
              </a:rPr>
              <a:t>Specifies the ethnicity of the person)                                                {</a:t>
            </a:r>
            <a:r>
              <a:rPr lang="en-IN" b="0" i="1" dirty="0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0: "White", 1: "Black", 2: "Asian", 3: "Indian", 4: "Hispanic" }</a:t>
            </a:r>
          </a:p>
          <a:p>
            <a:r>
              <a:rPr lang="en-IN" i="1" dirty="0">
                <a:solidFill>
                  <a:srgbClr val="000000"/>
                </a:solidFill>
                <a:latin typeface="Century Gothic" panose="020B0502020202020204" pitchFamily="34" charset="0"/>
              </a:rPr>
              <a:t>Gender(gender of the person) </a:t>
            </a:r>
            <a:r>
              <a:rPr lang="en-IN" b="0" i="1" dirty="0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{ 0: "Male", 1: "Female" }</a:t>
            </a:r>
            <a:r>
              <a:rPr lang="en-IN" i="1" dirty="0">
                <a:solidFill>
                  <a:srgbClr val="000000"/>
                </a:solidFill>
                <a:latin typeface="Century Gothic" panose="020B0502020202020204" pitchFamily="34" charset="0"/>
              </a:rPr>
              <a:t>     </a:t>
            </a:r>
          </a:p>
          <a:p>
            <a:r>
              <a:rPr lang="en-IN" i="1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Imagename</a:t>
            </a:r>
            <a:r>
              <a:rPr lang="en-IN" i="1" dirty="0">
                <a:solidFill>
                  <a:srgbClr val="000000"/>
                </a:solidFill>
                <a:latin typeface="Century Gothic" panose="020B0502020202020204" pitchFamily="34" charset="0"/>
              </a:rPr>
              <a:t>(name of the image)</a:t>
            </a:r>
          </a:p>
          <a:p>
            <a:r>
              <a:rPr lang="en-IN" i="1" dirty="0">
                <a:solidFill>
                  <a:srgbClr val="000000"/>
                </a:solidFill>
                <a:latin typeface="Century Gothic" panose="020B0502020202020204" pitchFamily="34" charset="0"/>
              </a:rPr>
              <a:t>PIXELS(</a:t>
            </a:r>
            <a:r>
              <a:rPr lang="en-IN" b="0" i="1" dirty="0">
                <a:solidFill>
                  <a:srgbClr val="5F6368"/>
                </a:solidFill>
                <a:effectLst/>
                <a:latin typeface="Century Gothic" panose="020B0502020202020204" pitchFamily="34" charset="0"/>
              </a:rPr>
              <a:t>Array to String of the image pixels)</a:t>
            </a:r>
            <a:r>
              <a:rPr lang="en-IN" i="1" dirty="0">
                <a:solidFill>
                  <a:srgbClr val="000000"/>
                </a:solidFill>
                <a:latin typeface="Century Gothic" panose="020B0502020202020204" pitchFamily="34" charset="0"/>
              </a:rPr>
              <a:t>     </a:t>
            </a:r>
            <a:r>
              <a:rPr lang="en-IN" i="1" dirty="0">
                <a:solidFill>
                  <a:srgbClr val="000000"/>
                </a:solidFill>
                <a:latin typeface="Helvetica Neue"/>
              </a:rPr>
              <a:t>         </a:t>
            </a:r>
            <a:endParaRPr lang="en-IN" i="1" dirty="0"/>
          </a:p>
        </p:txBody>
      </p:sp>
    </p:spTree>
    <p:extLst>
      <p:ext uri="{BB962C8B-B14F-4D97-AF65-F5344CB8AC3E}">
        <p14:creationId xmlns:p14="http://schemas.microsoft.com/office/powerpoint/2010/main" val="938560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8976A-9A36-4FDA-8DD3-75C647432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7D05D-0E7D-41AF-ABF3-1E5A6CF3E0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Mounting the Google Drive</a:t>
            </a:r>
          </a:p>
          <a:p>
            <a:r>
              <a:rPr lang="en-IN" dirty="0"/>
              <a:t>Installing the </a:t>
            </a:r>
            <a:r>
              <a:rPr lang="en-IN" dirty="0" err="1"/>
              <a:t>keras</a:t>
            </a:r>
            <a:r>
              <a:rPr lang="en-IN" dirty="0"/>
              <a:t> tuner</a:t>
            </a:r>
          </a:p>
          <a:p>
            <a:r>
              <a:rPr lang="en-IN" dirty="0"/>
              <a:t>Importing some of the basic libraries</a:t>
            </a:r>
          </a:p>
          <a:p>
            <a:r>
              <a:rPr lang="en-IN" dirty="0"/>
              <a:t>Importing the </a:t>
            </a:r>
            <a:r>
              <a:rPr lang="en-IN" dirty="0" err="1"/>
              <a:t>Keras</a:t>
            </a:r>
            <a:r>
              <a:rPr lang="en-IN" dirty="0"/>
              <a:t> and </a:t>
            </a:r>
            <a:r>
              <a:rPr lang="en-IN" dirty="0" err="1"/>
              <a:t>Tensorflow</a:t>
            </a:r>
            <a:r>
              <a:rPr lang="en-IN" dirty="0"/>
              <a:t> libraries</a:t>
            </a:r>
          </a:p>
          <a:p>
            <a:r>
              <a:rPr lang="en-IN" dirty="0"/>
              <a:t>Reading the dataset</a:t>
            </a:r>
          </a:p>
          <a:p>
            <a:r>
              <a:rPr lang="en-IN" dirty="0"/>
              <a:t>Understanding the  dataset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026401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2098A-2DE6-40DA-A3C7-24EF4C850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36FF68-DA94-4335-92AB-D2C3FE7B7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Check the data types of variables</a:t>
            </a:r>
          </a:p>
          <a:p>
            <a:r>
              <a:rPr lang="en-IN" dirty="0"/>
              <a:t>Checking the value counts of the dataset</a:t>
            </a:r>
          </a:p>
          <a:p>
            <a:r>
              <a:rPr lang="en-IN" dirty="0"/>
              <a:t>Checking the shape of the data(Rows and Columns)</a:t>
            </a:r>
          </a:p>
          <a:p>
            <a:r>
              <a:rPr lang="en-IN" dirty="0"/>
              <a:t>Checking for missing values</a:t>
            </a:r>
          </a:p>
          <a:p>
            <a:r>
              <a:rPr lang="en-IN" dirty="0"/>
              <a:t>changing data type and doing scaling(for Pixels)</a:t>
            </a:r>
          </a:p>
          <a:p>
            <a:r>
              <a:rPr lang="en-IN" dirty="0"/>
              <a:t>dropping </a:t>
            </a:r>
            <a:r>
              <a:rPr lang="en-IN" dirty="0" err="1"/>
              <a:t>img_name</a:t>
            </a:r>
            <a:r>
              <a:rPr lang="en-IN" dirty="0"/>
              <a:t> from </a:t>
            </a:r>
            <a:r>
              <a:rPr lang="en-IN" dirty="0" err="1"/>
              <a:t>dataframe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605456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E5E28-2695-49CA-9288-7C4995726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EXPLORATORY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B5634-E5E6-4F3E-A521-F37C426F19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Doing univariate  and bivariate analysis</a:t>
            </a:r>
          </a:p>
          <a:p>
            <a:r>
              <a:rPr lang="en-IN" dirty="0"/>
              <a:t>Checking the unique and the value counts of the gender , age and ethnicity</a:t>
            </a:r>
          </a:p>
          <a:p>
            <a:r>
              <a:rPr lang="en-IN" dirty="0"/>
              <a:t>Plotting the </a:t>
            </a:r>
            <a:r>
              <a:rPr lang="en-IN" dirty="0" err="1"/>
              <a:t>countplot</a:t>
            </a:r>
            <a:r>
              <a:rPr lang="en-IN" dirty="0"/>
              <a:t> for gender(univariate analysis)</a:t>
            </a:r>
          </a:p>
          <a:p>
            <a:r>
              <a:rPr lang="en-IN" dirty="0"/>
              <a:t>Plotting the distribution plot for age(univariate analysis)</a:t>
            </a:r>
          </a:p>
          <a:p>
            <a:r>
              <a:rPr lang="en-IN" dirty="0"/>
              <a:t>Plotting the </a:t>
            </a:r>
            <a:r>
              <a:rPr lang="en-IN" dirty="0" err="1"/>
              <a:t>countplot</a:t>
            </a:r>
            <a:r>
              <a:rPr lang="en-IN" dirty="0"/>
              <a:t> for ethnicity and gender(bivariate analysis)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424181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6DB87-F99C-4F8C-B946-597C54366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1F0473-3438-4842-8A46-4A2651D5B1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Reshaping the data</a:t>
            </a:r>
          </a:p>
          <a:p>
            <a:r>
              <a:rPr lang="en-IN" dirty="0"/>
              <a:t>Splitting the train and test from the dataset</a:t>
            </a:r>
          </a:p>
          <a:p>
            <a:r>
              <a:rPr lang="en-IN" dirty="0"/>
              <a:t>Creating dummies for Ethnicity and Gender</a:t>
            </a:r>
          </a:p>
          <a:p>
            <a:r>
              <a:rPr lang="en-IN" dirty="0"/>
              <a:t>Getting the continuous values for the  Age</a:t>
            </a:r>
          </a:p>
          <a:p>
            <a:r>
              <a:rPr lang="en-IN" dirty="0"/>
              <a:t>Splitting the Validation and test from the dataset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343501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824D3-2C26-400E-A6C7-318885DA6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 BUILDING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115067-4145-4885-9C76-8F2B22DC22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Building  the model</a:t>
            </a:r>
          </a:p>
          <a:p>
            <a:r>
              <a:rPr lang="en-IN" dirty="0">
                <a:latin typeface="Century Gothic" panose="020B0502020202020204" pitchFamily="34" charset="0"/>
              </a:rPr>
              <a:t>Initializing the Convolution layer(</a:t>
            </a:r>
            <a:r>
              <a:rPr lang="en-IN" b="0" i="0" dirty="0">
                <a:solidFill>
                  <a:srgbClr val="202124"/>
                </a:solidFill>
                <a:effectLst/>
                <a:latin typeface="Century Gothic" panose="020B0502020202020204" pitchFamily="34" charset="0"/>
              </a:rPr>
              <a:t>Convolutional layers are </a:t>
            </a:r>
            <a:r>
              <a:rPr lang="en-IN" b="1" i="0" dirty="0">
                <a:solidFill>
                  <a:srgbClr val="202124"/>
                </a:solidFill>
                <a:effectLst/>
                <a:latin typeface="Century Gothic" panose="020B0502020202020204" pitchFamily="34" charset="0"/>
              </a:rPr>
              <a:t>the layers where filters are applied to the original image, or to other feature maps in a deep CNN</a:t>
            </a:r>
            <a:r>
              <a:rPr lang="en-IN" b="0" i="0" dirty="0">
                <a:solidFill>
                  <a:srgbClr val="202124"/>
                </a:solidFill>
                <a:effectLst/>
                <a:latin typeface="Century Gothic" panose="020B0502020202020204" pitchFamily="34" charset="0"/>
              </a:rPr>
              <a:t>. This is where most of the user-specified parameters are in the network. The most important parameters are the number of kernels and the size of the kernels).</a:t>
            </a:r>
          </a:p>
          <a:p>
            <a:endParaRPr lang="en-IN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55509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390</TotalTime>
  <Words>653</Words>
  <Application>Microsoft Office PowerPoint</Application>
  <PresentationFormat>Widescreen</PresentationFormat>
  <Paragraphs>77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Century Gothic</vt:lpstr>
      <vt:lpstr>Garamond</vt:lpstr>
      <vt:lpstr>Helvetica Neue</vt:lpstr>
      <vt:lpstr>Inter</vt:lpstr>
      <vt:lpstr>Organic</vt:lpstr>
      <vt:lpstr>AGE,GENDER AND ETHNICITY(FACE DATA)</vt:lpstr>
      <vt:lpstr>PROBLEM STATEMENT</vt:lpstr>
      <vt:lpstr>DATA DESCRIPTION</vt:lpstr>
      <vt:lpstr>FEATURES DESCRIPTION</vt:lpstr>
      <vt:lpstr>STEPS</vt:lpstr>
      <vt:lpstr>STEPS</vt:lpstr>
      <vt:lpstr>EXPLORATORY DATA ANALYSIS</vt:lpstr>
      <vt:lpstr>STEPS</vt:lpstr>
      <vt:lpstr>MODEL BUILDING</vt:lpstr>
      <vt:lpstr>MODEL BUILDING</vt:lpstr>
      <vt:lpstr>HYPERPARAMETER TUNING</vt:lpstr>
      <vt:lpstr>TRAINING DATASET LOSS</vt:lpstr>
      <vt:lpstr>TRAINING DATASET ACCUARCY</vt:lpstr>
      <vt:lpstr>TRAINING DATASET OF MEAN ABSOLUTE ERROR</vt:lpstr>
      <vt:lpstr>RESULT</vt:lpstr>
      <vt:lpstr>Top Error’s in Gender</vt:lpstr>
      <vt:lpstr>Top Error’s in Ethnicity</vt:lpstr>
      <vt:lpstr>Top Error’s in Age</vt:lpstr>
      <vt:lpstr>Key Finding</vt:lpstr>
      <vt:lpstr>Helpful for Business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AGE,GENDER AND ETHNICITY(FACE DATA)</dc:title>
  <dc:creator>Shiva Surya Prakash</dc:creator>
  <cp:lastModifiedBy>Shiva Surya Prakash</cp:lastModifiedBy>
  <cp:revision>1</cp:revision>
  <dcterms:created xsi:type="dcterms:W3CDTF">2021-12-17T08:42:47Z</dcterms:created>
  <dcterms:modified xsi:type="dcterms:W3CDTF">2021-12-17T15:13:35Z</dcterms:modified>
</cp:coreProperties>
</file>