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D0EA27-E7C9-465C-9F76-9E557571C73F}" type="doc">
      <dgm:prSet loTypeId="urn:microsoft.com/office/officeart/2005/8/layout/chart3" loCatId="relationship" qsTypeId="urn:microsoft.com/office/officeart/2005/8/quickstyle/simple1" qsCatId="simple" csTypeId="urn:microsoft.com/office/officeart/2005/8/colors/accent1_2" csCatId="accent1" phldr="1"/>
      <dgm:spPr/>
    </dgm:pt>
    <dgm:pt modelId="{4D798DD0-2A2C-4508-A166-0497912D3310}">
      <dgm:prSet phldrT="[Text]"/>
      <dgm:spPr/>
      <dgm:t>
        <a:bodyPr/>
        <a:lstStyle/>
        <a:p>
          <a:r>
            <a:rPr lang="en-IN" dirty="0"/>
            <a:t>EXPLORATORY DATA ANALYSIS</a:t>
          </a:r>
        </a:p>
      </dgm:t>
    </dgm:pt>
    <dgm:pt modelId="{B0263B68-1CB0-45E5-BC88-3CA805CCE4DC}" type="parTrans" cxnId="{700DAF70-131D-4E84-AB5C-CA8F32BD7FEB}">
      <dgm:prSet/>
      <dgm:spPr/>
      <dgm:t>
        <a:bodyPr/>
        <a:lstStyle/>
        <a:p>
          <a:endParaRPr lang="en-IN"/>
        </a:p>
      </dgm:t>
    </dgm:pt>
    <dgm:pt modelId="{B0D05839-0F5F-4390-9C29-25F4596EB3FA}" type="sibTrans" cxnId="{700DAF70-131D-4E84-AB5C-CA8F32BD7FEB}">
      <dgm:prSet/>
      <dgm:spPr/>
      <dgm:t>
        <a:bodyPr/>
        <a:lstStyle/>
        <a:p>
          <a:endParaRPr lang="en-IN"/>
        </a:p>
      </dgm:t>
    </dgm:pt>
    <dgm:pt modelId="{186F2133-9C9E-46F8-A836-47761CE2FD12}">
      <dgm:prSet phldrT="[Text]"/>
      <dgm:spPr/>
      <dgm:t>
        <a:bodyPr/>
        <a:lstStyle/>
        <a:p>
          <a:r>
            <a:rPr lang="en-IN" dirty="0"/>
            <a:t>MODEL BUILDING</a:t>
          </a:r>
        </a:p>
      </dgm:t>
    </dgm:pt>
    <dgm:pt modelId="{68EA2C43-1558-4A12-81F4-E7C8BD8B4098}" type="parTrans" cxnId="{85B38389-C766-4B7A-A5F0-92BC479CDA1D}">
      <dgm:prSet/>
      <dgm:spPr/>
      <dgm:t>
        <a:bodyPr/>
        <a:lstStyle/>
        <a:p>
          <a:endParaRPr lang="en-IN"/>
        </a:p>
      </dgm:t>
    </dgm:pt>
    <dgm:pt modelId="{BDC8F64A-28F1-40EF-97C3-5CEE04A9EB26}" type="sibTrans" cxnId="{85B38389-C766-4B7A-A5F0-92BC479CDA1D}">
      <dgm:prSet/>
      <dgm:spPr/>
      <dgm:t>
        <a:bodyPr/>
        <a:lstStyle/>
        <a:p>
          <a:endParaRPr lang="en-IN"/>
        </a:p>
      </dgm:t>
    </dgm:pt>
    <dgm:pt modelId="{62120AEE-9AC2-4EF9-8197-38376C145861}">
      <dgm:prSet phldrT="[Text]"/>
      <dgm:spPr/>
      <dgm:t>
        <a:bodyPr/>
        <a:lstStyle/>
        <a:p>
          <a:r>
            <a:rPr lang="en-IN" dirty="0"/>
            <a:t>BASIC DATA CHECK</a:t>
          </a:r>
        </a:p>
      </dgm:t>
    </dgm:pt>
    <dgm:pt modelId="{8D75ACF4-891C-49B7-8757-3F97B9041D56}" type="parTrans" cxnId="{0AF65CA4-3631-4231-B640-5BCF573B3A92}">
      <dgm:prSet/>
      <dgm:spPr/>
      <dgm:t>
        <a:bodyPr/>
        <a:lstStyle/>
        <a:p>
          <a:endParaRPr lang="en-IN"/>
        </a:p>
      </dgm:t>
    </dgm:pt>
    <dgm:pt modelId="{046577FD-6715-40F3-BE18-23893B14C7A3}" type="sibTrans" cxnId="{0AF65CA4-3631-4231-B640-5BCF573B3A92}">
      <dgm:prSet/>
      <dgm:spPr/>
      <dgm:t>
        <a:bodyPr/>
        <a:lstStyle/>
        <a:p>
          <a:endParaRPr lang="en-IN"/>
        </a:p>
      </dgm:t>
    </dgm:pt>
    <dgm:pt modelId="{3285F02C-0E55-486A-B8DD-0C3E79ADF3CD}" type="pres">
      <dgm:prSet presAssocID="{D9D0EA27-E7C9-465C-9F76-9E557571C73F}" presName="compositeShape" presStyleCnt="0">
        <dgm:presLayoutVars>
          <dgm:chMax val="7"/>
          <dgm:dir/>
          <dgm:resizeHandles val="exact"/>
        </dgm:presLayoutVars>
      </dgm:prSet>
      <dgm:spPr/>
    </dgm:pt>
    <dgm:pt modelId="{363E4DDF-7F69-452E-A034-00DA6D3E4A81}" type="pres">
      <dgm:prSet presAssocID="{D9D0EA27-E7C9-465C-9F76-9E557571C73F}" presName="wedge1" presStyleLbl="node1" presStyleIdx="0" presStyleCnt="3"/>
      <dgm:spPr/>
    </dgm:pt>
    <dgm:pt modelId="{3C163B02-B16F-4603-A817-7A594B09C763}" type="pres">
      <dgm:prSet presAssocID="{D9D0EA27-E7C9-465C-9F76-9E557571C73F}" presName="wedge1Tx" presStyleLbl="node1" presStyleIdx="0" presStyleCnt="3">
        <dgm:presLayoutVars>
          <dgm:chMax val="0"/>
          <dgm:chPref val="0"/>
          <dgm:bulletEnabled val="1"/>
        </dgm:presLayoutVars>
      </dgm:prSet>
      <dgm:spPr/>
    </dgm:pt>
    <dgm:pt modelId="{967BEBC7-3326-460C-8ACE-EDE24DC6DAB3}" type="pres">
      <dgm:prSet presAssocID="{D9D0EA27-E7C9-465C-9F76-9E557571C73F}" presName="wedge2" presStyleLbl="node1" presStyleIdx="1" presStyleCnt="3"/>
      <dgm:spPr/>
    </dgm:pt>
    <dgm:pt modelId="{CAA50DCE-6937-4CCE-A7D4-040E971C25DE}" type="pres">
      <dgm:prSet presAssocID="{D9D0EA27-E7C9-465C-9F76-9E557571C73F}" presName="wedge2Tx" presStyleLbl="node1" presStyleIdx="1" presStyleCnt="3">
        <dgm:presLayoutVars>
          <dgm:chMax val="0"/>
          <dgm:chPref val="0"/>
          <dgm:bulletEnabled val="1"/>
        </dgm:presLayoutVars>
      </dgm:prSet>
      <dgm:spPr/>
    </dgm:pt>
    <dgm:pt modelId="{EA61088C-58FE-45DD-92F9-478F3330A66E}" type="pres">
      <dgm:prSet presAssocID="{D9D0EA27-E7C9-465C-9F76-9E557571C73F}" presName="wedge3" presStyleLbl="node1" presStyleIdx="2" presStyleCnt="3"/>
      <dgm:spPr/>
    </dgm:pt>
    <dgm:pt modelId="{B7EA17F9-28F7-4164-8107-FB4B7D7B436B}" type="pres">
      <dgm:prSet presAssocID="{D9D0EA27-E7C9-465C-9F76-9E557571C73F}" presName="wedge3Tx" presStyleLbl="node1" presStyleIdx="2" presStyleCnt="3">
        <dgm:presLayoutVars>
          <dgm:chMax val="0"/>
          <dgm:chPref val="0"/>
          <dgm:bulletEnabled val="1"/>
        </dgm:presLayoutVars>
      </dgm:prSet>
      <dgm:spPr/>
    </dgm:pt>
  </dgm:ptLst>
  <dgm:cxnLst>
    <dgm:cxn modelId="{A4663227-F61C-451B-9FA8-56A977BDF1AC}" type="presOf" srcId="{4D798DD0-2A2C-4508-A166-0497912D3310}" destId="{363E4DDF-7F69-452E-A034-00DA6D3E4A81}" srcOrd="0" destOrd="0" presId="urn:microsoft.com/office/officeart/2005/8/layout/chart3"/>
    <dgm:cxn modelId="{3C753B2B-D9FB-4F93-BD6B-924722915FB3}" type="presOf" srcId="{62120AEE-9AC2-4EF9-8197-38376C145861}" destId="{B7EA17F9-28F7-4164-8107-FB4B7D7B436B}" srcOrd="1" destOrd="0" presId="urn:microsoft.com/office/officeart/2005/8/layout/chart3"/>
    <dgm:cxn modelId="{D4DD2036-AA77-4560-9874-02BC41DB3F22}" type="presOf" srcId="{4D798DD0-2A2C-4508-A166-0497912D3310}" destId="{3C163B02-B16F-4603-A817-7A594B09C763}" srcOrd="1" destOrd="0" presId="urn:microsoft.com/office/officeart/2005/8/layout/chart3"/>
    <dgm:cxn modelId="{700DAF70-131D-4E84-AB5C-CA8F32BD7FEB}" srcId="{D9D0EA27-E7C9-465C-9F76-9E557571C73F}" destId="{4D798DD0-2A2C-4508-A166-0497912D3310}" srcOrd="0" destOrd="0" parTransId="{B0263B68-1CB0-45E5-BC88-3CA805CCE4DC}" sibTransId="{B0D05839-0F5F-4390-9C29-25F4596EB3FA}"/>
    <dgm:cxn modelId="{F632127D-88C5-49F8-99AE-0DA77D91345C}" type="presOf" srcId="{62120AEE-9AC2-4EF9-8197-38376C145861}" destId="{EA61088C-58FE-45DD-92F9-478F3330A66E}" srcOrd="0" destOrd="0" presId="urn:microsoft.com/office/officeart/2005/8/layout/chart3"/>
    <dgm:cxn modelId="{85B38389-C766-4B7A-A5F0-92BC479CDA1D}" srcId="{D9D0EA27-E7C9-465C-9F76-9E557571C73F}" destId="{186F2133-9C9E-46F8-A836-47761CE2FD12}" srcOrd="1" destOrd="0" parTransId="{68EA2C43-1558-4A12-81F4-E7C8BD8B4098}" sibTransId="{BDC8F64A-28F1-40EF-97C3-5CEE04A9EB26}"/>
    <dgm:cxn modelId="{0AF65CA4-3631-4231-B640-5BCF573B3A92}" srcId="{D9D0EA27-E7C9-465C-9F76-9E557571C73F}" destId="{62120AEE-9AC2-4EF9-8197-38376C145861}" srcOrd="2" destOrd="0" parTransId="{8D75ACF4-891C-49B7-8757-3F97B9041D56}" sibTransId="{046577FD-6715-40F3-BE18-23893B14C7A3}"/>
    <dgm:cxn modelId="{4ADA11BD-BEDB-415B-8542-8C1E735F6C75}" type="presOf" srcId="{186F2133-9C9E-46F8-A836-47761CE2FD12}" destId="{CAA50DCE-6937-4CCE-A7D4-040E971C25DE}" srcOrd="1" destOrd="0" presId="urn:microsoft.com/office/officeart/2005/8/layout/chart3"/>
    <dgm:cxn modelId="{5E7945E2-DD96-46EA-9033-78931D33A263}" type="presOf" srcId="{186F2133-9C9E-46F8-A836-47761CE2FD12}" destId="{967BEBC7-3326-460C-8ACE-EDE24DC6DAB3}" srcOrd="0" destOrd="0" presId="urn:microsoft.com/office/officeart/2005/8/layout/chart3"/>
    <dgm:cxn modelId="{98E1F6E6-66A6-42B4-9372-D2677CEB193A}" type="presOf" srcId="{D9D0EA27-E7C9-465C-9F76-9E557571C73F}" destId="{3285F02C-0E55-486A-B8DD-0C3E79ADF3CD}" srcOrd="0" destOrd="0" presId="urn:microsoft.com/office/officeart/2005/8/layout/chart3"/>
    <dgm:cxn modelId="{1B4CC9A0-2FEA-4049-8698-4F5A86F4CAD4}" type="presParOf" srcId="{3285F02C-0E55-486A-B8DD-0C3E79ADF3CD}" destId="{363E4DDF-7F69-452E-A034-00DA6D3E4A81}" srcOrd="0" destOrd="0" presId="urn:microsoft.com/office/officeart/2005/8/layout/chart3"/>
    <dgm:cxn modelId="{AE54205D-461C-414B-A447-2982A8F88DDC}" type="presParOf" srcId="{3285F02C-0E55-486A-B8DD-0C3E79ADF3CD}" destId="{3C163B02-B16F-4603-A817-7A594B09C763}" srcOrd="1" destOrd="0" presId="urn:microsoft.com/office/officeart/2005/8/layout/chart3"/>
    <dgm:cxn modelId="{F7F0D3A6-0E33-4320-B9DD-8AC8BB2B681A}" type="presParOf" srcId="{3285F02C-0E55-486A-B8DD-0C3E79ADF3CD}" destId="{967BEBC7-3326-460C-8ACE-EDE24DC6DAB3}" srcOrd="2" destOrd="0" presId="urn:microsoft.com/office/officeart/2005/8/layout/chart3"/>
    <dgm:cxn modelId="{849EA209-F8E8-422C-8C81-C87DD1BF0AD3}" type="presParOf" srcId="{3285F02C-0E55-486A-B8DD-0C3E79ADF3CD}" destId="{CAA50DCE-6937-4CCE-A7D4-040E971C25DE}" srcOrd="3" destOrd="0" presId="urn:microsoft.com/office/officeart/2005/8/layout/chart3"/>
    <dgm:cxn modelId="{29457FAD-5CFD-42FD-8BC4-A89A8C05F9B7}" type="presParOf" srcId="{3285F02C-0E55-486A-B8DD-0C3E79ADF3CD}" destId="{EA61088C-58FE-45DD-92F9-478F3330A66E}" srcOrd="4" destOrd="0" presId="urn:microsoft.com/office/officeart/2005/8/layout/chart3"/>
    <dgm:cxn modelId="{56EB8175-6399-4488-9F23-E2EAC689E8B6}" type="presParOf" srcId="{3285F02C-0E55-486A-B8DD-0C3E79ADF3CD}" destId="{B7EA17F9-28F7-4164-8107-FB4B7D7B436B}"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3E4DDF-7F69-452E-A034-00DA6D3E4A81}">
      <dsp:nvSpPr>
        <dsp:cNvPr id="0" name=""/>
        <dsp:cNvSpPr/>
      </dsp:nvSpPr>
      <dsp:spPr>
        <a:xfrm>
          <a:off x="2802193" y="283213"/>
          <a:ext cx="3524440" cy="3524440"/>
        </a:xfrm>
        <a:prstGeom prst="pie">
          <a:avLst>
            <a:gd name="adj1" fmla="val 16200000"/>
            <a:gd name="adj2" fmla="val 18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t>EXPLORATORY DATA ANALYSIS</a:t>
          </a:r>
        </a:p>
      </dsp:txBody>
      <dsp:txXfrm>
        <a:off x="4718397" y="933557"/>
        <a:ext cx="1195792" cy="1174813"/>
      </dsp:txXfrm>
    </dsp:sp>
    <dsp:sp modelId="{967BEBC7-3326-460C-8ACE-EDE24DC6DAB3}">
      <dsp:nvSpPr>
        <dsp:cNvPr id="0" name=""/>
        <dsp:cNvSpPr/>
      </dsp:nvSpPr>
      <dsp:spPr>
        <a:xfrm>
          <a:off x="2620516" y="388107"/>
          <a:ext cx="3524440" cy="3524440"/>
        </a:xfrm>
        <a:prstGeom prst="pie">
          <a:avLst>
            <a:gd name="adj1" fmla="val 1800000"/>
            <a:gd name="adj2" fmla="val 90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t>MODEL BUILDING</a:t>
          </a:r>
        </a:p>
      </dsp:txBody>
      <dsp:txXfrm>
        <a:off x="3585541" y="2611861"/>
        <a:ext cx="1594389" cy="1090898"/>
      </dsp:txXfrm>
    </dsp:sp>
    <dsp:sp modelId="{EA61088C-58FE-45DD-92F9-478F3330A66E}">
      <dsp:nvSpPr>
        <dsp:cNvPr id="0" name=""/>
        <dsp:cNvSpPr/>
      </dsp:nvSpPr>
      <dsp:spPr>
        <a:xfrm>
          <a:off x="2620516" y="388107"/>
          <a:ext cx="3524440" cy="3524440"/>
        </a:xfrm>
        <a:prstGeom prst="pie">
          <a:avLst>
            <a:gd name="adj1" fmla="val 90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t>BASIC DATA CHECK</a:t>
          </a:r>
        </a:p>
      </dsp:txBody>
      <dsp:txXfrm>
        <a:off x="2998135" y="1080408"/>
        <a:ext cx="1195792" cy="1174813"/>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538219-6E45-4D12-B767-46F92D5844D4}" type="datetime1">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37025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FC8E16-3C03-4238-9C6F-B34F3D10F77E}" type="datetime1">
              <a:rPr lang="en-US" smtClean="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2427191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609716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0552630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22590388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1FC8E16-3C03-4238-9C6F-B34F3D10F77E}" type="datetime1">
              <a:rPr lang="en-US" smtClean="0"/>
              <a:t>12/17/2021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21968078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1FC8E16-3C03-4238-9C6F-B34F3D10F77E}" type="datetime1">
              <a:rPr lang="en-US" smtClean="0"/>
              <a:t>12/17/2021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35643246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6430B8-6059-41E5-A5DC-C07A76F5859A}" type="datetime1">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64859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D0CB7-D16E-4358-B7F4-EA4A24554592}" type="datetime1">
              <a:rPr lang="en-US" smtClean="0"/>
              <a:t>12/17/2021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042072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BB296A2-D8F0-4E17-BFD0-A6C902250D59}" type="datetime1">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1245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108C9C-1ACB-4C84-A002-C7E0E45B937A}" type="datetime1">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48441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9AF2A5-B297-4977-9E5B-4D3050E23689}" type="datetime1">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98678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127434-4794-409A-9547-04789BA47588}" type="datetime1">
              <a:rPr lang="en-US" smtClean="0"/>
              <a:t>12/17/2021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39944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5658635-357A-4E3D-B824-A5CEFDB8449C}" type="datetime1">
              <a:rPr lang="en-US" smtClean="0"/>
              <a:t>12/17/2021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8882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E86FF77-2719-4AD0-8740-0B90FF5D1EFB}" type="datetime1">
              <a:rPr lang="en-US" smtClean="0"/>
              <a:t>12/17/2021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7247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E441C83-1089-48B9-8B65-293D4C236D35}" type="datetime1">
              <a:rPr lang="en-US" smtClean="0"/>
              <a:t>12/17/2021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2470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62FE45-CC1E-47DB-8B82-6CF0636FBDB8}" type="datetime1">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34581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1FC8E16-3C03-4238-9C6F-B34F3D10F77E}" type="datetime1">
              <a:rPr lang="en-US" smtClean="0"/>
              <a:t>12/17/2021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42124171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ecureservercdn.net/198.71.233.39/l87.de8.myftpupload.com/wp-content/uploads/2016/09/table-blog.p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9DB10-E65F-4D1D-9112-1ECAAD3D67BF}"/>
              </a:ext>
            </a:extLst>
          </p:cNvPr>
          <p:cNvSpPr>
            <a:spLocks noGrp="1"/>
          </p:cNvSpPr>
          <p:nvPr>
            <p:ph type="ctrTitle"/>
          </p:nvPr>
        </p:nvSpPr>
        <p:spPr/>
        <p:txBody>
          <a:bodyPr/>
          <a:lstStyle/>
          <a:p>
            <a:r>
              <a:rPr lang="en-IN" dirty="0"/>
              <a:t>BANK PERSONAL LOAN PREDICTION</a:t>
            </a:r>
          </a:p>
        </p:txBody>
      </p:sp>
      <p:sp>
        <p:nvSpPr>
          <p:cNvPr id="3" name="Subtitle 2">
            <a:extLst>
              <a:ext uri="{FF2B5EF4-FFF2-40B4-BE49-F238E27FC236}">
                <a16:creationId xmlns:a16="http://schemas.microsoft.com/office/drawing/2014/main" id="{A8E9D20E-BC5F-4AE5-AE77-86ACD34DFED8}"/>
              </a:ext>
            </a:extLst>
          </p:cNvPr>
          <p:cNvSpPr>
            <a:spLocks noGrp="1"/>
          </p:cNvSpPr>
          <p:nvPr>
            <p:ph type="subTitle" idx="1"/>
          </p:nvPr>
        </p:nvSpPr>
        <p:spPr/>
        <p:txBody>
          <a:bodyPr>
            <a:normAutofit fontScale="70000" lnSpcReduction="20000"/>
          </a:bodyPr>
          <a:lstStyle/>
          <a:p>
            <a:r>
              <a:rPr lang="en-IN" dirty="0"/>
              <a:t>S.SHIVA SURYA PRAKASH</a:t>
            </a:r>
          </a:p>
          <a:p>
            <a:r>
              <a:rPr lang="en-IN" dirty="0"/>
              <a:t>PGA – 20</a:t>
            </a:r>
          </a:p>
          <a:p>
            <a:r>
              <a:rPr lang="en-IN" dirty="0"/>
              <a:t>IMARTICUS (BANGALORE – KORAMANGALA)</a:t>
            </a:r>
          </a:p>
        </p:txBody>
      </p:sp>
    </p:spTree>
    <p:extLst>
      <p:ext uri="{BB962C8B-B14F-4D97-AF65-F5344CB8AC3E}">
        <p14:creationId xmlns:p14="http://schemas.microsoft.com/office/powerpoint/2010/main" val="848030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DDA5-B277-4056-B488-1C4DD907C999}"/>
              </a:ext>
            </a:extLst>
          </p:cNvPr>
          <p:cNvSpPr>
            <a:spLocks noGrp="1"/>
          </p:cNvSpPr>
          <p:nvPr>
            <p:ph type="title"/>
          </p:nvPr>
        </p:nvSpPr>
        <p:spPr/>
        <p:txBody>
          <a:bodyPr/>
          <a:lstStyle/>
          <a:p>
            <a:r>
              <a:rPr lang="en-IN" dirty="0"/>
              <a:t>STEPS</a:t>
            </a:r>
          </a:p>
        </p:txBody>
      </p:sp>
      <p:sp>
        <p:nvSpPr>
          <p:cNvPr id="3" name="Content Placeholder 2">
            <a:extLst>
              <a:ext uri="{FF2B5EF4-FFF2-40B4-BE49-F238E27FC236}">
                <a16:creationId xmlns:a16="http://schemas.microsoft.com/office/drawing/2014/main" id="{EA571E86-05BA-4DDC-9F76-CC39BF2F8BD4}"/>
              </a:ext>
            </a:extLst>
          </p:cNvPr>
          <p:cNvSpPr>
            <a:spLocks noGrp="1"/>
          </p:cNvSpPr>
          <p:nvPr>
            <p:ph idx="1"/>
          </p:nvPr>
        </p:nvSpPr>
        <p:spPr>
          <a:xfrm>
            <a:off x="1104293" y="1571348"/>
            <a:ext cx="8946541" cy="4477381"/>
          </a:xfrm>
        </p:spPr>
        <p:txBody>
          <a:bodyPr>
            <a:normAutofit/>
          </a:bodyPr>
          <a:lstStyle/>
          <a:p>
            <a:r>
              <a:rPr lang="en-IN" dirty="0">
                <a:effectLst/>
                <a:latin typeface="Helvetica Neue"/>
              </a:rPr>
              <a:t>Removing the outliers for the data of ("Income“ ,"ZIP Code“ ,"</a:t>
            </a:r>
            <a:r>
              <a:rPr lang="en-IN" dirty="0" err="1">
                <a:effectLst/>
                <a:latin typeface="Helvetica Neue"/>
              </a:rPr>
              <a:t>CCAvg</a:t>
            </a:r>
            <a:r>
              <a:rPr lang="en-IN" dirty="0">
                <a:effectLst/>
                <a:latin typeface="Helvetica Neue"/>
              </a:rPr>
              <a:t>“  ,"Mortgage" ) by using the IQR method</a:t>
            </a:r>
            <a:endParaRPr lang="en-IN" dirty="0"/>
          </a:p>
          <a:p>
            <a:r>
              <a:rPr lang="en-IN" dirty="0"/>
              <a:t>Separating the dependent and independent variable. The scaling and dummies are only created on the independent variable </a:t>
            </a:r>
          </a:p>
          <a:p>
            <a:r>
              <a:rPr lang="en-IN" dirty="0"/>
              <a:t>Normalization is done for the numerical variable(to normalize the data)</a:t>
            </a:r>
          </a:p>
          <a:p>
            <a:r>
              <a:rPr lang="en-IN" dirty="0" err="1"/>
              <a:t>OneHotEncoding</a:t>
            </a:r>
            <a:r>
              <a:rPr lang="en-IN" dirty="0"/>
              <a:t>(</a:t>
            </a:r>
            <a:r>
              <a:rPr lang="en-IN" dirty="0" err="1"/>
              <a:t>Dummie</a:t>
            </a:r>
            <a:r>
              <a:rPr lang="en-IN" dirty="0"/>
              <a:t> Variable creation) is done for the categorical data(this is done because the computer(or) machine understand only zeros and ones)</a:t>
            </a:r>
          </a:p>
          <a:p>
            <a:r>
              <a:rPr lang="en-IN" dirty="0" err="1"/>
              <a:t>Concating</a:t>
            </a:r>
            <a:r>
              <a:rPr lang="en-IN" dirty="0"/>
              <a:t> the both Normalized(numerical) data and dummies data(categorical)</a:t>
            </a:r>
          </a:p>
          <a:p>
            <a:r>
              <a:rPr lang="en-IN" dirty="0"/>
              <a:t>Splitting the raw data into the train and test</a:t>
            </a:r>
            <a:endParaRPr lang="en-IN" b="1" i="0" dirty="0">
              <a:effectLst/>
              <a:latin typeface="Helvetica Neue"/>
            </a:endParaRPr>
          </a:p>
          <a:p>
            <a:endParaRPr lang="en-IN" b="1" i="0" dirty="0">
              <a:effectLst/>
              <a:latin typeface="Helvetica Neue"/>
            </a:endParaRPr>
          </a:p>
          <a:p>
            <a:endParaRPr lang="en-IN" dirty="0"/>
          </a:p>
        </p:txBody>
      </p:sp>
    </p:spTree>
    <p:extLst>
      <p:ext uri="{BB962C8B-B14F-4D97-AF65-F5344CB8AC3E}">
        <p14:creationId xmlns:p14="http://schemas.microsoft.com/office/powerpoint/2010/main" val="1060571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D9291-4408-4D1A-BA7A-3ED43BE00342}"/>
              </a:ext>
            </a:extLst>
          </p:cNvPr>
          <p:cNvSpPr>
            <a:spLocks noGrp="1"/>
          </p:cNvSpPr>
          <p:nvPr>
            <p:ph type="title"/>
          </p:nvPr>
        </p:nvSpPr>
        <p:spPr/>
        <p:txBody>
          <a:bodyPr/>
          <a:lstStyle/>
          <a:p>
            <a:r>
              <a:rPr lang="en-IN" dirty="0"/>
              <a:t>STEPS</a:t>
            </a:r>
          </a:p>
        </p:txBody>
      </p:sp>
      <p:sp>
        <p:nvSpPr>
          <p:cNvPr id="3" name="Content Placeholder 2">
            <a:extLst>
              <a:ext uri="{FF2B5EF4-FFF2-40B4-BE49-F238E27FC236}">
                <a16:creationId xmlns:a16="http://schemas.microsoft.com/office/drawing/2014/main" id="{2F881CEB-8D4F-4A1C-B548-B77D8DA6D150}"/>
              </a:ext>
            </a:extLst>
          </p:cNvPr>
          <p:cNvSpPr>
            <a:spLocks noGrp="1"/>
          </p:cNvSpPr>
          <p:nvPr>
            <p:ph idx="1"/>
          </p:nvPr>
        </p:nvSpPr>
        <p:spPr>
          <a:xfrm>
            <a:off x="1104293" y="1595761"/>
            <a:ext cx="8946541" cy="4394447"/>
          </a:xfrm>
        </p:spPr>
        <p:txBody>
          <a:bodyPr>
            <a:normAutofit fontScale="92500" lnSpcReduction="20000"/>
          </a:bodyPr>
          <a:lstStyle/>
          <a:p>
            <a:r>
              <a:rPr lang="en-IN" dirty="0"/>
              <a:t>Train data contains the 80% of the raw data and the Test data contains the remaining 20% of the data</a:t>
            </a:r>
          </a:p>
          <a:p>
            <a:r>
              <a:rPr lang="en-IN" dirty="0"/>
              <a:t>In the train and test we are splitting the both independent as X and dependent variable as Y</a:t>
            </a:r>
          </a:p>
          <a:p>
            <a:r>
              <a:rPr lang="en-IN" dirty="0"/>
              <a:t>Checking for Variance inflation Factor(VIF) provides a measure of multicollinearity(data with same information) among the independent variables </a:t>
            </a:r>
          </a:p>
          <a:p>
            <a:r>
              <a:rPr lang="en-IN" dirty="0"/>
              <a:t>Checking for the </a:t>
            </a:r>
            <a:r>
              <a:rPr lang="en-IN" dirty="0" err="1"/>
              <a:t>P_value</a:t>
            </a:r>
            <a:r>
              <a:rPr lang="en-IN" dirty="0"/>
              <a:t> .If </a:t>
            </a:r>
            <a:r>
              <a:rPr lang="en-IN" dirty="0" err="1"/>
              <a:t>P_value</a:t>
            </a:r>
            <a:r>
              <a:rPr lang="en-IN" dirty="0"/>
              <a:t> is greater than 0.05 ,it means there is no connection between the target and the specific independent variable</a:t>
            </a:r>
          </a:p>
          <a:p>
            <a:r>
              <a:rPr lang="en-IN" dirty="0"/>
              <a:t>So Dropping the specific independent variable &gt; 0.05, which has no impact on  making the model</a:t>
            </a:r>
          </a:p>
          <a:p>
            <a:r>
              <a:rPr lang="en-IN" dirty="0"/>
              <a:t>By deleting the some of the irrelevant columns by using VIF and </a:t>
            </a:r>
            <a:r>
              <a:rPr lang="en-IN" dirty="0" err="1"/>
              <a:t>Pvalue</a:t>
            </a:r>
            <a:r>
              <a:rPr lang="en-IN" dirty="0"/>
              <a:t>, we can get the better  accuracy</a:t>
            </a:r>
          </a:p>
          <a:p>
            <a:pPr>
              <a:buNone/>
            </a:pPr>
            <a:r>
              <a:rPr lang="en-IN" dirty="0"/>
              <a:t> </a:t>
            </a:r>
          </a:p>
          <a:p>
            <a:endParaRPr lang="en-IN" dirty="0"/>
          </a:p>
          <a:p>
            <a:endParaRPr lang="en-IN" dirty="0"/>
          </a:p>
          <a:p>
            <a:endParaRPr lang="en-IN" dirty="0"/>
          </a:p>
        </p:txBody>
      </p:sp>
    </p:spTree>
    <p:extLst>
      <p:ext uri="{BB962C8B-B14F-4D97-AF65-F5344CB8AC3E}">
        <p14:creationId xmlns:p14="http://schemas.microsoft.com/office/powerpoint/2010/main" val="1292622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E5759-CA9A-4A22-9B93-C91BBE87BE1A}"/>
              </a:ext>
            </a:extLst>
          </p:cNvPr>
          <p:cNvSpPr>
            <a:spLocks noGrp="1"/>
          </p:cNvSpPr>
          <p:nvPr>
            <p:ph type="title"/>
          </p:nvPr>
        </p:nvSpPr>
        <p:spPr/>
        <p:txBody>
          <a:bodyPr/>
          <a:lstStyle/>
          <a:p>
            <a:r>
              <a:rPr lang="en-IN" dirty="0"/>
              <a:t>Logistic Regression Model</a:t>
            </a:r>
          </a:p>
        </p:txBody>
      </p:sp>
      <p:sp>
        <p:nvSpPr>
          <p:cNvPr id="3" name="Content Placeholder 2">
            <a:extLst>
              <a:ext uri="{FF2B5EF4-FFF2-40B4-BE49-F238E27FC236}">
                <a16:creationId xmlns:a16="http://schemas.microsoft.com/office/drawing/2014/main" id="{D5F312F3-3630-47B3-BC8A-B10703CFC0E9}"/>
              </a:ext>
            </a:extLst>
          </p:cNvPr>
          <p:cNvSpPr>
            <a:spLocks noGrp="1"/>
          </p:cNvSpPr>
          <p:nvPr>
            <p:ph idx="1"/>
          </p:nvPr>
        </p:nvSpPr>
        <p:spPr>
          <a:xfrm>
            <a:off x="1104293" y="1653423"/>
            <a:ext cx="8946541" cy="4195481"/>
          </a:xfrm>
        </p:spPr>
        <p:txBody>
          <a:bodyPr>
            <a:normAutofit/>
          </a:bodyPr>
          <a:lstStyle/>
          <a:p>
            <a:r>
              <a:rPr lang="en-IN" dirty="0"/>
              <a:t>Building the Logistic Regression Model, Logistic Regression which is used for the Classification Problems,  it is a predictive analysis algorithm and based on the concept of probability</a:t>
            </a:r>
          </a:p>
          <a:p>
            <a:r>
              <a:rPr lang="en-IN" dirty="0"/>
              <a:t>By using the model we can predict,  Whether  its getting Loan or not </a:t>
            </a:r>
          </a:p>
          <a:p>
            <a:r>
              <a:rPr lang="en-IN" dirty="0"/>
              <a:t>We are Checking the how many 0’s  are predicting  as  0’s, 1’s  are predicting as 1’s,0’s  are predicting as 1’s  and 1’s  are predicting as 0’s by using the Confusion matrix</a:t>
            </a:r>
          </a:p>
          <a:p>
            <a:r>
              <a:rPr lang="en-IN" dirty="0"/>
              <a:t>Predicting the 0’s   as 0’s  and 1’s  as  1’s  increase  the accuracy  of the model </a:t>
            </a:r>
          </a:p>
          <a:p>
            <a:r>
              <a:rPr lang="en-IN" dirty="0"/>
              <a:t>Predicting 1’s  as  0’s  and 0’s  as  1’s  decrease the accuracy of the model</a:t>
            </a:r>
          </a:p>
          <a:p>
            <a:endParaRPr lang="en-IN" dirty="0"/>
          </a:p>
          <a:p>
            <a:endParaRPr lang="en-IN" dirty="0"/>
          </a:p>
        </p:txBody>
      </p:sp>
    </p:spTree>
    <p:extLst>
      <p:ext uri="{BB962C8B-B14F-4D97-AF65-F5344CB8AC3E}">
        <p14:creationId xmlns:p14="http://schemas.microsoft.com/office/powerpoint/2010/main" val="645796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FC23-54B5-42D7-A49A-0096FEAB5288}"/>
              </a:ext>
            </a:extLst>
          </p:cNvPr>
          <p:cNvSpPr>
            <a:spLocks noGrp="1"/>
          </p:cNvSpPr>
          <p:nvPr>
            <p:ph type="title"/>
          </p:nvPr>
        </p:nvSpPr>
        <p:spPr/>
        <p:txBody>
          <a:bodyPr/>
          <a:lstStyle/>
          <a:p>
            <a:r>
              <a:rPr lang="en-IN" dirty="0"/>
              <a:t>Logistic Regression</a:t>
            </a:r>
          </a:p>
        </p:txBody>
      </p:sp>
      <p:sp>
        <p:nvSpPr>
          <p:cNvPr id="3" name="Content Placeholder 2">
            <a:extLst>
              <a:ext uri="{FF2B5EF4-FFF2-40B4-BE49-F238E27FC236}">
                <a16:creationId xmlns:a16="http://schemas.microsoft.com/office/drawing/2014/main" id="{C96E245B-23D3-4970-B3A4-C106C5FECD14}"/>
              </a:ext>
            </a:extLst>
          </p:cNvPr>
          <p:cNvSpPr>
            <a:spLocks noGrp="1"/>
          </p:cNvSpPr>
          <p:nvPr>
            <p:ph idx="1"/>
          </p:nvPr>
        </p:nvSpPr>
        <p:spPr>
          <a:xfrm>
            <a:off x="1103312" y="1546891"/>
            <a:ext cx="8946541" cy="4195481"/>
          </a:xfrm>
        </p:spPr>
        <p:txBody>
          <a:bodyPr>
            <a:normAutofit fontScale="85000" lnSpcReduction="10000"/>
          </a:bodyPr>
          <a:lstStyle/>
          <a:p>
            <a:endParaRPr lang="en-IN" dirty="0"/>
          </a:p>
          <a:p>
            <a:endParaRPr lang="en-IN" dirty="0"/>
          </a:p>
          <a:p>
            <a:endParaRPr lang="en-IN" dirty="0"/>
          </a:p>
          <a:p>
            <a:endParaRPr lang="en-IN" dirty="0"/>
          </a:p>
          <a:p>
            <a:r>
              <a:rPr lang="en-IN" dirty="0"/>
              <a:t>Classification  Report consists of F1score,Precision,Recall,Average,Micro Average and Macro Average</a:t>
            </a:r>
          </a:p>
          <a:p>
            <a:r>
              <a:rPr lang="en-IN" dirty="0"/>
              <a:t>Precision: TP/(TP+FP) # (TP/Total Predicted Positives)</a:t>
            </a:r>
          </a:p>
          <a:p>
            <a:r>
              <a:rPr lang="en-IN" dirty="0"/>
              <a:t>Recall: TP/(TP+FN) # (TP/Total Actual Positives). Also known as 'TPR' or 'Sensitivity‘</a:t>
            </a:r>
          </a:p>
          <a:p>
            <a:r>
              <a:rPr lang="en-IN" dirty="0"/>
              <a:t>F1 Score: 2* Precision * Recall/(Precision + Recall)</a:t>
            </a:r>
          </a:p>
          <a:p>
            <a:r>
              <a:rPr lang="en-IN" dirty="0"/>
              <a:t>Precision, Recall, F1 Score interpretation: All  have bounds between  0 &amp;  1. Higher the value, better the model</a:t>
            </a:r>
          </a:p>
          <a:p>
            <a:r>
              <a:rPr lang="en-IN" dirty="0"/>
              <a:t>Accuracy of the model is 90 percent</a:t>
            </a:r>
          </a:p>
        </p:txBody>
      </p:sp>
      <p:pic>
        <p:nvPicPr>
          <p:cNvPr id="4" name="Picture 2" descr="Accuracy, Precision, Recall &amp; F1 Score">
            <a:hlinkClick r:id="rId2"/>
            <a:extLst>
              <a:ext uri="{FF2B5EF4-FFF2-40B4-BE49-F238E27FC236}">
                <a16:creationId xmlns:a16="http://schemas.microsoft.com/office/drawing/2014/main" id="{5F34BF6A-0D51-4CDD-9914-73DE06F663ED}"/>
              </a:ext>
            </a:extLst>
          </p:cNvPr>
          <p:cNvPicPr>
            <a:picLocks noChangeAspect="1" noChangeArrowheads="1"/>
          </p:cNvPicPr>
          <p:nvPr/>
        </p:nvPicPr>
        <p:blipFill>
          <a:blip r:embed="rId3"/>
          <a:srcRect/>
          <a:stretch>
            <a:fillRect/>
          </a:stretch>
        </p:blipFill>
        <p:spPr bwMode="auto">
          <a:xfrm>
            <a:off x="2141166" y="1546891"/>
            <a:ext cx="5530465" cy="1389856"/>
          </a:xfrm>
          <a:prstGeom prst="rect">
            <a:avLst/>
          </a:prstGeom>
          <a:noFill/>
        </p:spPr>
      </p:pic>
    </p:spTree>
    <p:extLst>
      <p:ext uri="{BB962C8B-B14F-4D97-AF65-F5344CB8AC3E}">
        <p14:creationId xmlns:p14="http://schemas.microsoft.com/office/powerpoint/2010/main" val="3986873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E28E-66B5-45F6-ADE9-845BAB809FCF}"/>
              </a:ext>
            </a:extLst>
          </p:cNvPr>
          <p:cNvSpPr>
            <a:spLocks noGrp="1"/>
          </p:cNvSpPr>
          <p:nvPr>
            <p:ph type="title"/>
          </p:nvPr>
        </p:nvSpPr>
        <p:spPr/>
        <p:txBody>
          <a:bodyPr/>
          <a:lstStyle/>
          <a:p>
            <a:r>
              <a:rPr lang="en-IN" dirty="0"/>
              <a:t>DECISION TREE CLASSIFIER</a:t>
            </a:r>
          </a:p>
        </p:txBody>
      </p:sp>
      <p:sp>
        <p:nvSpPr>
          <p:cNvPr id="3" name="Content Placeholder 2">
            <a:extLst>
              <a:ext uri="{FF2B5EF4-FFF2-40B4-BE49-F238E27FC236}">
                <a16:creationId xmlns:a16="http://schemas.microsoft.com/office/drawing/2014/main" id="{204F4A9A-258C-459A-8304-EB5F1942DD9D}"/>
              </a:ext>
            </a:extLst>
          </p:cNvPr>
          <p:cNvSpPr>
            <a:spLocks noGrp="1"/>
          </p:cNvSpPr>
          <p:nvPr>
            <p:ph idx="1"/>
          </p:nvPr>
        </p:nvSpPr>
        <p:spPr/>
        <p:txBody>
          <a:bodyPr>
            <a:normAutofit lnSpcReduction="10000"/>
          </a:bodyPr>
          <a:lstStyle/>
          <a:p>
            <a:r>
              <a:rPr lang="en-IN" dirty="0"/>
              <a:t>Building the Decision Tree Classifier(A decision tree is a </a:t>
            </a:r>
            <a:r>
              <a:rPr lang="en-IN" b="1" dirty="0"/>
              <a:t>graphical representation of all possible solutions to a decision based on certain conditions</a:t>
            </a:r>
            <a:r>
              <a:rPr lang="en-IN" dirty="0"/>
              <a:t>. On each step or node of a decision tree, used for classification, we try to form a condition on the features to separate all the labels or classes contained in the dataset to the fullest purity.)</a:t>
            </a:r>
          </a:p>
          <a:p>
            <a:r>
              <a:rPr lang="en-IN" dirty="0"/>
              <a:t>We are predicting the target by using the  Decision Tree Classifier</a:t>
            </a:r>
          </a:p>
          <a:p>
            <a:r>
              <a:rPr lang="en-IN" dirty="0"/>
              <a:t>We are doing the confusion matrix for  checking the TP,FP,TN and FN  </a:t>
            </a:r>
          </a:p>
          <a:p>
            <a:r>
              <a:rPr lang="en-IN" dirty="0"/>
              <a:t>By Classification report ,we get the F1score,precision,recall and  Accuracy</a:t>
            </a:r>
          </a:p>
          <a:p>
            <a:r>
              <a:rPr lang="en-IN" dirty="0"/>
              <a:t>Accuracy of the model(before hyperparameter tuning) is 99.1 percent</a:t>
            </a:r>
          </a:p>
        </p:txBody>
      </p:sp>
    </p:spTree>
    <p:extLst>
      <p:ext uri="{BB962C8B-B14F-4D97-AF65-F5344CB8AC3E}">
        <p14:creationId xmlns:p14="http://schemas.microsoft.com/office/powerpoint/2010/main" val="1945917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9D07-A6E0-4D4B-9F1C-6819D491D445}"/>
              </a:ext>
            </a:extLst>
          </p:cNvPr>
          <p:cNvSpPr>
            <a:spLocks noGrp="1"/>
          </p:cNvSpPr>
          <p:nvPr>
            <p:ph type="title"/>
          </p:nvPr>
        </p:nvSpPr>
        <p:spPr/>
        <p:txBody>
          <a:bodyPr/>
          <a:lstStyle/>
          <a:p>
            <a:r>
              <a:rPr lang="en-IN" dirty="0"/>
              <a:t>DECISION TREE CLASSIFIER (HYPERPARAMETER TUNING)</a:t>
            </a:r>
          </a:p>
        </p:txBody>
      </p:sp>
      <p:sp>
        <p:nvSpPr>
          <p:cNvPr id="3" name="Content Placeholder 2">
            <a:extLst>
              <a:ext uri="{FF2B5EF4-FFF2-40B4-BE49-F238E27FC236}">
                <a16:creationId xmlns:a16="http://schemas.microsoft.com/office/drawing/2014/main" id="{8A925979-7935-4BAA-B97D-14F3A75AD8DC}"/>
              </a:ext>
            </a:extLst>
          </p:cNvPr>
          <p:cNvSpPr>
            <a:spLocks noGrp="1"/>
          </p:cNvSpPr>
          <p:nvPr>
            <p:ph idx="1"/>
          </p:nvPr>
        </p:nvSpPr>
        <p:spPr>
          <a:xfrm>
            <a:off x="1104293" y="2390270"/>
            <a:ext cx="8946541" cy="3167151"/>
          </a:xfrm>
        </p:spPr>
        <p:txBody>
          <a:bodyPr/>
          <a:lstStyle/>
          <a:p>
            <a:r>
              <a:rPr lang="en-IN" dirty="0" err="1"/>
              <a:t>HyperParameter</a:t>
            </a:r>
            <a:r>
              <a:rPr lang="en-IN" dirty="0"/>
              <a:t>  tuning of the Decision Tree Classifier(To find the best tuning parameter of the Decision Tree Classifier .we are doing </a:t>
            </a:r>
            <a:r>
              <a:rPr lang="en-IN" dirty="0" err="1"/>
              <a:t>gridsearchcv</a:t>
            </a:r>
            <a:r>
              <a:rPr lang="en-IN" dirty="0"/>
              <a:t>)</a:t>
            </a:r>
          </a:p>
          <a:p>
            <a:r>
              <a:rPr lang="en-IN" dirty="0"/>
              <a:t>Tuning Parameter  are  </a:t>
            </a:r>
            <a:r>
              <a:rPr lang="en-IN" dirty="0" err="1"/>
              <a:t>criterion,max_depth</a:t>
            </a:r>
            <a:r>
              <a:rPr lang="en-IN" dirty="0"/>
              <a:t> and </a:t>
            </a:r>
            <a:r>
              <a:rPr lang="en-IN" dirty="0" err="1"/>
              <a:t>min_samples_leaf</a:t>
            </a:r>
            <a:endParaRPr lang="en-IN" dirty="0"/>
          </a:p>
          <a:p>
            <a:r>
              <a:rPr lang="en-IN" dirty="0"/>
              <a:t>We are taking best parameter .which gives the better the accuracy </a:t>
            </a:r>
          </a:p>
          <a:p>
            <a:r>
              <a:rPr lang="en-IN" dirty="0" err="1"/>
              <a:t>DecisionTreeClassifier</a:t>
            </a:r>
            <a:r>
              <a:rPr lang="en-IN" dirty="0"/>
              <a:t>(criterion = "entropy",</a:t>
            </a:r>
            <a:r>
              <a:rPr lang="en-IN" dirty="0" err="1"/>
              <a:t>max_depth</a:t>
            </a:r>
            <a:r>
              <a:rPr lang="en-IN" dirty="0"/>
              <a:t> = 10,max_features = 9,min_samples_leaf = 2,random_state =123)</a:t>
            </a:r>
          </a:p>
          <a:p>
            <a:r>
              <a:rPr lang="en-IN" dirty="0"/>
              <a:t>Accuracy of the model(after hyperparameter tuning)is 98.6 percent</a:t>
            </a:r>
          </a:p>
        </p:txBody>
      </p:sp>
    </p:spTree>
    <p:extLst>
      <p:ext uri="{BB962C8B-B14F-4D97-AF65-F5344CB8AC3E}">
        <p14:creationId xmlns:p14="http://schemas.microsoft.com/office/powerpoint/2010/main" val="3066362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FA3B0-9298-4DCD-B6F3-21C2893BDC1F}"/>
              </a:ext>
            </a:extLst>
          </p:cNvPr>
          <p:cNvSpPr>
            <a:spLocks noGrp="1"/>
          </p:cNvSpPr>
          <p:nvPr>
            <p:ph type="title"/>
          </p:nvPr>
        </p:nvSpPr>
        <p:spPr/>
        <p:txBody>
          <a:bodyPr/>
          <a:lstStyle/>
          <a:p>
            <a:r>
              <a:rPr lang="en-IN" dirty="0"/>
              <a:t>RANDOM FOREST CLASSIFIER</a:t>
            </a:r>
          </a:p>
        </p:txBody>
      </p:sp>
      <p:sp>
        <p:nvSpPr>
          <p:cNvPr id="3" name="Content Placeholder 2">
            <a:extLst>
              <a:ext uri="{FF2B5EF4-FFF2-40B4-BE49-F238E27FC236}">
                <a16:creationId xmlns:a16="http://schemas.microsoft.com/office/drawing/2014/main" id="{9CFA1BD6-E239-4ADB-9A0A-334DDB4735CD}"/>
              </a:ext>
            </a:extLst>
          </p:cNvPr>
          <p:cNvSpPr>
            <a:spLocks noGrp="1"/>
          </p:cNvSpPr>
          <p:nvPr>
            <p:ph idx="1"/>
          </p:nvPr>
        </p:nvSpPr>
        <p:spPr>
          <a:xfrm>
            <a:off x="1032291" y="1546891"/>
            <a:ext cx="8946541" cy="4569824"/>
          </a:xfrm>
        </p:spPr>
        <p:txBody>
          <a:bodyPr/>
          <a:lstStyle/>
          <a:p>
            <a:r>
              <a:rPr lang="en-IN" dirty="0"/>
              <a:t>Building the Random Forest Classifier (The random forest is a </a:t>
            </a:r>
            <a:r>
              <a:rPr lang="en-IN" b="1" dirty="0"/>
              <a:t>classification algorithm consisting of many decisions trees</a:t>
            </a:r>
            <a:r>
              <a:rPr lang="en-IN" dirty="0"/>
              <a:t>. It uses bagging and feature randomness when building each individual tree to try to create an uncorrelated forest of trees whose prediction by committee is more accurate than that of any individual tree.)</a:t>
            </a:r>
          </a:p>
          <a:p>
            <a:r>
              <a:rPr lang="en-IN" dirty="0"/>
              <a:t>We are predicting the target by using the  Random Forest Classifier</a:t>
            </a:r>
          </a:p>
          <a:p>
            <a:r>
              <a:rPr lang="en-IN" dirty="0"/>
              <a:t>We are doing the confusion matrix for  checking the TP,FP,TN and FN  </a:t>
            </a:r>
          </a:p>
          <a:p>
            <a:r>
              <a:rPr lang="en-IN" dirty="0"/>
              <a:t>By Classification report ,we get the F1score,precision,recall and  </a:t>
            </a:r>
            <a:r>
              <a:rPr lang="en-IN" dirty="0" err="1"/>
              <a:t>Accuarcy</a:t>
            </a:r>
            <a:endParaRPr lang="en-IN" dirty="0"/>
          </a:p>
          <a:p>
            <a:r>
              <a:rPr lang="en-IN" dirty="0"/>
              <a:t>The Accuracy of random forest model(before Hyper parameter tuning) is 99.2 percent</a:t>
            </a:r>
          </a:p>
        </p:txBody>
      </p:sp>
    </p:spTree>
    <p:extLst>
      <p:ext uri="{BB962C8B-B14F-4D97-AF65-F5344CB8AC3E}">
        <p14:creationId xmlns:p14="http://schemas.microsoft.com/office/powerpoint/2010/main" val="9555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25773-6777-4F1E-A805-B83DC2E45A16}"/>
              </a:ext>
            </a:extLst>
          </p:cNvPr>
          <p:cNvSpPr>
            <a:spLocks noGrp="1"/>
          </p:cNvSpPr>
          <p:nvPr>
            <p:ph type="title"/>
          </p:nvPr>
        </p:nvSpPr>
        <p:spPr/>
        <p:txBody>
          <a:bodyPr/>
          <a:lstStyle/>
          <a:p>
            <a:r>
              <a:rPr lang="en-IN" dirty="0"/>
              <a:t>RANDOM FOREST CLASSIFIER</a:t>
            </a:r>
            <a:br>
              <a:rPr lang="en-IN" dirty="0"/>
            </a:br>
            <a:r>
              <a:rPr lang="en-IN" dirty="0"/>
              <a:t>(HYPERPARAMETER TUNING)</a:t>
            </a:r>
          </a:p>
        </p:txBody>
      </p:sp>
      <p:sp>
        <p:nvSpPr>
          <p:cNvPr id="3" name="Content Placeholder 2">
            <a:extLst>
              <a:ext uri="{FF2B5EF4-FFF2-40B4-BE49-F238E27FC236}">
                <a16:creationId xmlns:a16="http://schemas.microsoft.com/office/drawing/2014/main" id="{CD1CA721-D8B0-486B-90EB-E59F91FEF342}"/>
              </a:ext>
            </a:extLst>
          </p:cNvPr>
          <p:cNvSpPr>
            <a:spLocks noGrp="1"/>
          </p:cNvSpPr>
          <p:nvPr>
            <p:ph idx="1"/>
          </p:nvPr>
        </p:nvSpPr>
        <p:spPr/>
        <p:txBody>
          <a:bodyPr/>
          <a:lstStyle/>
          <a:p>
            <a:r>
              <a:rPr lang="en-IN" dirty="0" err="1"/>
              <a:t>HyperParameter</a:t>
            </a:r>
            <a:r>
              <a:rPr lang="en-IN" dirty="0"/>
              <a:t>  tuning of the Random Forest Classifier(To find the best tuning parameter of the Random Forest Classifier .we are doing </a:t>
            </a:r>
            <a:r>
              <a:rPr lang="en-IN" dirty="0" err="1"/>
              <a:t>gridsearchcv</a:t>
            </a:r>
            <a:r>
              <a:rPr lang="en-IN" dirty="0"/>
              <a:t>)</a:t>
            </a:r>
          </a:p>
          <a:p>
            <a:r>
              <a:rPr lang="en-IN" dirty="0"/>
              <a:t>Tuning Parameter  are  </a:t>
            </a:r>
            <a:r>
              <a:rPr lang="en-IN" dirty="0" err="1"/>
              <a:t>n_estimator</a:t>
            </a:r>
            <a:r>
              <a:rPr lang="en-IN" dirty="0"/>
              <a:t>(total no of trees)  and </a:t>
            </a:r>
            <a:r>
              <a:rPr lang="en-IN" dirty="0" err="1"/>
              <a:t>min_sample_leaf</a:t>
            </a:r>
            <a:r>
              <a:rPr lang="en-IN" dirty="0"/>
              <a:t> (sample leaf split)</a:t>
            </a:r>
          </a:p>
          <a:p>
            <a:r>
              <a:rPr lang="en-IN" dirty="0"/>
              <a:t>We are taking best parameter .which gives the better the accuracy </a:t>
            </a:r>
          </a:p>
          <a:p>
            <a:r>
              <a:rPr lang="en-IN" dirty="0" err="1"/>
              <a:t>RandomForestClassifier</a:t>
            </a:r>
            <a:r>
              <a:rPr lang="en-IN" dirty="0"/>
              <a:t>(criterion = "entropy",</a:t>
            </a:r>
            <a:r>
              <a:rPr lang="en-IN" dirty="0" err="1"/>
              <a:t>max_depth</a:t>
            </a:r>
            <a:r>
              <a:rPr lang="en-IN" dirty="0"/>
              <a:t> = 10,max_features = 7,min_samples_leaf =2,n_estimators =100, </a:t>
            </a:r>
            <a:r>
              <a:rPr lang="en-IN" dirty="0" err="1"/>
              <a:t>random_state</a:t>
            </a:r>
            <a:r>
              <a:rPr lang="en-IN" dirty="0"/>
              <a:t>=123)</a:t>
            </a:r>
          </a:p>
          <a:p>
            <a:r>
              <a:rPr lang="en-IN" dirty="0"/>
              <a:t>The Accuracy of the model(after hyperparameter tuning) is 98.8  percent           </a:t>
            </a:r>
          </a:p>
          <a:p>
            <a:pPr marL="0" indent="0">
              <a:buNone/>
            </a:pPr>
            <a:endParaRPr lang="en-IN" dirty="0"/>
          </a:p>
        </p:txBody>
      </p:sp>
    </p:spTree>
    <p:extLst>
      <p:ext uri="{BB962C8B-B14F-4D97-AF65-F5344CB8AC3E}">
        <p14:creationId xmlns:p14="http://schemas.microsoft.com/office/powerpoint/2010/main" val="3899412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8BA8D-AB39-4762-A211-8F6FFBAEE829}"/>
              </a:ext>
            </a:extLst>
          </p:cNvPr>
          <p:cNvSpPr>
            <a:spLocks noGrp="1"/>
          </p:cNvSpPr>
          <p:nvPr>
            <p:ph type="title"/>
          </p:nvPr>
        </p:nvSpPr>
        <p:spPr/>
        <p:txBody>
          <a:bodyPr/>
          <a:lstStyle/>
          <a:p>
            <a:r>
              <a:rPr lang="en-IN" dirty="0"/>
              <a:t>BOOSTING</a:t>
            </a:r>
          </a:p>
        </p:txBody>
      </p:sp>
      <p:sp>
        <p:nvSpPr>
          <p:cNvPr id="3" name="Content Placeholder 2">
            <a:extLst>
              <a:ext uri="{FF2B5EF4-FFF2-40B4-BE49-F238E27FC236}">
                <a16:creationId xmlns:a16="http://schemas.microsoft.com/office/drawing/2014/main" id="{5DEF1972-4186-4FE6-935C-880145ED2974}"/>
              </a:ext>
            </a:extLst>
          </p:cNvPr>
          <p:cNvSpPr>
            <a:spLocks noGrp="1"/>
          </p:cNvSpPr>
          <p:nvPr>
            <p:ph idx="1"/>
          </p:nvPr>
        </p:nvSpPr>
        <p:spPr/>
        <p:txBody>
          <a:bodyPr/>
          <a:lstStyle/>
          <a:p>
            <a:r>
              <a:rPr lang="en-IN" dirty="0"/>
              <a:t>Boosting is a general ensemble method that creates a strong classifier from a number of weak classifiers</a:t>
            </a:r>
          </a:p>
          <a:p>
            <a:r>
              <a:rPr lang="en-IN" dirty="0"/>
              <a:t>This is done by building a model from the training data, then creating a second model that attempts to correct the errors from the first model. Models are added until the training set is predicted perfectly or a maximum number of models are added.</a:t>
            </a:r>
          </a:p>
          <a:p>
            <a:r>
              <a:rPr lang="en-IN" dirty="0"/>
              <a:t>We are doing different type of boosting methods:</a:t>
            </a:r>
          </a:p>
          <a:p>
            <a:r>
              <a:rPr lang="en-IN" dirty="0"/>
              <a:t>1.Adaboosting classifier</a:t>
            </a:r>
          </a:p>
          <a:p>
            <a:r>
              <a:rPr lang="en-IN" dirty="0"/>
              <a:t>2.Xgboosting Classifier</a:t>
            </a:r>
          </a:p>
          <a:p>
            <a:r>
              <a:rPr lang="en-IN" dirty="0"/>
              <a:t>3.Gradient  Boosting Classifier</a:t>
            </a:r>
          </a:p>
          <a:p>
            <a:endParaRPr lang="en-IN" dirty="0"/>
          </a:p>
        </p:txBody>
      </p:sp>
    </p:spTree>
    <p:extLst>
      <p:ext uri="{BB962C8B-B14F-4D97-AF65-F5344CB8AC3E}">
        <p14:creationId xmlns:p14="http://schemas.microsoft.com/office/powerpoint/2010/main" val="2468536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7153B-AD22-4F1B-8AFE-EF630EEA8F68}"/>
              </a:ext>
            </a:extLst>
          </p:cNvPr>
          <p:cNvSpPr>
            <a:spLocks noGrp="1"/>
          </p:cNvSpPr>
          <p:nvPr>
            <p:ph type="title"/>
          </p:nvPr>
        </p:nvSpPr>
        <p:spPr/>
        <p:txBody>
          <a:bodyPr/>
          <a:lstStyle/>
          <a:p>
            <a:r>
              <a:rPr lang="en-IN" dirty="0"/>
              <a:t>GRADIENT BOOSTING CLASSIFIER</a:t>
            </a:r>
          </a:p>
        </p:txBody>
      </p:sp>
      <p:sp>
        <p:nvSpPr>
          <p:cNvPr id="3" name="Content Placeholder 2">
            <a:extLst>
              <a:ext uri="{FF2B5EF4-FFF2-40B4-BE49-F238E27FC236}">
                <a16:creationId xmlns:a16="http://schemas.microsoft.com/office/drawing/2014/main" id="{E32558D6-7895-4CE4-96C2-28939DBF304C}"/>
              </a:ext>
            </a:extLst>
          </p:cNvPr>
          <p:cNvSpPr>
            <a:spLocks noGrp="1"/>
          </p:cNvSpPr>
          <p:nvPr>
            <p:ph idx="1"/>
          </p:nvPr>
        </p:nvSpPr>
        <p:spPr/>
        <p:txBody>
          <a:bodyPr/>
          <a:lstStyle/>
          <a:p>
            <a:r>
              <a:rPr lang="en-IN" dirty="0"/>
              <a:t>Building a gradient Boosting classifier</a:t>
            </a:r>
          </a:p>
          <a:p>
            <a:r>
              <a:rPr lang="en-IN" dirty="0"/>
              <a:t>We are predicting the target by using the  Gradient boosting classifier</a:t>
            </a:r>
          </a:p>
          <a:p>
            <a:r>
              <a:rPr lang="en-IN" dirty="0"/>
              <a:t>We are doing the confusion matrix for  checking the TP,FP,TN and FN  </a:t>
            </a:r>
          </a:p>
          <a:p>
            <a:r>
              <a:rPr lang="en-IN" dirty="0"/>
              <a:t>By Classification report ,we get the F1score,precision,recall and  Average</a:t>
            </a:r>
          </a:p>
          <a:p>
            <a:r>
              <a:rPr lang="en-IN" dirty="0"/>
              <a:t>The Accuracy of the gradient boosting classifier is </a:t>
            </a:r>
          </a:p>
          <a:p>
            <a:pPr>
              <a:buNone/>
            </a:pPr>
            <a:r>
              <a:rPr lang="en-IN" dirty="0"/>
              <a:t>98.0 percent</a:t>
            </a:r>
          </a:p>
          <a:p>
            <a:endParaRPr lang="en-IN" dirty="0"/>
          </a:p>
        </p:txBody>
      </p:sp>
    </p:spTree>
    <p:extLst>
      <p:ext uri="{BB962C8B-B14F-4D97-AF65-F5344CB8AC3E}">
        <p14:creationId xmlns:p14="http://schemas.microsoft.com/office/powerpoint/2010/main" val="1558586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AF67-C8D1-4F14-8472-A85A605A4915}"/>
              </a:ext>
            </a:extLst>
          </p:cNvPr>
          <p:cNvSpPr>
            <a:spLocks noGrp="1"/>
          </p:cNvSpPr>
          <p:nvPr>
            <p:ph type="title"/>
          </p:nvPr>
        </p:nvSpPr>
        <p:spPr/>
        <p:txBody>
          <a:bodyPr/>
          <a:lstStyle/>
          <a:p>
            <a:r>
              <a:rPr lang="en-IN" dirty="0">
                <a:solidFill>
                  <a:schemeClr val="bg1"/>
                </a:solidFill>
              </a:rPr>
              <a:t>PROBLEM STATEMENT</a:t>
            </a:r>
          </a:p>
        </p:txBody>
      </p:sp>
      <p:sp>
        <p:nvSpPr>
          <p:cNvPr id="3" name="Content Placeholder 2">
            <a:extLst>
              <a:ext uri="{FF2B5EF4-FFF2-40B4-BE49-F238E27FC236}">
                <a16:creationId xmlns:a16="http://schemas.microsoft.com/office/drawing/2014/main" id="{832EFA3E-2E81-4563-96C5-DC16DE6441DE}"/>
              </a:ext>
            </a:extLst>
          </p:cNvPr>
          <p:cNvSpPr>
            <a:spLocks noGrp="1"/>
          </p:cNvSpPr>
          <p:nvPr>
            <p:ph idx="1"/>
          </p:nvPr>
        </p:nvSpPr>
        <p:spPr/>
        <p:txBody>
          <a:bodyPr/>
          <a:lstStyle/>
          <a:p>
            <a:r>
              <a:rPr lang="en-IN" dirty="0"/>
              <a:t>Predicting whether the customer get personal loan or not ,by using some of relevant features</a:t>
            </a:r>
          </a:p>
          <a:p>
            <a:pPr marL="0" indent="0">
              <a:buNone/>
            </a:pPr>
            <a:endParaRPr lang="en-IN" dirty="0"/>
          </a:p>
        </p:txBody>
      </p:sp>
    </p:spTree>
    <p:extLst>
      <p:ext uri="{BB962C8B-B14F-4D97-AF65-F5344CB8AC3E}">
        <p14:creationId xmlns:p14="http://schemas.microsoft.com/office/powerpoint/2010/main" val="2498844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F3556-8D27-4221-BE83-C7893E69A6C7}"/>
              </a:ext>
            </a:extLst>
          </p:cNvPr>
          <p:cNvSpPr>
            <a:spLocks noGrp="1"/>
          </p:cNvSpPr>
          <p:nvPr>
            <p:ph type="title"/>
          </p:nvPr>
        </p:nvSpPr>
        <p:spPr/>
        <p:txBody>
          <a:bodyPr/>
          <a:lstStyle/>
          <a:p>
            <a:r>
              <a:rPr lang="en-IN" dirty="0"/>
              <a:t>ADABOOSTING CLASSIFIER</a:t>
            </a:r>
          </a:p>
        </p:txBody>
      </p:sp>
      <p:sp>
        <p:nvSpPr>
          <p:cNvPr id="3" name="Content Placeholder 2">
            <a:extLst>
              <a:ext uri="{FF2B5EF4-FFF2-40B4-BE49-F238E27FC236}">
                <a16:creationId xmlns:a16="http://schemas.microsoft.com/office/drawing/2014/main" id="{787770DB-37FD-4C15-B14B-BF7240177447}"/>
              </a:ext>
            </a:extLst>
          </p:cNvPr>
          <p:cNvSpPr>
            <a:spLocks noGrp="1"/>
          </p:cNvSpPr>
          <p:nvPr>
            <p:ph idx="1"/>
          </p:nvPr>
        </p:nvSpPr>
        <p:spPr/>
        <p:txBody>
          <a:bodyPr/>
          <a:lstStyle/>
          <a:p>
            <a:r>
              <a:rPr lang="en-IN" dirty="0"/>
              <a:t>Building a Ada Boosting classifier</a:t>
            </a:r>
          </a:p>
          <a:p>
            <a:r>
              <a:rPr lang="en-IN" dirty="0"/>
              <a:t>We are predicting the target by using the  Ada boosting classifier</a:t>
            </a:r>
          </a:p>
          <a:p>
            <a:r>
              <a:rPr lang="en-IN" dirty="0"/>
              <a:t>We are doing the confusion matrix for  checking the TP,FP,TN and FN  </a:t>
            </a:r>
          </a:p>
          <a:p>
            <a:r>
              <a:rPr lang="en-IN" dirty="0"/>
              <a:t>By Classification report ,we get the F1score,precision,recall and  Average</a:t>
            </a:r>
          </a:p>
          <a:p>
            <a:r>
              <a:rPr lang="en-IN" dirty="0"/>
              <a:t>The Accuracy of the </a:t>
            </a:r>
            <a:r>
              <a:rPr lang="en-IN" dirty="0" err="1"/>
              <a:t>AdaBoosting</a:t>
            </a:r>
            <a:r>
              <a:rPr lang="en-IN" dirty="0"/>
              <a:t> classifier is </a:t>
            </a:r>
          </a:p>
          <a:p>
            <a:pPr>
              <a:buNone/>
            </a:pPr>
            <a:r>
              <a:rPr lang="en-IN" dirty="0"/>
              <a:t>      93.5 percent</a:t>
            </a:r>
          </a:p>
          <a:p>
            <a:endParaRPr lang="en-IN" dirty="0"/>
          </a:p>
        </p:txBody>
      </p:sp>
    </p:spTree>
    <p:extLst>
      <p:ext uri="{BB962C8B-B14F-4D97-AF65-F5344CB8AC3E}">
        <p14:creationId xmlns:p14="http://schemas.microsoft.com/office/powerpoint/2010/main" val="1049099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C72A6-5FA0-4D43-AC24-E4BD48D2FA73}"/>
              </a:ext>
            </a:extLst>
          </p:cNvPr>
          <p:cNvSpPr>
            <a:spLocks noGrp="1"/>
          </p:cNvSpPr>
          <p:nvPr>
            <p:ph type="title"/>
          </p:nvPr>
        </p:nvSpPr>
        <p:spPr/>
        <p:txBody>
          <a:bodyPr/>
          <a:lstStyle/>
          <a:p>
            <a:r>
              <a:rPr lang="en-IN" dirty="0"/>
              <a:t>XGBOOSTING CLASSIFIER</a:t>
            </a:r>
          </a:p>
        </p:txBody>
      </p:sp>
      <p:sp>
        <p:nvSpPr>
          <p:cNvPr id="3" name="Content Placeholder 2">
            <a:extLst>
              <a:ext uri="{FF2B5EF4-FFF2-40B4-BE49-F238E27FC236}">
                <a16:creationId xmlns:a16="http://schemas.microsoft.com/office/drawing/2014/main" id="{1EEBAC43-A67C-46E8-9520-F21DEF0F5A23}"/>
              </a:ext>
            </a:extLst>
          </p:cNvPr>
          <p:cNvSpPr>
            <a:spLocks noGrp="1"/>
          </p:cNvSpPr>
          <p:nvPr>
            <p:ph idx="1"/>
          </p:nvPr>
        </p:nvSpPr>
        <p:spPr/>
        <p:txBody>
          <a:bodyPr/>
          <a:lstStyle/>
          <a:p>
            <a:r>
              <a:rPr lang="en-IN" dirty="0"/>
              <a:t>Building a XG Boosting classifier</a:t>
            </a:r>
          </a:p>
          <a:p>
            <a:r>
              <a:rPr lang="en-IN" dirty="0"/>
              <a:t>We are predicting the target by using the  </a:t>
            </a:r>
            <a:r>
              <a:rPr lang="en-IN" dirty="0" err="1"/>
              <a:t>XGboosting</a:t>
            </a:r>
            <a:r>
              <a:rPr lang="en-IN" dirty="0"/>
              <a:t> classifier</a:t>
            </a:r>
          </a:p>
          <a:p>
            <a:r>
              <a:rPr lang="en-IN" dirty="0"/>
              <a:t>We are doing the confusion matrix for  checking the TP,FP,TN and FN  </a:t>
            </a:r>
          </a:p>
          <a:p>
            <a:r>
              <a:rPr lang="en-IN" dirty="0"/>
              <a:t>By Classification report ,we get the F1score,precision,recall and  Average</a:t>
            </a:r>
          </a:p>
          <a:p>
            <a:r>
              <a:rPr lang="en-IN" dirty="0"/>
              <a:t>The Accuracy of the  XG boosting classifier is </a:t>
            </a:r>
          </a:p>
          <a:p>
            <a:pPr>
              <a:buNone/>
            </a:pPr>
            <a:r>
              <a:rPr lang="en-IN" dirty="0"/>
              <a:t>     99.0  percent</a:t>
            </a:r>
          </a:p>
          <a:p>
            <a:endParaRPr lang="en-IN" dirty="0"/>
          </a:p>
        </p:txBody>
      </p:sp>
    </p:spTree>
    <p:extLst>
      <p:ext uri="{BB962C8B-B14F-4D97-AF65-F5344CB8AC3E}">
        <p14:creationId xmlns:p14="http://schemas.microsoft.com/office/powerpoint/2010/main" val="2127464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63C7B-0C0B-4FD7-9FA7-B37EB90D2123}"/>
              </a:ext>
            </a:extLst>
          </p:cNvPr>
          <p:cNvSpPr>
            <a:spLocks noGrp="1"/>
          </p:cNvSpPr>
          <p:nvPr>
            <p:ph type="title"/>
          </p:nvPr>
        </p:nvSpPr>
        <p:spPr/>
        <p:txBody>
          <a:bodyPr/>
          <a:lstStyle/>
          <a:p>
            <a:r>
              <a:rPr lang="en-IN" dirty="0"/>
              <a:t>TUNING PARAMETER OF BOOSTING</a:t>
            </a:r>
          </a:p>
        </p:txBody>
      </p:sp>
      <p:sp>
        <p:nvSpPr>
          <p:cNvPr id="3" name="Content Placeholder 2">
            <a:extLst>
              <a:ext uri="{FF2B5EF4-FFF2-40B4-BE49-F238E27FC236}">
                <a16:creationId xmlns:a16="http://schemas.microsoft.com/office/drawing/2014/main" id="{866D8813-A299-490C-AD60-2AFD7BBC6CA7}"/>
              </a:ext>
            </a:extLst>
          </p:cNvPr>
          <p:cNvSpPr>
            <a:spLocks noGrp="1"/>
          </p:cNvSpPr>
          <p:nvPr>
            <p:ph idx="1"/>
          </p:nvPr>
        </p:nvSpPr>
        <p:spPr/>
        <p:txBody>
          <a:bodyPr/>
          <a:lstStyle/>
          <a:p>
            <a:r>
              <a:rPr lang="en-IN" dirty="0" err="1"/>
              <a:t>HyperParameter</a:t>
            </a:r>
            <a:r>
              <a:rPr lang="en-IN" dirty="0"/>
              <a:t>  tuning of the  </a:t>
            </a:r>
            <a:r>
              <a:rPr lang="en-IN" dirty="0" err="1"/>
              <a:t>boostin</a:t>
            </a:r>
            <a:r>
              <a:rPr lang="en-IN" dirty="0"/>
              <a:t> g (To find the best tuning parameter of the </a:t>
            </a:r>
            <a:r>
              <a:rPr lang="en-IN" dirty="0" err="1"/>
              <a:t>boosting.we</a:t>
            </a:r>
            <a:r>
              <a:rPr lang="en-IN" dirty="0"/>
              <a:t> are doing </a:t>
            </a:r>
            <a:r>
              <a:rPr lang="en-IN" dirty="0" err="1"/>
              <a:t>gridsearchcv</a:t>
            </a:r>
            <a:r>
              <a:rPr lang="en-IN" dirty="0"/>
              <a:t>)</a:t>
            </a:r>
          </a:p>
          <a:p>
            <a:r>
              <a:rPr lang="en-IN" dirty="0"/>
              <a:t>Tuning Parameter  are  model(</a:t>
            </a:r>
            <a:r>
              <a:rPr lang="en-IN" dirty="0" err="1"/>
              <a:t>Adaboost</a:t>
            </a:r>
            <a:r>
              <a:rPr lang="en-IN" dirty="0"/>
              <a:t>, gradient or  </a:t>
            </a:r>
            <a:r>
              <a:rPr lang="en-IN" dirty="0" err="1"/>
              <a:t>Xgboost</a:t>
            </a:r>
            <a:r>
              <a:rPr lang="en-IN" dirty="0"/>
              <a:t>), </a:t>
            </a:r>
            <a:r>
              <a:rPr lang="en-IN" dirty="0" err="1"/>
              <a:t>n_estimator</a:t>
            </a:r>
            <a:r>
              <a:rPr lang="en-IN" dirty="0"/>
              <a:t>, learning rate, </a:t>
            </a:r>
            <a:r>
              <a:rPr lang="en-IN" dirty="0" err="1"/>
              <a:t>max_depth</a:t>
            </a:r>
            <a:r>
              <a:rPr lang="en-IN" dirty="0"/>
              <a:t>, </a:t>
            </a:r>
            <a:r>
              <a:rPr lang="en-IN" dirty="0" err="1"/>
              <a:t>min_samples_leaf</a:t>
            </a:r>
            <a:r>
              <a:rPr lang="en-IN" dirty="0"/>
              <a:t>, lambda  and gamma</a:t>
            </a:r>
          </a:p>
          <a:p>
            <a:r>
              <a:rPr lang="en-IN" dirty="0"/>
              <a:t>We are taking best parameter .which gives the better the accuracy </a:t>
            </a:r>
          </a:p>
          <a:p>
            <a:r>
              <a:rPr lang="en-IN" dirty="0" err="1"/>
              <a:t>GradientBoostingClassifier</a:t>
            </a:r>
            <a:r>
              <a:rPr lang="en-IN" dirty="0"/>
              <a:t>(</a:t>
            </a:r>
            <a:r>
              <a:rPr lang="en-IN" dirty="0" err="1"/>
              <a:t>learning_rate</a:t>
            </a:r>
            <a:r>
              <a:rPr lang="en-IN" dirty="0"/>
              <a:t> = 0.5,max_depth = 4,min_samples_leaf = 2)</a:t>
            </a:r>
          </a:p>
          <a:p>
            <a:r>
              <a:rPr lang="en-IN" dirty="0"/>
              <a:t>Which gives the accuracy of 99.1 percent</a:t>
            </a:r>
          </a:p>
        </p:txBody>
      </p:sp>
    </p:spTree>
    <p:extLst>
      <p:ext uri="{BB962C8B-B14F-4D97-AF65-F5344CB8AC3E}">
        <p14:creationId xmlns:p14="http://schemas.microsoft.com/office/powerpoint/2010/main" val="1381045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6AEDE-41D8-4DDF-A983-714574B9BB0D}"/>
              </a:ext>
            </a:extLst>
          </p:cNvPr>
          <p:cNvSpPr>
            <a:spLocks noGrp="1"/>
          </p:cNvSpPr>
          <p:nvPr>
            <p:ph type="title"/>
          </p:nvPr>
        </p:nvSpPr>
        <p:spPr/>
        <p:txBody>
          <a:bodyPr/>
          <a:lstStyle/>
          <a:p>
            <a:r>
              <a:rPr lang="en-IN" dirty="0"/>
              <a:t>NAÏVE BAYES CLASSIFIER</a:t>
            </a:r>
          </a:p>
        </p:txBody>
      </p:sp>
      <p:sp>
        <p:nvSpPr>
          <p:cNvPr id="3" name="Content Placeholder 2">
            <a:extLst>
              <a:ext uri="{FF2B5EF4-FFF2-40B4-BE49-F238E27FC236}">
                <a16:creationId xmlns:a16="http://schemas.microsoft.com/office/drawing/2014/main" id="{30FAA755-21B7-4F5A-AD10-2A43C6CFD470}"/>
              </a:ext>
            </a:extLst>
          </p:cNvPr>
          <p:cNvSpPr>
            <a:spLocks noGrp="1"/>
          </p:cNvSpPr>
          <p:nvPr>
            <p:ph idx="1"/>
          </p:nvPr>
        </p:nvSpPr>
        <p:spPr/>
        <p:txBody>
          <a:bodyPr/>
          <a:lstStyle/>
          <a:p>
            <a:r>
              <a:rPr lang="en-IN" i="0" dirty="0">
                <a:effectLst/>
                <a:latin typeface="+mn-lt"/>
              </a:rPr>
              <a:t>A naive Bayes classifier is an algorithm that uses Bayes' theorem to classify objects. Naive Bayes classifiers assume strong, or naive, independence between attributes of data points.</a:t>
            </a:r>
          </a:p>
          <a:p>
            <a:r>
              <a:rPr lang="en-IN" dirty="0"/>
              <a:t>We are predicting the target by using the  Naïve Bayes Classifier</a:t>
            </a:r>
          </a:p>
          <a:p>
            <a:r>
              <a:rPr lang="en-IN" dirty="0"/>
              <a:t>We are doing the confusion matrix for  checking the TP,FP,TN and FN  </a:t>
            </a:r>
          </a:p>
          <a:p>
            <a:r>
              <a:rPr lang="en-IN" dirty="0"/>
              <a:t>By Classification report ,we get the F1score,precision,recall and  </a:t>
            </a:r>
            <a:r>
              <a:rPr lang="en-IN" dirty="0" err="1"/>
              <a:t>Accuarcy</a:t>
            </a:r>
            <a:endParaRPr lang="en-IN" dirty="0"/>
          </a:p>
          <a:p>
            <a:r>
              <a:rPr lang="en-IN" dirty="0"/>
              <a:t>The Accuracy of Naïve Bayes model(before Hyper parameter tuning) is 85.5 percent</a:t>
            </a:r>
          </a:p>
          <a:p>
            <a:endParaRPr lang="en-IN" i="0" dirty="0">
              <a:effectLst/>
              <a:latin typeface="+mn-lt"/>
            </a:endParaRPr>
          </a:p>
          <a:p>
            <a:endParaRPr lang="en-IN" dirty="0">
              <a:latin typeface="+mn-lt"/>
            </a:endParaRPr>
          </a:p>
        </p:txBody>
      </p:sp>
    </p:spTree>
    <p:extLst>
      <p:ext uri="{BB962C8B-B14F-4D97-AF65-F5344CB8AC3E}">
        <p14:creationId xmlns:p14="http://schemas.microsoft.com/office/powerpoint/2010/main" val="4206755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0439E-1DBD-417A-99C2-BA7F48416744}"/>
              </a:ext>
            </a:extLst>
          </p:cNvPr>
          <p:cNvSpPr>
            <a:spLocks noGrp="1"/>
          </p:cNvSpPr>
          <p:nvPr>
            <p:ph type="title"/>
          </p:nvPr>
        </p:nvSpPr>
        <p:spPr/>
        <p:txBody>
          <a:bodyPr/>
          <a:lstStyle/>
          <a:p>
            <a:r>
              <a:rPr lang="en-IN" dirty="0"/>
              <a:t>KNN Classifier</a:t>
            </a:r>
          </a:p>
        </p:txBody>
      </p:sp>
      <p:sp>
        <p:nvSpPr>
          <p:cNvPr id="3" name="Content Placeholder 2">
            <a:extLst>
              <a:ext uri="{FF2B5EF4-FFF2-40B4-BE49-F238E27FC236}">
                <a16:creationId xmlns:a16="http://schemas.microsoft.com/office/drawing/2014/main" id="{BC72B8B8-6A2C-498B-8AD1-356848ADD311}"/>
              </a:ext>
            </a:extLst>
          </p:cNvPr>
          <p:cNvSpPr>
            <a:spLocks noGrp="1"/>
          </p:cNvSpPr>
          <p:nvPr>
            <p:ph idx="1"/>
          </p:nvPr>
        </p:nvSpPr>
        <p:spPr/>
        <p:txBody>
          <a:bodyPr/>
          <a:lstStyle/>
          <a:p>
            <a:r>
              <a:rPr lang="en-IN" b="0" i="0" dirty="0">
                <a:effectLst/>
                <a:latin typeface="+mn-lt"/>
              </a:rPr>
              <a:t>A k-nearest-</a:t>
            </a:r>
            <a:r>
              <a:rPr lang="en-IN" b="0" i="0" dirty="0" err="1">
                <a:effectLst/>
                <a:latin typeface="+mn-lt"/>
              </a:rPr>
              <a:t>neighbor</a:t>
            </a:r>
            <a:r>
              <a:rPr lang="en-IN" b="0" i="0" dirty="0">
                <a:effectLst/>
                <a:latin typeface="+mn-lt"/>
              </a:rPr>
              <a:t> algorithm, often abbreviated k-</a:t>
            </a:r>
            <a:r>
              <a:rPr lang="en-IN" b="0" i="0" dirty="0" err="1">
                <a:effectLst/>
                <a:latin typeface="+mn-lt"/>
              </a:rPr>
              <a:t>nn</a:t>
            </a:r>
            <a:r>
              <a:rPr lang="en-IN" b="0" i="0" dirty="0">
                <a:effectLst/>
                <a:latin typeface="+mn-lt"/>
              </a:rPr>
              <a:t>, is an approach to data classification that estimates how likely a data point is to be a member of one group or the other depending on what group the data points nearest to it are in</a:t>
            </a:r>
          </a:p>
          <a:p>
            <a:r>
              <a:rPr lang="en-IN" dirty="0"/>
              <a:t>We are predicting the target by using the  KNN Classifier</a:t>
            </a:r>
          </a:p>
          <a:p>
            <a:r>
              <a:rPr lang="en-IN" dirty="0"/>
              <a:t>We are doing the confusion matrix for  checking the TP,FP,TN and FN  </a:t>
            </a:r>
          </a:p>
          <a:p>
            <a:r>
              <a:rPr lang="en-IN" dirty="0"/>
              <a:t>By Classification report ,we get the F1score,precision,recall and  </a:t>
            </a:r>
            <a:r>
              <a:rPr lang="en-IN" dirty="0" err="1"/>
              <a:t>Accuarcy</a:t>
            </a:r>
            <a:endParaRPr lang="en-IN" dirty="0"/>
          </a:p>
          <a:p>
            <a:r>
              <a:rPr lang="en-IN" dirty="0"/>
              <a:t>The Accuracy of KNN classifier model(before Hyper parameter tuning) is 97.2 percent</a:t>
            </a:r>
          </a:p>
          <a:p>
            <a:endParaRPr lang="en-IN" b="0" i="0" dirty="0">
              <a:effectLst/>
              <a:latin typeface="+mn-lt"/>
            </a:endParaRPr>
          </a:p>
          <a:p>
            <a:endParaRPr lang="en-IN" dirty="0">
              <a:latin typeface="+mn-lt"/>
            </a:endParaRPr>
          </a:p>
        </p:txBody>
      </p:sp>
    </p:spTree>
    <p:extLst>
      <p:ext uri="{BB962C8B-B14F-4D97-AF65-F5344CB8AC3E}">
        <p14:creationId xmlns:p14="http://schemas.microsoft.com/office/powerpoint/2010/main" val="2023610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BD529-9036-4E99-B075-751746ABBB77}"/>
              </a:ext>
            </a:extLst>
          </p:cNvPr>
          <p:cNvSpPr>
            <a:spLocks noGrp="1"/>
          </p:cNvSpPr>
          <p:nvPr>
            <p:ph type="title"/>
          </p:nvPr>
        </p:nvSpPr>
        <p:spPr/>
        <p:txBody>
          <a:bodyPr/>
          <a:lstStyle/>
          <a:p>
            <a:r>
              <a:rPr lang="en-IN" dirty="0"/>
              <a:t>KNN CLASSIFIER</a:t>
            </a:r>
            <a:br>
              <a:rPr lang="en-IN" dirty="0"/>
            </a:br>
            <a:r>
              <a:rPr lang="en-IN" dirty="0"/>
              <a:t>(HYPERPARAMETER TUNING)</a:t>
            </a:r>
          </a:p>
        </p:txBody>
      </p:sp>
      <p:sp>
        <p:nvSpPr>
          <p:cNvPr id="3" name="Content Placeholder 2">
            <a:extLst>
              <a:ext uri="{FF2B5EF4-FFF2-40B4-BE49-F238E27FC236}">
                <a16:creationId xmlns:a16="http://schemas.microsoft.com/office/drawing/2014/main" id="{1796D423-7809-4B37-B030-367EA6CC9E43}"/>
              </a:ext>
            </a:extLst>
          </p:cNvPr>
          <p:cNvSpPr>
            <a:spLocks noGrp="1"/>
          </p:cNvSpPr>
          <p:nvPr>
            <p:ph idx="1"/>
          </p:nvPr>
        </p:nvSpPr>
        <p:spPr/>
        <p:txBody>
          <a:bodyPr/>
          <a:lstStyle/>
          <a:p>
            <a:r>
              <a:rPr lang="en-IN" dirty="0" err="1"/>
              <a:t>HyperParameter</a:t>
            </a:r>
            <a:r>
              <a:rPr lang="en-IN" dirty="0"/>
              <a:t>  tuning of the KNN Classifier(To find the best tuning parameter of the KNN Classifier .we are doing </a:t>
            </a:r>
            <a:r>
              <a:rPr lang="en-IN" dirty="0" err="1"/>
              <a:t>gridsearchcv</a:t>
            </a:r>
            <a:r>
              <a:rPr lang="en-IN" dirty="0"/>
              <a:t>)</a:t>
            </a:r>
          </a:p>
          <a:p>
            <a:r>
              <a:rPr lang="en-IN" dirty="0"/>
              <a:t>Tuning Parameter  are  </a:t>
            </a:r>
            <a:r>
              <a:rPr lang="en-IN" dirty="0" err="1"/>
              <a:t>n_neighbors</a:t>
            </a:r>
            <a:endParaRPr lang="en-IN" dirty="0"/>
          </a:p>
          <a:p>
            <a:r>
              <a:rPr lang="en-IN" dirty="0"/>
              <a:t>We are taking best parameter .which gives the better the accuracy </a:t>
            </a:r>
          </a:p>
          <a:p>
            <a:r>
              <a:rPr lang="en-IN" dirty="0" err="1"/>
              <a:t>KNeighborsClassifier</a:t>
            </a:r>
            <a:r>
              <a:rPr lang="en-IN" dirty="0"/>
              <a:t>(</a:t>
            </a:r>
            <a:r>
              <a:rPr lang="en-IN" dirty="0" err="1"/>
              <a:t>n_neighbors</a:t>
            </a:r>
            <a:r>
              <a:rPr lang="en-IN" dirty="0"/>
              <a:t> = 1)</a:t>
            </a:r>
          </a:p>
          <a:p>
            <a:r>
              <a:rPr lang="en-IN" dirty="0"/>
              <a:t>Accuracy of the model(after hyperparameter tuning)is 99.4 percent</a:t>
            </a:r>
          </a:p>
          <a:p>
            <a:endParaRPr lang="en-IN" dirty="0"/>
          </a:p>
        </p:txBody>
      </p:sp>
    </p:spTree>
    <p:extLst>
      <p:ext uri="{BB962C8B-B14F-4D97-AF65-F5344CB8AC3E}">
        <p14:creationId xmlns:p14="http://schemas.microsoft.com/office/powerpoint/2010/main" val="688169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B67E-AF9E-44D7-BD8E-843FF3914FFC}"/>
              </a:ext>
            </a:extLst>
          </p:cNvPr>
          <p:cNvSpPr>
            <a:spLocks noGrp="1"/>
          </p:cNvSpPr>
          <p:nvPr>
            <p:ph type="title"/>
          </p:nvPr>
        </p:nvSpPr>
        <p:spPr/>
        <p:txBody>
          <a:bodyPr/>
          <a:lstStyle/>
          <a:p>
            <a:r>
              <a:rPr lang="en-IN" dirty="0"/>
              <a:t>SUPPORT VECTOR CLASSIFIER</a:t>
            </a:r>
          </a:p>
        </p:txBody>
      </p:sp>
      <p:sp>
        <p:nvSpPr>
          <p:cNvPr id="3" name="Content Placeholder 2">
            <a:extLst>
              <a:ext uri="{FF2B5EF4-FFF2-40B4-BE49-F238E27FC236}">
                <a16:creationId xmlns:a16="http://schemas.microsoft.com/office/drawing/2014/main" id="{20044B2F-44CC-4F2C-94B9-1706F1926DF6}"/>
              </a:ext>
            </a:extLst>
          </p:cNvPr>
          <p:cNvSpPr>
            <a:spLocks noGrp="1"/>
          </p:cNvSpPr>
          <p:nvPr>
            <p:ph idx="1"/>
          </p:nvPr>
        </p:nvSpPr>
        <p:spPr/>
        <p:txBody>
          <a:bodyPr/>
          <a:lstStyle/>
          <a:p>
            <a:r>
              <a:rPr lang="en-IN" b="0" i="0" dirty="0">
                <a:effectLst/>
                <a:latin typeface="+mn-lt"/>
              </a:rPr>
              <a:t>A support vector machine (SVM) is machine learning algorithm that analyses data for classification and regression analysis. SVM is a supervised learning method that looks at data and sorts it into one of two categories. An SVM outputs a map of the sorted data with the margins between the two as far apart as possible. </a:t>
            </a:r>
          </a:p>
          <a:p>
            <a:r>
              <a:rPr lang="en-IN" dirty="0"/>
              <a:t>We are predicting the target by using the  SVM Classifier</a:t>
            </a:r>
          </a:p>
          <a:p>
            <a:r>
              <a:rPr lang="en-IN" dirty="0"/>
              <a:t>We are doing the confusion matrix for  checking the TP,FP,TN and FN  </a:t>
            </a:r>
          </a:p>
          <a:p>
            <a:r>
              <a:rPr lang="en-IN" dirty="0"/>
              <a:t>By Classification report ,we get the F1score,precision,recall and  </a:t>
            </a:r>
            <a:r>
              <a:rPr lang="en-IN" dirty="0" err="1"/>
              <a:t>Accuarcy</a:t>
            </a:r>
            <a:endParaRPr lang="en-IN" dirty="0"/>
          </a:p>
          <a:p>
            <a:r>
              <a:rPr lang="en-IN" dirty="0"/>
              <a:t>The Accuracy of SVM classifier model(before Hyper parameter tuning) is 48.6 percent</a:t>
            </a:r>
          </a:p>
          <a:p>
            <a:endParaRPr lang="en-IN" b="0" i="0" dirty="0">
              <a:effectLst/>
              <a:latin typeface="+mn-lt"/>
            </a:endParaRPr>
          </a:p>
          <a:p>
            <a:endParaRPr lang="en-IN" dirty="0">
              <a:latin typeface="+mn-lt"/>
            </a:endParaRPr>
          </a:p>
        </p:txBody>
      </p:sp>
    </p:spTree>
    <p:extLst>
      <p:ext uri="{BB962C8B-B14F-4D97-AF65-F5344CB8AC3E}">
        <p14:creationId xmlns:p14="http://schemas.microsoft.com/office/powerpoint/2010/main" val="2876599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EC4BC-0903-48B1-B45C-425BC2533DCD}"/>
              </a:ext>
            </a:extLst>
          </p:cNvPr>
          <p:cNvSpPr>
            <a:spLocks noGrp="1"/>
          </p:cNvSpPr>
          <p:nvPr>
            <p:ph type="title"/>
          </p:nvPr>
        </p:nvSpPr>
        <p:spPr/>
        <p:txBody>
          <a:bodyPr/>
          <a:lstStyle/>
          <a:p>
            <a:r>
              <a:rPr lang="en-IN" dirty="0"/>
              <a:t>SUPPORT VECTOR MACHINE</a:t>
            </a:r>
            <a:br>
              <a:rPr lang="en-IN" dirty="0"/>
            </a:br>
            <a:r>
              <a:rPr lang="en-IN" dirty="0"/>
              <a:t>(HYPERPARAMETER TUNING)</a:t>
            </a:r>
          </a:p>
        </p:txBody>
      </p:sp>
      <p:sp>
        <p:nvSpPr>
          <p:cNvPr id="3" name="Content Placeholder 2">
            <a:extLst>
              <a:ext uri="{FF2B5EF4-FFF2-40B4-BE49-F238E27FC236}">
                <a16:creationId xmlns:a16="http://schemas.microsoft.com/office/drawing/2014/main" id="{4E727539-85A4-401F-8609-8FE171B54AFE}"/>
              </a:ext>
            </a:extLst>
          </p:cNvPr>
          <p:cNvSpPr>
            <a:spLocks noGrp="1"/>
          </p:cNvSpPr>
          <p:nvPr>
            <p:ph idx="1"/>
          </p:nvPr>
        </p:nvSpPr>
        <p:spPr/>
        <p:txBody>
          <a:bodyPr/>
          <a:lstStyle/>
          <a:p>
            <a:r>
              <a:rPr lang="en-IN" dirty="0" err="1"/>
              <a:t>HyperParameter</a:t>
            </a:r>
            <a:r>
              <a:rPr lang="en-IN" dirty="0"/>
              <a:t>  tuning of the SVM Classifier(To find the best tuning parameter of the KNN Classifier .we are doing </a:t>
            </a:r>
            <a:r>
              <a:rPr lang="en-IN" dirty="0" err="1"/>
              <a:t>gridsearchcv</a:t>
            </a:r>
            <a:r>
              <a:rPr lang="en-IN" dirty="0"/>
              <a:t>)</a:t>
            </a:r>
          </a:p>
          <a:p>
            <a:r>
              <a:rPr lang="en-IN" dirty="0"/>
              <a:t>Tuning Parameter  are  C ,gamma ,kernel</a:t>
            </a:r>
          </a:p>
          <a:p>
            <a:r>
              <a:rPr lang="en-IN" dirty="0"/>
              <a:t>We are taking best parameter .which gives the better the accuracy</a:t>
            </a:r>
          </a:p>
          <a:p>
            <a:r>
              <a:rPr lang="en-IN" dirty="0"/>
              <a:t>SVC(kernel='</a:t>
            </a:r>
            <a:r>
              <a:rPr lang="en-IN" dirty="0" err="1"/>
              <a:t>rbf</a:t>
            </a:r>
            <a:r>
              <a:rPr lang="en-IN" dirty="0"/>
              <a:t>',C = 100,gamma = 1) </a:t>
            </a:r>
          </a:p>
          <a:p>
            <a:r>
              <a:rPr lang="en-IN" dirty="0"/>
              <a:t>Accuracy of the model(after hyperparameter tuning)is 99.4 percent</a:t>
            </a:r>
          </a:p>
          <a:p>
            <a:endParaRPr lang="en-IN" dirty="0"/>
          </a:p>
        </p:txBody>
      </p:sp>
    </p:spTree>
    <p:extLst>
      <p:ext uri="{BB962C8B-B14F-4D97-AF65-F5344CB8AC3E}">
        <p14:creationId xmlns:p14="http://schemas.microsoft.com/office/powerpoint/2010/main" val="1158856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8B425-D162-4723-A549-BE90F29297C5}"/>
              </a:ext>
            </a:extLst>
          </p:cNvPr>
          <p:cNvSpPr>
            <a:spLocks noGrp="1"/>
          </p:cNvSpPr>
          <p:nvPr>
            <p:ph type="title"/>
          </p:nvPr>
        </p:nvSpPr>
        <p:spPr>
          <a:xfrm>
            <a:off x="646111" y="443840"/>
            <a:ext cx="9404723" cy="1400530"/>
          </a:xfrm>
        </p:spPr>
        <p:txBody>
          <a:bodyPr/>
          <a:lstStyle/>
          <a:p>
            <a:r>
              <a:rPr lang="en-IN" dirty="0"/>
              <a:t>AUC score of the models</a:t>
            </a:r>
          </a:p>
        </p:txBody>
      </p:sp>
      <p:pic>
        <p:nvPicPr>
          <p:cNvPr id="5" name="Content Placeholder 4">
            <a:extLst>
              <a:ext uri="{FF2B5EF4-FFF2-40B4-BE49-F238E27FC236}">
                <a16:creationId xmlns:a16="http://schemas.microsoft.com/office/drawing/2014/main" id="{4E8E2ABD-EC3B-4300-9686-F17B87DB07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2651" y="1669003"/>
            <a:ext cx="8079822" cy="4543245"/>
          </a:xfrm>
        </p:spPr>
      </p:pic>
    </p:spTree>
    <p:extLst>
      <p:ext uri="{BB962C8B-B14F-4D97-AF65-F5344CB8AC3E}">
        <p14:creationId xmlns:p14="http://schemas.microsoft.com/office/powerpoint/2010/main" val="2583476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E6E60-756F-446E-A39E-768948140059}"/>
              </a:ext>
            </a:extLst>
          </p:cNvPr>
          <p:cNvSpPr>
            <a:spLocks noGrp="1"/>
          </p:cNvSpPr>
          <p:nvPr>
            <p:ph type="title"/>
          </p:nvPr>
        </p:nvSpPr>
        <p:spPr/>
        <p:txBody>
          <a:bodyPr/>
          <a:lstStyle/>
          <a:p>
            <a:r>
              <a:rPr lang="en-IN" dirty="0"/>
              <a:t>PRECISION Score of the models</a:t>
            </a:r>
          </a:p>
        </p:txBody>
      </p:sp>
      <p:pic>
        <p:nvPicPr>
          <p:cNvPr id="5" name="Content Placeholder 4">
            <a:extLst>
              <a:ext uri="{FF2B5EF4-FFF2-40B4-BE49-F238E27FC236}">
                <a16:creationId xmlns:a16="http://schemas.microsoft.com/office/drawing/2014/main" id="{9DE254D6-CB67-4058-92D5-ADB4687B06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4928" y="2052638"/>
            <a:ext cx="8403919" cy="4195762"/>
          </a:xfrm>
        </p:spPr>
      </p:pic>
    </p:spTree>
    <p:extLst>
      <p:ext uri="{BB962C8B-B14F-4D97-AF65-F5344CB8AC3E}">
        <p14:creationId xmlns:p14="http://schemas.microsoft.com/office/powerpoint/2010/main" val="1442418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42002-C7E6-48D5-AF17-8925B9A76CFB}"/>
              </a:ext>
            </a:extLst>
          </p:cNvPr>
          <p:cNvSpPr>
            <a:spLocks noGrp="1"/>
          </p:cNvSpPr>
          <p:nvPr>
            <p:ph type="title"/>
          </p:nvPr>
        </p:nvSpPr>
        <p:spPr/>
        <p:txBody>
          <a:bodyPr/>
          <a:lstStyle/>
          <a:p>
            <a:r>
              <a:rPr lang="en-IN" dirty="0">
                <a:solidFill>
                  <a:schemeClr val="bg1"/>
                </a:solidFill>
              </a:rPr>
              <a:t>DATA DESCRIPTION </a:t>
            </a:r>
          </a:p>
        </p:txBody>
      </p:sp>
      <p:sp>
        <p:nvSpPr>
          <p:cNvPr id="3" name="Content Placeholder 2">
            <a:extLst>
              <a:ext uri="{FF2B5EF4-FFF2-40B4-BE49-F238E27FC236}">
                <a16:creationId xmlns:a16="http://schemas.microsoft.com/office/drawing/2014/main" id="{004DA362-8824-4B89-99C2-B2D326DCB6F5}"/>
              </a:ext>
            </a:extLst>
          </p:cNvPr>
          <p:cNvSpPr>
            <a:spLocks noGrp="1"/>
          </p:cNvSpPr>
          <p:nvPr>
            <p:ph idx="1"/>
          </p:nvPr>
        </p:nvSpPr>
        <p:spPr/>
        <p:txBody>
          <a:bodyPr/>
          <a:lstStyle/>
          <a:p>
            <a:r>
              <a:rPr lang="en-IN" b="0" i="0" dirty="0">
                <a:effectLst/>
                <a:latin typeface="Helvetica Neue"/>
              </a:rPr>
              <a:t>The file Bank.xls contains data on 5000 customers. The data include customer demographic information (age, income, etc.), the customer's relationship with the bank (mortgage, securities account, etc.), and the customer response to the last personal loan campaign (Personal Loan). Among these 5000 customers, only 480 (= 9.6%) accepted the personal loan that was offered to them in the earlier campaign</a:t>
            </a:r>
          </a:p>
          <a:p>
            <a:pPr marL="0" indent="0">
              <a:buNone/>
            </a:pPr>
            <a:endParaRPr lang="en-IN" dirty="0"/>
          </a:p>
        </p:txBody>
      </p:sp>
    </p:spTree>
    <p:extLst>
      <p:ext uri="{BB962C8B-B14F-4D97-AF65-F5344CB8AC3E}">
        <p14:creationId xmlns:p14="http://schemas.microsoft.com/office/powerpoint/2010/main" val="932217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A2C9F-00BE-4F19-BE4B-30D295FC1507}"/>
              </a:ext>
            </a:extLst>
          </p:cNvPr>
          <p:cNvSpPr>
            <a:spLocks noGrp="1"/>
          </p:cNvSpPr>
          <p:nvPr>
            <p:ph type="title"/>
          </p:nvPr>
        </p:nvSpPr>
        <p:spPr/>
        <p:txBody>
          <a:bodyPr/>
          <a:lstStyle/>
          <a:p>
            <a:r>
              <a:rPr lang="en-IN" dirty="0"/>
              <a:t>RECALL Score of the models</a:t>
            </a:r>
          </a:p>
        </p:txBody>
      </p:sp>
      <p:pic>
        <p:nvPicPr>
          <p:cNvPr id="5" name="Content Placeholder 4">
            <a:extLst>
              <a:ext uri="{FF2B5EF4-FFF2-40B4-BE49-F238E27FC236}">
                <a16:creationId xmlns:a16="http://schemas.microsoft.com/office/drawing/2014/main" id="{54C697A3-B322-4213-82A3-6C1FAC2D28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1288" y="2052638"/>
            <a:ext cx="8831199" cy="4195762"/>
          </a:xfrm>
        </p:spPr>
      </p:pic>
    </p:spTree>
    <p:extLst>
      <p:ext uri="{BB962C8B-B14F-4D97-AF65-F5344CB8AC3E}">
        <p14:creationId xmlns:p14="http://schemas.microsoft.com/office/powerpoint/2010/main" val="4014456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1CBC7-DBA0-4AC3-8C7A-6BB229C4670A}"/>
              </a:ext>
            </a:extLst>
          </p:cNvPr>
          <p:cNvSpPr>
            <a:spLocks noGrp="1"/>
          </p:cNvSpPr>
          <p:nvPr>
            <p:ph type="title"/>
          </p:nvPr>
        </p:nvSpPr>
        <p:spPr/>
        <p:txBody>
          <a:bodyPr/>
          <a:lstStyle/>
          <a:p>
            <a:r>
              <a:rPr lang="en-IN" dirty="0"/>
              <a:t>ACCURACY of the models</a:t>
            </a:r>
          </a:p>
        </p:txBody>
      </p:sp>
      <p:pic>
        <p:nvPicPr>
          <p:cNvPr id="5" name="Content Placeholder 4">
            <a:extLst>
              <a:ext uri="{FF2B5EF4-FFF2-40B4-BE49-F238E27FC236}">
                <a16:creationId xmlns:a16="http://schemas.microsoft.com/office/drawing/2014/main" id="{C1CA8244-1BF1-4030-BCF3-F7365B87E7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1500" y="2052638"/>
            <a:ext cx="8690775" cy="4195762"/>
          </a:xfrm>
        </p:spPr>
      </p:pic>
    </p:spTree>
    <p:extLst>
      <p:ext uri="{BB962C8B-B14F-4D97-AF65-F5344CB8AC3E}">
        <p14:creationId xmlns:p14="http://schemas.microsoft.com/office/powerpoint/2010/main" val="1162608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D3DD4-6061-4A3E-9E08-FD6F98DC9AC5}"/>
              </a:ext>
            </a:extLst>
          </p:cNvPr>
          <p:cNvSpPr>
            <a:spLocks noGrp="1"/>
          </p:cNvSpPr>
          <p:nvPr>
            <p:ph type="title"/>
          </p:nvPr>
        </p:nvSpPr>
        <p:spPr/>
        <p:txBody>
          <a:bodyPr/>
          <a:lstStyle/>
          <a:p>
            <a:r>
              <a:rPr lang="en-IN" dirty="0"/>
              <a:t>KAPPA Score of the models</a:t>
            </a:r>
          </a:p>
        </p:txBody>
      </p:sp>
      <p:pic>
        <p:nvPicPr>
          <p:cNvPr id="5" name="Content Placeholder 4">
            <a:extLst>
              <a:ext uri="{FF2B5EF4-FFF2-40B4-BE49-F238E27FC236}">
                <a16:creationId xmlns:a16="http://schemas.microsoft.com/office/drawing/2014/main" id="{0AF0C001-4F9B-4A82-947E-E70A39D68C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8840" y="2052638"/>
            <a:ext cx="8416096" cy="4195762"/>
          </a:xfrm>
        </p:spPr>
      </p:pic>
    </p:spTree>
    <p:extLst>
      <p:ext uri="{BB962C8B-B14F-4D97-AF65-F5344CB8AC3E}">
        <p14:creationId xmlns:p14="http://schemas.microsoft.com/office/powerpoint/2010/main" val="21013837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50B02-C68C-4322-9C7D-EE105119E9CE}"/>
              </a:ext>
            </a:extLst>
          </p:cNvPr>
          <p:cNvSpPr>
            <a:spLocks noGrp="1"/>
          </p:cNvSpPr>
          <p:nvPr>
            <p:ph type="title"/>
          </p:nvPr>
        </p:nvSpPr>
        <p:spPr/>
        <p:txBody>
          <a:bodyPr/>
          <a:lstStyle/>
          <a:p>
            <a:r>
              <a:rPr lang="en-IN" dirty="0"/>
              <a:t>F1_SCORE of the models</a:t>
            </a:r>
          </a:p>
        </p:txBody>
      </p:sp>
      <p:pic>
        <p:nvPicPr>
          <p:cNvPr id="5" name="Content Placeholder 4">
            <a:extLst>
              <a:ext uri="{FF2B5EF4-FFF2-40B4-BE49-F238E27FC236}">
                <a16:creationId xmlns:a16="http://schemas.microsoft.com/office/drawing/2014/main" id="{13D15722-5526-48B9-87E4-BCC5AFFBF4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2026" y="2052638"/>
            <a:ext cx="8529724" cy="4195762"/>
          </a:xfrm>
        </p:spPr>
      </p:pic>
    </p:spTree>
    <p:extLst>
      <p:ext uri="{BB962C8B-B14F-4D97-AF65-F5344CB8AC3E}">
        <p14:creationId xmlns:p14="http://schemas.microsoft.com/office/powerpoint/2010/main" val="21404065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693-E783-4DAE-8895-3AF6AC807A01}"/>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1DB5205B-CE57-40FF-891C-21AFC2EDF765}"/>
              </a:ext>
            </a:extLst>
          </p:cNvPr>
          <p:cNvSpPr>
            <a:spLocks noGrp="1"/>
          </p:cNvSpPr>
          <p:nvPr>
            <p:ph idx="1"/>
          </p:nvPr>
        </p:nvSpPr>
        <p:spPr/>
        <p:txBody>
          <a:bodyPr/>
          <a:lstStyle/>
          <a:p>
            <a:r>
              <a:rPr lang="en-IN" dirty="0"/>
              <a:t>Most of the models  are predicting the same results like  Random Forest Classifier, Decision Tree classifier, Gradient Boosting Classifier, KNN classifier, </a:t>
            </a:r>
            <a:r>
              <a:rPr lang="en-IN" dirty="0" err="1"/>
              <a:t>Svm</a:t>
            </a:r>
            <a:r>
              <a:rPr lang="en-IN" dirty="0"/>
              <a:t> classifier(after grid) produces the accuracy of 98 to 99 percent</a:t>
            </a:r>
          </a:p>
          <a:p>
            <a:r>
              <a:rPr lang="en-IN" dirty="0"/>
              <a:t>Logistic Regression ,SVM( before grid ) produces the less Accuracy comparing to the other models</a:t>
            </a:r>
          </a:p>
        </p:txBody>
      </p:sp>
    </p:spTree>
    <p:extLst>
      <p:ext uri="{BB962C8B-B14F-4D97-AF65-F5344CB8AC3E}">
        <p14:creationId xmlns:p14="http://schemas.microsoft.com/office/powerpoint/2010/main" val="11493422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36F12-5238-4E0E-A3E9-4AEB277BD673}"/>
              </a:ext>
            </a:extLst>
          </p:cNvPr>
          <p:cNvSpPr>
            <a:spLocks noGrp="1"/>
          </p:cNvSpPr>
          <p:nvPr>
            <p:ph type="title"/>
          </p:nvPr>
        </p:nvSpPr>
        <p:spPr/>
        <p:txBody>
          <a:bodyPr/>
          <a:lstStyle/>
          <a:p>
            <a:r>
              <a:rPr lang="en-IN" dirty="0"/>
              <a:t>KEY FINDING</a:t>
            </a:r>
          </a:p>
        </p:txBody>
      </p:sp>
      <p:sp>
        <p:nvSpPr>
          <p:cNvPr id="3" name="Content Placeholder 2">
            <a:extLst>
              <a:ext uri="{FF2B5EF4-FFF2-40B4-BE49-F238E27FC236}">
                <a16:creationId xmlns:a16="http://schemas.microsoft.com/office/drawing/2014/main" id="{06CD0951-D9DC-4EF2-86AD-1E763A3858F7}"/>
              </a:ext>
            </a:extLst>
          </p:cNvPr>
          <p:cNvSpPr>
            <a:spLocks noGrp="1"/>
          </p:cNvSpPr>
          <p:nvPr>
            <p:ph idx="1"/>
          </p:nvPr>
        </p:nvSpPr>
        <p:spPr/>
        <p:txBody>
          <a:bodyPr/>
          <a:lstStyle/>
          <a:p>
            <a:r>
              <a:rPr lang="en-IN" b="0" i="0" dirty="0" err="1">
                <a:effectLst/>
                <a:latin typeface="+mn-lt"/>
              </a:rPr>
              <a:t>CCAvg</a:t>
            </a:r>
            <a:r>
              <a:rPr lang="en-IN" b="0" i="0" dirty="0">
                <a:effectLst/>
                <a:latin typeface="+mn-lt"/>
              </a:rPr>
              <a:t> : Avg. spending on credit cards per month ($000),</a:t>
            </a:r>
          </a:p>
          <a:p>
            <a:r>
              <a:rPr lang="en-IN" b="0" i="0" dirty="0">
                <a:effectLst/>
                <a:latin typeface="+mn-lt"/>
              </a:rPr>
              <a:t>Credit card : Does the customer use a credit card issued this two plays the major role in predicting the customer will get personal loan or not</a:t>
            </a:r>
          </a:p>
          <a:p>
            <a:r>
              <a:rPr lang="en-IN" dirty="0">
                <a:latin typeface="+mn-lt"/>
              </a:rPr>
              <a:t>ID(</a:t>
            </a:r>
            <a:r>
              <a:rPr lang="en-IN" b="0" i="0" dirty="0">
                <a:effectLst/>
                <a:latin typeface="+mn-lt"/>
              </a:rPr>
              <a:t>Customer ID</a:t>
            </a:r>
            <a:r>
              <a:rPr lang="en-IN" dirty="0">
                <a:latin typeface="+mn-lt"/>
              </a:rPr>
              <a:t>),ZIP code is not so good for the predicting the customer  will get personal loan or not</a:t>
            </a:r>
          </a:p>
        </p:txBody>
      </p:sp>
    </p:spTree>
    <p:extLst>
      <p:ext uri="{BB962C8B-B14F-4D97-AF65-F5344CB8AC3E}">
        <p14:creationId xmlns:p14="http://schemas.microsoft.com/office/powerpoint/2010/main" val="4220028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88DFF-74F2-4A58-8A4D-E472D75D30E6}"/>
              </a:ext>
            </a:extLst>
          </p:cNvPr>
          <p:cNvSpPr>
            <a:spLocks noGrp="1"/>
          </p:cNvSpPr>
          <p:nvPr>
            <p:ph type="title"/>
          </p:nvPr>
        </p:nvSpPr>
        <p:spPr/>
        <p:txBody>
          <a:bodyPr/>
          <a:lstStyle/>
          <a:p>
            <a:r>
              <a:rPr lang="en-IN" dirty="0"/>
              <a:t>Helpful for Business</a:t>
            </a:r>
          </a:p>
        </p:txBody>
      </p:sp>
      <p:sp>
        <p:nvSpPr>
          <p:cNvPr id="3" name="Content Placeholder 2">
            <a:extLst>
              <a:ext uri="{FF2B5EF4-FFF2-40B4-BE49-F238E27FC236}">
                <a16:creationId xmlns:a16="http://schemas.microsoft.com/office/drawing/2014/main" id="{3ADE97AD-1D70-4C8A-AFA6-CC40C6BB699E}"/>
              </a:ext>
            </a:extLst>
          </p:cNvPr>
          <p:cNvSpPr>
            <a:spLocks noGrp="1"/>
          </p:cNvSpPr>
          <p:nvPr>
            <p:ph idx="1"/>
          </p:nvPr>
        </p:nvSpPr>
        <p:spPr>
          <a:xfrm>
            <a:off x="1023413" y="1697811"/>
            <a:ext cx="8946541" cy="4195481"/>
          </a:xfrm>
        </p:spPr>
        <p:txBody>
          <a:bodyPr>
            <a:normAutofit fontScale="85000" lnSpcReduction="10000"/>
          </a:bodyPr>
          <a:lstStyle/>
          <a:p>
            <a:pPr algn="l"/>
            <a:r>
              <a:rPr lang="en-IN" b="0" i="0" dirty="0">
                <a:effectLst/>
                <a:latin typeface="Helvetica Neue"/>
              </a:rPr>
              <a:t>Age : Customer's age in completed years</a:t>
            </a:r>
          </a:p>
          <a:p>
            <a:pPr algn="l"/>
            <a:r>
              <a:rPr lang="en-IN" b="0" i="0" dirty="0">
                <a:effectLst/>
                <a:latin typeface="Helvetica Neue"/>
              </a:rPr>
              <a:t>Experience : #years of professional experience</a:t>
            </a:r>
          </a:p>
          <a:p>
            <a:pPr algn="l"/>
            <a:r>
              <a:rPr lang="en-IN" b="0" i="0" dirty="0">
                <a:effectLst/>
                <a:latin typeface="Helvetica Neue"/>
              </a:rPr>
              <a:t>Income : Annual income of the customer ($000)</a:t>
            </a:r>
          </a:p>
          <a:p>
            <a:pPr algn="l"/>
            <a:r>
              <a:rPr lang="en-IN" b="0" i="0" dirty="0">
                <a:effectLst/>
                <a:latin typeface="Helvetica Neue"/>
              </a:rPr>
              <a:t>Family : Family size of the customer</a:t>
            </a:r>
          </a:p>
          <a:p>
            <a:pPr algn="l"/>
            <a:r>
              <a:rPr lang="en-IN" b="0" i="0" dirty="0" err="1">
                <a:effectLst/>
                <a:latin typeface="Helvetica Neue"/>
              </a:rPr>
              <a:t>CCAvg</a:t>
            </a:r>
            <a:r>
              <a:rPr lang="en-IN" b="0" i="0" dirty="0">
                <a:effectLst/>
                <a:latin typeface="Helvetica Neue"/>
              </a:rPr>
              <a:t> : Avg. spending on credit cards per month ($000)</a:t>
            </a:r>
          </a:p>
          <a:p>
            <a:pPr algn="l"/>
            <a:r>
              <a:rPr lang="en-IN" b="0" i="0" dirty="0">
                <a:effectLst/>
                <a:latin typeface="Helvetica Neue"/>
              </a:rPr>
              <a:t>Education : Education Level. 1: Undergrad; 2: Graduate; 3: Advanced/Professional</a:t>
            </a:r>
          </a:p>
          <a:p>
            <a:pPr algn="l"/>
            <a:r>
              <a:rPr lang="en-IN" b="0" i="0" dirty="0">
                <a:effectLst/>
                <a:latin typeface="Helvetica Neue"/>
              </a:rPr>
              <a:t>Mortgage : Value of house mortgage if any. ($000)</a:t>
            </a:r>
          </a:p>
          <a:p>
            <a:pPr algn="l"/>
            <a:r>
              <a:rPr lang="en-IN" b="0" i="0" dirty="0">
                <a:effectLst/>
                <a:latin typeface="Helvetica Neue"/>
              </a:rPr>
              <a:t>CD Account : Does the customer have a certificate of deposit (CD) account with the bank?</a:t>
            </a:r>
          </a:p>
          <a:p>
            <a:pPr algn="l"/>
            <a:r>
              <a:rPr lang="en-IN" b="0" i="0" dirty="0">
                <a:effectLst/>
                <a:latin typeface="Helvetica Neue"/>
              </a:rPr>
              <a:t>Online : Does the customer use internet banking facilities?</a:t>
            </a:r>
          </a:p>
          <a:p>
            <a:pPr algn="l"/>
            <a:r>
              <a:rPr lang="en-IN" b="0" i="0" dirty="0">
                <a:effectLst/>
                <a:latin typeface="Helvetica Neue"/>
              </a:rPr>
              <a:t>Credit card : Does the customer use a credit card issued </a:t>
            </a:r>
          </a:p>
          <a:p>
            <a:r>
              <a:rPr lang="en-IN" dirty="0">
                <a:latin typeface="Helvetica Neue"/>
              </a:rPr>
              <a:t>By using this features we can predict the </a:t>
            </a:r>
            <a:r>
              <a:rPr lang="en-IN" b="0" i="0" dirty="0">
                <a:effectLst/>
                <a:latin typeface="Helvetica Neue"/>
              </a:rPr>
              <a:t>customer accept the personal loan </a:t>
            </a:r>
          </a:p>
          <a:p>
            <a:endParaRPr lang="en-IN" dirty="0"/>
          </a:p>
        </p:txBody>
      </p:sp>
    </p:spTree>
    <p:extLst>
      <p:ext uri="{BB962C8B-B14F-4D97-AF65-F5344CB8AC3E}">
        <p14:creationId xmlns:p14="http://schemas.microsoft.com/office/powerpoint/2010/main" val="4251914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3077A-1C4F-4793-AF8F-75DEE95E820F}"/>
              </a:ext>
            </a:extLst>
          </p:cNvPr>
          <p:cNvSpPr>
            <a:spLocks noGrp="1"/>
          </p:cNvSpPr>
          <p:nvPr>
            <p:ph type="title"/>
          </p:nvPr>
        </p:nvSpPr>
        <p:spPr/>
        <p:txBody>
          <a:bodyPr/>
          <a:lstStyle/>
          <a:p>
            <a:r>
              <a:rPr lang="en-IN" b="1" dirty="0">
                <a:solidFill>
                  <a:schemeClr val="bg1"/>
                </a:solidFill>
                <a:latin typeface="Helvetica Neue"/>
              </a:rPr>
              <a:t>ATTRIBUTE INFORMATION</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50AA84B8-3529-4D81-8437-7BB9C0B2267E}"/>
              </a:ext>
            </a:extLst>
          </p:cNvPr>
          <p:cNvSpPr>
            <a:spLocks noGrp="1"/>
          </p:cNvSpPr>
          <p:nvPr>
            <p:ph idx="1"/>
          </p:nvPr>
        </p:nvSpPr>
        <p:spPr>
          <a:xfrm>
            <a:off x="792593" y="1573524"/>
            <a:ext cx="8946541" cy="4195481"/>
          </a:xfrm>
        </p:spPr>
        <p:txBody>
          <a:bodyPr>
            <a:normAutofit fontScale="70000" lnSpcReduction="20000"/>
          </a:bodyPr>
          <a:lstStyle/>
          <a:p>
            <a:pPr algn="l"/>
            <a:r>
              <a:rPr lang="en-IN" b="0" i="0" dirty="0">
                <a:effectLst/>
                <a:latin typeface="Helvetica Neue"/>
              </a:rPr>
              <a:t>1.ID : Customer ID</a:t>
            </a:r>
          </a:p>
          <a:p>
            <a:pPr algn="l"/>
            <a:r>
              <a:rPr lang="en-IN" b="0" i="0" dirty="0">
                <a:effectLst/>
                <a:latin typeface="Helvetica Neue"/>
              </a:rPr>
              <a:t>2.Age : Customer's age in completed years</a:t>
            </a:r>
          </a:p>
          <a:p>
            <a:pPr algn="l"/>
            <a:r>
              <a:rPr lang="en-IN" b="0" i="0" dirty="0">
                <a:effectLst/>
                <a:latin typeface="Helvetica Neue"/>
              </a:rPr>
              <a:t>3.Experience : #years of professional experience</a:t>
            </a:r>
          </a:p>
          <a:p>
            <a:pPr algn="l"/>
            <a:r>
              <a:rPr lang="en-IN" b="0" i="0" dirty="0">
                <a:effectLst/>
                <a:latin typeface="Helvetica Neue"/>
              </a:rPr>
              <a:t>4.Income : Annual income of the customer ($000)</a:t>
            </a:r>
          </a:p>
          <a:p>
            <a:pPr algn="l"/>
            <a:r>
              <a:rPr lang="en-IN" b="0" i="0" dirty="0">
                <a:effectLst/>
                <a:latin typeface="Helvetica Neue"/>
              </a:rPr>
              <a:t>5.ZIP Code : Home Address ZIP code.</a:t>
            </a:r>
          </a:p>
          <a:p>
            <a:pPr algn="l"/>
            <a:r>
              <a:rPr lang="en-IN" b="0" i="0" dirty="0">
                <a:effectLst/>
                <a:latin typeface="Helvetica Neue"/>
              </a:rPr>
              <a:t>6.Family : Family size of the customer</a:t>
            </a:r>
          </a:p>
          <a:p>
            <a:pPr algn="l"/>
            <a:r>
              <a:rPr lang="en-IN" b="0" i="0" dirty="0">
                <a:effectLst/>
                <a:latin typeface="Helvetica Neue"/>
              </a:rPr>
              <a:t>7.CCAvg : Avg. spending on credit cards per month ($000)</a:t>
            </a:r>
          </a:p>
          <a:p>
            <a:pPr algn="l"/>
            <a:r>
              <a:rPr lang="en-IN" b="0" i="0" dirty="0">
                <a:effectLst/>
                <a:latin typeface="Helvetica Neue"/>
              </a:rPr>
              <a:t>8.Education : Education Level. 1: Undergrad; 2: Graduate; 3: Advanced/Professional</a:t>
            </a:r>
          </a:p>
          <a:p>
            <a:pPr algn="l"/>
            <a:r>
              <a:rPr lang="en-IN" b="0" i="0" dirty="0">
                <a:effectLst/>
                <a:latin typeface="Helvetica Neue"/>
              </a:rPr>
              <a:t>9.Mortgage : Value of house mortgage if any. ($000)</a:t>
            </a:r>
          </a:p>
          <a:p>
            <a:pPr algn="l"/>
            <a:r>
              <a:rPr lang="en-IN" b="0" i="0" dirty="0">
                <a:effectLst/>
                <a:latin typeface="Helvetica Neue"/>
              </a:rPr>
              <a:t>10.Personal Loan : Did this customer accept the personal loan offered in the last campaign?</a:t>
            </a:r>
          </a:p>
          <a:p>
            <a:pPr algn="l"/>
            <a:r>
              <a:rPr lang="en-IN" b="0" i="0" dirty="0">
                <a:effectLst/>
                <a:latin typeface="Helvetica Neue"/>
              </a:rPr>
              <a:t>11.Securities Account : Does the customer have a securities account with the bank?</a:t>
            </a:r>
          </a:p>
          <a:p>
            <a:pPr algn="l"/>
            <a:r>
              <a:rPr lang="en-IN" b="0" i="0" dirty="0">
                <a:effectLst/>
                <a:latin typeface="Helvetica Neue"/>
              </a:rPr>
              <a:t>12.CD Account : Does the customer have a certificate of deposit (CD) account with the bank?</a:t>
            </a:r>
          </a:p>
          <a:p>
            <a:pPr algn="l"/>
            <a:r>
              <a:rPr lang="en-IN" b="0" i="0" dirty="0">
                <a:effectLst/>
                <a:latin typeface="Helvetica Neue"/>
              </a:rPr>
              <a:t>13.Online : Does the customer use internet banking facilities?</a:t>
            </a:r>
          </a:p>
          <a:p>
            <a:pPr algn="l"/>
            <a:r>
              <a:rPr lang="en-IN" b="0" i="0" dirty="0">
                <a:effectLst/>
                <a:latin typeface="Helvetica Neue"/>
              </a:rPr>
              <a:t>14.Credit card : Does the customer use a credit card issued by</a:t>
            </a:r>
          </a:p>
          <a:p>
            <a:endParaRPr lang="en-IN" dirty="0"/>
          </a:p>
        </p:txBody>
      </p:sp>
    </p:spTree>
    <p:extLst>
      <p:ext uri="{BB962C8B-B14F-4D97-AF65-F5344CB8AC3E}">
        <p14:creationId xmlns:p14="http://schemas.microsoft.com/office/powerpoint/2010/main" val="2884380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3D1CC-AF8F-4FA4-8D15-987E3313C585}"/>
              </a:ext>
            </a:extLst>
          </p:cNvPr>
          <p:cNvSpPr>
            <a:spLocks noGrp="1"/>
          </p:cNvSpPr>
          <p:nvPr>
            <p:ph type="title"/>
          </p:nvPr>
        </p:nvSpPr>
        <p:spPr/>
        <p:txBody>
          <a:bodyPr/>
          <a:lstStyle/>
          <a:p>
            <a:r>
              <a:rPr lang="en-IN" dirty="0">
                <a:solidFill>
                  <a:schemeClr val="bg1"/>
                </a:solidFill>
              </a:rPr>
              <a:t>PROCEDURE</a:t>
            </a:r>
          </a:p>
        </p:txBody>
      </p:sp>
      <p:graphicFrame>
        <p:nvGraphicFramePr>
          <p:cNvPr id="4" name="Content Placeholder 3">
            <a:extLst>
              <a:ext uri="{FF2B5EF4-FFF2-40B4-BE49-F238E27FC236}">
                <a16:creationId xmlns:a16="http://schemas.microsoft.com/office/drawing/2014/main" id="{FDD5E26B-5781-4DC6-BCE4-12C0BD8F8367}"/>
              </a:ext>
            </a:extLst>
          </p:cNvPr>
          <p:cNvGraphicFramePr>
            <a:graphicFrameLocks noGrp="1"/>
          </p:cNvGraphicFramePr>
          <p:nvPr>
            <p:ph idx="1"/>
            <p:extLst>
              <p:ext uri="{D42A27DB-BD31-4B8C-83A1-F6EECF244321}">
                <p14:modId xmlns:p14="http://schemas.microsoft.com/office/powerpoint/2010/main" val="3435933825"/>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7453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F76C-22E2-4DF9-814D-DC6806188A81}"/>
              </a:ext>
            </a:extLst>
          </p:cNvPr>
          <p:cNvSpPr>
            <a:spLocks noGrp="1"/>
          </p:cNvSpPr>
          <p:nvPr>
            <p:ph type="title"/>
          </p:nvPr>
        </p:nvSpPr>
        <p:spPr/>
        <p:txBody>
          <a:bodyPr/>
          <a:lstStyle/>
          <a:p>
            <a:r>
              <a:rPr lang="en-IN" dirty="0">
                <a:solidFill>
                  <a:schemeClr val="bg1"/>
                </a:solidFill>
              </a:rPr>
              <a:t>BASIC DATA CHECK</a:t>
            </a:r>
          </a:p>
        </p:txBody>
      </p:sp>
      <p:sp>
        <p:nvSpPr>
          <p:cNvPr id="3" name="Content Placeholder 2">
            <a:extLst>
              <a:ext uri="{FF2B5EF4-FFF2-40B4-BE49-F238E27FC236}">
                <a16:creationId xmlns:a16="http://schemas.microsoft.com/office/drawing/2014/main" id="{85D822E4-5A28-4954-B591-54591B52DE9B}"/>
              </a:ext>
            </a:extLst>
          </p:cNvPr>
          <p:cNvSpPr>
            <a:spLocks noGrp="1"/>
          </p:cNvSpPr>
          <p:nvPr>
            <p:ph idx="1"/>
          </p:nvPr>
        </p:nvSpPr>
        <p:spPr/>
        <p:txBody>
          <a:bodyPr/>
          <a:lstStyle/>
          <a:p>
            <a:r>
              <a:rPr lang="en-IN" dirty="0"/>
              <a:t>Understanding the  dataset</a:t>
            </a:r>
          </a:p>
          <a:p>
            <a:r>
              <a:rPr lang="en-IN" dirty="0"/>
              <a:t>Describing the Categorical variable</a:t>
            </a:r>
          </a:p>
          <a:p>
            <a:r>
              <a:rPr lang="en-IN" dirty="0"/>
              <a:t>Describing the Numerical Variable</a:t>
            </a:r>
          </a:p>
          <a:p>
            <a:r>
              <a:rPr lang="en-IN" dirty="0"/>
              <a:t>Checking the dataset is balanced or imbalanced </a:t>
            </a:r>
          </a:p>
          <a:p>
            <a:r>
              <a:rPr lang="en-IN" dirty="0"/>
              <a:t>Check the data types of variables</a:t>
            </a:r>
          </a:p>
          <a:p>
            <a:r>
              <a:rPr lang="en-IN" dirty="0"/>
              <a:t>Checking the value counts of the dataset</a:t>
            </a:r>
          </a:p>
          <a:p>
            <a:r>
              <a:rPr lang="en-IN" dirty="0"/>
              <a:t>Checking the shape of the data(Rows and Columns)</a:t>
            </a:r>
          </a:p>
        </p:txBody>
      </p:sp>
    </p:spTree>
    <p:extLst>
      <p:ext uri="{BB962C8B-B14F-4D97-AF65-F5344CB8AC3E}">
        <p14:creationId xmlns:p14="http://schemas.microsoft.com/office/powerpoint/2010/main" val="1629398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1A9DA-0476-4C1C-8087-B18608D2872E}"/>
              </a:ext>
            </a:extLst>
          </p:cNvPr>
          <p:cNvSpPr>
            <a:spLocks noGrp="1"/>
          </p:cNvSpPr>
          <p:nvPr>
            <p:ph type="title"/>
          </p:nvPr>
        </p:nvSpPr>
        <p:spPr/>
        <p:txBody>
          <a:bodyPr/>
          <a:lstStyle/>
          <a:p>
            <a:r>
              <a:rPr lang="en-IN" dirty="0">
                <a:solidFill>
                  <a:schemeClr val="bg1"/>
                </a:solidFill>
              </a:rPr>
              <a:t>EXPLORATORY DATA ANALYSIS</a:t>
            </a:r>
          </a:p>
        </p:txBody>
      </p:sp>
      <p:sp>
        <p:nvSpPr>
          <p:cNvPr id="3" name="Content Placeholder 2">
            <a:extLst>
              <a:ext uri="{FF2B5EF4-FFF2-40B4-BE49-F238E27FC236}">
                <a16:creationId xmlns:a16="http://schemas.microsoft.com/office/drawing/2014/main" id="{CE49B37C-2DC6-4EE9-9BCC-F71AB79412B4}"/>
              </a:ext>
            </a:extLst>
          </p:cNvPr>
          <p:cNvSpPr>
            <a:spLocks noGrp="1"/>
          </p:cNvSpPr>
          <p:nvPr>
            <p:ph idx="1"/>
          </p:nvPr>
        </p:nvSpPr>
        <p:spPr/>
        <p:txBody>
          <a:bodyPr/>
          <a:lstStyle/>
          <a:p>
            <a:r>
              <a:rPr lang="en-IN" dirty="0"/>
              <a:t>Checking for the missing values</a:t>
            </a:r>
          </a:p>
          <a:p>
            <a:r>
              <a:rPr lang="en-IN" dirty="0"/>
              <a:t>Checking for the outliers</a:t>
            </a:r>
          </a:p>
          <a:p>
            <a:r>
              <a:rPr lang="en-IN" dirty="0" err="1"/>
              <a:t>Analyzing</a:t>
            </a:r>
            <a:r>
              <a:rPr lang="en-IN" dirty="0"/>
              <a:t> the categorical and numerical data by plotting the graph</a:t>
            </a:r>
          </a:p>
          <a:p>
            <a:r>
              <a:rPr lang="en-IN" dirty="0"/>
              <a:t>Univariate Analysis</a:t>
            </a:r>
          </a:p>
          <a:p>
            <a:r>
              <a:rPr lang="en-IN" dirty="0"/>
              <a:t> Bivariate Analysis</a:t>
            </a:r>
          </a:p>
          <a:p>
            <a:r>
              <a:rPr lang="en-IN" dirty="0"/>
              <a:t>Multivariate Analysis</a:t>
            </a:r>
          </a:p>
          <a:p>
            <a:endParaRPr lang="en-IN" dirty="0"/>
          </a:p>
        </p:txBody>
      </p:sp>
    </p:spTree>
    <p:extLst>
      <p:ext uri="{BB962C8B-B14F-4D97-AF65-F5344CB8AC3E}">
        <p14:creationId xmlns:p14="http://schemas.microsoft.com/office/powerpoint/2010/main" val="1555871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17FF-934F-420B-AC3C-8661515803D9}"/>
              </a:ext>
            </a:extLst>
          </p:cNvPr>
          <p:cNvSpPr>
            <a:spLocks noGrp="1"/>
          </p:cNvSpPr>
          <p:nvPr>
            <p:ph type="title"/>
          </p:nvPr>
        </p:nvSpPr>
        <p:spPr/>
        <p:txBody>
          <a:bodyPr/>
          <a:lstStyle/>
          <a:p>
            <a:r>
              <a:rPr lang="en-IN" dirty="0">
                <a:solidFill>
                  <a:schemeClr val="bg1"/>
                </a:solidFill>
              </a:rPr>
              <a:t>MODEL BUILDING</a:t>
            </a:r>
          </a:p>
        </p:txBody>
      </p:sp>
      <p:sp>
        <p:nvSpPr>
          <p:cNvPr id="3" name="Content Placeholder 2">
            <a:extLst>
              <a:ext uri="{FF2B5EF4-FFF2-40B4-BE49-F238E27FC236}">
                <a16:creationId xmlns:a16="http://schemas.microsoft.com/office/drawing/2014/main" id="{D22FCBA2-4683-43DE-8770-A7BB61E00305}"/>
              </a:ext>
            </a:extLst>
          </p:cNvPr>
          <p:cNvSpPr>
            <a:spLocks noGrp="1"/>
          </p:cNvSpPr>
          <p:nvPr>
            <p:ph idx="1"/>
          </p:nvPr>
        </p:nvSpPr>
        <p:spPr/>
        <p:txBody>
          <a:bodyPr>
            <a:normAutofit fontScale="85000" lnSpcReduction="20000"/>
          </a:bodyPr>
          <a:lstStyle/>
          <a:p>
            <a:r>
              <a:rPr lang="en-IN" dirty="0"/>
              <a:t>Separating the features(independent) from the dataset</a:t>
            </a:r>
          </a:p>
          <a:p>
            <a:r>
              <a:rPr lang="en-IN" dirty="0"/>
              <a:t>Separating the target (dependent) from the dataset</a:t>
            </a:r>
          </a:p>
          <a:p>
            <a:r>
              <a:rPr lang="en-IN" dirty="0"/>
              <a:t>Splitting the dataset into the train and test from the feature variable</a:t>
            </a:r>
          </a:p>
          <a:p>
            <a:r>
              <a:rPr lang="en-IN" dirty="0"/>
              <a:t>Building Logistic Regression</a:t>
            </a:r>
          </a:p>
          <a:p>
            <a:r>
              <a:rPr lang="en-IN" dirty="0"/>
              <a:t>Building the Random Forest Classifier</a:t>
            </a:r>
          </a:p>
          <a:p>
            <a:r>
              <a:rPr lang="en-IN" dirty="0"/>
              <a:t>Building the Decision Tree Classifier</a:t>
            </a:r>
          </a:p>
          <a:p>
            <a:r>
              <a:rPr lang="en-IN" dirty="0"/>
              <a:t>Building the </a:t>
            </a:r>
            <a:r>
              <a:rPr lang="en-IN" dirty="0" err="1"/>
              <a:t>Gradinet</a:t>
            </a:r>
            <a:r>
              <a:rPr lang="en-IN" dirty="0"/>
              <a:t> boosting Classifier</a:t>
            </a:r>
          </a:p>
          <a:p>
            <a:r>
              <a:rPr lang="en-IN" dirty="0"/>
              <a:t>Building the </a:t>
            </a:r>
            <a:r>
              <a:rPr lang="en-IN" dirty="0" err="1"/>
              <a:t>Adaboosting</a:t>
            </a:r>
            <a:r>
              <a:rPr lang="en-IN" dirty="0"/>
              <a:t> Classifier</a:t>
            </a:r>
          </a:p>
          <a:p>
            <a:r>
              <a:rPr lang="en-IN" dirty="0"/>
              <a:t>Building the </a:t>
            </a:r>
            <a:r>
              <a:rPr lang="en-IN" dirty="0" err="1"/>
              <a:t>Xgboost</a:t>
            </a:r>
            <a:r>
              <a:rPr lang="en-IN" dirty="0"/>
              <a:t> Classifier</a:t>
            </a:r>
          </a:p>
          <a:p>
            <a:r>
              <a:rPr lang="en-IN" dirty="0"/>
              <a:t>Building the Naïve Bayes</a:t>
            </a:r>
          </a:p>
          <a:p>
            <a:r>
              <a:rPr lang="en-IN" dirty="0"/>
              <a:t>Building the SVM Classifier</a:t>
            </a:r>
          </a:p>
          <a:p>
            <a:r>
              <a:rPr lang="en-IN" dirty="0"/>
              <a:t>Building the KNN classifier</a:t>
            </a:r>
          </a:p>
        </p:txBody>
      </p:sp>
    </p:spTree>
    <p:extLst>
      <p:ext uri="{BB962C8B-B14F-4D97-AF65-F5344CB8AC3E}">
        <p14:creationId xmlns:p14="http://schemas.microsoft.com/office/powerpoint/2010/main" val="1271090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84F70-20F8-436D-BBA0-EA3C42A4BA50}"/>
              </a:ext>
            </a:extLst>
          </p:cNvPr>
          <p:cNvSpPr>
            <a:spLocks noGrp="1"/>
          </p:cNvSpPr>
          <p:nvPr>
            <p:ph type="title"/>
          </p:nvPr>
        </p:nvSpPr>
        <p:spPr/>
        <p:txBody>
          <a:bodyPr/>
          <a:lstStyle/>
          <a:p>
            <a:r>
              <a:rPr lang="en-IN" dirty="0"/>
              <a:t>STEPS</a:t>
            </a:r>
          </a:p>
        </p:txBody>
      </p:sp>
      <p:sp>
        <p:nvSpPr>
          <p:cNvPr id="3" name="Content Placeholder 2">
            <a:extLst>
              <a:ext uri="{FF2B5EF4-FFF2-40B4-BE49-F238E27FC236}">
                <a16:creationId xmlns:a16="http://schemas.microsoft.com/office/drawing/2014/main" id="{07A3E8C8-9CB5-43AC-A696-9A6E651D0684}"/>
              </a:ext>
            </a:extLst>
          </p:cNvPr>
          <p:cNvSpPr>
            <a:spLocks noGrp="1"/>
          </p:cNvSpPr>
          <p:nvPr>
            <p:ph idx="1"/>
          </p:nvPr>
        </p:nvSpPr>
        <p:spPr>
          <a:xfrm>
            <a:off x="1023413" y="1511380"/>
            <a:ext cx="8946541" cy="4893902"/>
          </a:xfrm>
        </p:spPr>
        <p:txBody>
          <a:bodyPr>
            <a:normAutofit/>
          </a:bodyPr>
          <a:lstStyle/>
          <a:p>
            <a:r>
              <a:rPr lang="en-IN" dirty="0"/>
              <a:t>Dropping the ID column from the dataset ,ID does not help us to predicting the value</a:t>
            </a:r>
          </a:p>
          <a:p>
            <a:r>
              <a:rPr lang="en-IN" dirty="0"/>
              <a:t>To Check the class is imbalanced or balanced. We need to count the number of 0's and 1's in the target(Personal Loan). So the count plot is used to visualize the target(Personal Loan)</a:t>
            </a:r>
          </a:p>
          <a:p>
            <a:r>
              <a:rPr lang="en-IN" b="0" i="0" dirty="0">
                <a:effectLst/>
                <a:latin typeface="Helvetica Neue"/>
              </a:rPr>
              <a:t>The target(Personal Loan) datapoint class is imbalanced ,It contains the 90.4% percent of 0 and 9.6% of percent of 1.</a:t>
            </a:r>
          </a:p>
          <a:p>
            <a:r>
              <a:rPr lang="en-IN" b="0" i="0" dirty="0">
                <a:effectLst/>
                <a:latin typeface="Helvetica Neue"/>
              </a:rPr>
              <a:t>To make the class balanced ,we must make some of the duplicate rows which Personal Loan is 1 ,to make the data balanced</a:t>
            </a:r>
          </a:p>
          <a:p>
            <a:r>
              <a:rPr lang="en-IN" dirty="0"/>
              <a:t>The missing value is numerical . So we are using the KNN imputer to fill the missing value</a:t>
            </a:r>
          </a:p>
          <a:p>
            <a:r>
              <a:rPr lang="en-IN" dirty="0"/>
              <a:t>Plotting the Univariate ,Bivariate and Multivariate for understanding the data</a:t>
            </a:r>
          </a:p>
          <a:p>
            <a:endParaRPr lang="en-IN" dirty="0"/>
          </a:p>
          <a:p>
            <a:endParaRPr lang="en-IN" dirty="0"/>
          </a:p>
          <a:p>
            <a:endParaRPr lang="en-IN" b="0" i="0" dirty="0">
              <a:solidFill>
                <a:srgbClr val="000000"/>
              </a:solidFill>
              <a:effectLst/>
              <a:latin typeface="Helvetica Neue"/>
            </a:endParaRPr>
          </a:p>
          <a:p>
            <a:endParaRPr lang="en-IN" dirty="0"/>
          </a:p>
        </p:txBody>
      </p:sp>
    </p:spTree>
    <p:extLst>
      <p:ext uri="{BB962C8B-B14F-4D97-AF65-F5344CB8AC3E}">
        <p14:creationId xmlns:p14="http://schemas.microsoft.com/office/powerpoint/2010/main" val="2226696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468</TotalTime>
  <Words>2597</Words>
  <Application>Microsoft Office PowerPoint</Application>
  <PresentationFormat>Widescreen</PresentationFormat>
  <Paragraphs>210</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Century Gothic</vt:lpstr>
      <vt:lpstr>Helvetica Neue</vt:lpstr>
      <vt:lpstr>Wingdings 3</vt:lpstr>
      <vt:lpstr>Ion</vt:lpstr>
      <vt:lpstr>BANK PERSONAL LOAN PREDICTION</vt:lpstr>
      <vt:lpstr>PROBLEM STATEMENT</vt:lpstr>
      <vt:lpstr>DATA DESCRIPTION </vt:lpstr>
      <vt:lpstr>ATTRIBUTE INFORMATION </vt:lpstr>
      <vt:lpstr>PROCEDURE</vt:lpstr>
      <vt:lpstr>BASIC DATA CHECK</vt:lpstr>
      <vt:lpstr>EXPLORATORY DATA ANALYSIS</vt:lpstr>
      <vt:lpstr>MODEL BUILDING</vt:lpstr>
      <vt:lpstr>STEPS</vt:lpstr>
      <vt:lpstr>STEPS</vt:lpstr>
      <vt:lpstr>STEPS</vt:lpstr>
      <vt:lpstr>Logistic Regression Model</vt:lpstr>
      <vt:lpstr>Logistic Regression</vt:lpstr>
      <vt:lpstr>DECISION TREE CLASSIFIER</vt:lpstr>
      <vt:lpstr>DECISION TREE CLASSIFIER (HYPERPARAMETER TUNING)</vt:lpstr>
      <vt:lpstr>RANDOM FOREST CLASSIFIER</vt:lpstr>
      <vt:lpstr>RANDOM FOREST CLASSIFIER (HYPERPARAMETER TUNING)</vt:lpstr>
      <vt:lpstr>BOOSTING</vt:lpstr>
      <vt:lpstr>GRADIENT BOOSTING CLASSIFIER</vt:lpstr>
      <vt:lpstr>ADABOOSTING CLASSIFIER</vt:lpstr>
      <vt:lpstr>XGBOOSTING CLASSIFIER</vt:lpstr>
      <vt:lpstr>TUNING PARAMETER OF BOOSTING</vt:lpstr>
      <vt:lpstr>NAÏVE BAYES CLASSIFIER</vt:lpstr>
      <vt:lpstr>KNN Classifier</vt:lpstr>
      <vt:lpstr>KNN CLASSIFIER (HYPERPARAMETER TUNING)</vt:lpstr>
      <vt:lpstr>SUPPORT VECTOR CLASSIFIER</vt:lpstr>
      <vt:lpstr>SUPPORT VECTOR MACHINE (HYPERPARAMETER TUNING)</vt:lpstr>
      <vt:lpstr>AUC score of the models</vt:lpstr>
      <vt:lpstr>PRECISION Score of the models</vt:lpstr>
      <vt:lpstr>RECALL Score of the models</vt:lpstr>
      <vt:lpstr>ACCURACY of the models</vt:lpstr>
      <vt:lpstr>KAPPA Score of the models</vt:lpstr>
      <vt:lpstr>F1_SCORE of the models</vt:lpstr>
      <vt:lpstr>RESULT</vt:lpstr>
      <vt:lpstr>KEY FINDING</vt:lpstr>
      <vt:lpstr>Helpful for Business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PERSONAL LOAN PREDICTION</dc:title>
  <dc:creator>Shiva Surya Prakash</dc:creator>
  <cp:lastModifiedBy>Shiva Surya Prakash</cp:lastModifiedBy>
  <cp:revision>3</cp:revision>
  <dcterms:created xsi:type="dcterms:W3CDTF">2021-12-15T14:35:24Z</dcterms:created>
  <dcterms:modified xsi:type="dcterms:W3CDTF">2021-12-17T15:32:52Z</dcterms:modified>
</cp:coreProperties>
</file>