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0"/>
  </p:notesMasterIdLst>
  <p:sldIdLst>
    <p:sldId id="256" r:id="rId2"/>
    <p:sldId id="260" r:id="rId3"/>
    <p:sldId id="258" r:id="rId4"/>
    <p:sldId id="265" r:id="rId5"/>
    <p:sldId id="259"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7" autoAdjust="0"/>
  </p:normalViewPr>
  <p:slideViewPr>
    <p:cSldViewPr>
      <p:cViewPr varScale="1">
        <p:scale>
          <a:sx n="82" d="100"/>
          <a:sy n="82" d="100"/>
        </p:scale>
        <p:origin x="1435"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DA3BD7-682A-4518-AB8E-6FAF082FAAD5}" type="doc">
      <dgm:prSet loTypeId="urn:microsoft.com/office/officeart/2005/8/layout/process4" loCatId="list" qsTypeId="urn:microsoft.com/office/officeart/2005/8/quickstyle/simple2" qsCatId="simple" csTypeId="urn:microsoft.com/office/officeart/2005/8/colors/accent1_2" csCatId="accent1" phldr="1"/>
      <dgm:spPr/>
      <dgm:t>
        <a:bodyPr/>
        <a:lstStyle/>
        <a:p>
          <a:endParaRPr lang="en-IN"/>
        </a:p>
      </dgm:t>
    </dgm:pt>
    <dgm:pt modelId="{EF743F27-382E-4885-A378-3962C24EA9D7}">
      <dgm:prSet phldrT="[Text]"/>
      <dgm:spPr/>
      <dgm:t>
        <a:bodyPr/>
        <a:lstStyle/>
        <a:p>
          <a:r>
            <a:rPr lang="en-IN" dirty="0"/>
            <a:t>Basic Data Check</a:t>
          </a:r>
        </a:p>
      </dgm:t>
    </dgm:pt>
    <dgm:pt modelId="{931D3BD9-0208-4849-AAAD-834962E2B6E5}" type="parTrans" cxnId="{D5D08C58-F84B-4CB4-A7A0-1005CEF3E4C5}">
      <dgm:prSet/>
      <dgm:spPr/>
      <dgm:t>
        <a:bodyPr/>
        <a:lstStyle/>
        <a:p>
          <a:endParaRPr lang="en-IN"/>
        </a:p>
      </dgm:t>
    </dgm:pt>
    <dgm:pt modelId="{5B65227B-F18B-4FD6-B2A1-A3D108FA01C2}" type="sibTrans" cxnId="{D5D08C58-F84B-4CB4-A7A0-1005CEF3E4C5}">
      <dgm:prSet/>
      <dgm:spPr/>
      <dgm:t>
        <a:bodyPr/>
        <a:lstStyle/>
        <a:p>
          <a:endParaRPr lang="en-IN"/>
        </a:p>
      </dgm:t>
    </dgm:pt>
    <dgm:pt modelId="{A1905487-4F09-4C78-9E89-BFE03D243388}">
      <dgm:prSet phldrT="[Text]"/>
      <dgm:spPr/>
      <dgm:t>
        <a:bodyPr/>
        <a:lstStyle/>
        <a:p>
          <a:r>
            <a:rPr lang="en-IN" dirty="0"/>
            <a:t>Exploratory Data Analysis</a:t>
          </a:r>
        </a:p>
      </dgm:t>
    </dgm:pt>
    <dgm:pt modelId="{434E15F7-5235-4747-A903-499300D712CF}" type="parTrans" cxnId="{FD1708C5-C2DE-4EAA-AB7B-729DFABBAA25}">
      <dgm:prSet/>
      <dgm:spPr/>
      <dgm:t>
        <a:bodyPr/>
        <a:lstStyle/>
        <a:p>
          <a:endParaRPr lang="en-IN"/>
        </a:p>
      </dgm:t>
    </dgm:pt>
    <dgm:pt modelId="{CD29600E-B805-487E-8BC9-D0651A8E7F48}" type="sibTrans" cxnId="{FD1708C5-C2DE-4EAA-AB7B-729DFABBAA25}">
      <dgm:prSet/>
      <dgm:spPr/>
      <dgm:t>
        <a:bodyPr/>
        <a:lstStyle/>
        <a:p>
          <a:endParaRPr lang="en-IN"/>
        </a:p>
      </dgm:t>
    </dgm:pt>
    <dgm:pt modelId="{AC364CA2-CDD3-4569-8288-8D83BCD574D2}">
      <dgm:prSet phldrT="[Text]"/>
      <dgm:spPr/>
      <dgm:t>
        <a:bodyPr/>
        <a:lstStyle/>
        <a:p>
          <a:r>
            <a:rPr lang="en-IN" dirty="0"/>
            <a:t>Model Building</a:t>
          </a:r>
        </a:p>
      </dgm:t>
    </dgm:pt>
    <dgm:pt modelId="{AB009AAB-E3DC-4134-B0AF-520B8A9F8359}" type="parTrans" cxnId="{983B14AE-A0DD-40C7-B4A9-234E4393989A}">
      <dgm:prSet/>
      <dgm:spPr/>
      <dgm:t>
        <a:bodyPr/>
        <a:lstStyle/>
        <a:p>
          <a:endParaRPr lang="en-IN"/>
        </a:p>
      </dgm:t>
    </dgm:pt>
    <dgm:pt modelId="{4072C0BC-E46D-4324-B5B6-CA7B108623B7}" type="sibTrans" cxnId="{983B14AE-A0DD-40C7-B4A9-234E4393989A}">
      <dgm:prSet/>
      <dgm:spPr/>
      <dgm:t>
        <a:bodyPr/>
        <a:lstStyle/>
        <a:p>
          <a:endParaRPr lang="en-IN"/>
        </a:p>
      </dgm:t>
    </dgm:pt>
    <dgm:pt modelId="{6C640EF5-B07B-488B-B493-4E63DB7D9A57}" type="pres">
      <dgm:prSet presAssocID="{BADA3BD7-682A-4518-AB8E-6FAF082FAAD5}" presName="Name0" presStyleCnt="0">
        <dgm:presLayoutVars>
          <dgm:dir/>
          <dgm:animLvl val="lvl"/>
          <dgm:resizeHandles val="exact"/>
        </dgm:presLayoutVars>
      </dgm:prSet>
      <dgm:spPr/>
    </dgm:pt>
    <dgm:pt modelId="{4FB185BD-6CE7-4BF3-8BF9-0A2726D4623B}" type="pres">
      <dgm:prSet presAssocID="{AC364CA2-CDD3-4569-8288-8D83BCD574D2}" presName="boxAndChildren" presStyleCnt="0"/>
      <dgm:spPr/>
    </dgm:pt>
    <dgm:pt modelId="{2DEB6204-C063-424B-A6D7-52C46D5FA050}" type="pres">
      <dgm:prSet presAssocID="{AC364CA2-CDD3-4569-8288-8D83BCD574D2}" presName="parentTextBox" presStyleLbl="node1" presStyleIdx="0" presStyleCnt="3"/>
      <dgm:spPr/>
    </dgm:pt>
    <dgm:pt modelId="{8C5D8E50-BBB9-4E11-9BBD-3A1DBD97D76A}" type="pres">
      <dgm:prSet presAssocID="{CD29600E-B805-487E-8BC9-D0651A8E7F48}" presName="sp" presStyleCnt="0"/>
      <dgm:spPr/>
    </dgm:pt>
    <dgm:pt modelId="{D8EFE23F-0177-4218-90A4-AEC30518DA4C}" type="pres">
      <dgm:prSet presAssocID="{A1905487-4F09-4C78-9E89-BFE03D243388}" presName="arrowAndChildren" presStyleCnt="0"/>
      <dgm:spPr/>
    </dgm:pt>
    <dgm:pt modelId="{544E22A8-ACDC-466B-907F-89239E8133CD}" type="pres">
      <dgm:prSet presAssocID="{A1905487-4F09-4C78-9E89-BFE03D243388}" presName="parentTextArrow" presStyleLbl="node1" presStyleIdx="1" presStyleCnt="3"/>
      <dgm:spPr/>
    </dgm:pt>
    <dgm:pt modelId="{123D7EBC-9309-4B03-A4DD-956302CD1ABD}" type="pres">
      <dgm:prSet presAssocID="{5B65227B-F18B-4FD6-B2A1-A3D108FA01C2}" presName="sp" presStyleCnt="0"/>
      <dgm:spPr/>
    </dgm:pt>
    <dgm:pt modelId="{BCF8097D-1A8F-456C-8524-A4BD038C1C57}" type="pres">
      <dgm:prSet presAssocID="{EF743F27-382E-4885-A378-3962C24EA9D7}" presName="arrowAndChildren" presStyleCnt="0"/>
      <dgm:spPr/>
    </dgm:pt>
    <dgm:pt modelId="{965C6EA9-2BB0-429A-A207-3E627EBAD427}" type="pres">
      <dgm:prSet presAssocID="{EF743F27-382E-4885-A378-3962C24EA9D7}" presName="parentTextArrow" presStyleLbl="node1" presStyleIdx="2" presStyleCnt="3"/>
      <dgm:spPr/>
    </dgm:pt>
  </dgm:ptLst>
  <dgm:cxnLst>
    <dgm:cxn modelId="{571EFE21-1772-419F-A0A3-B239E80A9236}" type="presOf" srcId="{EF743F27-382E-4885-A378-3962C24EA9D7}" destId="{965C6EA9-2BB0-429A-A207-3E627EBAD427}" srcOrd="0" destOrd="0" presId="urn:microsoft.com/office/officeart/2005/8/layout/process4"/>
    <dgm:cxn modelId="{D5D08C58-F84B-4CB4-A7A0-1005CEF3E4C5}" srcId="{BADA3BD7-682A-4518-AB8E-6FAF082FAAD5}" destId="{EF743F27-382E-4885-A378-3962C24EA9D7}" srcOrd="0" destOrd="0" parTransId="{931D3BD9-0208-4849-AAAD-834962E2B6E5}" sibTransId="{5B65227B-F18B-4FD6-B2A1-A3D108FA01C2}"/>
    <dgm:cxn modelId="{9499D080-3A20-46BD-837C-B57E5EC043A9}" type="presOf" srcId="{A1905487-4F09-4C78-9E89-BFE03D243388}" destId="{544E22A8-ACDC-466B-907F-89239E8133CD}" srcOrd="0" destOrd="0" presId="urn:microsoft.com/office/officeart/2005/8/layout/process4"/>
    <dgm:cxn modelId="{983B14AE-A0DD-40C7-B4A9-234E4393989A}" srcId="{BADA3BD7-682A-4518-AB8E-6FAF082FAAD5}" destId="{AC364CA2-CDD3-4569-8288-8D83BCD574D2}" srcOrd="2" destOrd="0" parTransId="{AB009AAB-E3DC-4134-B0AF-520B8A9F8359}" sibTransId="{4072C0BC-E46D-4324-B5B6-CA7B108623B7}"/>
    <dgm:cxn modelId="{0CCC16B4-14D1-4B8A-A729-3430BF4BB68D}" type="presOf" srcId="{BADA3BD7-682A-4518-AB8E-6FAF082FAAD5}" destId="{6C640EF5-B07B-488B-B493-4E63DB7D9A57}" srcOrd="0" destOrd="0" presId="urn:microsoft.com/office/officeart/2005/8/layout/process4"/>
    <dgm:cxn modelId="{FD1708C5-C2DE-4EAA-AB7B-729DFABBAA25}" srcId="{BADA3BD7-682A-4518-AB8E-6FAF082FAAD5}" destId="{A1905487-4F09-4C78-9E89-BFE03D243388}" srcOrd="1" destOrd="0" parTransId="{434E15F7-5235-4747-A903-499300D712CF}" sibTransId="{CD29600E-B805-487E-8BC9-D0651A8E7F48}"/>
    <dgm:cxn modelId="{27D880FE-BDB4-4CD2-B0DC-9CDB6D6BA2B3}" type="presOf" srcId="{AC364CA2-CDD3-4569-8288-8D83BCD574D2}" destId="{2DEB6204-C063-424B-A6D7-52C46D5FA050}" srcOrd="0" destOrd="0" presId="urn:microsoft.com/office/officeart/2005/8/layout/process4"/>
    <dgm:cxn modelId="{63B84041-BC3B-4559-B99F-88F1FBADF555}" type="presParOf" srcId="{6C640EF5-B07B-488B-B493-4E63DB7D9A57}" destId="{4FB185BD-6CE7-4BF3-8BF9-0A2726D4623B}" srcOrd="0" destOrd="0" presId="urn:microsoft.com/office/officeart/2005/8/layout/process4"/>
    <dgm:cxn modelId="{0E94826E-B5DF-4609-B8EF-F1EDCB1B13BD}" type="presParOf" srcId="{4FB185BD-6CE7-4BF3-8BF9-0A2726D4623B}" destId="{2DEB6204-C063-424B-A6D7-52C46D5FA050}" srcOrd="0" destOrd="0" presId="urn:microsoft.com/office/officeart/2005/8/layout/process4"/>
    <dgm:cxn modelId="{756F7D4A-C5A6-4D14-9946-229B3FA497B6}" type="presParOf" srcId="{6C640EF5-B07B-488B-B493-4E63DB7D9A57}" destId="{8C5D8E50-BBB9-4E11-9BBD-3A1DBD97D76A}" srcOrd="1" destOrd="0" presId="urn:microsoft.com/office/officeart/2005/8/layout/process4"/>
    <dgm:cxn modelId="{2EA38B92-8E55-408B-8EB2-E223D81F92D6}" type="presParOf" srcId="{6C640EF5-B07B-488B-B493-4E63DB7D9A57}" destId="{D8EFE23F-0177-4218-90A4-AEC30518DA4C}" srcOrd="2" destOrd="0" presId="urn:microsoft.com/office/officeart/2005/8/layout/process4"/>
    <dgm:cxn modelId="{46A6D180-703D-4A0D-A9E4-F8A60B41376D}" type="presParOf" srcId="{D8EFE23F-0177-4218-90A4-AEC30518DA4C}" destId="{544E22A8-ACDC-466B-907F-89239E8133CD}" srcOrd="0" destOrd="0" presId="urn:microsoft.com/office/officeart/2005/8/layout/process4"/>
    <dgm:cxn modelId="{3C529905-8248-43AE-9032-4940C30FD4AE}" type="presParOf" srcId="{6C640EF5-B07B-488B-B493-4E63DB7D9A57}" destId="{123D7EBC-9309-4B03-A4DD-956302CD1ABD}" srcOrd="3" destOrd="0" presId="urn:microsoft.com/office/officeart/2005/8/layout/process4"/>
    <dgm:cxn modelId="{41F105CC-70F8-4BD9-A054-29CC2C50C913}" type="presParOf" srcId="{6C640EF5-B07B-488B-B493-4E63DB7D9A57}" destId="{BCF8097D-1A8F-456C-8524-A4BD038C1C57}" srcOrd="4" destOrd="0" presId="urn:microsoft.com/office/officeart/2005/8/layout/process4"/>
    <dgm:cxn modelId="{1E4468D4-A68E-4923-8EC4-91EA35F6AFC5}" type="presParOf" srcId="{BCF8097D-1A8F-456C-8524-A4BD038C1C57}" destId="{965C6EA9-2BB0-429A-A207-3E627EBAD427}"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B6204-C063-424B-A6D7-52C46D5FA050}">
      <dsp:nvSpPr>
        <dsp:cNvPr id="0" name=""/>
        <dsp:cNvSpPr/>
      </dsp:nvSpPr>
      <dsp:spPr>
        <a:xfrm>
          <a:off x="0" y="3304161"/>
          <a:ext cx="8229600" cy="1084499"/>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57150" dist="38100" dir="5400000" algn="ctr" rotWithShape="0">
            <a:schemeClr val="accent1">
              <a:hueOff val="0"/>
              <a:satOff val="0"/>
              <a:lumOff val="0"/>
              <a:alphaOff val="0"/>
              <a:shade val="9000"/>
              <a:satMod val="105000"/>
              <a:alpha val="4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en-IN" sz="3800" kern="1200" dirty="0"/>
            <a:t>Model Building</a:t>
          </a:r>
        </a:p>
      </dsp:txBody>
      <dsp:txXfrm>
        <a:off x="0" y="3304161"/>
        <a:ext cx="8229600" cy="1084499"/>
      </dsp:txXfrm>
    </dsp:sp>
    <dsp:sp modelId="{544E22A8-ACDC-466B-907F-89239E8133CD}">
      <dsp:nvSpPr>
        <dsp:cNvPr id="0" name=""/>
        <dsp:cNvSpPr/>
      </dsp:nvSpPr>
      <dsp:spPr>
        <a:xfrm rot="10800000">
          <a:off x="0" y="1652468"/>
          <a:ext cx="8229600" cy="1667960"/>
        </a:xfrm>
        <a:prstGeom prst="upArrowCallou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57150" dist="38100" dir="5400000" algn="ctr" rotWithShape="0">
            <a:schemeClr val="accent1">
              <a:hueOff val="0"/>
              <a:satOff val="0"/>
              <a:lumOff val="0"/>
              <a:alphaOff val="0"/>
              <a:shade val="9000"/>
              <a:satMod val="105000"/>
              <a:alpha val="4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en-IN" sz="3800" kern="1200" dirty="0"/>
            <a:t>Exploratory Data Analysis</a:t>
          </a:r>
        </a:p>
      </dsp:txBody>
      <dsp:txXfrm rot="10800000">
        <a:off x="0" y="1652468"/>
        <a:ext cx="8229600" cy="1083790"/>
      </dsp:txXfrm>
    </dsp:sp>
    <dsp:sp modelId="{965C6EA9-2BB0-429A-A207-3E627EBAD427}">
      <dsp:nvSpPr>
        <dsp:cNvPr id="0" name=""/>
        <dsp:cNvSpPr/>
      </dsp:nvSpPr>
      <dsp:spPr>
        <a:xfrm rot="10800000">
          <a:off x="0" y="775"/>
          <a:ext cx="8229600" cy="1667960"/>
        </a:xfrm>
        <a:prstGeom prst="upArrowCallou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57150" dist="38100" dir="5400000" algn="ctr" rotWithShape="0">
            <a:schemeClr val="accent1">
              <a:hueOff val="0"/>
              <a:satOff val="0"/>
              <a:lumOff val="0"/>
              <a:alphaOff val="0"/>
              <a:shade val="9000"/>
              <a:satMod val="105000"/>
              <a:alpha val="4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en-IN" sz="3800" kern="1200" dirty="0"/>
            <a:t>Basic Data Check</a:t>
          </a:r>
        </a:p>
      </dsp:txBody>
      <dsp:txXfrm rot="10800000">
        <a:off x="0" y="775"/>
        <a:ext cx="8229600" cy="108379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574ACD-571B-4BF1-B789-C80D7CCD49AC}" type="datetimeFigureOut">
              <a:rPr lang="en-US" smtClean="0"/>
              <a:t>12/15/2021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C780-A62D-41EC-B541-7E48635606C7}"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999C780-A62D-41EC-B541-7E48635606C7}"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999C780-A62D-41EC-B541-7E48635606C7}" type="slidenum">
              <a:rPr lang="en-IN" smtClean="0"/>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56CF5C5C-70CB-4A3D-B817-ECEEE51387AE}" type="datetimeFigureOut">
              <a:rPr lang="en-US" smtClean="0"/>
              <a:t>12/15/2021</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7E047991-3E6B-4E6A-BA02-33AC6A2B606B}"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6CF5C5C-70CB-4A3D-B817-ECEEE51387AE}" type="datetimeFigureOut">
              <a:rPr lang="en-US" smtClean="0"/>
              <a:t>12/15/2021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47991-3E6B-4E6A-BA02-33AC6A2B606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6CF5C5C-70CB-4A3D-B817-ECEEE51387AE}" type="datetimeFigureOut">
              <a:rPr lang="en-US" smtClean="0"/>
              <a:t>12/15/2021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47991-3E6B-4E6A-BA02-33AC6A2B606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6CF5C5C-70CB-4A3D-B817-ECEEE51387AE}" type="datetimeFigureOut">
              <a:rPr lang="en-US" smtClean="0"/>
              <a:t>12/15/2021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47991-3E6B-4E6A-BA02-33AC6A2B606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6CF5C5C-70CB-4A3D-B817-ECEEE51387AE}" type="datetimeFigureOut">
              <a:rPr lang="en-US" smtClean="0"/>
              <a:t>12/15/2021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47991-3E6B-4E6A-BA02-33AC6A2B606B}"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6CF5C5C-70CB-4A3D-B817-ECEEE51387AE}" type="datetimeFigureOut">
              <a:rPr lang="en-US" smtClean="0"/>
              <a:t>12/15/2021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047991-3E6B-4E6A-BA02-33AC6A2B606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6CF5C5C-70CB-4A3D-B817-ECEEE51387AE}" type="datetimeFigureOut">
              <a:rPr lang="en-US" smtClean="0"/>
              <a:t>12/15/2021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047991-3E6B-4E6A-BA02-33AC6A2B606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56CF5C5C-70CB-4A3D-B817-ECEEE51387AE}" type="datetimeFigureOut">
              <a:rPr lang="en-US" smtClean="0"/>
              <a:t>12/15/2021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047991-3E6B-4E6A-BA02-33AC6A2B606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CF5C5C-70CB-4A3D-B817-ECEEE51387AE}" type="datetimeFigureOut">
              <a:rPr lang="en-US" smtClean="0"/>
              <a:t>12/15/2021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047991-3E6B-4E6A-BA02-33AC6A2B606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6CF5C5C-70CB-4A3D-B817-ECEEE51387AE}" type="datetimeFigureOut">
              <a:rPr lang="en-US" smtClean="0"/>
              <a:t>12/15/2021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047991-3E6B-4E6A-BA02-33AC6A2B606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6CF5C5C-70CB-4A3D-B817-ECEEE51387AE}" type="datetimeFigureOut">
              <a:rPr lang="en-US" smtClean="0"/>
              <a:t>12/15/2021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7E047991-3E6B-4E6A-BA02-33AC6A2B606B}"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6CF5C5C-70CB-4A3D-B817-ECEEE51387AE}" type="datetimeFigureOut">
              <a:rPr lang="en-US" smtClean="0"/>
              <a:t>12/15/2021</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E047991-3E6B-4E6A-BA02-33AC6A2B606B}"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ecureservercdn.net/198.71.233.39/l87.de8.myftpupload.com/wp-content/uploads/2016/09/table-blog.p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CREDIT CARD LEAD PREDICTION</a:t>
            </a:r>
          </a:p>
        </p:txBody>
      </p:sp>
      <p:sp>
        <p:nvSpPr>
          <p:cNvPr id="3" name="Subtitle 2"/>
          <p:cNvSpPr>
            <a:spLocks noGrp="1"/>
          </p:cNvSpPr>
          <p:nvPr>
            <p:ph type="subTitle" idx="1"/>
          </p:nvPr>
        </p:nvSpPr>
        <p:spPr>
          <a:xfrm>
            <a:off x="4143372" y="4786322"/>
            <a:ext cx="4572032" cy="1357322"/>
          </a:xfrm>
        </p:spPr>
        <p:txBody>
          <a:bodyPr/>
          <a:lstStyle/>
          <a:p>
            <a:r>
              <a:rPr lang="en-IN" dirty="0"/>
              <a:t>Shiva Surya </a:t>
            </a:r>
            <a:r>
              <a:rPr lang="en-IN" dirty="0" err="1"/>
              <a:t>Prakash.S</a:t>
            </a:r>
            <a:endParaRPr lang="en-IN" dirty="0"/>
          </a:p>
          <a:p>
            <a:r>
              <a:rPr lang="en-IN" dirty="0"/>
              <a:t>PGA-20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a:t>
            </a:r>
          </a:p>
        </p:txBody>
      </p:sp>
      <p:sp>
        <p:nvSpPr>
          <p:cNvPr id="3" name="Content Placeholder 2"/>
          <p:cNvSpPr>
            <a:spLocks noGrp="1"/>
          </p:cNvSpPr>
          <p:nvPr>
            <p:ph idx="1"/>
          </p:nvPr>
        </p:nvSpPr>
        <p:spPr/>
        <p:txBody>
          <a:bodyPr>
            <a:normAutofit/>
          </a:bodyPr>
          <a:lstStyle/>
          <a:p>
            <a:r>
              <a:rPr lang="en-IN" dirty="0"/>
              <a:t>The missing value is categorical . So we are using the mode operation(The mode of a set of data values is the value that appears most often) to fill the missing value</a:t>
            </a:r>
          </a:p>
          <a:p>
            <a:r>
              <a:rPr lang="en-IN" dirty="0" err="1"/>
              <a:t>Avg_Account_balance</a:t>
            </a:r>
            <a:r>
              <a:rPr lang="en-IN" dirty="0"/>
              <a:t> consists of the outliers in </a:t>
            </a:r>
            <a:r>
              <a:rPr lang="en-IN" dirty="0" err="1"/>
              <a:t>it,Outliers</a:t>
            </a:r>
            <a:r>
              <a:rPr lang="en-IN" dirty="0"/>
              <a:t> is removed using the Inter </a:t>
            </a:r>
            <a:r>
              <a:rPr lang="en-IN" dirty="0" err="1"/>
              <a:t>Quantile</a:t>
            </a:r>
            <a:r>
              <a:rPr lang="en-IN" dirty="0"/>
              <a:t> Range(IQR)</a:t>
            </a:r>
          </a:p>
          <a:p>
            <a:r>
              <a:rPr lang="en-IN" dirty="0"/>
              <a:t>Plotting the </a:t>
            </a:r>
            <a:r>
              <a:rPr lang="en-IN" dirty="0" err="1"/>
              <a:t>Univariate,Bivariate</a:t>
            </a:r>
            <a:r>
              <a:rPr lang="en-IN" dirty="0"/>
              <a:t> and Multivariate for understanding the data</a:t>
            </a:r>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a:t>
            </a:r>
          </a:p>
        </p:txBody>
      </p:sp>
      <p:sp>
        <p:nvSpPr>
          <p:cNvPr id="3" name="Content Placeholder 2"/>
          <p:cNvSpPr>
            <a:spLocks noGrp="1"/>
          </p:cNvSpPr>
          <p:nvPr>
            <p:ph idx="1"/>
          </p:nvPr>
        </p:nvSpPr>
        <p:spPr/>
        <p:txBody>
          <a:bodyPr>
            <a:normAutofit lnSpcReduction="10000"/>
          </a:bodyPr>
          <a:lstStyle/>
          <a:p>
            <a:r>
              <a:rPr lang="en-IN" dirty="0"/>
              <a:t>Separating the dependent and independent variable. The scaling and dummies are only created on the independent variable </a:t>
            </a:r>
          </a:p>
          <a:p>
            <a:r>
              <a:rPr lang="en-IN" dirty="0"/>
              <a:t>Normalization is done for the numerical variable(to normalize the data)</a:t>
            </a:r>
          </a:p>
          <a:p>
            <a:r>
              <a:rPr lang="en-IN" dirty="0" err="1"/>
              <a:t>OneHotEncoding</a:t>
            </a:r>
            <a:r>
              <a:rPr lang="en-IN" dirty="0"/>
              <a:t>(</a:t>
            </a:r>
            <a:r>
              <a:rPr lang="en-IN" dirty="0" err="1"/>
              <a:t>Dummie</a:t>
            </a:r>
            <a:r>
              <a:rPr lang="en-IN" dirty="0"/>
              <a:t> Variable creation) is done for the categorical data(this is done because the computer(or) machine understand only zeros and ones)</a:t>
            </a:r>
          </a:p>
          <a:p>
            <a:r>
              <a:rPr lang="en-IN" dirty="0" err="1"/>
              <a:t>Concating</a:t>
            </a:r>
            <a:r>
              <a:rPr lang="en-IN" dirty="0"/>
              <a:t> the both Normalized(numerical) data and dummies data(categorical)</a:t>
            </a:r>
          </a:p>
          <a:p>
            <a:endParaRPr lang="en-IN" dirty="0"/>
          </a:p>
          <a:p>
            <a:endParaRPr lang="en-IN" dirty="0"/>
          </a:p>
          <a:p>
            <a:endParaRPr lang="en-IN"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a:t>
            </a:r>
          </a:p>
        </p:txBody>
      </p:sp>
      <p:sp>
        <p:nvSpPr>
          <p:cNvPr id="3" name="Content Placeholder 2"/>
          <p:cNvSpPr>
            <a:spLocks noGrp="1"/>
          </p:cNvSpPr>
          <p:nvPr>
            <p:ph idx="1"/>
          </p:nvPr>
        </p:nvSpPr>
        <p:spPr/>
        <p:txBody>
          <a:bodyPr>
            <a:normAutofit/>
          </a:bodyPr>
          <a:lstStyle/>
          <a:p>
            <a:r>
              <a:rPr lang="en-IN" dirty="0"/>
              <a:t> Splitting the raw data into the train and test </a:t>
            </a:r>
          </a:p>
          <a:p>
            <a:r>
              <a:rPr lang="en-IN" dirty="0"/>
              <a:t> Train data contains the 80% of the raw data and the Test data contains the remaining 20% of the data</a:t>
            </a:r>
          </a:p>
          <a:p>
            <a:r>
              <a:rPr lang="en-IN" dirty="0"/>
              <a:t>In the train and test we are splitting the both independent as X and dependent variable as Y</a:t>
            </a:r>
          </a:p>
          <a:p>
            <a:r>
              <a:rPr lang="en-IN" dirty="0"/>
              <a:t>Checking for Variance inflation Factor(VIF) provides a measure of </a:t>
            </a:r>
            <a:r>
              <a:rPr lang="en-IN" dirty="0" err="1"/>
              <a:t>multicollinearity</a:t>
            </a:r>
            <a:r>
              <a:rPr lang="en-IN" dirty="0"/>
              <a:t>(data with same information) among the independent variables </a:t>
            </a:r>
          </a:p>
          <a:p>
            <a:endParaRPr lang="en-IN"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a:t>
            </a:r>
          </a:p>
        </p:txBody>
      </p:sp>
      <p:sp>
        <p:nvSpPr>
          <p:cNvPr id="3" name="Content Placeholder 2"/>
          <p:cNvSpPr>
            <a:spLocks noGrp="1"/>
          </p:cNvSpPr>
          <p:nvPr>
            <p:ph idx="1"/>
          </p:nvPr>
        </p:nvSpPr>
        <p:spPr/>
        <p:txBody>
          <a:bodyPr>
            <a:normAutofit/>
          </a:bodyPr>
          <a:lstStyle/>
          <a:p>
            <a:r>
              <a:rPr lang="en-IN" dirty="0"/>
              <a:t>Checking for the </a:t>
            </a:r>
            <a:r>
              <a:rPr lang="en-IN" dirty="0" err="1"/>
              <a:t>Pvalue</a:t>
            </a:r>
            <a:r>
              <a:rPr lang="en-IN" dirty="0"/>
              <a:t>. If </a:t>
            </a:r>
            <a:r>
              <a:rPr lang="en-IN" dirty="0" err="1"/>
              <a:t>Pvalue</a:t>
            </a:r>
            <a:r>
              <a:rPr lang="en-IN" dirty="0"/>
              <a:t> is greater than 0.05 ,it means there is no connection between the target and the specific independent variable</a:t>
            </a:r>
          </a:p>
          <a:p>
            <a:r>
              <a:rPr lang="en-IN" dirty="0"/>
              <a:t>So </a:t>
            </a:r>
            <a:r>
              <a:rPr lang="en-IN" dirty="0" err="1"/>
              <a:t>Droping</a:t>
            </a:r>
            <a:r>
              <a:rPr lang="en-IN" dirty="0"/>
              <a:t> the specific independent variable &gt; 0.05, which has no impact on  making the model</a:t>
            </a:r>
          </a:p>
          <a:p>
            <a:r>
              <a:rPr lang="en-IN" dirty="0"/>
              <a:t>By deleting the some of the irrelevant columns by using VIF and </a:t>
            </a:r>
            <a:r>
              <a:rPr lang="en-IN" dirty="0" err="1"/>
              <a:t>Pvalue</a:t>
            </a:r>
            <a:r>
              <a:rPr lang="en-IN" dirty="0"/>
              <a:t>, we can get the better  </a:t>
            </a:r>
            <a:r>
              <a:rPr lang="en-IN" dirty="0" err="1"/>
              <a:t>accuarcy</a:t>
            </a:r>
            <a:endParaRPr lang="en-IN" dirty="0"/>
          </a:p>
          <a:p>
            <a:pPr>
              <a:buNone/>
            </a:pPr>
            <a:r>
              <a:rPr lang="en-IN" dirty="0"/>
              <a:t> </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Logistic Regression Model</a:t>
            </a:r>
          </a:p>
        </p:txBody>
      </p:sp>
      <p:sp>
        <p:nvSpPr>
          <p:cNvPr id="3" name="Content Placeholder 2"/>
          <p:cNvSpPr>
            <a:spLocks noGrp="1"/>
          </p:cNvSpPr>
          <p:nvPr>
            <p:ph idx="1"/>
          </p:nvPr>
        </p:nvSpPr>
        <p:spPr/>
        <p:txBody>
          <a:bodyPr>
            <a:normAutofit lnSpcReduction="10000"/>
          </a:bodyPr>
          <a:lstStyle/>
          <a:p>
            <a:r>
              <a:rPr lang="en-IN" dirty="0"/>
              <a:t>Building the Logistic Regression Model, Logistic Regression which is used for the Classification Problems,  it is a predictive analysis algorithm and based on the concept of probability</a:t>
            </a:r>
          </a:p>
          <a:p>
            <a:r>
              <a:rPr lang="en-IN" dirty="0"/>
              <a:t>By using the model we can predict,  </a:t>
            </a:r>
            <a:r>
              <a:rPr lang="en-IN" dirty="0" err="1"/>
              <a:t>Whethere</a:t>
            </a:r>
            <a:r>
              <a:rPr lang="en-IN" dirty="0"/>
              <a:t>  its lead or not lead</a:t>
            </a:r>
          </a:p>
          <a:p>
            <a:r>
              <a:rPr lang="en-IN" dirty="0"/>
              <a:t>We are Checking the how many 0’s  are predicting  as  0’s, 1’s  are predicting as 1’s,0’s  are predicting as 1’s  and 1’s  are predicting as 0’s by using the Confusion matrix</a:t>
            </a:r>
          </a:p>
          <a:p>
            <a:r>
              <a:rPr lang="en-IN" dirty="0"/>
              <a:t>Predicting the 0’s   as 0’s  and 1’s  as  1’s  increase  the accuracy  of the model </a:t>
            </a:r>
          </a:p>
          <a:p>
            <a:endParaRPr lang="en-IN" dirty="0"/>
          </a:p>
          <a:p>
            <a:endParaRPr lang="en-IN" dirty="0"/>
          </a:p>
        </p:txBody>
      </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Logistic Regression Model</a:t>
            </a:r>
          </a:p>
        </p:txBody>
      </p:sp>
      <p:sp>
        <p:nvSpPr>
          <p:cNvPr id="3" name="Content Placeholder 2"/>
          <p:cNvSpPr>
            <a:spLocks noGrp="1"/>
          </p:cNvSpPr>
          <p:nvPr>
            <p:ph idx="1"/>
          </p:nvPr>
        </p:nvSpPr>
        <p:spPr/>
        <p:txBody>
          <a:bodyPr>
            <a:normAutofit lnSpcReduction="10000"/>
          </a:bodyPr>
          <a:lstStyle/>
          <a:p>
            <a:r>
              <a:rPr lang="en-IN" dirty="0"/>
              <a:t>Predicting 1’s  as  0’s  and 0’s  as  1’s  decrease the accuracy of the model</a:t>
            </a:r>
          </a:p>
          <a:p>
            <a:endParaRPr lang="en-IN" dirty="0"/>
          </a:p>
          <a:p>
            <a:endParaRPr lang="en-IN" dirty="0"/>
          </a:p>
          <a:p>
            <a:endParaRPr lang="en-IN" dirty="0"/>
          </a:p>
          <a:p>
            <a:endParaRPr lang="en-IN" dirty="0"/>
          </a:p>
          <a:p>
            <a:endParaRPr lang="en-IN" dirty="0"/>
          </a:p>
          <a:p>
            <a:r>
              <a:rPr lang="en-IN" dirty="0"/>
              <a:t>Classification  Report consists of F1score,Precision,Recall,Average,Micro Average and Macro Average</a:t>
            </a:r>
          </a:p>
        </p:txBody>
      </p:sp>
      <p:pic>
        <p:nvPicPr>
          <p:cNvPr id="1026" name="Picture 2" descr="Accuracy, Precision, Recall &amp; F1 Score">
            <a:hlinkClick r:id="rId2"/>
          </p:cNvPr>
          <p:cNvPicPr>
            <a:picLocks noChangeAspect="1" noChangeArrowheads="1"/>
          </p:cNvPicPr>
          <p:nvPr/>
        </p:nvPicPr>
        <p:blipFill>
          <a:blip r:embed="rId3"/>
          <a:srcRect/>
          <a:stretch>
            <a:fillRect/>
          </a:stretch>
        </p:blipFill>
        <p:spPr bwMode="auto">
          <a:xfrm>
            <a:off x="611560" y="2996952"/>
            <a:ext cx="6712194" cy="168683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Logistic Regression</a:t>
            </a:r>
          </a:p>
        </p:txBody>
      </p:sp>
      <p:sp>
        <p:nvSpPr>
          <p:cNvPr id="3" name="Content Placeholder 2"/>
          <p:cNvSpPr>
            <a:spLocks noGrp="1"/>
          </p:cNvSpPr>
          <p:nvPr>
            <p:ph idx="1"/>
          </p:nvPr>
        </p:nvSpPr>
        <p:spPr/>
        <p:txBody>
          <a:bodyPr>
            <a:normAutofit/>
          </a:bodyPr>
          <a:lstStyle/>
          <a:p>
            <a:r>
              <a:rPr lang="en-IN" b="1" dirty="0"/>
              <a:t>Precision: TP/(TP+FP) # (TP/Total Predicted Positives)</a:t>
            </a:r>
          </a:p>
          <a:p>
            <a:r>
              <a:rPr lang="en-IN" b="1" dirty="0"/>
              <a:t>Recall: TP/(TP+FN) # (TP/Total Actual Positives). Also known as 'TPR' or 'Sensitivity‘</a:t>
            </a:r>
          </a:p>
          <a:p>
            <a:r>
              <a:rPr lang="en-IN" b="1" dirty="0"/>
              <a:t>F1 Score: 2* Precision * Recall/(Precision + Recall)</a:t>
            </a:r>
          </a:p>
          <a:p>
            <a:r>
              <a:rPr lang="en-IN" b="1" dirty="0"/>
              <a:t>Precision, Recall, F1 Score interpretation: All  have bounds between  0 &amp;  1. Higher the value, better the model</a:t>
            </a:r>
          </a:p>
          <a:p>
            <a:r>
              <a:rPr lang="en-IN" b="1" dirty="0"/>
              <a:t>Accuracy of the model is 66 percent</a:t>
            </a:r>
            <a:br>
              <a:rPr lang="en-IN" dirty="0"/>
            </a:b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Random Forest Classifier</a:t>
            </a:r>
          </a:p>
        </p:txBody>
      </p:sp>
      <p:sp>
        <p:nvSpPr>
          <p:cNvPr id="3" name="Content Placeholder 2"/>
          <p:cNvSpPr>
            <a:spLocks noGrp="1"/>
          </p:cNvSpPr>
          <p:nvPr>
            <p:ph idx="1"/>
          </p:nvPr>
        </p:nvSpPr>
        <p:spPr/>
        <p:txBody>
          <a:bodyPr>
            <a:normAutofit fontScale="92500" lnSpcReduction="10000"/>
          </a:bodyPr>
          <a:lstStyle/>
          <a:p>
            <a:r>
              <a:rPr lang="en-IN" dirty="0"/>
              <a:t>Building the Random Forest Classifier (The random forest is a </a:t>
            </a:r>
            <a:r>
              <a:rPr lang="en-IN" b="1" dirty="0"/>
              <a:t>classification algorithm consisting of many decisions trees</a:t>
            </a:r>
            <a:r>
              <a:rPr lang="en-IN" dirty="0"/>
              <a:t>. It uses bagging and feature randomness when building each individual tree to try to create an uncorrelated forest of trees whose prediction by committee is more accurate than that of any individual tree.)</a:t>
            </a:r>
          </a:p>
          <a:p>
            <a:r>
              <a:rPr lang="en-IN" dirty="0"/>
              <a:t>We are predicting the target by using the  Random Forest Classifier</a:t>
            </a:r>
          </a:p>
          <a:p>
            <a:r>
              <a:rPr lang="en-IN" dirty="0"/>
              <a:t>We are doing the confusion matrix for  checking the TP,FP,TN and FN  </a:t>
            </a:r>
          </a:p>
          <a:p>
            <a:r>
              <a:rPr lang="en-IN" dirty="0"/>
              <a:t>By Classification report ,we get the F1score,precision,recall and  Average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Random Forest Classifier</a:t>
            </a:r>
          </a:p>
        </p:txBody>
      </p:sp>
      <p:sp>
        <p:nvSpPr>
          <p:cNvPr id="3" name="Content Placeholder 2"/>
          <p:cNvSpPr>
            <a:spLocks noGrp="1"/>
          </p:cNvSpPr>
          <p:nvPr>
            <p:ph idx="1"/>
          </p:nvPr>
        </p:nvSpPr>
        <p:spPr/>
        <p:txBody>
          <a:bodyPr/>
          <a:lstStyle/>
          <a:p>
            <a:r>
              <a:rPr lang="en-IN" dirty="0" err="1"/>
              <a:t>HyperParameter</a:t>
            </a:r>
            <a:r>
              <a:rPr lang="en-IN" dirty="0"/>
              <a:t>  tuning of the Random Forest Classifier(To find the best tuning parameter of the Random Forest Classifier .we are doing </a:t>
            </a:r>
            <a:r>
              <a:rPr lang="en-IN" dirty="0" err="1"/>
              <a:t>gridsearchcv</a:t>
            </a:r>
            <a:r>
              <a:rPr lang="en-IN" dirty="0"/>
              <a:t>)</a:t>
            </a:r>
          </a:p>
          <a:p>
            <a:r>
              <a:rPr lang="en-IN" dirty="0"/>
              <a:t>Tuning Parameter  are  </a:t>
            </a:r>
            <a:r>
              <a:rPr lang="en-IN" dirty="0" err="1"/>
              <a:t>n_estimator</a:t>
            </a:r>
            <a:r>
              <a:rPr lang="en-IN" dirty="0"/>
              <a:t>(total no of trees)  and </a:t>
            </a:r>
            <a:r>
              <a:rPr lang="en-IN" dirty="0" err="1"/>
              <a:t>min_sample_leaf</a:t>
            </a:r>
            <a:r>
              <a:rPr lang="en-IN" dirty="0"/>
              <a:t> (sample leaf split)</a:t>
            </a:r>
          </a:p>
          <a:p>
            <a:r>
              <a:rPr lang="en-IN" dirty="0"/>
              <a:t>We are taking best parameter .which gives the better the accuracy </a:t>
            </a:r>
          </a:p>
          <a:p>
            <a:r>
              <a:rPr lang="en-IN" dirty="0"/>
              <a:t>Random Forest Classifier(</a:t>
            </a:r>
            <a:r>
              <a:rPr lang="en-IN" dirty="0" err="1"/>
              <a:t>n_estimator</a:t>
            </a:r>
            <a:r>
              <a:rPr lang="en-IN" dirty="0"/>
              <a:t> = 250,min_sample_leaf = 5) Which gives the better accuracy  of  69 percent</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Decision Tree Classifier</a:t>
            </a:r>
          </a:p>
        </p:txBody>
      </p:sp>
      <p:sp>
        <p:nvSpPr>
          <p:cNvPr id="3" name="Content Placeholder 2"/>
          <p:cNvSpPr>
            <a:spLocks noGrp="1"/>
          </p:cNvSpPr>
          <p:nvPr>
            <p:ph idx="1"/>
          </p:nvPr>
        </p:nvSpPr>
        <p:spPr/>
        <p:txBody>
          <a:bodyPr>
            <a:normAutofit fontScale="92500" lnSpcReduction="10000"/>
          </a:bodyPr>
          <a:lstStyle/>
          <a:p>
            <a:r>
              <a:rPr lang="en-IN" dirty="0"/>
              <a:t>Building the Decision Tree Classifier(A decision tree is a </a:t>
            </a:r>
            <a:r>
              <a:rPr lang="en-IN" b="1" dirty="0"/>
              <a:t>graphical representation of all possible solutions to a decision based on certain conditions</a:t>
            </a:r>
            <a:r>
              <a:rPr lang="en-IN" dirty="0"/>
              <a:t>. On each step or node of a decision tree, used for classification, we try to form a condition on the features to separate all the labels or classes contained in the dataset to the fullest purity.)</a:t>
            </a:r>
          </a:p>
          <a:p>
            <a:r>
              <a:rPr lang="en-IN" dirty="0"/>
              <a:t>We are predicting the target by using the  Decision Tree Classifier</a:t>
            </a:r>
          </a:p>
          <a:p>
            <a:r>
              <a:rPr lang="en-IN" dirty="0"/>
              <a:t>We are doing the confusion matrix for  checking the TP,FP,TN and FN  </a:t>
            </a:r>
          </a:p>
          <a:p>
            <a:r>
              <a:rPr lang="en-IN" dirty="0"/>
              <a:t>By Classification report ,we get the F1score,precision,recall and  Average</a:t>
            </a:r>
          </a:p>
          <a:p>
            <a:endParaRPr lang="en-IN"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lstStyle/>
          <a:p>
            <a:pPr fontAlgn="base"/>
            <a:r>
              <a:rPr lang="en-IN" b="1" dirty="0"/>
              <a:t>Credit Card Lead Prediction</a:t>
            </a:r>
          </a:p>
          <a:p>
            <a:pPr fontAlgn="base"/>
            <a:r>
              <a:rPr lang="en-IN" b="1" dirty="0"/>
              <a:t>Predict whether a bank account holder is Potential Credit Card buyer or not!</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Decision Tree Classifier</a:t>
            </a:r>
          </a:p>
        </p:txBody>
      </p:sp>
      <p:sp>
        <p:nvSpPr>
          <p:cNvPr id="3" name="Content Placeholder 2"/>
          <p:cNvSpPr>
            <a:spLocks noGrp="1"/>
          </p:cNvSpPr>
          <p:nvPr>
            <p:ph idx="1"/>
          </p:nvPr>
        </p:nvSpPr>
        <p:spPr/>
        <p:txBody>
          <a:bodyPr/>
          <a:lstStyle/>
          <a:p>
            <a:r>
              <a:rPr lang="en-IN" dirty="0" err="1"/>
              <a:t>HyperParameter</a:t>
            </a:r>
            <a:r>
              <a:rPr lang="en-IN" dirty="0"/>
              <a:t>  tuning of the Decision Tree Classifier(To find the best tuning parameter of the Random Forest Classifier .we are doing </a:t>
            </a:r>
            <a:r>
              <a:rPr lang="en-IN" dirty="0" err="1"/>
              <a:t>gridsearchcv</a:t>
            </a:r>
            <a:r>
              <a:rPr lang="en-IN" dirty="0"/>
              <a:t>)</a:t>
            </a:r>
          </a:p>
          <a:p>
            <a:r>
              <a:rPr lang="en-IN" dirty="0"/>
              <a:t>Tuning Parameter  are  </a:t>
            </a:r>
            <a:r>
              <a:rPr lang="en-IN" dirty="0" err="1"/>
              <a:t>criterion,max_depth</a:t>
            </a:r>
            <a:r>
              <a:rPr lang="en-IN" dirty="0"/>
              <a:t> and </a:t>
            </a:r>
            <a:r>
              <a:rPr lang="en-IN" dirty="0" err="1"/>
              <a:t>min_samples_leaf</a:t>
            </a:r>
            <a:endParaRPr lang="en-IN" dirty="0"/>
          </a:p>
          <a:p>
            <a:r>
              <a:rPr lang="en-IN" dirty="0"/>
              <a:t>We are taking best parameter .which gives the better the accuracy </a:t>
            </a:r>
          </a:p>
          <a:p>
            <a:r>
              <a:rPr lang="en-IN" dirty="0"/>
              <a:t>Decision Tree Classifier(</a:t>
            </a:r>
            <a:r>
              <a:rPr lang="en-IN" dirty="0" err="1"/>
              <a:t>min_samples_leaf</a:t>
            </a:r>
            <a:r>
              <a:rPr lang="en-IN" dirty="0"/>
              <a:t> = 20,max_depth = 20,criterion = "</a:t>
            </a:r>
            <a:r>
              <a:rPr lang="en-IN" dirty="0" err="1"/>
              <a:t>gini</a:t>
            </a:r>
            <a:r>
              <a:rPr lang="en-IN" dirty="0"/>
              <a:t>") Which gives the better accuracy  of  69 percent</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Boosting</a:t>
            </a:r>
          </a:p>
        </p:txBody>
      </p:sp>
      <p:sp>
        <p:nvSpPr>
          <p:cNvPr id="3" name="Content Placeholder 2"/>
          <p:cNvSpPr>
            <a:spLocks noGrp="1"/>
          </p:cNvSpPr>
          <p:nvPr>
            <p:ph idx="1"/>
          </p:nvPr>
        </p:nvSpPr>
        <p:spPr/>
        <p:txBody>
          <a:bodyPr>
            <a:normAutofit fontScale="92500" lnSpcReduction="10000"/>
          </a:bodyPr>
          <a:lstStyle/>
          <a:p>
            <a:r>
              <a:rPr lang="en-IN" dirty="0"/>
              <a:t>Boosting is a general ensemble method that creates a strong classifier from a number of weak classifiers</a:t>
            </a:r>
          </a:p>
          <a:p>
            <a:r>
              <a:rPr lang="en-IN" dirty="0"/>
              <a:t>This is done by building a model from the training data, then creating a second model that attempts to correct the errors from the first model. Models are added until the training set is predicted perfectly or a maximum number of models are added.</a:t>
            </a:r>
          </a:p>
          <a:p>
            <a:r>
              <a:rPr lang="en-IN" dirty="0"/>
              <a:t>We are doing different type of boosting methods:</a:t>
            </a:r>
          </a:p>
          <a:p>
            <a:r>
              <a:rPr lang="en-IN" dirty="0"/>
              <a:t>1.Adaboosting classifier</a:t>
            </a:r>
          </a:p>
          <a:p>
            <a:r>
              <a:rPr lang="en-IN" dirty="0"/>
              <a:t>2.Xgboosting Classifier</a:t>
            </a:r>
          </a:p>
          <a:p>
            <a:r>
              <a:rPr lang="en-IN" dirty="0"/>
              <a:t>3.Gradient  Boosting Classifier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Gradient Boosting Classifier</a:t>
            </a:r>
          </a:p>
        </p:txBody>
      </p:sp>
      <p:sp>
        <p:nvSpPr>
          <p:cNvPr id="3" name="Content Placeholder 2"/>
          <p:cNvSpPr>
            <a:spLocks noGrp="1"/>
          </p:cNvSpPr>
          <p:nvPr>
            <p:ph idx="1"/>
          </p:nvPr>
        </p:nvSpPr>
        <p:spPr/>
        <p:txBody>
          <a:bodyPr/>
          <a:lstStyle/>
          <a:p>
            <a:r>
              <a:rPr lang="en-IN" dirty="0"/>
              <a:t>Building a gradient Boosting classifier</a:t>
            </a:r>
          </a:p>
          <a:p>
            <a:r>
              <a:rPr lang="en-IN" dirty="0"/>
              <a:t>We are predicting the target by using the  Gradient boosting classifier</a:t>
            </a:r>
          </a:p>
          <a:p>
            <a:r>
              <a:rPr lang="en-IN" dirty="0"/>
              <a:t>We are doing the confusion matrix for  checking the TP,FP,TN and FN  </a:t>
            </a:r>
          </a:p>
          <a:p>
            <a:r>
              <a:rPr lang="en-IN" dirty="0"/>
              <a:t>By Classification report ,we get the F1score,precision,recall and  Average</a:t>
            </a:r>
          </a:p>
          <a:p>
            <a:r>
              <a:rPr lang="en-IN" dirty="0"/>
              <a:t>The Accuracy of the gradient boosting classifier is </a:t>
            </a:r>
          </a:p>
          <a:p>
            <a:pPr>
              <a:buNone/>
            </a:pPr>
            <a:r>
              <a:rPr lang="en-IN" dirty="0"/>
              <a:t>68  percent</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Adaboosting</a:t>
            </a:r>
            <a:r>
              <a:rPr lang="en-IN" dirty="0"/>
              <a:t> classifier</a:t>
            </a:r>
          </a:p>
        </p:txBody>
      </p:sp>
      <p:sp>
        <p:nvSpPr>
          <p:cNvPr id="3" name="Content Placeholder 2"/>
          <p:cNvSpPr>
            <a:spLocks noGrp="1"/>
          </p:cNvSpPr>
          <p:nvPr>
            <p:ph idx="1"/>
          </p:nvPr>
        </p:nvSpPr>
        <p:spPr/>
        <p:txBody>
          <a:bodyPr/>
          <a:lstStyle/>
          <a:p>
            <a:r>
              <a:rPr lang="en-IN" dirty="0"/>
              <a:t>Building a </a:t>
            </a:r>
            <a:r>
              <a:rPr lang="en-IN" dirty="0" err="1"/>
              <a:t>Ada</a:t>
            </a:r>
            <a:r>
              <a:rPr lang="en-IN" dirty="0"/>
              <a:t> Boosting classifier</a:t>
            </a:r>
          </a:p>
          <a:p>
            <a:r>
              <a:rPr lang="en-IN" dirty="0"/>
              <a:t>We are predicting the target by using the  </a:t>
            </a:r>
            <a:r>
              <a:rPr lang="en-IN" dirty="0" err="1"/>
              <a:t>Ada</a:t>
            </a:r>
            <a:r>
              <a:rPr lang="en-IN" dirty="0"/>
              <a:t> boosting classifier</a:t>
            </a:r>
          </a:p>
          <a:p>
            <a:r>
              <a:rPr lang="en-IN" dirty="0"/>
              <a:t>We are doing the confusion matrix for  checking the TP,FP,TN and FN  </a:t>
            </a:r>
          </a:p>
          <a:p>
            <a:r>
              <a:rPr lang="en-IN" dirty="0"/>
              <a:t>By Classification report ,we get the F1score,precision,recall and  Average</a:t>
            </a:r>
          </a:p>
          <a:p>
            <a:r>
              <a:rPr lang="en-IN" dirty="0"/>
              <a:t>The Accuracy of the gradient </a:t>
            </a:r>
            <a:r>
              <a:rPr lang="en-IN" dirty="0" err="1"/>
              <a:t>Ada</a:t>
            </a:r>
            <a:r>
              <a:rPr lang="en-IN" dirty="0"/>
              <a:t> classifier is </a:t>
            </a:r>
          </a:p>
          <a:p>
            <a:pPr>
              <a:buNone/>
            </a:pPr>
            <a:r>
              <a:rPr lang="en-IN" dirty="0"/>
              <a:t>66  percent</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XG Boosting Classifier</a:t>
            </a:r>
          </a:p>
        </p:txBody>
      </p:sp>
      <p:sp>
        <p:nvSpPr>
          <p:cNvPr id="3" name="Content Placeholder 2"/>
          <p:cNvSpPr>
            <a:spLocks noGrp="1"/>
          </p:cNvSpPr>
          <p:nvPr>
            <p:ph idx="1"/>
          </p:nvPr>
        </p:nvSpPr>
        <p:spPr/>
        <p:txBody>
          <a:bodyPr/>
          <a:lstStyle/>
          <a:p>
            <a:r>
              <a:rPr lang="en-IN" dirty="0"/>
              <a:t>Building a XG Boosting classifier</a:t>
            </a:r>
          </a:p>
          <a:p>
            <a:r>
              <a:rPr lang="en-IN" dirty="0"/>
              <a:t>We are predicting the target by using the  </a:t>
            </a:r>
            <a:r>
              <a:rPr lang="en-IN" dirty="0" err="1"/>
              <a:t>XGboosting</a:t>
            </a:r>
            <a:r>
              <a:rPr lang="en-IN" dirty="0"/>
              <a:t> classifier</a:t>
            </a:r>
          </a:p>
          <a:p>
            <a:r>
              <a:rPr lang="en-IN" dirty="0"/>
              <a:t>We are doing the confusion matrix for  checking the TP,FP,TN and FN  </a:t>
            </a:r>
          </a:p>
          <a:p>
            <a:r>
              <a:rPr lang="en-IN" dirty="0"/>
              <a:t>By Classification report ,we get the F1score,precision,recall and  Average</a:t>
            </a:r>
          </a:p>
          <a:p>
            <a:r>
              <a:rPr lang="en-IN" dirty="0"/>
              <a:t>The Accuracy of the  XG boosting classifier is </a:t>
            </a:r>
          </a:p>
          <a:p>
            <a:pPr>
              <a:buNone/>
            </a:pPr>
            <a:r>
              <a:rPr lang="en-IN" dirty="0"/>
              <a:t>69  percent</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Tuning Parameter of Boosting</a:t>
            </a:r>
          </a:p>
        </p:txBody>
      </p:sp>
      <p:sp>
        <p:nvSpPr>
          <p:cNvPr id="3" name="Content Placeholder 2"/>
          <p:cNvSpPr>
            <a:spLocks noGrp="1"/>
          </p:cNvSpPr>
          <p:nvPr>
            <p:ph idx="1"/>
          </p:nvPr>
        </p:nvSpPr>
        <p:spPr/>
        <p:txBody>
          <a:bodyPr>
            <a:normAutofit lnSpcReduction="10000"/>
          </a:bodyPr>
          <a:lstStyle/>
          <a:p>
            <a:r>
              <a:rPr lang="en-IN" dirty="0" err="1"/>
              <a:t>HyperParameter</a:t>
            </a:r>
            <a:r>
              <a:rPr lang="en-IN" dirty="0"/>
              <a:t>  tuning of the  </a:t>
            </a:r>
            <a:r>
              <a:rPr lang="en-IN" dirty="0" err="1"/>
              <a:t>boostin</a:t>
            </a:r>
            <a:r>
              <a:rPr lang="en-IN" dirty="0"/>
              <a:t> g (To find the best tuning parameter of the </a:t>
            </a:r>
            <a:r>
              <a:rPr lang="en-IN" dirty="0" err="1"/>
              <a:t>boosting.we</a:t>
            </a:r>
            <a:r>
              <a:rPr lang="en-IN" dirty="0"/>
              <a:t> are doing </a:t>
            </a:r>
            <a:r>
              <a:rPr lang="en-IN" dirty="0" err="1"/>
              <a:t>gridsearchcv</a:t>
            </a:r>
            <a:r>
              <a:rPr lang="en-IN" dirty="0"/>
              <a:t>)</a:t>
            </a:r>
          </a:p>
          <a:p>
            <a:r>
              <a:rPr lang="en-IN" dirty="0"/>
              <a:t>Tuning Parameter  are  model(</a:t>
            </a:r>
            <a:r>
              <a:rPr lang="en-IN" dirty="0" err="1"/>
              <a:t>Adaboost</a:t>
            </a:r>
            <a:r>
              <a:rPr lang="en-IN" dirty="0"/>
              <a:t>, gradient or  </a:t>
            </a:r>
            <a:r>
              <a:rPr lang="en-IN" dirty="0" err="1"/>
              <a:t>Xgboost</a:t>
            </a:r>
            <a:r>
              <a:rPr lang="en-IN" dirty="0"/>
              <a:t>), </a:t>
            </a:r>
            <a:r>
              <a:rPr lang="en-IN" dirty="0" err="1"/>
              <a:t>n_estimator</a:t>
            </a:r>
            <a:r>
              <a:rPr lang="en-IN" dirty="0"/>
              <a:t>, learning rate, </a:t>
            </a:r>
            <a:r>
              <a:rPr lang="en-IN" dirty="0" err="1"/>
              <a:t>max_depth</a:t>
            </a:r>
            <a:r>
              <a:rPr lang="en-IN" dirty="0"/>
              <a:t>, </a:t>
            </a:r>
            <a:r>
              <a:rPr lang="en-IN" dirty="0" err="1"/>
              <a:t>min_samples_leaf</a:t>
            </a:r>
            <a:r>
              <a:rPr lang="en-IN" dirty="0"/>
              <a:t>, lambda  and gamma</a:t>
            </a:r>
          </a:p>
          <a:p>
            <a:r>
              <a:rPr lang="en-IN" dirty="0"/>
              <a:t>We are taking best parameter .which gives the better the accuracy </a:t>
            </a:r>
          </a:p>
          <a:p>
            <a:r>
              <a:rPr lang="en-IN" dirty="0" err="1"/>
              <a:t>GradientBoostingClassifier</a:t>
            </a:r>
            <a:r>
              <a:rPr lang="en-IN" dirty="0"/>
              <a:t>(</a:t>
            </a:r>
            <a:r>
              <a:rPr lang="en-IN" dirty="0" err="1"/>
              <a:t>learning_rate</a:t>
            </a:r>
            <a:r>
              <a:rPr lang="en-IN" dirty="0"/>
              <a:t> = 1,max_depth = 4,min_samples_leaf = 2)Which gives the better  accuracy  of  69 percent</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Voting Classifier</a:t>
            </a:r>
          </a:p>
        </p:txBody>
      </p:sp>
      <p:sp>
        <p:nvSpPr>
          <p:cNvPr id="3" name="Content Placeholder 2"/>
          <p:cNvSpPr>
            <a:spLocks noGrp="1"/>
          </p:cNvSpPr>
          <p:nvPr>
            <p:ph idx="1"/>
          </p:nvPr>
        </p:nvSpPr>
        <p:spPr/>
        <p:txBody>
          <a:bodyPr>
            <a:normAutofit/>
          </a:bodyPr>
          <a:lstStyle/>
          <a:p>
            <a:r>
              <a:rPr lang="en-IN" dirty="0"/>
              <a:t>A Voting Classifier is </a:t>
            </a:r>
            <a:r>
              <a:rPr lang="en-IN" b="1" dirty="0"/>
              <a:t>a machine learning model that trains on an ensemble of numerous models and predicts an output (class) based on their highest probability of chosen class as the output</a:t>
            </a:r>
            <a:r>
              <a:rPr lang="en-IN" dirty="0"/>
              <a:t>.</a:t>
            </a:r>
          </a:p>
          <a:p>
            <a:r>
              <a:rPr lang="en-IN" dirty="0"/>
              <a:t>We are building the Logistic  Regression Model, Random Forest Classifier Model, Decision Tree Classifier </a:t>
            </a:r>
            <a:r>
              <a:rPr lang="en-IN" dirty="0" err="1"/>
              <a:t>Model,Adaboosting</a:t>
            </a:r>
            <a:r>
              <a:rPr lang="en-IN" dirty="0"/>
              <a:t> Classifier  Model, </a:t>
            </a:r>
            <a:r>
              <a:rPr lang="en-IN" dirty="0" err="1"/>
              <a:t>Xgboosting</a:t>
            </a:r>
            <a:r>
              <a:rPr lang="en-IN" dirty="0"/>
              <a:t> Classifier Model, Gradient Boosting Model</a:t>
            </a:r>
          </a:p>
          <a:p>
            <a:pPr>
              <a:buNone/>
            </a:pPr>
            <a:endParaRPr lang="en-IN" dirty="0"/>
          </a:p>
          <a:p>
            <a:pPr>
              <a:buNone/>
            </a:pPr>
            <a:endParaRPr lang="en-IN" dirty="0"/>
          </a:p>
          <a:p>
            <a:pPr>
              <a:buNone/>
            </a:pP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Further Improvements</a:t>
            </a:r>
          </a:p>
        </p:txBody>
      </p:sp>
      <p:sp>
        <p:nvSpPr>
          <p:cNvPr id="3" name="Content Placeholder 2"/>
          <p:cNvSpPr>
            <a:spLocks noGrp="1"/>
          </p:cNvSpPr>
          <p:nvPr>
            <p:ph idx="1"/>
          </p:nvPr>
        </p:nvSpPr>
        <p:spPr/>
        <p:txBody>
          <a:bodyPr/>
          <a:lstStyle/>
          <a:p>
            <a:r>
              <a:rPr lang="en-IN" dirty="0" err="1"/>
              <a:t>Region_code</a:t>
            </a:r>
            <a:r>
              <a:rPr lang="en-IN" dirty="0"/>
              <a:t> is not good for predicting the </a:t>
            </a:r>
            <a:r>
              <a:rPr lang="en-IN" dirty="0" err="1"/>
              <a:t>model,we</a:t>
            </a:r>
            <a:r>
              <a:rPr lang="en-IN" dirty="0"/>
              <a:t> have minimum number of columns ,so we cant able to delete that column</a:t>
            </a:r>
          </a:p>
          <a:p>
            <a:r>
              <a:rPr lang="en-IN" dirty="0"/>
              <a:t>Id is also not good for predicting the model, so we are dropping the  specific column</a:t>
            </a:r>
          </a:p>
          <a:p>
            <a:r>
              <a:rPr lang="en-IN" dirty="0"/>
              <a:t>It have 304013 rows  and  11 </a:t>
            </a:r>
            <a:r>
              <a:rPr lang="en-IN" dirty="0" err="1"/>
              <a:t>columns,the</a:t>
            </a:r>
            <a:r>
              <a:rPr lang="en-IN" dirty="0"/>
              <a:t> dataset must add some of the relevant columns</a:t>
            </a:r>
          </a:p>
          <a:p>
            <a:r>
              <a:rPr lang="en-IN" dirty="0"/>
              <a:t>We are making the target balanced ,by  adding the  relevant rows to make the data balanced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Result</a:t>
            </a:r>
          </a:p>
        </p:txBody>
      </p:sp>
      <p:sp>
        <p:nvSpPr>
          <p:cNvPr id="3" name="Content Placeholder 2"/>
          <p:cNvSpPr>
            <a:spLocks noGrp="1"/>
          </p:cNvSpPr>
          <p:nvPr>
            <p:ph idx="1"/>
          </p:nvPr>
        </p:nvSpPr>
        <p:spPr/>
        <p:txBody>
          <a:bodyPr/>
          <a:lstStyle/>
          <a:p>
            <a:r>
              <a:rPr lang="en-IN" dirty="0"/>
              <a:t>Most of the models  are predicting the same results Random Forest Classifier, Decision Tree classifier</a:t>
            </a:r>
            <a:r>
              <a:rPr lang="en-IN"/>
              <a:t>,  XGboosting</a:t>
            </a:r>
            <a:r>
              <a:rPr lang="en-IN" dirty="0"/>
              <a:t>  with tuned parameters shows the best results, compare to the Logistic Regression, Gradient Boosting Classifier,  </a:t>
            </a:r>
            <a:r>
              <a:rPr lang="en-IN" dirty="0" err="1"/>
              <a:t>Adaboosting</a:t>
            </a:r>
            <a:r>
              <a:rPr lang="en-IN" dirty="0"/>
              <a:t> Classifier  Accuracy of 69 percent</a:t>
            </a:r>
          </a:p>
          <a:p>
            <a:r>
              <a:rPr lang="en-IN" dirty="0"/>
              <a:t>It consists large number of rows .so the accuracy is reduced  and very less number  of columns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About Credit card prediction</a:t>
            </a:r>
          </a:p>
        </p:txBody>
      </p:sp>
      <p:sp>
        <p:nvSpPr>
          <p:cNvPr id="3" name="Content Placeholder 2"/>
          <p:cNvSpPr>
            <a:spLocks noGrp="1"/>
          </p:cNvSpPr>
          <p:nvPr>
            <p:ph idx="1"/>
          </p:nvPr>
        </p:nvSpPr>
        <p:spPr/>
        <p:txBody>
          <a:bodyPr>
            <a:normAutofit fontScale="92500" lnSpcReduction="10000"/>
          </a:bodyPr>
          <a:lstStyle/>
          <a:p>
            <a:r>
              <a:rPr lang="en-IN" dirty="0"/>
              <a:t>Happy Customer Bank is a mid-sized private bank that deals in all kinds of banking products, like Savings accounts, Current accounts, investment products, credit products, among other offerings.</a:t>
            </a:r>
          </a:p>
          <a:p>
            <a:r>
              <a:rPr lang="en-IN" dirty="0"/>
              <a:t>The bank also cross-sells products to its existing customers and to do so they use different kinds of communication like </a:t>
            </a:r>
            <a:r>
              <a:rPr lang="en-IN" dirty="0" err="1"/>
              <a:t>tele</a:t>
            </a:r>
            <a:r>
              <a:rPr lang="en-IN" dirty="0"/>
              <a:t>-calling, e-mails, recommendations on net banking, mobile banking, etc.</a:t>
            </a:r>
          </a:p>
          <a:p>
            <a:r>
              <a:rPr lang="en-IN" dirty="0"/>
              <a:t>In this case, the Happy Customer Bank wants to cross sell its credit cards to its existing customers. The bank has identified a set of customers that are eligible for taking these credit cards.</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43890" cy="725470"/>
          </a:xfrm>
        </p:spPr>
        <p:txBody>
          <a:bodyPr>
            <a:normAutofit fontScale="90000"/>
          </a:bodyPr>
          <a:lstStyle/>
          <a:p>
            <a:r>
              <a:rPr lang="en-IN" dirty="0"/>
              <a:t>About the Dataset</a:t>
            </a:r>
          </a:p>
        </p:txBody>
      </p:sp>
      <p:sp>
        <p:nvSpPr>
          <p:cNvPr id="3" name="Content Placeholder 2"/>
          <p:cNvSpPr>
            <a:spLocks noGrp="1"/>
          </p:cNvSpPr>
          <p:nvPr>
            <p:ph idx="1"/>
          </p:nvPr>
        </p:nvSpPr>
        <p:spPr>
          <a:xfrm>
            <a:off x="357158" y="1214422"/>
            <a:ext cx="8329642" cy="4911741"/>
          </a:xfrm>
        </p:spPr>
        <p:txBody>
          <a:bodyPr>
            <a:normAutofit fontScale="92500" lnSpcReduction="20000"/>
          </a:bodyPr>
          <a:lstStyle/>
          <a:p>
            <a:r>
              <a:rPr lang="en-IN" dirty="0"/>
              <a:t>Customer details (gender, age, region etc.)</a:t>
            </a:r>
          </a:p>
          <a:p>
            <a:r>
              <a:rPr lang="en-IN" dirty="0"/>
              <a:t>Details of his/her relationship with the bank (</a:t>
            </a:r>
            <a:r>
              <a:rPr lang="en-IN" dirty="0" err="1"/>
              <a:t>ChannelCode,Vintage</a:t>
            </a:r>
            <a:r>
              <a:rPr lang="en-IN" dirty="0"/>
              <a:t>, '</a:t>
            </a:r>
            <a:r>
              <a:rPr lang="en-IN" dirty="0" err="1"/>
              <a:t>AvgAsset_Value</a:t>
            </a:r>
            <a:r>
              <a:rPr lang="en-IN" dirty="0"/>
              <a:t> etc.)</a:t>
            </a:r>
          </a:p>
          <a:p>
            <a:r>
              <a:rPr lang="en-IN" dirty="0"/>
              <a:t>ID(unique identifier for Row)</a:t>
            </a:r>
          </a:p>
          <a:p>
            <a:r>
              <a:rPr lang="en-IN" dirty="0"/>
              <a:t>Gender(Gender of the Customers)</a:t>
            </a:r>
          </a:p>
          <a:p>
            <a:r>
              <a:rPr lang="en-IN" dirty="0"/>
              <a:t>Age(Age of  the Customers(in Years)</a:t>
            </a:r>
          </a:p>
          <a:p>
            <a:r>
              <a:rPr lang="en-IN" dirty="0"/>
              <a:t>Region Code(Code of the Region for the customers)</a:t>
            </a:r>
          </a:p>
          <a:p>
            <a:r>
              <a:rPr lang="en-IN" dirty="0"/>
              <a:t>Occupation(Occupation type of the Customers)</a:t>
            </a:r>
          </a:p>
          <a:p>
            <a:r>
              <a:rPr lang="en-IN" dirty="0"/>
              <a:t>Channel Code(Acquisition Channel Code for the Customer (Encoded))</a:t>
            </a:r>
          </a:p>
          <a:p>
            <a:r>
              <a:rPr lang="en-IN" dirty="0"/>
              <a:t>Vintage(Vintage for the Customer (In Months)</a:t>
            </a:r>
          </a:p>
          <a:p>
            <a:pPr fontAlgn="base"/>
            <a:r>
              <a:rPr lang="en-IN" dirty="0" err="1"/>
              <a:t>Credit_Product</a:t>
            </a:r>
            <a:r>
              <a:rPr lang="en-IN" dirty="0"/>
              <a:t>(If the Customer has any active credit product (Home </a:t>
            </a:r>
            <a:r>
              <a:rPr lang="en-IN" dirty="0" err="1"/>
              <a:t>loan,Personal</a:t>
            </a:r>
            <a:r>
              <a:rPr lang="en-IN" dirty="0"/>
              <a:t> loan, Credit Card etc.)</a:t>
            </a:r>
          </a:p>
          <a:p>
            <a:endParaRPr lang="en-IN" dirty="0"/>
          </a:p>
          <a:p>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a:t>
            </a:r>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Basic Data Check</a:t>
            </a:r>
          </a:p>
        </p:txBody>
      </p:sp>
      <p:sp>
        <p:nvSpPr>
          <p:cNvPr id="3" name="Content Placeholder 2"/>
          <p:cNvSpPr>
            <a:spLocks noGrp="1"/>
          </p:cNvSpPr>
          <p:nvPr>
            <p:ph idx="1"/>
          </p:nvPr>
        </p:nvSpPr>
        <p:spPr/>
        <p:txBody>
          <a:bodyPr/>
          <a:lstStyle/>
          <a:p>
            <a:r>
              <a:rPr lang="en-IN" dirty="0"/>
              <a:t>Understanding the  dataset</a:t>
            </a:r>
          </a:p>
          <a:p>
            <a:r>
              <a:rPr lang="en-IN" dirty="0"/>
              <a:t>Describing the Categorical variable</a:t>
            </a:r>
          </a:p>
          <a:p>
            <a:r>
              <a:rPr lang="en-IN" dirty="0"/>
              <a:t>Describing the Numerical Variable</a:t>
            </a:r>
          </a:p>
          <a:p>
            <a:r>
              <a:rPr lang="en-IN" dirty="0"/>
              <a:t>Checking the dataset is balanced or imbalanced </a:t>
            </a:r>
          </a:p>
          <a:p>
            <a:r>
              <a:rPr lang="en-IN" dirty="0"/>
              <a:t>Check the data types of variables</a:t>
            </a:r>
          </a:p>
          <a:p>
            <a:r>
              <a:rPr lang="en-IN" dirty="0"/>
              <a:t>Checking the value counts of the dataset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Exploratory Data Analysis</a:t>
            </a:r>
          </a:p>
        </p:txBody>
      </p:sp>
      <p:sp>
        <p:nvSpPr>
          <p:cNvPr id="3" name="Content Placeholder 2"/>
          <p:cNvSpPr>
            <a:spLocks noGrp="1"/>
          </p:cNvSpPr>
          <p:nvPr>
            <p:ph idx="1"/>
          </p:nvPr>
        </p:nvSpPr>
        <p:spPr/>
        <p:txBody>
          <a:bodyPr/>
          <a:lstStyle/>
          <a:p>
            <a:r>
              <a:rPr lang="en-IN" dirty="0"/>
              <a:t>Checking for the missing values</a:t>
            </a:r>
          </a:p>
          <a:p>
            <a:r>
              <a:rPr lang="en-IN" dirty="0"/>
              <a:t>Checking for the outliers</a:t>
            </a:r>
          </a:p>
          <a:p>
            <a:r>
              <a:rPr lang="en-IN" dirty="0"/>
              <a:t>Analyzing the categorical and numerical data by plotting the graph</a:t>
            </a:r>
          </a:p>
          <a:p>
            <a:r>
              <a:rPr lang="en-IN" dirty="0" err="1"/>
              <a:t>Univariate</a:t>
            </a:r>
            <a:r>
              <a:rPr lang="en-IN" dirty="0"/>
              <a:t> Analysis</a:t>
            </a:r>
          </a:p>
          <a:p>
            <a:r>
              <a:rPr lang="en-IN" dirty="0"/>
              <a:t> </a:t>
            </a:r>
            <a:r>
              <a:rPr lang="en-IN" dirty="0" err="1"/>
              <a:t>Bivariate</a:t>
            </a:r>
            <a:r>
              <a:rPr lang="en-IN" dirty="0"/>
              <a:t> Analysis</a:t>
            </a:r>
          </a:p>
          <a:p>
            <a:r>
              <a:rPr lang="en-IN" dirty="0"/>
              <a:t>Multivariate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Building</a:t>
            </a:r>
          </a:p>
        </p:txBody>
      </p:sp>
      <p:sp>
        <p:nvSpPr>
          <p:cNvPr id="3" name="Content Placeholder 2"/>
          <p:cNvSpPr>
            <a:spLocks noGrp="1"/>
          </p:cNvSpPr>
          <p:nvPr>
            <p:ph idx="1"/>
          </p:nvPr>
        </p:nvSpPr>
        <p:spPr/>
        <p:txBody>
          <a:bodyPr>
            <a:normAutofit lnSpcReduction="10000"/>
          </a:bodyPr>
          <a:lstStyle/>
          <a:p>
            <a:r>
              <a:rPr lang="en-IN" dirty="0"/>
              <a:t>Separating the features(independent) from the dataset</a:t>
            </a:r>
          </a:p>
          <a:p>
            <a:r>
              <a:rPr lang="en-IN" dirty="0"/>
              <a:t>Separating the target (dependent) from the dataset</a:t>
            </a:r>
          </a:p>
          <a:p>
            <a:r>
              <a:rPr lang="en-IN" dirty="0"/>
              <a:t>Splitting the dataset into the train and test from the feature variable</a:t>
            </a:r>
          </a:p>
          <a:p>
            <a:r>
              <a:rPr lang="en-IN" dirty="0"/>
              <a:t>Building Logistic Regression</a:t>
            </a:r>
          </a:p>
          <a:p>
            <a:r>
              <a:rPr lang="en-IN" dirty="0"/>
              <a:t>Building the Random Forest Classifier</a:t>
            </a:r>
          </a:p>
          <a:p>
            <a:r>
              <a:rPr lang="en-IN" dirty="0"/>
              <a:t>Building the Decision Tree Classifier</a:t>
            </a:r>
          </a:p>
          <a:p>
            <a:r>
              <a:rPr lang="en-IN" dirty="0"/>
              <a:t>Building the </a:t>
            </a:r>
            <a:r>
              <a:rPr lang="en-IN" dirty="0" err="1"/>
              <a:t>Gradinet</a:t>
            </a:r>
            <a:r>
              <a:rPr lang="en-IN" dirty="0"/>
              <a:t> boosting Classifier</a:t>
            </a:r>
          </a:p>
          <a:p>
            <a:r>
              <a:rPr lang="en-IN" dirty="0"/>
              <a:t>Building the </a:t>
            </a:r>
            <a:r>
              <a:rPr lang="en-IN" dirty="0" err="1"/>
              <a:t>Adaboosting</a:t>
            </a:r>
            <a:r>
              <a:rPr lang="en-IN" dirty="0"/>
              <a:t> Classifier</a:t>
            </a:r>
          </a:p>
          <a:p>
            <a:r>
              <a:rPr lang="en-IN" dirty="0"/>
              <a:t>Building the </a:t>
            </a:r>
            <a:r>
              <a:rPr lang="en-IN" dirty="0" err="1"/>
              <a:t>Xgboost</a:t>
            </a:r>
            <a:r>
              <a:rPr lang="en-IN" dirty="0"/>
              <a:t> Classifier</a:t>
            </a:r>
          </a:p>
          <a:p>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Steps</a:t>
            </a:r>
          </a:p>
        </p:txBody>
      </p:sp>
      <p:sp>
        <p:nvSpPr>
          <p:cNvPr id="3" name="Content Placeholder 2"/>
          <p:cNvSpPr>
            <a:spLocks noGrp="1"/>
          </p:cNvSpPr>
          <p:nvPr>
            <p:ph idx="1"/>
          </p:nvPr>
        </p:nvSpPr>
        <p:spPr/>
        <p:txBody>
          <a:bodyPr>
            <a:normAutofit lnSpcReduction="10000"/>
          </a:bodyPr>
          <a:lstStyle/>
          <a:p>
            <a:r>
              <a:rPr lang="en-IN" dirty="0" err="1"/>
              <a:t>Droping</a:t>
            </a:r>
            <a:r>
              <a:rPr lang="en-IN" dirty="0"/>
              <a:t> the ID column from the </a:t>
            </a:r>
            <a:r>
              <a:rPr lang="en-IN" dirty="0" err="1"/>
              <a:t>dataset,ID</a:t>
            </a:r>
            <a:r>
              <a:rPr lang="en-IN" dirty="0"/>
              <a:t> does not help us to predicting the value</a:t>
            </a:r>
          </a:p>
          <a:p>
            <a:r>
              <a:rPr lang="en-IN" dirty="0"/>
              <a:t>To Check the class is imbalanced or balanced. We need to count the number of 0's and 1's in the target(</a:t>
            </a:r>
            <a:r>
              <a:rPr lang="en-IN" dirty="0" err="1"/>
              <a:t>is_lead</a:t>
            </a:r>
            <a:r>
              <a:rPr lang="en-IN" dirty="0"/>
              <a:t>). So the </a:t>
            </a:r>
            <a:r>
              <a:rPr lang="en-IN" dirty="0" err="1"/>
              <a:t>countplot</a:t>
            </a:r>
            <a:r>
              <a:rPr lang="en-IN" dirty="0"/>
              <a:t> is used to visualize the target(</a:t>
            </a:r>
            <a:r>
              <a:rPr lang="en-IN" dirty="0" err="1"/>
              <a:t>is_lead</a:t>
            </a:r>
            <a:r>
              <a:rPr lang="en-IN" dirty="0"/>
              <a:t>)</a:t>
            </a:r>
          </a:p>
          <a:p>
            <a:r>
              <a:rPr lang="en-IN" dirty="0"/>
              <a:t>The target(</a:t>
            </a:r>
            <a:r>
              <a:rPr lang="en-IN" dirty="0" err="1"/>
              <a:t>Is_Lead</a:t>
            </a:r>
            <a:r>
              <a:rPr lang="en-IN" dirty="0"/>
              <a:t>) </a:t>
            </a:r>
            <a:r>
              <a:rPr lang="en-IN" dirty="0" err="1"/>
              <a:t>datapoint</a:t>
            </a:r>
            <a:r>
              <a:rPr lang="en-IN" dirty="0"/>
              <a:t> class is imbalanced ,It contains the 76% percent of 0 and 23% of percent of 1. To make the class balanced ,we must make some of the duplicate rows which </a:t>
            </a:r>
            <a:r>
              <a:rPr lang="en-IN" dirty="0" err="1"/>
              <a:t>Is_lead</a:t>
            </a:r>
            <a:r>
              <a:rPr lang="en-IN" dirty="0"/>
              <a:t> is 1</a:t>
            </a:r>
          </a:p>
          <a:p>
            <a:r>
              <a:rPr lang="en-IN" dirty="0" err="1"/>
              <a:t>Credit_Product</a:t>
            </a:r>
            <a:r>
              <a:rPr lang="en-IN" dirty="0"/>
              <a:t> consists of 19% of  the missing variable</a:t>
            </a:r>
          </a:p>
          <a:p>
            <a:endParaRPr lang="en-IN" dirty="0"/>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1312</TotalTime>
  <Words>1956</Words>
  <Application>Microsoft Office PowerPoint</Application>
  <PresentationFormat>On-screen Show (4:3)</PresentationFormat>
  <Paragraphs>162</Paragraphs>
  <Slides>28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Calibri</vt:lpstr>
      <vt:lpstr>Constantia</vt:lpstr>
      <vt:lpstr>Wingdings 2</vt:lpstr>
      <vt:lpstr>Flow</vt:lpstr>
      <vt:lpstr>CREDIT CARD LEAD PREDICTION</vt:lpstr>
      <vt:lpstr>Problem Statement</vt:lpstr>
      <vt:lpstr> About Credit card prediction</vt:lpstr>
      <vt:lpstr>About the Dataset</vt:lpstr>
      <vt:lpstr>Procedure</vt:lpstr>
      <vt:lpstr>Basic Data Check</vt:lpstr>
      <vt:lpstr>Exploratory Data Analysis</vt:lpstr>
      <vt:lpstr>Model Building</vt:lpstr>
      <vt:lpstr>Steps</vt:lpstr>
      <vt:lpstr>Steps</vt:lpstr>
      <vt:lpstr>Steps </vt:lpstr>
      <vt:lpstr>Steps</vt:lpstr>
      <vt:lpstr>Steps</vt:lpstr>
      <vt:lpstr>Logistic Regression Model</vt:lpstr>
      <vt:lpstr>Logistic Regression Model</vt:lpstr>
      <vt:lpstr>Logistic Regression</vt:lpstr>
      <vt:lpstr>Random Forest Classifier</vt:lpstr>
      <vt:lpstr>Random Forest Classifier</vt:lpstr>
      <vt:lpstr>Decision Tree Classifier</vt:lpstr>
      <vt:lpstr>Decision Tree Classifier</vt:lpstr>
      <vt:lpstr>Boosting</vt:lpstr>
      <vt:lpstr>Gradient Boosting Classifier</vt:lpstr>
      <vt:lpstr>Adaboosting classifier</vt:lpstr>
      <vt:lpstr>XG Boosting Classifier</vt:lpstr>
      <vt:lpstr>Tuning Parameter of Boosting</vt:lpstr>
      <vt:lpstr>Voting Classifier</vt:lpstr>
      <vt:lpstr>Further Improvements</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LEAD PREDICTION</dc:title>
  <dc:creator>admin</dc:creator>
  <cp:lastModifiedBy>Shiva Surya Prakash</cp:lastModifiedBy>
  <cp:revision>50</cp:revision>
  <dcterms:created xsi:type="dcterms:W3CDTF">2021-11-20T12:51:24Z</dcterms:created>
  <dcterms:modified xsi:type="dcterms:W3CDTF">2021-12-15T17:30:02Z</dcterms:modified>
</cp:coreProperties>
</file>