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22AB1-9956-4BBC-AF17-E42A37AA53DF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BCAE0736-7B48-496E-BAC0-E564EF085234}">
      <dgm:prSet phldrT="[Text]"/>
      <dgm:spPr/>
      <dgm:t>
        <a:bodyPr/>
        <a:lstStyle/>
        <a:p>
          <a:r>
            <a:rPr lang="en-IN" dirty="0"/>
            <a:t>Exploratory data analysis</a:t>
          </a:r>
        </a:p>
      </dgm:t>
    </dgm:pt>
    <dgm:pt modelId="{CC228F8C-9201-45F7-A527-8A30FEB990C8}" type="parTrans" cxnId="{73D03328-C36C-4102-8AF7-A8597DD26414}">
      <dgm:prSet/>
      <dgm:spPr/>
      <dgm:t>
        <a:bodyPr/>
        <a:lstStyle/>
        <a:p>
          <a:endParaRPr lang="en-IN"/>
        </a:p>
      </dgm:t>
    </dgm:pt>
    <dgm:pt modelId="{344F4594-686A-4C2E-AE6C-67D0A40FBFE9}" type="sibTrans" cxnId="{73D03328-C36C-4102-8AF7-A8597DD26414}">
      <dgm:prSet/>
      <dgm:spPr/>
      <dgm:t>
        <a:bodyPr/>
        <a:lstStyle/>
        <a:p>
          <a:endParaRPr lang="en-IN"/>
        </a:p>
      </dgm:t>
    </dgm:pt>
    <dgm:pt modelId="{EA07F07E-8344-4201-A5E5-A2C8FAEB6951}">
      <dgm:prSet phldrT="[Text]"/>
      <dgm:spPr/>
      <dgm:t>
        <a:bodyPr/>
        <a:lstStyle/>
        <a:p>
          <a:r>
            <a:rPr lang="en-IN" dirty="0"/>
            <a:t>Model building</a:t>
          </a:r>
        </a:p>
      </dgm:t>
    </dgm:pt>
    <dgm:pt modelId="{83AE8D27-C8D7-40DA-A992-2B2F991886D9}" type="parTrans" cxnId="{BB7A9D0E-6FD4-4C49-AD43-3068A48CF856}">
      <dgm:prSet/>
      <dgm:spPr/>
      <dgm:t>
        <a:bodyPr/>
        <a:lstStyle/>
        <a:p>
          <a:endParaRPr lang="en-IN"/>
        </a:p>
      </dgm:t>
    </dgm:pt>
    <dgm:pt modelId="{4F3A2973-55B0-4A3D-BF8C-A1A989B0B5A6}" type="sibTrans" cxnId="{BB7A9D0E-6FD4-4C49-AD43-3068A48CF856}">
      <dgm:prSet/>
      <dgm:spPr/>
      <dgm:t>
        <a:bodyPr/>
        <a:lstStyle/>
        <a:p>
          <a:endParaRPr lang="en-IN"/>
        </a:p>
      </dgm:t>
    </dgm:pt>
    <dgm:pt modelId="{2E3727B7-E93C-4513-8749-A8152BBF164F}">
      <dgm:prSet phldrT="[Text]"/>
      <dgm:spPr/>
      <dgm:t>
        <a:bodyPr/>
        <a:lstStyle/>
        <a:p>
          <a:r>
            <a:rPr lang="en-IN" dirty="0"/>
            <a:t>Basic data check</a:t>
          </a:r>
        </a:p>
      </dgm:t>
    </dgm:pt>
    <dgm:pt modelId="{A314869B-DDC6-4B3F-99D8-1A66C4E5A9F7}" type="parTrans" cxnId="{12E0755D-0BE3-43E1-9A14-887E45CEB3A9}">
      <dgm:prSet/>
      <dgm:spPr/>
      <dgm:t>
        <a:bodyPr/>
        <a:lstStyle/>
        <a:p>
          <a:endParaRPr lang="en-IN"/>
        </a:p>
      </dgm:t>
    </dgm:pt>
    <dgm:pt modelId="{5489D987-27AA-4A75-8922-C173F0966A62}" type="sibTrans" cxnId="{12E0755D-0BE3-43E1-9A14-887E45CEB3A9}">
      <dgm:prSet/>
      <dgm:spPr/>
      <dgm:t>
        <a:bodyPr/>
        <a:lstStyle/>
        <a:p>
          <a:endParaRPr lang="en-IN"/>
        </a:p>
      </dgm:t>
    </dgm:pt>
    <dgm:pt modelId="{ACEACCF4-42D2-4B13-BE8E-5BBFED8D30ED}" type="pres">
      <dgm:prSet presAssocID="{56022AB1-9956-4BBC-AF17-E42A37AA53DF}" presName="compositeShape" presStyleCnt="0">
        <dgm:presLayoutVars>
          <dgm:chMax val="7"/>
          <dgm:dir/>
          <dgm:resizeHandles val="exact"/>
        </dgm:presLayoutVars>
      </dgm:prSet>
      <dgm:spPr/>
    </dgm:pt>
    <dgm:pt modelId="{D399FCDE-85A3-4332-83A2-E30101770303}" type="pres">
      <dgm:prSet presAssocID="{56022AB1-9956-4BBC-AF17-E42A37AA53DF}" presName="wedge1" presStyleLbl="node1" presStyleIdx="0" presStyleCnt="3"/>
      <dgm:spPr/>
    </dgm:pt>
    <dgm:pt modelId="{72AAB5D9-945C-40BA-880C-C1FC57A8E788}" type="pres">
      <dgm:prSet presAssocID="{56022AB1-9956-4BBC-AF17-E42A37AA53D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3FE75A-A85F-4946-91A9-73E580F9A181}" type="pres">
      <dgm:prSet presAssocID="{56022AB1-9956-4BBC-AF17-E42A37AA53DF}" presName="wedge2" presStyleLbl="node1" presStyleIdx="1" presStyleCnt="3"/>
      <dgm:spPr/>
    </dgm:pt>
    <dgm:pt modelId="{7B708330-EDEE-48DD-8AC9-5BC74158F661}" type="pres">
      <dgm:prSet presAssocID="{56022AB1-9956-4BBC-AF17-E42A37AA53D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E1D6DE-4C4C-4539-90B5-753FC0EA297C}" type="pres">
      <dgm:prSet presAssocID="{56022AB1-9956-4BBC-AF17-E42A37AA53DF}" presName="wedge3" presStyleLbl="node1" presStyleIdx="2" presStyleCnt="3"/>
      <dgm:spPr/>
    </dgm:pt>
    <dgm:pt modelId="{408FF93C-E866-46A0-8A07-45A9DEE9F627}" type="pres">
      <dgm:prSet presAssocID="{56022AB1-9956-4BBC-AF17-E42A37AA53D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B7A9D0E-6FD4-4C49-AD43-3068A48CF856}" srcId="{56022AB1-9956-4BBC-AF17-E42A37AA53DF}" destId="{EA07F07E-8344-4201-A5E5-A2C8FAEB6951}" srcOrd="1" destOrd="0" parTransId="{83AE8D27-C8D7-40DA-A992-2B2F991886D9}" sibTransId="{4F3A2973-55B0-4A3D-BF8C-A1A989B0B5A6}"/>
    <dgm:cxn modelId="{921D791B-E1BB-4D52-A6AB-1E215A57987E}" type="presOf" srcId="{56022AB1-9956-4BBC-AF17-E42A37AA53DF}" destId="{ACEACCF4-42D2-4B13-BE8E-5BBFED8D30ED}" srcOrd="0" destOrd="0" presId="urn:microsoft.com/office/officeart/2005/8/layout/chart3"/>
    <dgm:cxn modelId="{73D03328-C36C-4102-8AF7-A8597DD26414}" srcId="{56022AB1-9956-4BBC-AF17-E42A37AA53DF}" destId="{BCAE0736-7B48-496E-BAC0-E564EF085234}" srcOrd="0" destOrd="0" parTransId="{CC228F8C-9201-45F7-A527-8A30FEB990C8}" sibTransId="{344F4594-686A-4C2E-AE6C-67D0A40FBFE9}"/>
    <dgm:cxn modelId="{12E0755D-0BE3-43E1-9A14-887E45CEB3A9}" srcId="{56022AB1-9956-4BBC-AF17-E42A37AA53DF}" destId="{2E3727B7-E93C-4513-8749-A8152BBF164F}" srcOrd="2" destOrd="0" parTransId="{A314869B-DDC6-4B3F-99D8-1A66C4E5A9F7}" sibTransId="{5489D987-27AA-4A75-8922-C173F0966A62}"/>
    <dgm:cxn modelId="{19F5C24E-AFBE-415F-A31C-5562C66C51D9}" type="presOf" srcId="{EA07F07E-8344-4201-A5E5-A2C8FAEB6951}" destId="{7B708330-EDEE-48DD-8AC9-5BC74158F661}" srcOrd="1" destOrd="0" presId="urn:microsoft.com/office/officeart/2005/8/layout/chart3"/>
    <dgm:cxn modelId="{2F70749A-5F83-491E-BA06-E199924535AD}" type="presOf" srcId="{EA07F07E-8344-4201-A5E5-A2C8FAEB6951}" destId="{D03FE75A-A85F-4946-91A9-73E580F9A181}" srcOrd="0" destOrd="0" presId="urn:microsoft.com/office/officeart/2005/8/layout/chart3"/>
    <dgm:cxn modelId="{BABBA6A1-8757-45D5-81FD-E01A618EBDEF}" type="presOf" srcId="{2E3727B7-E93C-4513-8749-A8152BBF164F}" destId="{408FF93C-E866-46A0-8A07-45A9DEE9F627}" srcOrd="1" destOrd="0" presId="urn:microsoft.com/office/officeart/2005/8/layout/chart3"/>
    <dgm:cxn modelId="{352F8BE0-1E01-495C-AB48-E41360C87594}" type="presOf" srcId="{BCAE0736-7B48-496E-BAC0-E564EF085234}" destId="{72AAB5D9-945C-40BA-880C-C1FC57A8E788}" srcOrd="1" destOrd="0" presId="urn:microsoft.com/office/officeart/2005/8/layout/chart3"/>
    <dgm:cxn modelId="{596FB0E4-7A8B-43DC-9101-E6FDD5DC9F86}" type="presOf" srcId="{BCAE0736-7B48-496E-BAC0-E564EF085234}" destId="{D399FCDE-85A3-4332-83A2-E30101770303}" srcOrd="0" destOrd="0" presId="urn:microsoft.com/office/officeart/2005/8/layout/chart3"/>
    <dgm:cxn modelId="{3EAB61E8-99E5-48C8-8A22-182B415E2B02}" type="presOf" srcId="{2E3727B7-E93C-4513-8749-A8152BBF164F}" destId="{6CE1D6DE-4C4C-4539-90B5-753FC0EA297C}" srcOrd="0" destOrd="0" presId="urn:microsoft.com/office/officeart/2005/8/layout/chart3"/>
    <dgm:cxn modelId="{5EB17107-61FE-4670-BEEA-B52010D733EF}" type="presParOf" srcId="{ACEACCF4-42D2-4B13-BE8E-5BBFED8D30ED}" destId="{D399FCDE-85A3-4332-83A2-E30101770303}" srcOrd="0" destOrd="0" presId="urn:microsoft.com/office/officeart/2005/8/layout/chart3"/>
    <dgm:cxn modelId="{4357143A-6BB8-4C6A-962B-DB5145EF7682}" type="presParOf" srcId="{ACEACCF4-42D2-4B13-BE8E-5BBFED8D30ED}" destId="{72AAB5D9-945C-40BA-880C-C1FC57A8E788}" srcOrd="1" destOrd="0" presId="urn:microsoft.com/office/officeart/2005/8/layout/chart3"/>
    <dgm:cxn modelId="{B49321E5-A7E2-4C05-967E-B401C1E076A4}" type="presParOf" srcId="{ACEACCF4-42D2-4B13-BE8E-5BBFED8D30ED}" destId="{D03FE75A-A85F-4946-91A9-73E580F9A181}" srcOrd="2" destOrd="0" presId="urn:microsoft.com/office/officeart/2005/8/layout/chart3"/>
    <dgm:cxn modelId="{A49521D9-75F5-4898-A27E-53BEAAFC3C73}" type="presParOf" srcId="{ACEACCF4-42D2-4B13-BE8E-5BBFED8D30ED}" destId="{7B708330-EDEE-48DD-8AC9-5BC74158F661}" srcOrd="3" destOrd="0" presId="urn:microsoft.com/office/officeart/2005/8/layout/chart3"/>
    <dgm:cxn modelId="{41A6A97A-B529-43FA-9E40-3EC2A82CF100}" type="presParOf" srcId="{ACEACCF4-42D2-4B13-BE8E-5BBFED8D30ED}" destId="{6CE1D6DE-4C4C-4539-90B5-753FC0EA297C}" srcOrd="4" destOrd="0" presId="urn:microsoft.com/office/officeart/2005/8/layout/chart3"/>
    <dgm:cxn modelId="{1F70E7F0-3366-41E6-9F91-32B32F1A967A}" type="presParOf" srcId="{ACEACCF4-42D2-4B13-BE8E-5BBFED8D30ED}" destId="{408FF93C-E866-46A0-8A07-45A9DEE9F6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9FCDE-85A3-4332-83A2-E30101770303}">
      <dsp:nvSpPr>
        <dsp:cNvPr id="0" name=""/>
        <dsp:cNvSpPr/>
      </dsp:nvSpPr>
      <dsp:spPr>
        <a:xfrm>
          <a:off x="3428024" y="232850"/>
          <a:ext cx="2897695" cy="289769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Exploratory data analysis</a:t>
          </a:r>
        </a:p>
      </dsp:txBody>
      <dsp:txXfrm>
        <a:off x="5003473" y="767544"/>
        <a:ext cx="983146" cy="965898"/>
      </dsp:txXfrm>
    </dsp:sp>
    <dsp:sp modelId="{D03FE75A-A85F-4946-91A9-73E580F9A181}">
      <dsp:nvSpPr>
        <dsp:cNvPr id="0" name=""/>
        <dsp:cNvSpPr/>
      </dsp:nvSpPr>
      <dsp:spPr>
        <a:xfrm>
          <a:off x="3278654" y="319091"/>
          <a:ext cx="2897695" cy="289769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Model building</a:t>
          </a:r>
        </a:p>
      </dsp:txBody>
      <dsp:txXfrm>
        <a:off x="4072071" y="2147399"/>
        <a:ext cx="1310862" cy="896905"/>
      </dsp:txXfrm>
    </dsp:sp>
    <dsp:sp modelId="{6CE1D6DE-4C4C-4539-90B5-753FC0EA297C}">
      <dsp:nvSpPr>
        <dsp:cNvPr id="0" name=""/>
        <dsp:cNvSpPr/>
      </dsp:nvSpPr>
      <dsp:spPr>
        <a:xfrm>
          <a:off x="3278654" y="319091"/>
          <a:ext cx="2897695" cy="289769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Basic data check</a:t>
          </a:r>
        </a:p>
      </dsp:txBody>
      <dsp:txXfrm>
        <a:off x="3589122" y="888281"/>
        <a:ext cx="983146" cy="965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6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0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8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69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8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6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3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0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13E9-6EDA-4D69-B835-B41AD2480E51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F548B9-7E8E-43F6-95B6-F6A6E89D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3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suryaprakash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C1C1-9944-445C-9385-41C5DA795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DATA OF THE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531C1-1E98-4400-ABD3-5155293F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3138" y="3531204"/>
            <a:ext cx="2431713" cy="1191267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S.SHIVA SURYA PRAKASH</a:t>
            </a:r>
          </a:p>
          <a:p>
            <a:r>
              <a:rPr lang="en-IN" dirty="0">
                <a:hlinkClick r:id="rId2"/>
              </a:rPr>
              <a:t>shivasuryaprakash@gmail.com</a:t>
            </a:r>
            <a:endParaRPr lang="en-IN" dirty="0"/>
          </a:p>
          <a:p>
            <a:r>
              <a:rPr lang="en-IN" dirty="0"/>
              <a:t>9123536083</a:t>
            </a:r>
          </a:p>
          <a:p>
            <a:r>
              <a:rPr lang="en-IN" dirty="0"/>
              <a:t>Pga-20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10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0FE-3B15-46D9-9E52-A23020F4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E96D-DB8C-4315-9FC2-6331759E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Building the PCA Model</a:t>
            </a:r>
          </a:p>
          <a:p>
            <a:r>
              <a:rPr lang="en-IN" dirty="0"/>
              <a:t>Building the K-means clustering (using PCA dataset)</a:t>
            </a:r>
          </a:p>
          <a:p>
            <a:r>
              <a:rPr lang="en-IN" dirty="0"/>
              <a:t>Building the K-means clustering (using Standardized data)</a:t>
            </a:r>
          </a:p>
          <a:p>
            <a:r>
              <a:rPr lang="en-IN" dirty="0"/>
              <a:t>Building the Hierarchical clustering (using PCA dataset)</a:t>
            </a:r>
          </a:p>
          <a:p>
            <a:r>
              <a:rPr lang="en-IN" dirty="0"/>
              <a:t>Building the Hierarchical Clustering (using Standardized data)</a:t>
            </a:r>
          </a:p>
        </p:txBody>
      </p:sp>
    </p:spTree>
    <p:extLst>
      <p:ext uri="{BB962C8B-B14F-4D97-AF65-F5344CB8AC3E}">
        <p14:creationId xmlns:p14="http://schemas.microsoft.com/office/powerpoint/2010/main" val="179571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AED8-ECDA-4169-AC2C-BD89F7EC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9E2B-06DF-4D57-9C36-AB3965E0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the Size of the data</a:t>
            </a:r>
          </a:p>
          <a:p>
            <a:r>
              <a:rPr lang="en-IN" dirty="0"/>
              <a:t>Checking the Rows and columns of the data</a:t>
            </a:r>
          </a:p>
          <a:p>
            <a:r>
              <a:rPr lang="en-IN" dirty="0"/>
              <a:t>Viewing the column names in the data Frame</a:t>
            </a:r>
          </a:p>
          <a:p>
            <a:r>
              <a:rPr lang="en-IN" dirty="0"/>
              <a:t>Checking the datatypes of the columns</a:t>
            </a:r>
          </a:p>
          <a:p>
            <a:r>
              <a:rPr lang="en-IN" dirty="0"/>
              <a:t>Checking for the categorical and numerical variables</a:t>
            </a:r>
          </a:p>
          <a:p>
            <a:r>
              <a:rPr lang="en-IN" dirty="0"/>
              <a:t>Checking for the missing value Analysis</a:t>
            </a:r>
          </a:p>
          <a:p>
            <a:r>
              <a:rPr lang="en-IN" dirty="0"/>
              <a:t>Univariate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3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317F-3180-4437-9357-1B17CE37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5E7A-9887-4C5D-8EBF-0C936C53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Converting the First Order Date from object datatype to datetime datatype</a:t>
            </a:r>
          </a:p>
          <a:p>
            <a:r>
              <a:rPr lang="en-IN" dirty="0"/>
              <a:t>Extracting the year from First Order Date</a:t>
            </a:r>
          </a:p>
          <a:p>
            <a:r>
              <a:rPr lang="en-IN" dirty="0"/>
              <a:t>Extracting the Month from First Order Date</a:t>
            </a:r>
          </a:p>
          <a:p>
            <a:r>
              <a:rPr lang="en-IN" dirty="0"/>
              <a:t>Extracting the day from First Order Date</a:t>
            </a:r>
          </a:p>
          <a:p>
            <a:r>
              <a:rPr lang="en-IN" dirty="0"/>
              <a:t>Converting the  Latest Order Date from object datatype to datetime datatype</a:t>
            </a:r>
          </a:p>
          <a:p>
            <a:r>
              <a:rPr lang="en-IN" dirty="0"/>
              <a:t>Extracting the year from Latest Order Date</a:t>
            </a:r>
          </a:p>
          <a:p>
            <a:r>
              <a:rPr lang="en-IN" dirty="0"/>
              <a:t>Extracting the Month from Latest Order Date</a:t>
            </a:r>
          </a:p>
          <a:p>
            <a:r>
              <a:rPr lang="en-IN" dirty="0"/>
              <a:t>Extracting the day from First Latest Date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0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FE80-8AFB-4429-8C58-651D9EE5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C273-4992-4F21-9740-4CB5003B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Plotting the univariate Analysis using 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000" dirty="0" err="1"/>
              <a:t>Countplot</a:t>
            </a:r>
            <a:endParaRPr lang="en-IN" sz="20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000" dirty="0" err="1"/>
              <a:t>Distributionplot</a:t>
            </a:r>
            <a:endParaRPr lang="en-IN" sz="20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000" dirty="0"/>
              <a:t>Histogram</a:t>
            </a:r>
          </a:p>
          <a:p>
            <a:r>
              <a:rPr lang="en-IN" dirty="0"/>
              <a:t>Concatenating week Revenue from Monday Revenue to Sunday Revenue</a:t>
            </a:r>
          </a:p>
          <a:p>
            <a:r>
              <a:rPr lang="en-IN" dirty="0"/>
              <a:t>Concatenating week Order from Monday Order to Sunday Order</a:t>
            </a:r>
          </a:p>
          <a:p>
            <a:r>
              <a:rPr lang="en-IN" dirty="0"/>
              <a:t>Concatenating the Month order from WEEK1_DAY01_DAY07_order to WEEK4_DAY24_DAY31_order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47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9FCD-D914-4446-90CA-59586FA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CD6E-F49C-4723-9ECA-F0726309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Concatenating the Month Revenue from WEEK1_DAY01_DAY07_REVENUE to WEEK4_DAY24_DAY31_REVENUE</a:t>
            </a:r>
          </a:p>
          <a:p>
            <a:r>
              <a:rPr lang="en-IN" dirty="0"/>
              <a:t>Multi Variate Analysis using the Boxplot , heatmap and </a:t>
            </a:r>
            <a:r>
              <a:rPr lang="en-IN" dirty="0" err="1"/>
              <a:t>pairplot</a:t>
            </a:r>
            <a:endParaRPr lang="en-IN" dirty="0"/>
          </a:p>
          <a:p>
            <a:r>
              <a:rPr lang="en-IN" dirty="0"/>
              <a:t>Here we don’t  do Outlier analysis because the outliers itself may become the one cluster</a:t>
            </a:r>
          </a:p>
          <a:p>
            <a:r>
              <a:rPr lang="en-IN" dirty="0"/>
              <a:t>Dropping the columns like 'Customer ID','WEEK_ORDERS','WEEK_REVENUE', 'MONTHLY_ORDERS', 'MONTH_REVENUE', 'DAY_ORDER', 'DAY_REVENUE'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18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F5C9-3BC2-4B04-8D60-00803AE0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CCBC-2D16-4347-B54C-3E6E63E8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doing the feature Scaling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We are doing the standardization because ,we have the outlier in the column of data set. If there is no outliers we have to choose the normalization instead of standardization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66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4D0C-7C77-4FD3-8C37-0AFCD703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Principal component analysis (PCA)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4F8-000B-4761-A622-066D5C9B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Principal component analysis (PCA) is a technique for reducing the dimensionality of such datasets, increasing interpretability but at the same time minimizing information loss. It does so by creating new uncorrelated variables that successively maximize variance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Generating the Covariance Matrix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PCA aims to minimize the distortions and to summarize the essential information in the data. These distortions (noise, redundancy, etc.) reflect in the off-diagonal values of the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427057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840-A487-49AF-880A-7C5D5EA4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7DEB-4AE2-4030-9671-A1C527DE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 '</a:t>
            </a:r>
            <a:r>
              <a:rPr lang="en-IN" dirty="0" err="1"/>
              <a:t>eig</a:t>
            </a:r>
            <a:r>
              <a:rPr lang="en-IN" dirty="0"/>
              <a:t>' function to compute eigenvalues and eigenvectors of the covariance matrix</a:t>
            </a:r>
          </a:p>
          <a:p>
            <a:r>
              <a:rPr lang="en-IN" i="0" dirty="0">
                <a:effectLst/>
                <a:latin typeface="Helvetica Neue"/>
              </a:rPr>
              <a:t>Eigenvalues: The diagonal values of the diagonalized covariance matrix are called eigenvalues of the covariance matrix. Large eigenvalues correspond to large variances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Eigenvectors: The eigenvectors give directions of the new rotated axes</a:t>
            </a:r>
          </a:p>
          <a:p>
            <a:r>
              <a:rPr lang="en-IN" i="0" dirty="0">
                <a:effectLst/>
                <a:latin typeface="Helvetica Neue"/>
              </a:rPr>
              <a:t>There are two ways to decide the number of principal components</a:t>
            </a:r>
            <a:br>
              <a:rPr lang="en-IN" i="0" dirty="0">
                <a:effectLst/>
                <a:latin typeface="Helvetica Neue"/>
              </a:rPr>
            </a:br>
            <a:r>
              <a:rPr lang="en-IN" i="0" dirty="0">
                <a:effectLst/>
                <a:latin typeface="Helvetica Neue"/>
              </a:rPr>
              <a:t>1) eigenvalue-one criteria: Select the components that have eigenvalues greater than 1</a:t>
            </a:r>
            <a:br>
              <a:rPr lang="en-IN" i="0" dirty="0">
                <a:effectLst/>
                <a:latin typeface="Helvetica Neue"/>
              </a:rPr>
            </a:br>
            <a:r>
              <a:rPr lang="en-IN" i="0" dirty="0">
                <a:effectLst/>
                <a:latin typeface="Helvetica Neue"/>
              </a:rPr>
              <a:t>2) Choose the number of components before the elbow point of the scree plot</a:t>
            </a:r>
            <a:br>
              <a:rPr lang="en-IN" b="1" i="0" dirty="0">
                <a:effectLst/>
                <a:latin typeface="Helvetica Neue"/>
              </a:rPr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35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78B7-1494-4D23-BD88-78F762D8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pca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7766-723A-4FEE-B07F-674D5942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By this graph we can decide ,how many PCA columns to extract from the dataset by using the elbow method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Generate a new dataset of reduced dimensions by multiplying standardize data and set of eigenvectors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take the dot product of ‘df std' with 'eigenvector' to obtain new dataset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create a data frame of principal components</a:t>
            </a:r>
          </a:p>
          <a:p>
            <a:r>
              <a:rPr lang="en-IN" dirty="0">
                <a:latin typeface="Helvetica Neue"/>
              </a:rPr>
              <a:t>It consists of the 5 extracted features from the 40 features </a:t>
            </a:r>
          </a:p>
        </p:txBody>
      </p:sp>
    </p:spTree>
    <p:extLst>
      <p:ext uri="{BB962C8B-B14F-4D97-AF65-F5344CB8AC3E}">
        <p14:creationId xmlns:p14="http://schemas.microsoft.com/office/powerpoint/2010/main" val="25255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C6E8-6E3B-4268-A947-86B0B57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clustering(</a:t>
            </a:r>
            <a:r>
              <a:rPr lang="en-IN" dirty="0" err="1"/>
              <a:t>pca</a:t>
            </a:r>
            <a:r>
              <a:rPr lang="en-IN" dirty="0"/>
              <a:t> 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7F98-2072-471A-8BE6-E69AD930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Centroid-based clustering algorithms cluster the data into non-hierarchical clusters. Such algorithms are efficient but sensitive to initial conditions and outliers. K-means is the most widely-used centroid-based clustering algorithm</a:t>
            </a:r>
          </a:p>
          <a:p>
            <a:r>
              <a:rPr lang="en-IN" dirty="0"/>
              <a:t>Building the  k-means Model</a:t>
            </a:r>
          </a:p>
          <a:p>
            <a:r>
              <a:rPr lang="en-IN" dirty="0"/>
              <a:t>Fitting the model with the PCA df</a:t>
            </a:r>
          </a:p>
          <a:p>
            <a:r>
              <a:rPr lang="en-IN" dirty="0"/>
              <a:t>Checking the Unique values in the cluster</a:t>
            </a:r>
          </a:p>
          <a:p>
            <a:r>
              <a:rPr lang="en-IN" dirty="0"/>
              <a:t>Adding the Cluster column in the PCA dataset </a:t>
            </a:r>
          </a:p>
        </p:txBody>
      </p:sp>
    </p:spTree>
    <p:extLst>
      <p:ext uri="{BB962C8B-B14F-4D97-AF65-F5344CB8AC3E}">
        <p14:creationId xmlns:p14="http://schemas.microsoft.com/office/powerpoint/2010/main" val="145182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E2BF-6406-4516-81CF-7227339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5760-0786-454E-B526-98274F86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This sales-data contains 5000 rows and 40 columns. The main aim is to identify potential customer segmentation and provide some meaningful insights from each segment.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79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7E61-7204-42B9-A5FE-F800EC17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Size of the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43306-E83A-4632-81C1-534E50650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00" y="2016125"/>
            <a:ext cx="6831525" cy="3449638"/>
          </a:xfrm>
        </p:spPr>
      </p:pic>
    </p:spTree>
    <p:extLst>
      <p:ext uri="{BB962C8B-B14F-4D97-AF65-F5344CB8AC3E}">
        <p14:creationId xmlns:p14="http://schemas.microsoft.com/office/powerpoint/2010/main" val="190346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BE2A-1773-4CAB-8CDD-E05452CC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K-means(PCA-df)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9C43-8949-4A01-A58A-2885E9E5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'cluster-</a:t>
            </a:r>
            <a:r>
              <a:rPr lang="en-IN" dirty="0" err="1"/>
              <a:t>centers</a:t>
            </a:r>
            <a:r>
              <a:rPr lang="en-IN" dirty="0"/>
              <a:t>_' returns the co-ordinates of a cluster </a:t>
            </a:r>
            <a:r>
              <a:rPr lang="en-IN" dirty="0" err="1"/>
              <a:t>center</a:t>
            </a:r>
            <a:endParaRPr lang="en-IN" dirty="0"/>
          </a:p>
          <a:p>
            <a:r>
              <a:rPr lang="en-IN" dirty="0"/>
              <a:t>Renaming the column name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BY DESCRIBING THE EACH CLUSTER.. WE CAN DIFFERENTIATE WHICH CUSTOMER(0:"NEED_ATTENTION",1:"POTENTIAL_CUSTOMERS",2:"CHAMPIONS")BELONGS WHICH CLUSTER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NEED_ATTENTION Consists of 2027 customers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POTENTIAL CUSTOMERS  Consists of 1930 customers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CHAMPIONS Consists of 243 Customers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99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ABB4-BB8A-411D-867E-C80E897D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 using Standardized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3218-6232-4E27-86C1-E01AF1F3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Building the  k-means Model</a:t>
            </a:r>
          </a:p>
          <a:p>
            <a:r>
              <a:rPr lang="en-IN" dirty="0"/>
              <a:t>Fitting the model with the Standardized data</a:t>
            </a:r>
          </a:p>
          <a:p>
            <a:r>
              <a:rPr lang="en-IN" dirty="0"/>
              <a:t>Checking the Unique values in the cluster</a:t>
            </a:r>
          </a:p>
          <a:p>
            <a:r>
              <a:rPr lang="en-IN" dirty="0"/>
              <a:t>Adding the Cluster column in the Standardized data</a:t>
            </a:r>
          </a:p>
          <a:p>
            <a:r>
              <a:rPr lang="en-IN" dirty="0"/>
              <a:t>Viewing the number observation in each cluster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7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E24-94DF-470C-92CB-F2311E4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the K-</a:t>
            </a:r>
            <a:r>
              <a:rPr lang="en-IN" dirty="0" err="1"/>
              <a:t>MEans</a:t>
            </a:r>
            <a:r>
              <a:rPr lang="en-IN" dirty="0"/>
              <a:t>(std-data) cluster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3BFC9-73F4-4932-B726-6ADEA258E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19" y="2016125"/>
            <a:ext cx="6602287" cy="3449638"/>
          </a:xfrm>
        </p:spPr>
      </p:pic>
    </p:spTree>
    <p:extLst>
      <p:ext uri="{BB962C8B-B14F-4D97-AF65-F5344CB8AC3E}">
        <p14:creationId xmlns:p14="http://schemas.microsoft.com/office/powerpoint/2010/main" val="271734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32E9-52F5-4BB1-B403-A6DD7ED5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 using Standardized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B74B-65C0-4108-85E9-15222D16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'cluster-</a:t>
            </a:r>
            <a:r>
              <a:rPr lang="en-IN" dirty="0" err="1"/>
              <a:t>centers</a:t>
            </a:r>
            <a:r>
              <a:rPr lang="en-IN" dirty="0"/>
              <a:t>_' returns the co-ordinates of a cluster </a:t>
            </a:r>
            <a:r>
              <a:rPr lang="en-IN" dirty="0" err="1"/>
              <a:t>center</a:t>
            </a:r>
            <a:endParaRPr lang="en-IN" dirty="0"/>
          </a:p>
          <a:p>
            <a:r>
              <a:rPr lang="en-IN" dirty="0"/>
              <a:t>Renaming the column name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BY DESCRIBING THE EACH CLUSTER.. WE CAN DIFFERENTIATE WHICH CUSTOMER(0:"NEED_ATTENTION",1:"POTENTIAL_CUSTOMERS",2:"CHAMPIONS")BELONGS WHICH CLUSTER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NEED_ATTENTION Consists of 2023 customers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POTENTIAL CUSTOMERS  Consists of 1945 customers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CHAMPIONS Consists of 232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05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EB7C-90A7-447B-9884-1FA0E384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Hierarchical Clustering using standardized data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E16E-938F-477E-B60A-B4074A4A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Hierarchical clustering, also known as hierarchical cluster analysis, is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algorithm that groups similar objects into groups called clusters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endpoint is a set of clusters, where each cluster is distinct from each other cluster, and the objects within each cluster are broadly similar to each other.</a:t>
            </a:r>
          </a:p>
          <a:p>
            <a:r>
              <a:rPr lang="en-IN" dirty="0"/>
              <a:t>Creating an Agglomerative Clustering</a:t>
            </a: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Fitting the Standard data</a:t>
            </a:r>
          </a:p>
          <a:p>
            <a:r>
              <a:rPr lang="en-IN" dirty="0"/>
              <a:t>create a column named "Cluster" and put the cluster labels in the standardized data</a:t>
            </a:r>
          </a:p>
          <a:p>
            <a:r>
              <a:rPr lang="en-IN" dirty="0"/>
              <a:t>Extracting the Cluster 0,1 and 2 in the Standard data frame</a:t>
            </a:r>
          </a:p>
        </p:txBody>
      </p:sp>
    </p:spTree>
    <p:extLst>
      <p:ext uri="{BB962C8B-B14F-4D97-AF65-F5344CB8AC3E}">
        <p14:creationId xmlns:p14="http://schemas.microsoft.com/office/powerpoint/2010/main" val="120021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8045-EB1D-4994-9035-C62A8A1A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VISUALIZING THE SIZE OF CLUSTER(CUSTOMER)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3E4F89-A258-4E2E-BF0F-16D387852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54" y="2016125"/>
            <a:ext cx="6941417" cy="3449638"/>
          </a:xfrm>
        </p:spPr>
      </p:pic>
    </p:spTree>
    <p:extLst>
      <p:ext uri="{BB962C8B-B14F-4D97-AF65-F5344CB8AC3E}">
        <p14:creationId xmlns:p14="http://schemas.microsoft.com/office/powerpoint/2010/main" val="167995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B18F-715D-4128-8EA2-FC46B065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Hierarchical Clustering using standardized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733F-1534-42FA-993E-E79E2C20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Renaming the column name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BY DESCRIBING THE EACH CLUSTER.. WE CAN DIFFERENTIATE WHICH CUSTOMER(0:"NEED_ATTENTION",1:"POTENTIAL_CUSTOMERS",2:"CHAMPIONS")BELONGS WHICH CLUSTER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NEED_ATTENTION Consists of 2822 customers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POTENTIAL CUSTOMERS  Consists of 1952 customers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CHAMPIONS Consists of 226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99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25D5-6DD9-4D12-B558-C6AB072B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Hierarchical Clustering using PCA-df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FE53-A817-4D55-962D-CCB2C698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an Agglomerative Clustering</a:t>
            </a: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Fitting the PCA data</a:t>
            </a:r>
          </a:p>
          <a:p>
            <a:r>
              <a:rPr lang="en-IN" dirty="0"/>
              <a:t>create a column named "Cluster" and put the cluster labels in the standardized data</a:t>
            </a:r>
          </a:p>
          <a:p>
            <a:r>
              <a:rPr lang="en-IN" dirty="0"/>
              <a:t>Extracting the Cluster 0,1 and 2 in the Standard data frame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43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236F-F136-4E1D-B0A5-92AA77EF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VISUALIZING THE SIZE OF CLUSTER(CUSTOMER)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8C1B5-A615-4819-979A-594E9BDC6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5" y="2016125"/>
            <a:ext cx="6472414" cy="3449638"/>
          </a:xfrm>
        </p:spPr>
      </p:pic>
    </p:spTree>
    <p:extLst>
      <p:ext uri="{BB962C8B-B14F-4D97-AF65-F5344CB8AC3E}">
        <p14:creationId xmlns:p14="http://schemas.microsoft.com/office/powerpoint/2010/main" val="26638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C734-90EC-4B98-9B22-E9301A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ATTRIBUTE INFORMATION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5F35-819A-4027-B50C-51C64C9F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1.Total Orders - Orders by this customer (Email on site)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2.Revenue - Total Revenue Inclusive Of Shipping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3.Average Order Value - Total Revenue / Count of Orders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4.Carriage Revenue - Total Value customer has spent on Shipping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5.First_Order_Date - Date Customer first ordered on site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6.Latest_Order_Date - Date Customer first ordered on site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7.AvgDaysBetween Orders Time between first and latest order divided by number of orders in days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8.Days Since Last Order - Date Difference between Today and when customers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Latest_Order_Date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9.Monday_Orders - Orders Placed On a Monday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10.Tuesday _Orders - Orders Placed On a Tuesday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721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F1EF-B5D7-49E3-8E7F-7EC36DC2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Hierarchical Clustering using PCA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C117-9B45-4367-8C56-A884E910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Renaming the column name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BY DESCRIBING THE EACH CLUSTER.. WE CAN DIFFERENTIATE WHICH CUSTOMER(0:"NEED_ATTENTION",1:"POTENTIAL_CUSTOMERS",2:"CHAMPIONS")BELONGS WHICH CLUSTER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NEED_ATTENTION Consists of 2803 customers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POTENTIAL CUSTOMERS  Consists of 1836 customers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CHAMPIONS Consists of 361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57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DC9-C115-47FF-A106-208B8FB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EE24-D19B-4066-8CDD-D3A9A2CA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Before Clustering we have to convert all the object into numerical data</a:t>
            </a:r>
          </a:p>
          <a:p>
            <a:r>
              <a:rPr lang="en-IN" dirty="0"/>
              <a:t>So we convert the object into date format , and then we extract the year ,month and day</a:t>
            </a:r>
          </a:p>
          <a:p>
            <a:r>
              <a:rPr lang="en-IN" dirty="0"/>
              <a:t>Orders, Revenues  plays the major role for separating the clusters</a:t>
            </a:r>
          </a:p>
          <a:p>
            <a:r>
              <a:rPr lang="en-IN" dirty="0"/>
              <a:t>I have chosen PCA because we don’t know which  feature is important and which is not</a:t>
            </a:r>
          </a:p>
          <a:p>
            <a:r>
              <a:rPr lang="en-IN" dirty="0"/>
              <a:t>PCA converted all the 40 features into 5 features</a:t>
            </a:r>
          </a:p>
        </p:txBody>
      </p:sp>
    </p:spTree>
    <p:extLst>
      <p:ext uri="{BB962C8B-B14F-4D97-AF65-F5344CB8AC3E}">
        <p14:creationId xmlns:p14="http://schemas.microsoft.com/office/powerpoint/2010/main" val="305381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48CA-2F81-421C-9130-024FE5F2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1F2E-A40F-470D-91B8-D0499D4A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Model building using the K-means and Hierarchical clustering almost produces the same results</a:t>
            </a:r>
          </a:p>
          <a:p>
            <a:r>
              <a:rPr lang="en-IN" dirty="0"/>
              <a:t>But K means clustering produces the best result compare to the hierarchical clustering</a:t>
            </a:r>
          </a:p>
          <a:p>
            <a:r>
              <a:rPr lang="en-IN" dirty="0"/>
              <a:t>PCA(principal component Analysis) is used for the feature extraction technique(To reduce the number of the features in the  data set, which produces the better result)</a:t>
            </a:r>
          </a:p>
          <a:p>
            <a:r>
              <a:rPr lang="en-IN" dirty="0"/>
              <a:t>There is no Noticeable difference in this data set each produces the partially same results</a:t>
            </a:r>
          </a:p>
          <a:p>
            <a:r>
              <a:rPr lang="en-IN" dirty="0"/>
              <a:t>But K means clustering with PCA extracted features produces the best result </a:t>
            </a:r>
          </a:p>
        </p:txBody>
      </p:sp>
    </p:spTree>
    <p:extLst>
      <p:ext uri="{BB962C8B-B14F-4D97-AF65-F5344CB8AC3E}">
        <p14:creationId xmlns:p14="http://schemas.microsoft.com/office/powerpoint/2010/main" val="15722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224C-4604-4C85-BB6B-BB70B0DD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ATTRIBUTE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C754-6956-4078-BC9F-A420B62D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11.Wednesday_Orders - Orders Placed On a Wednesday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12.Thursday_Orders - Orders Placed On a Thursday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13.Friday_Orders - Orders Placed On a Friday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14.Saturday Orders - Orders Placed On a Saturday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15.Sunday Orders - Orders Placed On a Sunday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16.Monday Revenue - Revenue From Orders Placed On a Monday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17.Tuesday Revenue - Revenue From Orders Placed On a Tuesday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18.Wednesday Revenue - Revenue From Orders Placed On a Wednesday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19.Thursday Revenue - Revenue From Orders Placed On a Thursday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20.Friday Revenue - Revenue From Orders Placed On a Friday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63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993C-D1EB-4EE8-9448-344C67D5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ATTRIBUTE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2091D-34E0-493C-A843-992CFF14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21.Saturday Revenue - Revenue From Orders Placed On a Saturday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22.Sunday Revenue - Revenue From Orders Placed On a Sunday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23.WEEK1_DAY01_DAY07_ORDERS - Orders Placed In Week 1 of the Month Between Days 1 and 7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24.WEEK2_DAY08_DAY15_ORDERS - Orders Placed In Week 2 of the Month Between Days 8 and 15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25.WEEK3_DAY16_DAY23_ORDERS - Orders Placed In Week 3 of the Month Between Days 16 and 23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26.WEEK4_DAY24_DAY31_ORDERS - Orders Placed In Week 4 of the Month Between Days 24 and 31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27.WEEK1_DAY01_DAY07_REVENUE - Revenue From Orders Placed In Week 1 of the Month Between Days 1 and 7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28.WEEK2_DAY08_DAY15_REVENUE - Revenue From Orders Placed In Week 2 of the Month Between Days 8 and 15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29.WEEK3_DAY16_DAY23_REVENUE - Revenue From Orders Placed In Week 3 of the Month Between Days 16 and 23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30.WEEK4_DAY24_DAY31_REVENUE - Revenue From Orders Placed In Week 4 of the Month Between Days 24 and 31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35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F5C3-36BC-4709-B415-BE800788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ATTRIBUTE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F721-8DF9-489D-BDA1-F5C5F267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31.TIME_0000_0600_ORDERS - Orders Placed Between the Hours of 0000 And O600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32.TIME_0601_1200_ORDERS - Orders Placed Between the Hours of 0601 And 1200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33.TIME_1200_1800_ORDERS - Orders Placed Between the Hours of 1200 And 1800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34.TIME_1801_2359_ORDERS - Orders Placed Between the Hours of 1801 And 2359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35.TIME_0000_0600_REVENUE - Revenue from Orders Placed Between the Hours of 0000 And O600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36.TIME_0601_1200_REVENUE - Revenue from Orders Placed Between the Hours of 0601 And 1200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37.TIME_1200_1800_REVENUE - Revenue from Orders Placed Between the Hours of 1201 And 1800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38.TIME_1801_2359_REVENUE - Revenue from Orders Placed Between the Hours of 1801 And 2359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62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5DA1-AF6D-4FEB-8BDA-D1B73F27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906EE45-0EB0-43BF-90C2-0A1C6EA72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4899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F616-89FB-4212-BECA-9DE9963E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data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1AC4-974E-46E8-8B1A-8D1CA8BB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the  dataset</a:t>
            </a:r>
          </a:p>
          <a:p>
            <a:r>
              <a:rPr lang="en-IN" dirty="0"/>
              <a:t>Describing the Categorical variable</a:t>
            </a:r>
          </a:p>
          <a:p>
            <a:r>
              <a:rPr lang="en-IN" dirty="0"/>
              <a:t>Describing the Numerical Variable</a:t>
            </a:r>
          </a:p>
          <a:p>
            <a:r>
              <a:rPr lang="en-IN" dirty="0"/>
              <a:t>Describing the data columns</a:t>
            </a:r>
          </a:p>
          <a:p>
            <a:r>
              <a:rPr lang="en-IN" dirty="0"/>
              <a:t>Check the data types of variables</a:t>
            </a:r>
          </a:p>
          <a:p>
            <a:r>
              <a:rPr lang="en-IN" dirty="0"/>
              <a:t>Checking the value counts of the dataset</a:t>
            </a:r>
          </a:p>
          <a:p>
            <a:r>
              <a:rPr lang="en-IN" dirty="0"/>
              <a:t>Checking the shape of the data(Rows and Columns)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6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B23F-E798-4BA2-8DEB-BB0A26A2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29ED-5BCC-4F17-A6C4-758A1D04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for the missing values</a:t>
            </a:r>
          </a:p>
          <a:p>
            <a:r>
              <a:rPr lang="en-IN" dirty="0"/>
              <a:t>Analysing data by plotting the graph</a:t>
            </a:r>
          </a:p>
          <a:p>
            <a:r>
              <a:rPr lang="en-IN" dirty="0"/>
              <a:t>Univariate Analysis</a:t>
            </a:r>
          </a:p>
          <a:p>
            <a:r>
              <a:rPr lang="en-IN" dirty="0"/>
              <a:t>Multivariate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9532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</TotalTime>
  <Words>1958</Words>
  <Application>Microsoft Office PowerPoint</Application>
  <PresentationFormat>Widescreen</PresentationFormat>
  <Paragraphs>187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</vt:lpstr>
      <vt:lpstr>Gill Sans MT</vt:lpstr>
      <vt:lpstr>Helvetica Neue</vt:lpstr>
      <vt:lpstr>Wingdings</vt:lpstr>
      <vt:lpstr>Gallery</vt:lpstr>
      <vt:lpstr>SALES DATA OF THE CUSTOMERs</vt:lpstr>
      <vt:lpstr>Data description</vt:lpstr>
      <vt:lpstr>ATTRIBUTE INFORMATION </vt:lpstr>
      <vt:lpstr>ATTRIBUTE INFORMATION</vt:lpstr>
      <vt:lpstr>ATTRIBUTE INFORMATION</vt:lpstr>
      <vt:lpstr>ATTRIBUTE INFORMATION</vt:lpstr>
      <vt:lpstr>procedure</vt:lpstr>
      <vt:lpstr>Basic data check</vt:lpstr>
      <vt:lpstr>EXPLORATORY DATA ANALYSIS</vt:lpstr>
      <vt:lpstr>MODEL BUILDING</vt:lpstr>
      <vt:lpstr>Steps </vt:lpstr>
      <vt:lpstr>steps</vt:lpstr>
      <vt:lpstr>Steps</vt:lpstr>
      <vt:lpstr>steps</vt:lpstr>
      <vt:lpstr>Steps</vt:lpstr>
      <vt:lpstr>Principal component analysis (PCA)</vt:lpstr>
      <vt:lpstr>PCA</vt:lpstr>
      <vt:lpstr>pca</vt:lpstr>
      <vt:lpstr>K-means clustering(pca df)</vt:lpstr>
      <vt:lpstr>Size of the cluster</vt:lpstr>
      <vt:lpstr>K-means(PCA-df)</vt:lpstr>
      <vt:lpstr>K-Means Clustering using Standardized data</vt:lpstr>
      <vt:lpstr>Viewing the K-MEans(std-data) cluster size</vt:lpstr>
      <vt:lpstr>K-Means Clustering using Standardized data</vt:lpstr>
      <vt:lpstr>Hierarchical Clustering using standardized data </vt:lpstr>
      <vt:lpstr>VISUALIZING THE SIZE OF CLUSTER(CUSTOMER) </vt:lpstr>
      <vt:lpstr>Hierarchical Clustering using standardized data</vt:lpstr>
      <vt:lpstr>Hierarchical Clustering using PCA-df</vt:lpstr>
      <vt:lpstr>VISUALIZING THE SIZE OF CLUSTER(CUSTOMER)</vt:lpstr>
      <vt:lpstr>Hierarchical Clustering using PCA data</vt:lpstr>
      <vt:lpstr>Data ANalysis</vt:lpstr>
      <vt:lpstr>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OF THE CUSTOMERs</dc:title>
  <dc:creator>Shiva Surya Prakash</dc:creator>
  <cp:lastModifiedBy>Shiva Surya Prakash</cp:lastModifiedBy>
  <cp:revision>1</cp:revision>
  <dcterms:created xsi:type="dcterms:W3CDTF">2022-01-10T09:17:02Z</dcterms:created>
  <dcterms:modified xsi:type="dcterms:W3CDTF">2022-01-10T12:29:06Z</dcterms:modified>
</cp:coreProperties>
</file>