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7" r:id="rId4"/>
    <p:sldId id="258" r:id="rId5"/>
    <p:sldId id="259" r:id="rId6"/>
    <p:sldId id="268" r:id="rId7"/>
    <p:sldId id="269" r:id="rId8"/>
    <p:sldId id="260" r:id="rId9"/>
    <p:sldId id="261" r:id="rId10"/>
    <p:sldId id="270" r:id="rId11"/>
    <p:sldId id="262" r:id="rId12"/>
    <p:sldId id="271" r:id="rId13"/>
    <p:sldId id="272" r:id="rId14"/>
    <p:sldId id="264" r:id="rId15"/>
    <p:sldId id="26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snapToObjects="1">
      <p:cViewPr varScale="1">
        <p:scale>
          <a:sx n="107" d="100"/>
          <a:sy n="107" d="100"/>
        </p:scale>
        <p:origin x="1740"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C3E55099-518F-A279-9D5A-E9D7A75B67FC}"/>
              </a:ext>
            </a:extLst>
          </p:cNvPr>
          <p:cNvSpPr txBox="1">
            <a:spLocks/>
          </p:cNvSpPr>
          <p:nvPr/>
        </p:nvSpPr>
        <p:spPr>
          <a:xfrm>
            <a:off x="1053353" y="2459520"/>
            <a:ext cx="7037294" cy="597599"/>
          </a:xfrm>
          <a:prstGeom prst="rect">
            <a:avLst/>
          </a:prstGeom>
        </p:spPr>
        <p:txBody>
          <a:bodyPr vert="horz" wrap="square" lIns="0" tIns="12700" rIns="0" bIns="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IN" sz="3800" dirty="0">
                <a:latin typeface="Times New Roman" panose="02020603050405020304" pitchFamily="18" charset="0"/>
                <a:cs typeface="Times New Roman" panose="02020603050405020304" pitchFamily="18" charset="0"/>
              </a:rPr>
              <a:t>Loan Default Analysis Assignment</a:t>
            </a:r>
            <a:endParaRPr lang="en-IN" sz="3800" spc="-10" dirty="0">
              <a:latin typeface="Times New Roman" panose="02020603050405020304" pitchFamily="18" charset="0"/>
              <a:cs typeface="Times New Roman" panose="02020603050405020304" pitchFamily="18" charset="0"/>
            </a:endParaRPr>
          </a:p>
        </p:txBody>
      </p:sp>
      <p:sp>
        <p:nvSpPr>
          <p:cNvPr id="10" name="object 4">
            <a:extLst>
              <a:ext uri="{FF2B5EF4-FFF2-40B4-BE49-F238E27FC236}">
                <a16:creationId xmlns:a16="http://schemas.microsoft.com/office/drawing/2014/main" id="{2F39171A-75E4-6F85-FF35-70B27D925535}"/>
              </a:ext>
            </a:extLst>
          </p:cNvPr>
          <p:cNvSpPr txBox="1"/>
          <p:nvPr/>
        </p:nvSpPr>
        <p:spPr>
          <a:xfrm>
            <a:off x="3954452" y="3138992"/>
            <a:ext cx="4037583" cy="289823"/>
          </a:xfrm>
          <a:prstGeom prst="rect">
            <a:avLst/>
          </a:prstGeom>
        </p:spPr>
        <p:txBody>
          <a:bodyPr vert="horz" wrap="square" lIns="0" tIns="12700" rIns="0" bIns="0" rtlCol="0">
            <a:spAutoFit/>
          </a:bodyPr>
          <a:lstStyle/>
          <a:p>
            <a:pPr marL="12700">
              <a:lnSpc>
                <a:spcPct val="100000"/>
              </a:lnSpc>
              <a:spcBef>
                <a:spcPts val="100"/>
              </a:spcBef>
            </a:pPr>
            <a:r>
              <a:rPr lang="en-IN" sz="1800" dirty="0">
                <a:latin typeface="Times New Roman"/>
                <a:cs typeface="Times New Roman"/>
              </a:rPr>
              <a:t>Team:</a:t>
            </a:r>
            <a:r>
              <a:rPr lang="en-IN" sz="1800" spc="-35" dirty="0">
                <a:latin typeface="Times New Roman"/>
                <a:cs typeface="Times New Roman"/>
              </a:rPr>
              <a:t> </a:t>
            </a:r>
            <a:r>
              <a:rPr lang="en-IN" sz="1500" dirty="0">
                <a:latin typeface="Times New Roman"/>
                <a:cs typeface="Times New Roman"/>
              </a:rPr>
              <a:t>Shankar Anand Nagalingam, Priyanshu Jain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8EC2C-24D8-3F88-E4AC-56679D8CE7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22F77A-C8DD-7C15-33CA-6BC8C73FD645}"/>
              </a:ext>
            </a:extLst>
          </p:cNvPr>
          <p:cNvSpPr>
            <a:spLocks noGrp="1"/>
          </p:cNvSpPr>
          <p:nvPr>
            <p:ph type="title"/>
          </p:nvPr>
        </p:nvSpPr>
        <p:spPr>
          <a:xfrm>
            <a:off x="161364" y="138534"/>
            <a:ext cx="8229600" cy="417278"/>
          </a:xfrm>
        </p:spPr>
        <p:txBody>
          <a:bodyPr>
            <a:noAutofit/>
          </a:bodyPr>
          <a:lstStyle/>
          <a:p>
            <a:r>
              <a:rPr lang="en-IN" sz="2800" b="1" dirty="0">
                <a:latin typeface="Times New Roman" panose="02020603050405020304" pitchFamily="18" charset="0"/>
                <a:cs typeface="Times New Roman" panose="02020603050405020304" pitchFamily="18" charset="0"/>
              </a:rPr>
              <a:t>Conclusions from </a:t>
            </a:r>
            <a:r>
              <a:rPr sz="2800" b="1" dirty="0">
                <a:latin typeface="Times New Roman" panose="02020603050405020304" pitchFamily="18" charset="0"/>
                <a:cs typeface="Times New Roman" panose="02020603050405020304" pitchFamily="18" charset="0"/>
              </a:rPr>
              <a:t>Bivariate Analysis</a:t>
            </a:r>
          </a:p>
        </p:txBody>
      </p:sp>
      <p:sp>
        <p:nvSpPr>
          <p:cNvPr id="3" name="Content Placeholder 2">
            <a:extLst>
              <a:ext uri="{FF2B5EF4-FFF2-40B4-BE49-F238E27FC236}">
                <a16:creationId xmlns:a16="http://schemas.microsoft.com/office/drawing/2014/main" id="{398CB1EA-2D45-72C5-7D46-E034A9ACC746}"/>
              </a:ext>
            </a:extLst>
          </p:cNvPr>
          <p:cNvSpPr>
            <a:spLocks noGrp="1"/>
          </p:cNvSpPr>
          <p:nvPr>
            <p:ph idx="1"/>
          </p:nvPr>
        </p:nvSpPr>
        <p:spPr>
          <a:xfrm>
            <a:off x="71718" y="685800"/>
            <a:ext cx="9143999" cy="4791635"/>
          </a:xfrm>
        </p:spPr>
        <p:txBody>
          <a:bodyPr>
            <a:noAutofit/>
          </a:bodyPr>
          <a:lstStyle/>
          <a:p>
            <a:pPr>
              <a:buFont typeface="+mj-lt"/>
              <a:buAutoNum type="arabicPeriod"/>
            </a:pPr>
            <a:r>
              <a:rPr lang="en-US" sz="1800" b="1" dirty="0"/>
              <a:t>Credit Score vs Loan Status:</a:t>
            </a:r>
            <a:endParaRPr lang="en-US" sz="1800" dirty="0"/>
          </a:p>
          <a:p>
            <a:pPr marL="742950" lvl="1" indent="-285750">
              <a:buFont typeface="+mj-lt"/>
              <a:buAutoNum type="arabicPeriod"/>
            </a:pPr>
            <a:r>
              <a:rPr lang="en-US" sz="1800" dirty="0"/>
              <a:t>A strong relationship is observed between credit score and loan status. Low credit scores tend to correspond with a higher chance of default. Borrowers with higher credit scores are less likely to default.</a:t>
            </a:r>
          </a:p>
          <a:p>
            <a:pPr>
              <a:buFont typeface="+mj-lt"/>
              <a:buAutoNum type="arabicPeriod"/>
            </a:pPr>
            <a:r>
              <a:rPr lang="en-US" sz="1800" b="1" dirty="0"/>
              <a:t>Loan Amount vs Loan Status:</a:t>
            </a:r>
            <a:endParaRPr lang="en-US" sz="1800" dirty="0"/>
          </a:p>
          <a:p>
            <a:pPr marL="742950" lvl="1" indent="-285750">
              <a:buFont typeface="+mj-lt"/>
              <a:buAutoNum type="arabicPeriod"/>
            </a:pPr>
            <a:r>
              <a:rPr lang="en-US" sz="1800" dirty="0"/>
              <a:t>Larger loan amounts are associated with a higher risk of default. It's important for the company to carefully evaluate loan amounts in relation to the applicant's financial health.</a:t>
            </a:r>
          </a:p>
          <a:p>
            <a:pPr>
              <a:buFont typeface="+mj-lt"/>
              <a:buAutoNum type="arabicPeriod"/>
            </a:pPr>
            <a:r>
              <a:rPr lang="en-US" sz="1800" b="1" dirty="0"/>
              <a:t>Interest Rate vs Loan Status:</a:t>
            </a:r>
            <a:endParaRPr lang="en-US" sz="1800" dirty="0"/>
          </a:p>
          <a:p>
            <a:pPr marL="742950" lvl="1" indent="-285750">
              <a:buFont typeface="+mj-lt"/>
              <a:buAutoNum type="arabicPeriod"/>
            </a:pPr>
            <a:r>
              <a:rPr lang="en-US" sz="1800" dirty="0"/>
              <a:t>Higher interest rates appear to be more common among defaulted loans. However, this relationship is not as strong as the others, suggesting that interest rate alone may not be a sufficient indicator of risk.</a:t>
            </a:r>
          </a:p>
          <a:p>
            <a:pPr>
              <a:buFont typeface="+mj-lt"/>
              <a:buAutoNum type="arabicPeriod"/>
            </a:pPr>
            <a:r>
              <a:rPr lang="en-US" sz="1800" b="1" dirty="0"/>
              <a:t>Purpose of Loan vs Loan Status:</a:t>
            </a:r>
            <a:endParaRPr lang="en-US" sz="1800" dirty="0"/>
          </a:p>
          <a:p>
            <a:pPr marL="742950" lvl="1" indent="-285750">
              <a:buFont typeface="+mj-lt"/>
              <a:buAutoNum type="arabicPeriod"/>
            </a:pPr>
            <a:r>
              <a:rPr lang="en-US" sz="1800" dirty="0"/>
              <a:t>Loans for small businesses are associated with a higher risk of default compared to loans for debt consolidation. This implies that small business loans should be more carefully scrutinized during the approval process</a:t>
            </a:r>
          </a:p>
          <a:p>
            <a:pPr marL="0" indent="0">
              <a:buNone/>
            </a:pPr>
            <a:endParaRP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378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249"/>
            <a:ext cx="8229600" cy="457199"/>
          </a:xfrm>
        </p:spPr>
        <p:txBody>
          <a:bodyPr>
            <a:normAutofit fontScale="90000"/>
          </a:bodyPr>
          <a:lstStyle/>
          <a:p>
            <a:r>
              <a:rPr sz="2800" b="1" dirty="0">
                <a:latin typeface="Times New Roman" panose="02020603050405020304" pitchFamily="18" charset="0"/>
                <a:cs typeface="Times New Roman" panose="02020603050405020304" pitchFamily="18" charset="0"/>
              </a:rPr>
              <a:t>Employment Length Analysis</a:t>
            </a:r>
          </a:p>
        </p:txBody>
      </p:sp>
      <p:sp>
        <p:nvSpPr>
          <p:cNvPr id="3" name="Content Placeholder 2"/>
          <p:cNvSpPr>
            <a:spLocks noGrp="1"/>
          </p:cNvSpPr>
          <p:nvPr>
            <p:ph idx="1"/>
          </p:nvPr>
        </p:nvSpPr>
        <p:spPr>
          <a:xfrm>
            <a:off x="0" y="939659"/>
            <a:ext cx="9144000" cy="712694"/>
          </a:xfrm>
        </p:spPr>
        <p:txBody>
          <a:bodyPr>
            <a:normAutofit/>
          </a:bodyPr>
          <a:lstStyle/>
          <a:p>
            <a:r>
              <a:rPr sz="1800" dirty="0">
                <a:latin typeface="Times New Roman" panose="02020603050405020304" pitchFamily="18" charset="0"/>
                <a:cs typeface="Times New Roman" panose="02020603050405020304" pitchFamily="18" charset="0"/>
              </a:rPr>
              <a:t>Applicants with less than 1 year of employment show higher defaults.</a:t>
            </a:r>
          </a:p>
          <a:p>
            <a:r>
              <a:rPr sz="1800" dirty="0">
                <a:latin typeface="Times New Roman" panose="02020603050405020304" pitchFamily="18" charset="0"/>
                <a:cs typeface="Times New Roman" panose="02020603050405020304" pitchFamily="18" charset="0"/>
              </a:rPr>
              <a:t>Stable employment (5+ years) reduces default risk significantly.</a:t>
            </a:r>
          </a:p>
        </p:txBody>
      </p:sp>
      <p:pic>
        <p:nvPicPr>
          <p:cNvPr id="6146" name="Picture 2">
            <a:extLst>
              <a:ext uri="{FF2B5EF4-FFF2-40B4-BE49-F238E27FC236}">
                <a16:creationId xmlns:a16="http://schemas.microsoft.com/office/drawing/2014/main" id="{87C2AF45-EBB4-8F36-A166-34DD2617C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62" y="2088775"/>
            <a:ext cx="4442739" cy="303007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9EF9CD7-CB9D-6EE0-D988-7BE7F1935A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063" y="2088775"/>
            <a:ext cx="4396675" cy="30300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8AC40-0E91-0186-F1AD-DFB0CBC5D6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C2274C-822C-92B6-1E37-1519E847BCCD}"/>
              </a:ext>
            </a:extLst>
          </p:cNvPr>
          <p:cNvSpPr>
            <a:spLocks noGrp="1"/>
          </p:cNvSpPr>
          <p:nvPr>
            <p:ph type="title"/>
          </p:nvPr>
        </p:nvSpPr>
        <p:spPr>
          <a:xfrm>
            <a:off x="457200" y="147708"/>
            <a:ext cx="8229600" cy="457199"/>
          </a:xfrm>
        </p:spPr>
        <p:txBody>
          <a:bodyPr>
            <a:normAutofit fontScale="90000"/>
          </a:bodyPr>
          <a:lstStyle/>
          <a:p>
            <a:r>
              <a:rPr lang="en-IN" sz="2800" b="1" dirty="0">
                <a:latin typeface="Times New Roman" panose="02020603050405020304" pitchFamily="18" charset="0"/>
                <a:cs typeface="Times New Roman" panose="02020603050405020304" pitchFamily="18" charset="0"/>
              </a:rPr>
              <a:t>Conclusions from </a:t>
            </a:r>
            <a:r>
              <a:rPr sz="2800" b="1" dirty="0">
                <a:latin typeface="Times New Roman" panose="02020603050405020304" pitchFamily="18" charset="0"/>
                <a:cs typeface="Times New Roman" panose="02020603050405020304" pitchFamily="18" charset="0"/>
              </a:rPr>
              <a:t>Employment Length Analysis</a:t>
            </a:r>
          </a:p>
        </p:txBody>
      </p:sp>
      <p:sp>
        <p:nvSpPr>
          <p:cNvPr id="3" name="Content Placeholder 2">
            <a:extLst>
              <a:ext uri="{FF2B5EF4-FFF2-40B4-BE49-F238E27FC236}">
                <a16:creationId xmlns:a16="http://schemas.microsoft.com/office/drawing/2014/main" id="{D07D8845-AB8B-3D0B-E22F-D9599E39CD08}"/>
              </a:ext>
            </a:extLst>
          </p:cNvPr>
          <p:cNvSpPr>
            <a:spLocks noGrp="1"/>
          </p:cNvSpPr>
          <p:nvPr>
            <p:ph idx="1"/>
          </p:nvPr>
        </p:nvSpPr>
        <p:spPr>
          <a:xfrm>
            <a:off x="0" y="939658"/>
            <a:ext cx="9144000" cy="5770633"/>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Short Employment Lengths</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Borrowers with shorter employment lengths (less than 3 years) are more likely to default on loans. This could indicate financial instability, which makes it harder for them to repay loans. These individuals may represent higher risk in terms of loan defaults, and extra scrutiny might be needed when approving loans for this group.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Long Employment Lengths</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Borrowers with longer employment histories are less likely to default on loans. This group typically has a more stable income and better financial </a:t>
            </a:r>
            <a:r>
              <a:rPr lang="en-US" sz="1800" dirty="0" err="1">
                <a:latin typeface="Times New Roman" panose="02020603050405020304" pitchFamily="18" charset="0"/>
                <a:cs typeface="Times New Roman" panose="02020603050405020304" pitchFamily="18" charset="0"/>
              </a:rPr>
              <a:t>security.Longer</a:t>
            </a:r>
            <a:r>
              <a:rPr lang="en-US" sz="1800" dirty="0">
                <a:latin typeface="Times New Roman" panose="02020603050405020304" pitchFamily="18" charset="0"/>
                <a:cs typeface="Times New Roman" panose="02020603050405020304" pitchFamily="18" charset="0"/>
              </a:rPr>
              <a:t> employment length is positively associated with full loan repayment, suggesting that it is a good indicator of financial reliability.</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Loan Approval Strategy</a:t>
            </a:r>
            <a:r>
              <a:rPr lang="en-US" sz="1800" dirty="0">
                <a:latin typeface="Times New Roman" panose="02020603050405020304" pitchFamily="18" charset="0"/>
                <a:cs typeface="Times New Roman" panose="02020603050405020304" pitchFamily="18" charset="0"/>
              </a:rPr>
              <a:t>: For individuals with shorter employment histories, additional evaluation (such as analyzing their credit score, income stability, etc.) may be necessary before sanctioning loans. Individuals with longer employment histories may be more trustworthy and financially stable, making them better candidates for loan approval</a:t>
            </a:r>
          </a:p>
        </p:txBody>
      </p:sp>
    </p:spTree>
    <p:extLst>
      <p:ext uri="{BB962C8B-B14F-4D97-AF65-F5344CB8AC3E}">
        <p14:creationId xmlns:p14="http://schemas.microsoft.com/office/powerpoint/2010/main" val="354305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1EE44-A4DF-FBE1-3731-CB3B6BA911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5727D2-5632-DE07-B013-AE7DF3633C99}"/>
              </a:ext>
            </a:extLst>
          </p:cNvPr>
          <p:cNvSpPr>
            <a:spLocks noGrp="1"/>
          </p:cNvSpPr>
          <p:nvPr>
            <p:ph type="title"/>
          </p:nvPr>
        </p:nvSpPr>
        <p:spPr>
          <a:xfrm>
            <a:off x="358588" y="160524"/>
            <a:ext cx="8229600" cy="559080"/>
          </a:xfrm>
        </p:spPr>
        <p:txBody>
          <a:bodyPr>
            <a:normAutofit/>
          </a:bodyPr>
          <a:lstStyle/>
          <a:p>
            <a:r>
              <a:rPr lang="en-IN" sz="2800" b="1" dirty="0">
                <a:latin typeface="Times New Roman" panose="02020603050405020304" pitchFamily="18" charset="0"/>
                <a:cs typeface="Times New Roman" panose="02020603050405020304" pitchFamily="18" charset="0"/>
              </a:rPr>
              <a:t>Conclusions of </a:t>
            </a:r>
            <a:r>
              <a:rPr sz="2800" b="1" dirty="0">
                <a:latin typeface="Times New Roman" panose="02020603050405020304" pitchFamily="18" charset="0"/>
                <a:cs typeface="Times New Roman" panose="02020603050405020304" pitchFamily="18" charset="0"/>
              </a:rPr>
              <a:t>Multivariate Analysis</a:t>
            </a:r>
          </a:p>
        </p:txBody>
      </p:sp>
      <p:sp>
        <p:nvSpPr>
          <p:cNvPr id="3" name="Content Placeholder 2">
            <a:extLst>
              <a:ext uri="{FF2B5EF4-FFF2-40B4-BE49-F238E27FC236}">
                <a16:creationId xmlns:a16="http://schemas.microsoft.com/office/drawing/2014/main" id="{7F691A76-9C63-AEB1-AB1F-5F2154D91B1D}"/>
              </a:ext>
            </a:extLst>
          </p:cNvPr>
          <p:cNvSpPr>
            <a:spLocks noGrp="1"/>
          </p:cNvSpPr>
          <p:nvPr>
            <p:ph idx="1"/>
          </p:nvPr>
        </p:nvSpPr>
        <p:spPr>
          <a:xfrm>
            <a:off x="0" y="833718"/>
            <a:ext cx="9144000" cy="5292445"/>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Credit Score &amp; Loan Amount</a:t>
            </a:r>
            <a:r>
              <a:rPr lang="en-US" sz="1800" dirty="0">
                <a:latin typeface="Times New Roman" panose="02020603050405020304" pitchFamily="18" charset="0"/>
                <a:cs typeface="Times New Roman" panose="02020603050405020304" pitchFamily="18" charset="0"/>
              </a:rPr>
              <a:t>: A positive relationship between credit score and loan amount is expected. However, loan status shows that high-risk borrowers tend to request larger loans, even with lower credit scores.</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Debt-to-Income (DTI) Ratio</a:t>
            </a:r>
            <a:r>
              <a:rPr lang="en-US" sz="1800" dirty="0">
                <a:latin typeface="Times New Roman" panose="02020603050405020304" pitchFamily="18" charset="0"/>
                <a:cs typeface="Times New Roman" panose="02020603050405020304" pitchFamily="18" charset="0"/>
              </a:rPr>
              <a:t>: A higher DTI ratio suggests that borrowers are spending a large portion of their income on debt repayment, which increases the likelihood of default.</a:t>
            </a:r>
          </a:p>
          <a:p>
            <a:pPr marL="0" indent="0">
              <a:buNone/>
            </a:pPr>
            <a:r>
              <a:rPr lang="en-US" sz="1800" b="1" dirty="0">
                <a:latin typeface="Times New Roman" panose="02020603050405020304" pitchFamily="18" charset="0"/>
                <a:cs typeface="Times New Roman" panose="02020603050405020304" pitchFamily="18" charset="0"/>
              </a:rPr>
              <a:t>Annual Income</a:t>
            </a:r>
            <a:r>
              <a:rPr lang="en-US" sz="1800" dirty="0">
                <a:latin typeface="Times New Roman" panose="02020603050405020304" pitchFamily="18" charset="0"/>
                <a:cs typeface="Times New Roman" panose="02020603050405020304" pitchFamily="18" charset="0"/>
              </a:rPr>
              <a:t>: Higher annual income often correlates with larger loan amounts and a reduced likelihood of default. However, it must be considered in conjunction with other factors, such as credit score and employment length. </a:t>
            </a:r>
          </a:p>
          <a:p>
            <a:pPr marL="0" indent="0">
              <a:buNone/>
            </a:pPr>
            <a:r>
              <a:rPr lang="en-US" sz="1800" b="1" dirty="0">
                <a:latin typeface="Times New Roman" panose="02020603050405020304" pitchFamily="18" charset="0"/>
                <a:cs typeface="Times New Roman" panose="02020603050405020304" pitchFamily="18" charset="0"/>
              </a:rPr>
              <a:t>Employment Length</a:t>
            </a:r>
            <a:r>
              <a:rPr lang="en-US" sz="1800" dirty="0">
                <a:latin typeface="Times New Roman" panose="02020603050405020304" pitchFamily="18" charset="0"/>
                <a:cs typeface="Times New Roman" panose="02020603050405020304" pitchFamily="18" charset="0"/>
              </a:rPr>
              <a:t>: Longer employment lengths are associated with better financial stability and a lower likelihood of loan default. Lenders should prioritize applicants with longer, stable employment histories when assessing loan risk.</a:t>
            </a:r>
          </a:p>
          <a:p>
            <a:pPr marL="0" indent="0">
              <a:buNone/>
            </a:pPr>
            <a:r>
              <a:rPr lang="en-US" sz="1800" b="1" dirty="0">
                <a:latin typeface="Times New Roman" panose="02020603050405020304" pitchFamily="18" charset="0"/>
                <a:cs typeface="Times New Roman" panose="02020603050405020304" pitchFamily="18" charset="0"/>
              </a:rPr>
              <a:t>Multivariate Relationships</a:t>
            </a:r>
            <a:r>
              <a:rPr lang="en-US" sz="1800" dirty="0">
                <a:latin typeface="Times New Roman" panose="02020603050405020304" pitchFamily="18" charset="0"/>
                <a:cs typeface="Times New Roman" panose="02020603050405020304" pitchFamily="18" charset="0"/>
              </a:rPr>
              <a:t>: Multiple variables, when combined, give a better understanding of default risk. For instance, a borrower with a high credit score, long employment length, and low DTI ratio is likely to be a low-risk borrower</a:t>
            </a:r>
            <a:endParaRP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1971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694" y="113273"/>
            <a:ext cx="8229600" cy="457199"/>
          </a:xfrm>
        </p:spPr>
        <p:txBody>
          <a:bodyPr>
            <a:normAutofit fontScale="90000"/>
          </a:bodyPr>
          <a:lstStyle/>
          <a:p>
            <a:r>
              <a:rPr sz="2800" b="1" dirty="0">
                <a:latin typeface="Times New Roman" panose="02020603050405020304" pitchFamily="18" charset="0"/>
                <a:cs typeface="Times New Roman" panose="02020603050405020304" pitchFamily="18" charset="0"/>
              </a:rPr>
              <a:t>Key Insights</a:t>
            </a:r>
          </a:p>
        </p:txBody>
      </p:sp>
      <p:sp>
        <p:nvSpPr>
          <p:cNvPr id="3" name="Content Placeholder 2"/>
          <p:cNvSpPr>
            <a:spLocks noGrp="1"/>
          </p:cNvSpPr>
          <p:nvPr>
            <p:ph idx="1"/>
          </p:nvPr>
        </p:nvSpPr>
        <p:spPr>
          <a:xfrm>
            <a:off x="0" y="690282"/>
            <a:ext cx="9144000" cy="5728447"/>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Credit Score</a:t>
            </a:r>
            <a:r>
              <a:rPr lang="en-US" sz="1600" dirty="0">
                <a:latin typeface="Times New Roman" panose="02020603050405020304" pitchFamily="18" charset="0"/>
                <a:cs typeface="Times New Roman" panose="02020603050405020304" pitchFamily="18" charset="0"/>
              </a:rPr>
              <a:t>: A lower credit score is one of the strongest indicators of a higher likelihood of loan default.</a:t>
            </a:r>
          </a:p>
          <a:p>
            <a:pPr marL="0" indent="0">
              <a:buNone/>
            </a:pPr>
            <a:r>
              <a:rPr lang="en-US" sz="1600" b="1" dirty="0">
                <a:latin typeface="Times New Roman" panose="02020603050405020304" pitchFamily="18" charset="0"/>
                <a:cs typeface="Times New Roman" panose="02020603050405020304" pitchFamily="18" charset="0"/>
              </a:rPr>
              <a:t>Loan Amount</a:t>
            </a:r>
            <a:r>
              <a:rPr lang="en-US" sz="1600" dirty="0">
                <a:latin typeface="Times New Roman" panose="02020603050405020304" pitchFamily="18" charset="0"/>
                <a:cs typeface="Times New Roman" panose="02020603050405020304" pitchFamily="18" charset="0"/>
              </a:rPr>
              <a:t>: Larger loan amounts increase the likelihood of default, especially when income does not support the repayment.</a:t>
            </a:r>
          </a:p>
          <a:p>
            <a:pPr marL="0" indent="0">
              <a:buNone/>
            </a:pPr>
            <a:r>
              <a:rPr lang="en-US" sz="1600" b="1" dirty="0">
                <a:latin typeface="Times New Roman" panose="02020603050405020304" pitchFamily="18" charset="0"/>
                <a:cs typeface="Times New Roman" panose="02020603050405020304" pitchFamily="18" charset="0"/>
              </a:rPr>
              <a:t>Employment Length</a:t>
            </a:r>
            <a:r>
              <a:rPr lang="en-US" sz="1600" dirty="0">
                <a:latin typeface="Times New Roman" panose="02020603050405020304" pitchFamily="18" charset="0"/>
                <a:cs typeface="Times New Roman" panose="02020603050405020304" pitchFamily="18" charset="0"/>
              </a:rPr>
              <a:t>: Shorter employment history is associated with higher default risk due to financial instability.</a:t>
            </a:r>
          </a:p>
          <a:p>
            <a:pPr marL="0" indent="0">
              <a:buNone/>
            </a:pPr>
            <a:r>
              <a:rPr lang="en-US" sz="1600" b="1" dirty="0">
                <a:latin typeface="Times New Roman" panose="02020603050405020304" pitchFamily="18" charset="0"/>
                <a:cs typeface="Times New Roman" panose="02020603050405020304" pitchFamily="18" charset="0"/>
              </a:rPr>
              <a:t>Debt-to-Income Ratio</a:t>
            </a:r>
            <a:r>
              <a:rPr lang="en-US" sz="1600" dirty="0">
                <a:latin typeface="Times New Roman" panose="02020603050405020304" pitchFamily="18" charset="0"/>
                <a:cs typeface="Times New Roman" panose="02020603050405020304" pitchFamily="18" charset="0"/>
              </a:rPr>
              <a:t>: High DTI ratios indicate financial strain and are a strong predictor of loan default.</a:t>
            </a:r>
          </a:p>
          <a:p>
            <a:pPr marL="0" indent="0">
              <a:buNone/>
            </a:pPr>
            <a:r>
              <a:rPr lang="en-US" sz="1600" b="1" dirty="0">
                <a:latin typeface="Times New Roman" panose="02020603050405020304" pitchFamily="18" charset="0"/>
                <a:cs typeface="Times New Roman" panose="02020603050405020304" pitchFamily="18" charset="0"/>
              </a:rPr>
              <a:t>Loan Purpose</a:t>
            </a:r>
            <a:r>
              <a:rPr lang="en-US" sz="1600" dirty="0">
                <a:latin typeface="Times New Roman" panose="02020603050405020304" pitchFamily="18" charset="0"/>
                <a:cs typeface="Times New Roman" panose="02020603050405020304" pitchFamily="18" charset="0"/>
              </a:rPr>
              <a:t>: Debt consolidation and business loans are higher risk compared to other purposes like home improvement or education.</a:t>
            </a:r>
          </a:p>
          <a:p>
            <a:pPr marL="0" indent="0">
              <a:buNone/>
            </a:pPr>
            <a:r>
              <a:rPr lang="en-US" sz="1600" b="1" dirty="0">
                <a:latin typeface="Times New Roman" panose="02020603050405020304" pitchFamily="18" charset="0"/>
                <a:cs typeface="Times New Roman" panose="02020603050405020304" pitchFamily="18" charset="0"/>
              </a:rPr>
              <a:t>Interest Rate</a:t>
            </a:r>
            <a:r>
              <a:rPr lang="en-US" sz="1600" dirty="0">
                <a:latin typeface="Times New Roman" panose="02020603050405020304" pitchFamily="18" charset="0"/>
                <a:cs typeface="Times New Roman" panose="02020603050405020304" pitchFamily="18" charset="0"/>
              </a:rPr>
              <a:t>: Higher interest rates, often associated with higher-risk loans, can increase the likelihood of default.</a:t>
            </a:r>
          </a:p>
          <a:p>
            <a:pPr marL="0" indent="0">
              <a:buNone/>
            </a:pPr>
            <a:r>
              <a:rPr lang="en-US" sz="1600" b="1" dirty="0">
                <a:latin typeface="Times New Roman" panose="02020603050405020304" pitchFamily="18" charset="0"/>
                <a:cs typeface="Times New Roman" panose="02020603050405020304" pitchFamily="18" charset="0"/>
              </a:rPr>
              <a:t>Annual Income</a:t>
            </a:r>
            <a:r>
              <a:rPr lang="en-US" sz="1600" dirty="0">
                <a:latin typeface="Times New Roman" panose="02020603050405020304" pitchFamily="18" charset="0"/>
                <a:cs typeface="Times New Roman" panose="02020603050405020304" pitchFamily="18" charset="0"/>
              </a:rPr>
              <a:t>: Higher income generally reduces default risk but must be considered relative to the loan amount.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By understanding these key drivers of loan default, lenders can better assess the risk of lending to a borrower and make more informed decisions when processing loan applications. Identifying high-risk borrowers early in the loan process allows lenders to take proactive measures, such as offering more suitable loan terms or denying loans to high-risk applicants.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4308"/>
            <a:ext cx="8229600" cy="541150"/>
          </a:xfrm>
        </p:spPr>
        <p:txBody>
          <a:bodyPr>
            <a:normAutofit/>
          </a:bodyPr>
          <a:lstStyle/>
          <a:p>
            <a:r>
              <a:rPr sz="2800" dirty="0">
                <a:latin typeface="Times New Roman" panose="02020603050405020304" pitchFamily="18" charset="0"/>
                <a:cs typeface="Times New Roman" panose="02020603050405020304" pitchFamily="18" charset="0"/>
              </a:rPr>
              <a:t>Recommendations</a:t>
            </a:r>
          </a:p>
        </p:txBody>
      </p:sp>
      <p:sp>
        <p:nvSpPr>
          <p:cNvPr id="3" name="Content Placeholder 2"/>
          <p:cNvSpPr>
            <a:spLocks noGrp="1"/>
          </p:cNvSpPr>
          <p:nvPr>
            <p:ph idx="1"/>
          </p:nvPr>
        </p:nvSpPr>
        <p:spPr>
          <a:xfrm>
            <a:off x="0" y="735106"/>
            <a:ext cx="9144000" cy="5391057"/>
          </a:xfrm>
        </p:spPr>
        <p:txBody>
          <a:bodyPr>
            <a:normAutofit/>
          </a:bodyPr>
          <a:lstStyle/>
          <a:p>
            <a:r>
              <a:rPr sz="1800" dirty="0">
                <a:latin typeface="Times New Roman" panose="02020603050405020304" pitchFamily="18" charset="0"/>
                <a:cs typeface="Times New Roman" panose="02020603050405020304" pitchFamily="18" charset="0"/>
              </a:rPr>
              <a:t>Focus on loan applicants with:</a:t>
            </a:r>
          </a:p>
          <a:p>
            <a:pPr lvl="1"/>
            <a:r>
              <a:rPr sz="1400" dirty="0">
                <a:latin typeface="Times New Roman" panose="02020603050405020304" pitchFamily="18" charset="0"/>
                <a:cs typeface="Times New Roman" panose="02020603050405020304" pitchFamily="18" charset="0"/>
              </a:rPr>
              <a:t>  High debt-to-income ratios.</a:t>
            </a:r>
          </a:p>
          <a:p>
            <a:pPr lvl="1"/>
            <a:r>
              <a:rPr sz="1400" dirty="0">
                <a:latin typeface="Times New Roman" panose="02020603050405020304" pitchFamily="18" charset="0"/>
                <a:cs typeface="Times New Roman" panose="02020603050405020304" pitchFamily="18" charset="0"/>
              </a:rPr>
              <a:t>  Low employment stability (less than 1 year).</a:t>
            </a:r>
          </a:p>
          <a:p>
            <a:pPr lvl="1"/>
            <a:r>
              <a:rPr sz="1400" dirty="0">
                <a:latin typeface="Times New Roman" panose="02020603050405020304" pitchFamily="18" charset="0"/>
                <a:cs typeface="Times New Roman" panose="02020603050405020304" pitchFamily="18" charset="0"/>
              </a:rPr>
              <a:t>  Grades E, F, G loans.</a:t>
            </a:r>
          </a:p>
          <a:p>
            <a:r>
              <a:rPr sz="1800" dirty="0">
                <a:latin typeface="Times New Roman" panose="02020603050405020304" pitchFamily="18" charset="0"/>
                <a:cs typeface="Times New Roman" panose="02020603050405020304" pitchFamily="18" charset="0"/>
              </a:rPr>
              <a:t>Implement stricter credit checks and offer:</a:t>
            </a:r>
          </a:p>
          <a:p>
            <a:pPr lvl="1"/>
            <a:r>
              <a:rPr sz="1400" dirty="0">
                <a:latin typeface="Times New Roman" panose="02020603050405020304" pitchFamily="18" charset="0"/>
                <a:cs typeface="Times New Roman" panose="02020603050405020304" pitchFamily="18" charset="0"/>
              </a:rPr>
              <a:t>Reduced loan amounts for high-risk applicants.</a:t>
            </a:r>
          </a:p>
          <a:p>
            <a:pPr lvl="1"/>
            <a:r>
              <a:rPr sz="1400" dirty="0">
                <a:latin typeface="Times New Roman" panose="02020603050405020304" pitchFamily="18" charset="0"/>
                <a:cs typeface="Times New Roman" panose="02020603050405020304" pitchFamily="18" charset="0"/>
              </a:rPr>
              <a:t>Higher interest rates to offset risk.</a:t>
            </a:r>
          </a:p>
          <a:p>
            <a:r>
              <a:rPr sz="1800" dirty="0">
                <a:latin typeface="Times New Roman" panose="02020603050405020304" pitchFamily="18" charset="0"/>
                <a:cs typeface="Times New Roman" panose="02020603050405020304" pitchFamily="18" charset="0"/>
              </a:rPr>
              <a:t>Explore predictive modeling for automated risk assessment.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object 2">
            <a:extLst>
              <a:ext uri="{FF2B5EF4-FFF2-40B4-BE49-F238E27FC236}">
                <a16:creationId xmlns:a16="http://schemas.microsoft.com/office/drawing/2014/main" id="{6CE50798-3B0C-7F70-D9C8-2A227304A34D}"/>
              </a:ext>
            </a:extLst>
          </p:cNvPr>
          <p:cNvSpPr txBox="1"/>
          <p:nvPr/>
        </p:nvSpPr>
        <p:spPr>
          <a:xfrm>
            <a:off x="82687" y="707284"/>
            <a:ext cx="9061314" cy="972702"/>
          </a:xfrm>
          <a:prstGeom prst="rect">
            <a:avLst/>
          </a:prstGeom>
        </p:spPr>
        <p:txBody>
          <a:bodyPr vert="horz" wrap="square" lIns="0" tIns="48895" rIns="0" bIns="0" rtlCol="0">
            <a:spAutoFit/>
          </a:bodyPr>
          <a:lstStyle/>
          <a:p>
            <a:pPr marL="12700" defTabSz="914400">
              <a:spcBef>
                <a:spcPts val="385"/>
              </a:spcBef>
              <a:tabLst>
                <a:tab pos="240665" algn="l"/>
              </a:tabLst>
            </a:pPr>
            <a:r>
              <a:rPr sz="2000" b="1" kern="0" dirty="0">
                <a:solidFill>
                  <a:sysClr val="windowText" lastClr="000000"/>
                </a:solidFill>
                <a:latin typeface="Times New Roman"/>
                <a:cs typeface="Times New Roman"/>
              </a:rPr>
              <a:t>Problem</a:t>
            </a:r>
            <a:r>
              <a:rPr sz="2000" b="1" kern="0" spc="-95" dirty="0">
                <a:solidFill>
                  <a:sysClr val="windowText" lastClr="000000"/>
                </a:solidFill>
                <a:latin typeface="Times New Roman"/>
                <a:cs typeface="Times New Roman"/>
              </a:rPr>
              <a:t> </a:t>
            </a:r>
            <a:r>
              <a:rPr sz="2000" b="1" kern="0" spc="-10" dirty="0">
                <a:solidFill>
                  <a:sysClr val="windowText" lastClr="000000"/>
                </a:solidFill>
                <a:latin typeface="Times New Roman"/>
                <a:cs typeface="Times New Roman"/>
              </a:rPr>
              <a:t>Statement:</a:t>
            </a:r>
            <a:endParaRPr sz="2000" kern="0" dirty="0">
              <a:solidFill>
                <a:sysClr val="windowText" lastClr="000000"/>
              </a:solidFill>
              <a:latin typeface="Times New Roman"/>
              <a:cs typeface="Times New Roman"/>
            </a:endParaRPr>
          </a:p>
          <a:p>
            <a:pPr marL="697865" marR="5080" lvl="1" indent="-228600" defTabSz="914400">
              <a:lnSpc>
                <a:spcPts val="2110"/>
              </a:lnSpc>
              <a:spcBef>
                <a:spcPts val="600"/>
              </a:spcBef>
              <a:buFont typeface="Arial MT"/>
              <a:buChar char="•"/>
              <a:tabLst>
                <a:tab pos="697865" algn="l"/>
              </a:tabLst>
            </a:pPr>
            <a:r>
              <a:rPr lang="en-IN" sz="2000" kern="0" dirty="0">
                <a:solidFill>
                  <a:sysClr val="windowText" lastClr="000000"/>
                </a:solidFill>
                <a:latin typeface="Times New Roman"/>
                <a:cs typeface="Times New Roman"/>
              </a:rPr>
              <a:t>Any finance company</a:t>
            </a:r>
            <a:r>
              <a:rPr sz="2000" b="1" kern="0" spc="-25"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specializing</a:t>
            </a:r>
            <a:r>
              <a:rPr sz="2000" kern="0" spc="-20"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in</a:t>
            </a:r>
            <a:r>
              <a:rPr sz="2000" kern="0" spc="-25"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lending</a:t>
            </a:r>
            <a:r>
              <a:rPr sz="2000" kern="0" spc="-20"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various</a:t>
            </a:r>
            <a:r>
              <a:rPr sz="2000" kern="0" spc="-30"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types</a:t>
            </a:r>
            <a:r>
              <a:rPr sz="2000" kern="0" spc="-25"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of</a:t>
            </a:r>
            <a:r>
              <a:rPr sz="2000" kern="0" spc="-30"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loans</a:t>
            </a:r>
            <a:r>
              <a:rPr sz="2000" kern="0" spc="-25"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to</a:t>
            </a:r>
            <a:r>
              <a:rPr sz="2000" kern="0" spc="-30"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customers.</a:t>
            </a:r>
            <a:r>
              <a:rPr sz="2000" kern="0" spc="-70" dirty="0">
                <a:solidFill>
                  <a:sysClr val="windowText" lastClr="000000"/>
                </a:solidFill>
                <a:latin typeface="Times New Roman"/>
                <a:cs typeface="Times New Roman"/>
              </a:rPr>
              <a:t> </a:t>
            </a:r>
            <a:r>
              <a:rPr sz="2000" kern="0" spc="-20" dirty="0">
                <a:solidFill>
                  <a:sysClr val="windowText" lastClr="000000"/>
                </a:solidFill>
                <a:latin typeface="Times New Roman"/>
                <a:cs typeface="Times New Roman"/>
              </a:rPr>
              <a:t>Two</a:t>
            </a:r>
            <a:r>
              <a:rPr sz="2000" kern="0" spc="-30" dirty="0">
                <a:solidFill>
                  <a:sysClr val="windowText" lastClr="000000"/>
                </a:solidFill>
                <a:latin typeface="Times New Roman"/>
                <a:cs typeface="Times New Roman"/>
              </a:rPr>
              <a:t> </a:t>
            </a:r>
            <a:r>
              <a:rPr sz="2000" b="1" kern="0" dirty="0">
                <a:solidFill>
                  <a:sysClr val="windowText" lastClr="000000"/>
                </a:solidFill>
                <a:latin typeface="Times New Roman"/>
                <a:cs typeface="Times New Roman"/>
              </a:rPr>
              <a:t>types</a:t>
            </a:r>
            <a:r>
              <a:rPr sz="2000" b="1" kern="0" spc="-30" dirty="0">
                <a:solidFill>
                  <a:sysClr val="windowText" lastClr="000000"/>
                </a:solidFill>
                <a:latin typeface="Times New Roman"/>
                <a:cs typeface="Times New Roman"/>
              </a:rPr>
              <a:t> </a:t>
            </a:r>
            <a:r>
              <a:rPr sz="2000" b="1" kern="0" dirty="0">
                <a:solidFill>
                  <a:sysClr val="windowText" lastClr="000000"/>
                </a:solidFill>
                <a:latin typeface="Times New Roman"/>
                <a:cs typeface="Times New Roman"/>
              </a:rPr>
              <a:t>of</a:t>
            </a:r>
            <a:r>
              <a:rPr sz="2000" b="1" kern="0" spc="-35" dirty="0">
                <a:solidFill>
                  <a:sysClr val="windowText" lastClr="000000"/>
                </a:solidFill>
                <a:latin typeface="Times New Roman"/>
                <a:cs typeface="Times New Roman"/>
              </a:rPr>
              <a:t> </a:t>
            </a:r>
            <a:r>
              <a:rPr sz="2000" b="1" kern="0" dirty="0">
                <a:solidFill>
                  <a:sysClr val="windowText" lastClr="000000"/>
                </a:solidFill>
                <a:latin typeface="Times New Roman"/>
                <a:cs typeface="Times New Roman"/>
              </a:rPr>
              <a:t>risks</a:t>
            </a:r>
            <a:r>
              <a:rPr sz="2000" b="1" kern="0" spc="-35"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are</a:t>
            </a:r>
            <a:r>
              <a:rPr sz="2000" kern="0" spc="-35"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associated</a:t>
            </a:r>
            <a:r>
              <a:rPr sz="2000" kern="0" spc="-30"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with</a:t>
            </a:r>
            <a:r>
              <a:rPr sz="2000" kern="0" spc="-30"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the</a:t>
            </a:r>
            <a:r>
              <a:rPr sz="2000" kern="0" spc="-30"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decision</a:t>
            </a:r>
            <a:r>
              <a:rPr sz="2000" kern="0" spc="-30"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to</a:t>
            </a:r>
            <a:r>
              <a:rPr sz="2000" kern="0" spc="-30"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approve</a:t>
            </a:r>
            <a:r>
              <a:rPr sz="2000" kern="0" spc="-35"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or</a:t>
            </a:r>
            <a:r>
              <a:rPr sz="2000" kern="0" spc="-30"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reject</a:t>
            </a:r>
            <a:r>
              <a:rPr sz="2000" kern="0" spc="-40"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the</a:t>
            </a:r>
            <a:r>
              <a:rPr sz="2000" kern="0" spc="-35" dirty="0">
                <a:solidFill>
                  <a:sysClr val="windowText" lastClr="000000"/>
                </a:solidFill>
                <a:latin typeface="Times New Roman"/>
                <a:cs typeface="Times New Roman"/>
              </a:rPr>
              <a:t> </a:t>
            </a:r>
            <a:r>
              <a:rPr sz="2000" kern="0" spc="-10" dirty="0">
                <a:solidFill>
                  <a:sysClr val="windowText" lastClr="000000"/>
                </a:solidFill>
                <a:latin typeface="Times New Roman"/>
                <a:cs typeface="Times New Roman"/>
              </a:rPr>
              <a:t>loan:</a:t>
            </a:r>
            <a:endParaRPr sz="2000" kern="0" dirty="0">
              <a:solidFill>
                <a:sysClr val="windowText" lastClr="000000"/>
              </a:solidFill>
              <a:latin typeface="Times New Roman"/>
              <a:cs typeface="Times New Roman"/>
            </a:endParaRPr>
          </a:p>
        </p:txBody>
      </p:sp>
      <p:sp>
        <p:nvSpPr>
          <p:cNvPr id="49" name="object 3">
            <a:extLst>
              <a:ext uri="{FF2B5EF4-FFF2-40B4-BE49-F238E27FC236}">
                <a16:creationId xmlns:a16="http://schemas.microsoft.com/office/drawing/2014/main" id="{83CA4BCC-A17C-EA4A-16F3-BE0CFBB7EA38}"/>
              </a:ext>
            </a:extLst>
          </p:cNvPr>
          <p:cNvSpPr txBox="1">
            <a:spLocks/>
          </p:cNvSpPr>
          <p:nvPr/>
        </p:nvSpPr>
        <p:spPr>
          <a:xfrm>
            <a:off x="-420596" y="196535"/>
            <a:ext cx="9647283" cy="452119"/>
          </a:xfrm>
          <a:prstGeom prst="rect">
            <a:avLst/>
          </a:prstGeom>
        </p:spPr>
        <p:txBody>
          <a:bodyPr vert="horz" wrap="square" lIns="0" tIns="12700" rIns="0" bIns="0" rtlCol="0">
            <a:spAutoFit/>
          </a:bodyPr>
          <a:lstStyle>
            <a:lvl1pPr>
              <a:defRPr sz="2800" b="0" i="0">
                <a:solidFill>
                  <a:schemeClr val="tx1"/>
                </a:solidFill>
                <a:latin typeface="Times New Roman"/>
                <a:ea typeface="+mj-ea"/>
                <a:cs typeface="Times New Roman"/>
              </a:defRPr>
            </a:lvl1pPr>
          </a:lstStyle>
          <a:p>
            <a:pPr marL="2690495" marR="0" lvl="0" indent="0" defTabSz="914400" eaLnBrk="1" fontAlgn="auto" latinLnBrk="0" hangingPunct="1">
              <a:lnSpc>
                <a:spcPct val="100000"/>
              </a:lnSpc>
              <a:spcBef>
                <a:spcPts val="100"/>
              </a:spcBef>
              <a:spcAft>
                <a:spcPts val="0"/>
              </a:spcAft>
              <a:buClrTx/>
              <a:buSzTx/>
              <a:buFontTx/>
              <a:buNone/>
              <a:tabLst/>
              <a:defRPr/>
            </a:pPr>
            <a:r>
              <a:rPr kumimoji="0" lang="en-IN" sz="2800" b="1" i="0" u="none" strike="noStrike" kern="0" cap="none" spc="0" normalizeH="0" baseline="0" noProof="0" dirty="0">
                <a:ln>
                  <a:noFill/>
                </a:ln>
                <a:solidFill>
                  <a:sysClr val="windowText" lastClr="000000"/>
                </a:solidFill>
                <a:effectLst/>
                <a:uLnTx/>
                <a:uFillTx/>
                <a:latin typeface="Times New Roman"/>
                <a:ea typeface="+mj-ea"/>
                <a:cs typeface="Times New Roman"/>
              </a:rPr>
              <a:t>Loan</a:t>
            </a:r>
            <a:r>
              <a:rPr kumimoji="0" lang="en-IN" sz="2800" b="1" i="0" u="none" strike="noStrike" kern="0" cap="none" spc="-25" normalizeH="0" baseline="0" noProof="0" dirty="0">
                <a:ln>
                  <a:noFill/>
                </a:ln>
                <a:solidFill>
                  <a:sysClr val="windowText" lastClr="000000"/>
                </a:solidFill>
                <a:effectLst/>
                <a:uLnTx/>
                <a:uFillTx/>
                <a:latin typeface="Times New Roman"/>
                <a:ea typeface="+mj-ea"/>
                <a:cs typeface="Times New Roman"/>
              </a:rPr>
              <a:t> Default </a:t>
            </a:r>
            <a:r>
              <a:rPr kumimoji="0" lang="en-IN" sz="2800" b="1" i="0" u="none" strike="noStrike" kern="0" cap="none" spc="0" normalizeH="0" baseline="0" noProof="0" dirty="0">
                <a:ln>
                  <a:noFill/>
                </a:ln>
                <a:solidFill>
                  <a:sysClr val="windowText" lastClr="000000"/>
                </a:solidFill>
                <a:effectLst/>
                <a:uLnTx/>
                <a:uFillTx/>
                <a:latin typeface="Times New Roman"/>
                <a:ea typeface="+mj-ea"/>
                <a:cs typeface="Times New Roman"/>
              </a:rPr>
              <a:t>Analysis: Case</a:t>
            </a:r>
            <a:r>
              <a:rPr kumimoji="0" lang="en-IN" sz="2800" b="1" i="0" u="none" strike="noStrike" kern="0" cap="none" spc="-30" normalizeH="0" baseline="0" noProof="0" dirty="0">
                <a:ln>
                  <a:noFill/>
                </a:ln>
                <a:solidFill>
                  <a:sysClr val="windowText" lastClr="000000"/>
                </a:solidFill>
                <a:effectLst/>
                <a:uLnTx/>
                <a:uFillTx/>
                <a:latin typeface="Times New Roman"/>
                <a:ea typeface="+mj-ea"/>
                <a:cs typeface="Times New Roman"/>
              </a:rPr>
              <a:t> </a:t>
            </a:r>
            <a:r>
              <a:rPr kumimoji="0" lang="en-IN" sz="2800" b="1" i="0" u="none" strike="noStrike" kern="0" cap="none" spc="-10" normalizeH="0" baseline="0" noProof="0" dirty="0">
                <a:ln>
                  <a:noFill/>
                </a:ln>
                <a:solidFill>
                  <a:sysClr val="windowText" lastClr="000000"/>
                </a:solidFill>
                <a:effectLst/>
                <a:uLnTx/>
                <a:uFillTx/>
                <a:latin typeface="Times New Roman"/>
                <a:ea typeface="+mj-ea"/>
                <a:cs typeface="Times New Roman"/>
              </a:rPr>
              <a:t>Study</a:t>
            </a:r>
          </a:p>
        </p:txBody>
      </p:sp>
      <p:sp>
        <p:nvSpPr>
          <p:cNvPr id="50" name="object 4">
            <a:extLst>
              <a:ext uri="{FF2B5EF4-FFF2-40B4-BE49-F238E27FC236}">
                <a16:creationId xmlns:a16="http://schemas.microsoft.com/office/drawing/2014/main" id="{0B5B5C07-75C5-F5F1-5F0C-09418A04AB09}"/>
              </a:ext>
            </a:extLst>
          </p:cNvPr>
          <p:cNvSpPr/>
          <p:nvPr/>
        </p:nvSpPr>
        <p:spPr>
          <a:xfrm>
            <a:off x="882949" y="1967826"/>
            <a:ext cx="2084705" cy="1250950"/>
          </a:xfrm>
          <a:custGeom>
            <a:avLst/>
            <a:gdLst/>
            <a:ahLst/>
            <a:cxnLst/>
            <a:rect l="l" t="t" r="r" b="b"/>
            <a:pathLst>
              <a:path w="2084704" h="1250950">
                <a:moveTo>
                  <a:pt x="1959408" y="0"/>
                </a:moveTo>
                <a:lnTo>
                  <a:pt x="125069" y="0"/>
                </a:lnTo>
                <a:lnTo>
                  <a:pt x="76386" y="9828"/>
                </a:lnTo>
                <a:lnTo>
                  <a:pt x="36632" y="36631"/>
                </a:lnTo>
                <a:lnTo>
                  <a:pt x="9828" y="76386"/>
                </a:lnTo>
                <a:lnTo>
                  <a:pt x="0" y="125068"/>
                </a:lnTo>
                <a:lnTo>
                  <a:pt x="0" y="1125617"/>
                </a:lnTo>
                <a:lnTo>
                  <a:pt x="9828" y="1174299"/>
                </a:lnTo>
                <a:lnTo>
                  <a:pt x="36632" y="1214053"/>
                </a:lnTo>
                <a:lnTo>
                  <a:pt x="76386" y="1240857"/>
                </a:lnTo>
                <a:lnTo>
                  <a:pt x="125069" y="1250685"/>
                </a:lnTo>
                <a:lnTo>
                  <a:pt x="1959408" y="1250685"/>
                </a:lnTo>
                <a:lnTo>
                  <a:pt x="2008090" y="1240857"/>
                </a:lnTo>
                <a:lnTo>
                  <a:pt x="2047844" y="1214053"/>
                </a:lnTo>
                <a:lnTo>
                  <a:pt x="2074647" y="1174299"/>
                </a:lnTo>
                <a:lnTo>
                  <a:pt x="2084476" y="1125617"/>
                </a:lnTo>
                <a:lnTo>
                  <a:pt x="2084476" y="125068"/>
                </a:lnTo>
                <a:lnTo>
                  <a:pt x="2074647" y="76386"/>
                </a:lnTo>
                <a:lnTo>
                  <a:pt x="2047844" y="36631"/>
                </a:lnTo>
                <a:lnTo>
                  <a:pt x="2008090" y="9828"/>
                </a:lnTo>
                <a:lnTo>
                  <a:pt x="1959408" y="0"/>
                </a:lnTo>
                <a:close/>
              </a:path>
            </a:pathLst>
          </a:custGeom>
          <a:solidFill>
            <a:srgbClr val="5B9BD5"/>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
            <a:extLst>
              <a:ext uri="{FF2B5EF4-FFF2-40B4-BE49-F238E27FC236}">
                <a16:creationId xmlns:a16="http://schemas.microsoft.com/office/drawing/2014/main" id="{A778B615-EB02-EA76-547E-A5E6C0111B84}"/>
              </a:ext>
            </a:extLst>
          </p:cNvPr>
          <p:cNvSpPr txBox="1"/>
          <p:nvPr/>
        </p:nvSpPr>
        <p:spPr>
          <a:xfrm>
            <a:off x="1017645" y="2180672"/>
            <a:ext cx="1815464" cy="751205"/>
          </a:xfrm>
          <a:prstGeom prst="rect">
            <a:avLst/>
          </a:prstGeom>
        </p:spPr>
        <p:txBody>
          <a:bodyPr vert="horz" wrap="square" lIns="0" tIns="54610" rIns="0" bIns="0" rtlCol="0">
            <a:spAutoFit/>
          </a:bodyPr>
          <a:lstStyle/>
          <a:p>
            <a:pPr marL="12700" marR="5080" indent="286385" defTabSz="914400">
              <a:lnSpc>
                <a:spcPts val="2710"/>
              </a:lnSpc>
              <a:spcBef>
                <a:spcPts val="430"/>
              </a:spcBef>
            </a:pPr>
            <a:r>
              <a:rPr sz="2500" kern="0" spc="-10" dirty="0">
                <a:solidFill>
                  <a:srgbClr val="FFFFFF"/>
                </a:solidFill>
                <a:cs typeface="Calibri"/>
              </a:rPr>
              <a:t>Applicant likely</a:t>
            </a:r>
            <a:r>
              <a:rPr sz="2500" kern="0" spc="-70" dirty="0">
                <a:solidFill>
                  <a:srgbClr val="FFFFFF"/>
                </a:solidFill>
                <a:cs typeface="Calibri"/>
              </a:rPr>
              <a:t> </a:t>
            </a:r>
            <a:r>
              <a:rPr sz="2500" kern="0" dirty="0">
                <a:solidFill>
                  <a:srgbClr val="FFFFFF"/>
                </a:solidFill>
                <a:cs typeface="Calibri"/>
              </a:rPr>
              <a:t>to</a:t>
            </a:r>
            <a:r>
              <a:rPr sz="2500" kern="0" spc="-65" dirty="0">
                <a:solidFill>
                  <a:srgbClr val="FFFFFF"/>
                </a:solidFill>
                <a:cs typeface="Calibri"/>
              </a:rPr>
              <a:t> </a:t>
            </a:r>
            <a:r>
              <a:rPr sz="2500" kern="0" spc="-20" dirty="0">
                <a:solidFill>
                  <a:srgbClr val="FFFFFF"/>
                </a:solidFill>
                <a:cs typeface="Calibri"/>
              </a:rPr>
              <a:t>repay</a:t>
            </a:r>
            <a:endParaRPr sz="2500" kern="0">
              <a:solidFill>
                <a:sysClr val="windowText" lastClr="000000"/>
              </a:solidFill>
              <a:cs typeface="Calibri"/>
            </a:endParaRPr>
          </a:p>
        </p:txBody>
      </p:sp>
      <p:sp>
        <p:nvSpPr>
          <p:cNvPr id="52" name="object 6">
            <a:extLst>
              <a:ext uri="{FF2B5EF4-FFF2-40B4-BE49-F238E27FC236}">
                <a16:creationId xmlns:a16="http://schemas.microsoft.com/office/drawing/2014/main" id="{E36AA748-6300-176F-50EA-86D929E48D42}"/>
              </a:ext>
            </a:extLst>
          </p:cNvPr>
          <p:cNvSpPr/>
          <p:nvPr/>
        </p:nvSpPr>
        <p:spPr>
          <a:xfrm>
            <a:off x="3175873" y="2334693"/>
            <a:ext cx="441959" cy="517525"/>
          </a:xfrm>
          <a:custGeom>
            <a:avLst/>
            <a:gdLst/>
            <a:ahLst/>
            <a:cxnLst/>
            <a:rect l="l" t="t" r="r" b="b"/>
            <a:pathLst>
              <a:path w="441960" h="517525">
                <a:moveTo>
                  <a:pt x="220954" y="0"/>
                </a:moveTo>
                <a:lnTo>
                  <a:pt x="220954" y="103390"/>
                </a:lnTo>
                <a:lnTo>
                  <a:pt x="0" y="103390"/>
                </a:lnTo>
                <a:lnTo>
                  <a:pt x="0" y="413560"/>
                </a:lnTo>
                <a:lnTo>
                  <a:pt x="220954" y="413560"/>
                </a:lnTo>
                <a:lnTo>
                  <a:pt x="220954" y="516950"/>
                </a:lnTo>
                <a:lnTo>
                  <a:pt x="441909" y="258475"/>
                </a:lnTo>
                <a:lnTo>
                  <a:pt x="220954" y="0"/>
                </a:lnTo>
                <a:close/>
              </a:path>
            </a:pathLst>
          </a:custGeom>
          <a:solidFill>
            <a:srgbClr val="B5CBE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7">
            <a:extLst>
              <a:ext uri="{FF2B5EF4-FFF2-40B4-BE49-F238E27FC236}">
                <a16:creationId xmlns:a16="http://schemas.microsoft.com/office/drawing/2014/main" id="{7139B01C-B617-F3C7-E82D-62D6E3809429}"/>
              </a:ext>
            </a:extLst>
          </p:cNvPr>
          <p:cNvSpPr/>
          <p:nvPr/>
        </p:nvSpPr>
        <p:spPr>
          <a:xfrm>
            <a:off x="3801216" y="1967826"/>
            <a:ext cx="2084705" cy="1250950"/>
          </a:xfrm>
          <a:custGeom>
            <a:avLst/>
            <a:gdLst/>
            <a:ahLst/>
            <a:cxnLst/>
            <a:rect l="l" t="t" r="r" b="b"/>
            <a:pathLst>
              <a:path w="2084704" h="1250950">
                <a:moveTo>
                  <a:pt x="1959408" y="0"/>
                </a:moveTo>
                <a:lnTo>
                  <a:pt x="125068" y="0"/>
                </a:lnTo>
                <a:lnTo>
                  <a:pt x="76386" y="9828"/>
                </a:lnTo>
                <a:lnTo>
                  <a:pt x="36631" y="36631"/>
                </a:lnTo>
                <a:lnTo>
                  <a:pt x="9828" y="76386"/>
                </a:lnTo>
                <a:lnTo>
                  <a:pt x="0" y="125068"/>
                </a:lnTo>
                <a:lnTo>
                  <a:pt x="0" y="1125617"/>
                </a:lnTo>
                <a:lnTo>
                  <a:pt x="9828" y="1174299"/>
                </a:lnTo>
                <a:lnTo>
                  <a:pt x="36631" y="1214053"/>
                </a:lnTo>
                <a:lnTo>
                  <a:pt x="76386" y="1240857"/>
                </a:lnTo>
                <a:lnTo>
                  <a:pt x="125068" y="1250685"/>
                </a:lnTo>
                <a:lnTo>
                  <a:pt x="1959408" y="1250685"/>
                </a:lnTo>
                <a:lnTo>
                  <a:pt x="2008090" y="1240857"/>
                </a:lnTo>
                <a:lnTo>
                  <a:pt x="2047844" y="1214053"/>
                </a:lnTo>
                <a:lnTo>
                  <a:pt x="2074647" y="1174299"/>
                </a:lnTo>
                <a:lnTo>
                  <a:pt x="2084476" y="1125617"/>
                </a:lnTo>
                <a:lnTo>
                  <a:pt x="2084476" y="125068"/>
                </a:lnTo>
                <a:lnTo>
                  <a:pt x="2074647" y="76386"/>
                </a:lnTo>
                <a:lnTo>
                  <a:pt x="2047844" y="36631"/>
                </a:lnTo>
                <a:lnTo>
                  <a:pt x="2008090" y="9828"/>
                </a:lnTo>
                <a:lnTo>
                  <a:pt x="1959408" y="0"/>
                </a:lnTo>
                <a:close/>
              </a:path>
            </a:pathLst>
          </a:custGeom>
          <a:solidFill>
            <a:srgbClr val="5B9BD5"/>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8">
            <a:extLst>
              <a:ext uri="{FF2B5EF4-FFF2-40B4-BE49-F238E27FC236}">
                <a16:creationId xmlns:a16="http://schemas.microsoft.com/office/drawing/2014/main" id="{43B6D249-840B-623B-340A-16EF91719B39}"/>
              </a:ext>
            </a:extLst>
          </p:cNvPr>
          <p:cNvSpPr txBox="1"/>
          <p:nvPr/>
        </p:nvSpPr>
        <p:spPr>
          <a:xfrm>
            <a:off x="4195278" y="2180672"/>
            <a:ext cx="1296670" cy="751205"/>
          </a:xfrm>
          <a:prstGeom prst="rect">
            <a:avLst/>
          </a:prstGeom>
        </p:spPr>
        <p:txBody>
          <a:bodyPr vert="horz" wrap="square" lIns="0" tIns="54610" rIns="0" bIns="0" rtlCol="0">
            <a:spAutoFit/>
          </a:bodyPr>
          <a:lstStyle/>
          <a:p>
            <a:pPr marL="368300" marR="5080" indent="-356235" defTabSz="914400">
              <a:lnSpc>
                <a:spcPts val="2710"/>
              </a:lnSpc>
              <a:spcBef>
                <a:spcPts val="430"/>
              </a:spcBef>
            </a:pPr>
            <a:r>
              <a:rPr sz="2500" kern="0" dirty="0">
                <a:solidFill>
                  <a:srgbClr val="FFFFFF"/>
                </a:solidFill>
                <a:cs typeface="Calibri"/>
              </a:rPr>
              <a:t>Refusal</a:t>
            </a:r>
            <a:r>
              <a:rPr sz="2500" kern="0" spc="-125" dirty="0">
                <a:solidFill>
                  <a:srgbClr val="FFFFFF"/>
                </a:solidFill>
                <a:cs typeface="Calibri"/>
              </a:rPr>
              <a:t> </a:t>
            </a:r>
            <a:r>
              <a:rPr sz="2500" kern="0" spc="-25" dirty="0">
                <a:solidFill>
                  <a:srgbClr val="FFFFFF"/>
                </a:solidFill>
                <a:cs typeface="Calibri"/>
              </a:rPr>
              <a:t>of </a:t>
            </a:r>
            <a:r>
              <a:rPr sz="2500" kern="0" spc="-20" dirty="0">
                <a:solidFill>
                  <a:srgbClr val="FFFFFF"/>
                </a:solidFill>
                <a:cs typeface="Calibri"/>
              </a:rPr>
              <a:t>loan</a:t>
            </a:r>
            <a:endParaRPr sz="2500" kern="0" dirty="0">
              <a:solidFill>
                <a:sysClr val="windowText" lastClr="000000"/>
              </a:solidFill>
              <a:cs typeface="Calibri"/>
            </a:endParaRPr>
          </a:p>
        </p:txBody>
      </p:sp>
      <p:sp>
        <p:nvSpPr>
          <p:cNvPr id="55" name="object 9">
            <a:extLst>
              <a:ext uri="{FF2B5EF4-FFF2-40B4-BE49-F238E27FC236}">
                <a16:creationId xmlns:a16="http://schemas.microsoft.com/office/drawing/2014/main" id="{CFD00815-F616-3912-7460-F18E38D6E542}"/>
              </a:ext>
            </a:extLst>
          </p:cNvPr>
          <p:cNvSpPr/>
          <p:nvPr/>
        </p:nvSpPr>
        <p:spPr>
          <a:xfrm>
            <a:off x="6094141" y="2334693"/>
            <a:ext cx="441959" cy="517525"/>
          </a:xfrm>
          <a:custGeom>
            <a:avLst/>
            <a:gdLst/>
            <a:ahLst/>
            <a:cxnLst/>
            <a:rect l="l" t="t" r="r" b="b"/>
            <a:pathLst>
              <a:path w="441959" h="517525">
                <a:moveTo>
                  <a:pt x="220954" y="0"/>
                </a:moveTo>
                <a:lnTo>
                  <a:pt x="220954" y="103390"/>
                </a:lnTo>
                <a:lnTo>
                  <a:pt x="0" y="103390"/>
                </a:lnTo>
                <a:lnTo>
                  <a:pt x="0" y="413560"/>
                </a:lnTo>
                <a:lnTo>
                  <a:pt x="220954" y="413560"/>
                </a:lnTo>
                <a:lnTo>
                  <a:pt x="220954" y="516950"/>
                </a:lnTo>
                <a:lnTo>
                  <a:pt x="441909" y="258475"/>
                </a:lnTo>
                <a:lnTo>
                  <a:pt x="220954" y="0"/>
                </a:lnTo>
                <a:close/>
              </a:path>
            </a:pathLst>
          </a:custGeom>
          <a:solidFill>
            <a:srgbClr val="B5CBE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10">
            <a:extLst>
              <a:ext uri="{FF2B5EF4-FFF2-40B4-BE49-F238E27FC236}">
                <a16:creationId xmlns:a16="http://schemas.microsoft.com/office/drawing/2014/main" id="{C7C5B9E7-16C7-AEC7-9813-06C2935909CE}"/>
              </a:ext>
            </a:extLst>
          </p:cNvPr>
          <p:cNvSpPr/>
          <p:nvPr/>
        </p:nvSpPr>
        <p:spPr>
          <a:xfrm>
            <a:off x="6719484" y="1967826"/>
            <a:ext cx="2084705" cy="1250950"/>
          </a:xfrm>
          <a:custGeom>
            <a:avLst/>
            <a:gdLst/>
            <a:ahLst/>
            <a:cxnLst/>
            <a:rect l="l" t="t" r="r" b="b"/>
            <a:pathLst>
              <a:path w="2084704" h="1250950">
                <a:moveTo>
                  <a:pt x="1959408" y="0"/>
                </a:moveTo>
                <a:lnTo>
                  <a:pt x="125069" y="0"/>
                </a:lnTo>
                <a:lnTo>
                  <a:pt x="76386" y="9828"/>
                </a:lnTo>
                <a:lnTo>
                  <a:pt x="36632" y="36631"/>
                </a:lnTo>
                <a:lnTo>
                  <a:pt x="9828" y="76386"/>
                </a:lnTo>
                <a:lnTo>
                  <a:pt x="0" y="125068"/>
                </a:lnTo>
                <a:lnTo>
                  <a:pt x="0" y="1125617"/>
                </a:lnTo>
                <a:lnTo>
                  <a:pt x="9828" y="1174299"/>
                </a:lnTo>
                <a:lnTo>
                  <a:pt x="36632" y="1214053"/>
                </a:lnTo>
                <a:lnTo>
                  <a:pt x="76386" y="1240857"/>
                </a:lnTo>
                <a:lnTo>
                  <a:pt x="125069" y="1250685"/>
                </a:lnTo>
                <a:lnTo>
                  <a:pt x="1959408" y="1250685"/>
                </a:lnTo>
                <a:lnTo>
                  <a:pt x="2008090" y="1240857"/>
                </a:lnTo>
                <a:lnTo>
                  <a:pt x="2047844" y="1214053"/>
                </a:lnTo>
                <a:lnTo>
                  <a:pt x="2074647" y="1174299"/>
                </a:lnTo>
                <a:lnTo>
                  <a:pt x="2084476" y="1125617"/>
                </a:lnTo>
                <a:lnTo>
                  <a:pt x="2084476" y="125068"/>
                </a:lnTo>
                <a:lnTo>
                  <a:pt x="2074647" y="76386"/>
                </a:lnTo>
                <a:lnTo>
                  <a:pt x="2047844" y="36631"/>
                </a:lnTo>
                <a:lnTo>
                  <a:pt x="2008090" y="9828"/>
                </a:lnTo>
                <a:lnTo>
                  <a:pt x="1959408" y="0"/>
                </a:lnTo>
                <a:close/>
              </a:path>
            </a:pathLst>
          </a:custGeom>
          <a:solidFill>
            <a:srgbClr val="5B9BD5"/>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11">
            <a:extLst>
              <a:ext uri="{FF2B5EF4-FFF2-40B4-BE49-F238E27FC236}">
                <a16:creationId xmlns:a16="http://schemas.microsoft.com/office/drawing/2014/main" id="{FA36FBA0-4CBA-8059-321E-CE513CC7A41D}"/>
              </a:ext>
            </a:extLst>
          </p:cNvPr>
          <p:cNvSpPr txBox="1"/>
          <p:nvPr/>
        </p:nvSpPr>
        <p:spPr>
          <a:xfrm>
            <a:off x="7194127" y="2180672"/>
            <a:ext cx="1135380" cy="751205"/>
          </a:xfrm>
          <a:prstGeom prst="rect">
            <a:avLst/>
          </a:prstGeom>
        </p:spPr>
        <p:txBody>
          <a:bodyPr vert="horz" wrap="square" lIns="0" tIns="54610" rIns="0" bIns="0" rtlCol="0">
            <a:spAutoFit/>
          </a:bodyPr>
          <a:lstStyle/>
          <a:p>
            <a:pPr marL="12700" marR="5080" indent="111760" defTabSz="914400">
              <a:lnSpc>
                <a:spcPts val="2710"/>
              </a:lnSpc>
              <a:spcBef>
                <a:spcPts val="430"/>
              </a:spcBef>
            </a:pPr>
            <a:r>
              <a:rPr sz="2500" kern="0" dirty="0">
                <a:solidFill>
                  <a:srgbClr val="FFFFFF"/>
                </a:solidFill>
                <a:cs typeface="Calibri"/>
              </a:rPr>
              <a:t>Loss </a:t>
            </a:r>
            <a:r>
              <a:rPr sz="2500" kern="0" spc="-25" dirty="0">
                <a:solidFill>
                  <a:srgbClr val="FFFFFF"/>
                </a:solidFill>
                <a:cs typeface="Calibri"/>
              </a:rPr>
              <a:t>of </a:t>
            </a:r>
            <a:r>
              <a:rPr sz="2500" kern="0" spc="-10" dirty="0">
                <a:solidFill>
                  <a:srgbClr val="FFFFFF"/>
                </a:solidFill>
                <a:cs typeface="Calibri"/>
              </a:rPr>
              <a:t>Business</a:t>
            </a:r>
            <a:endParaRPr sz="2500" kern="0">
              <a:solidFill>
                <a:sysClr val="windowText" lastClr="000000"/>
              </a:solidFill>
              <a:cs typeface="Calibri"/>
            </a:endParaRPr>
          </a:p>
        </p:txBody>
      </p:sp>
      <p:sp>
        <p:nvSpPr>
          <p:cNvPr id="58" name="object 12">
            <a:extLst>
              <a:ext uri="{FF2B5EF4-FFF2-40B4-BE49-F238E27FC236}">
                <a16:creationId xmlns:a16="http://schemas.microsoft.com/office/drawing/2014/main" id="{C18D91D6-BFF5-706F-7AC8-7DC0959A4B7C}"/>
              </a:ext>
            </a:extLst>
          </p:cNvPr>
          <p:cNvSpPr/>
          <p:nvPr/>
        </p:nvSpPr>
        <p:spPr>
          <a:xfrm>
            <a:off x="907333" y="3308775"/>
            <a:ext cx="2084705" cy="1250950"/>
          </a:xfrm>
          <a:custGeom>
            <a:avLst/>
            <a:gdLst/>
            <a:ahLst/>
            <a:cxnLst/>
            <a:rect l="l" t="t" r="r" b="b"/>
            <a:pathLst>
              <a:path w="2084704" h="1250950">
                <a:moveTo>
                  <a:pt x="1959408" y="0"/>
                </a:moveTo>
                <a:lnTo>
                  <a:pt x="125069" y="0"/>
                </a:lnTo>
                <a:lnTo>
                  <a:pt x="76386" y="9828"/>
                </a:lnTo>
                <a:lnTo>
                  <a:pt x="36632" y="36631"/>
                </a:lnTo>
                <a:lnTo>
                  <a:pt x="9828" y="76386"/>
                </a:lnTo>
                <a:lnTo>
                  <a:pt x="0" y="125068"/>
                </a:lnTo>
                <a:lnTo>
                  <a:pt x="0" y="1125617"/>
                </a:lnTo>
                <a:lnTo>
                  <a:pt x="9828" y="1174299"/>
                </a:lnTo>
                <a:lnTo>
                  <a:pt x="36632" y="1214053"/>
                </a:lnTo>
                <a:lnTo>
                  <a:pt x="76386" y="1240857"/>
                </a:lnTo>
                <a:lnTo>
                  <a:pt x="125069" y="1250685"/>
                </a:lnTo>
                <a:lnTo>
                  <a:pt x="1959408" y="1250685"/>
                </a:lnTo>
                <a:lnTo>
                  <a:pt x="2008090" y="1240857"/>
                </a:lnTo>
                <a:lnTo>
                  <a:pt x="2047844" y="1214053"/>
                </a:lnTo>
                <a:lnTo>
                  <a:pt x="2074647" y="1174299"/>
                </a:lnTo>
                <a:lnTo>
                  <a:pt x="2084476" y="1125617"/>
                </a:lnTo>
                <a:lnTo>
                  <a:pt x="2084476" y="125068"/>
                </a:lnTo>
                <a:lnTo>
                  <a:pt x="2074647" y="76386"/>
                </a:lnTo>
                <a:lnTo>
                  <a:pt x="2047844" y="36631"/>
                </a:lnTo>
                <a:lnTo>
                  <a:pt x="2008090" y="9828"/>
                </a:lnTo>
                <a:lnTo>
                  <a:pt x="1959408" y="0"/>
                </a:lnTo>
                <a:close/>
              </a:path>
            </a:pathLst>
          </a:custGeom>
          <a:solidFill>
            <a:srgbClr val="5B9BD5"/>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13">
            <a:extLst>
              <a:ext uri="{FF2B5EF4-FFF2-40B4-BE49-F238E27FC236}">
                <a16:creationId xmlns:a16="http://schemas.microsoft.com/office/drawing/2014/main" id="{2C488CCD-A91F-6B10-3C26-831A2339AAC4}"/>
              </a:ext>
            </a:extLst>
          </p:cNvPr>
          <p:cNvSpPr txBox="1"/>
          <p:nvPr/>
        </p:nvSpPr>
        <p:spPr>
          <a:xfrm>
            <a:off x="1042029" y="3521792"/>
            <a:ext cx="1815464" cy="748030"/>
          </a:xfrm>
          <a:prstGeom prst="rect">
            <a:avLst/>
          </a:prstGeom>
        </p:spPr>
        <p:txBody>
          <a:bodyPr vert="horz" wrap="square" lIns="0" tIns="56515" rIns="0" bIns="0" rtlCol="0">
            <a:spAutoFit/>
          </a:bodyPr>
          <a:lstStyle/>
          <a:p>
            <a:pPr marL="12700" marR="5080" indent="29845" defTabSz="914400">
              <a:lnSpc>
                <a:spcPts val="2690"/>
              </a:lnSpc>
              <a:spcBef>
                <a:spcPts val="445"/>
              </a:spcBef>
            </a:pPr>
            <a:r>
              <a:rPr sz="2500" kern="0" dirty="0">
                <a:solidFill>
                  <a:srgbClr val="FFFFFF"/>
                </a:solidFill>
                <a:cs typeface="Calibri"/>
              </a:rPr>
              <a:t>Applicant</a:t>
            </a:r>
            <a:r>
              <a:rPr sz="2500" kern="0" spc="-145" dirty="0">
                <a:solidFill>
                  <a:srgbClr val="FFFFFF"/>
                </a:solidFill>
                <a:cs typeface="Calibri"/>
              </a:rPr>
              <a:t> </a:t>
            </a:r>
            <a:r>
              <a:rPr sz="2500" kern="0" spc="-25" dirty="0">
                <a:solidFill>
                  <a:srgbClr val="FFFFFF"/>
                </a:solidFill>
                <a:cs typeface="Calibri"/>
              </a:rPr>
              <a:t>not </a:t>
            </a:r>
            <a:r>
              <a:rPr sz="2500" kern="0" spc="-10" dirty="0">
                <a:solidFill>
                  <a:srgbClr val="FFFFFF"/>
                </a:solidFill>
                <a:cs typeface="Calibri"/>
              </a:rPr>
              <a:t>likely</a:t>
            </a:r>
            <a:r>
              <a:rPr sz="2500" kern="0" spc="-70" dirty="0">
                <a:solidFill>
                  <a:srgbClr val="FFFFFF"/>
                </a:solidFill>
                <a:cs typeface="Calibri"/>
              </a:rPr>
              <a:t> </a:t>
            </a:r>
            <a:r>
              <a:rPr sz="2500" kern="0" dirty="0">
                <a:solidFill>
                  <a:srgbClr val="FFFFFF"/>
                </a:solidFill>
                <a:cs typeface="Calibri"/>
              </a:rPr>
              <a:t>to</a:t>
            </a:r>
            <a:r>
              <a:rPr sz="2500" kern="0" spc="-65" dirty="0">
                <a:solidFill>
                  <a:srgbClr val="FFFFFF"/>
                </a:solidFill>
                <a:cs typeface="Calibri"/>
              </a:rPr>
              <a:t> </a:t>
            </a:r>
            <a:r>
              <a:rPr sz="2500" kern="0" spc="-20" dirty="0">
                <a:solidFill>
                  <a:srgbClr val="FFFFFF"/>
                </a:solidFill>
                <a:cs typeface="Calibri"/>
              </a:rPr>
              <a:t>repay</a:t>
            </a:r>
            <a:endParaRPr sz="2500" kern="0">
              <a:solidFill>
                <a:sysClr val="windowText" lastClr="000000"/>
              </a:solidFill>
              <a:cs typeface="Calibri"/>
            </a:endParaRPr>
          </a:p>
        </p:txBody>
      </p:sp>
      <p:sp>
        <p:nvSpPr>
          <p:cNvPr id="60" name="object 14">
            <a:extLst>
              <a:ext uri="{FF2B5EF4-FFF2-40B4-BE49-F238E27FC236}">
                <a16:creationId xmlns:a16="http://schemas.microsoft.com/office/drawing/2014/main" id="{DE3D3200-F7C3-3481-2F59-D1386E36F6CF}"/>
              </a:ext>
            </a:extLst>
          </p:cNvPr>
          <p:cNvSpPr/>
          <p:nvPr/>
        </p:nvSpPr>
        <p:spPr>
          <a:xfrm>
            <a:off x="3200257" y="3675643"/>
            <a:ext cx="441959" cy="517525"/>
          </a:xfrm>
          <a:custGeom>
            <a:avLst/>
            <a:gdLst/>
            <a:ahLst/>
            <a:cxnLst/>
            <a:rect l="l" t="t" r="r" b="b"/>
            <a:pathLst>
              <a:path w="441960" h="517525">
                <a:moveTo>
                  <a:pt x="220954" y="0"/>
                </a:moveTo>
                <a:lnTo>
                  <a:pt x="220954" y="103390"/>
                </a:lnTo>
                <a:lnTo>
                  <a:pt x="0" y="103390"/>
                </a:lnTo>
                <a:lnTo>
                  <a:pt x="0" y="413560"/>
                </a:lnTo>
                <a:lnTo>
                  <a:pt x="220954" y="413560"/>
                </a:lnTo>
                <a:lnTo>
                  <a:pt x="220954" y="516950"/>
                </a:lnTo>
                <a:lnTo>
                  <a:pt x="441909" y="258475"/>
                </a:lnTo>
                <a:lnTo>
                  <a:pt x="220954" y="0"/>
                </a:lnTo>
                <a:close/>
              </a:path>
            </a:pathLst>
          </a:custGeom>
          <a:solidFill>
            <a:srgbClr val="B5CBE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15">
            <a:extLst>
              <a:ext uri="{FF2B5EF4-FFF2-40B4-BE49-F238E27FC236}">
                <a16:creationId xmlns:a16="http://schemas.microsoft.com/office/drawing/2014/main" id="{88161B6A-FD57-415B-6D00-B10A4E4CFEEE}"/>
              </a:ext>
            </a:extLst>
          </p:cNvPr>
          <p:cNvSpPr/>
          <p:nvPr/>
        </p:nvSpPr>
        <p:spPr>
          <a:xfrm>
            <a:off x="3825600" y="3308775"/>
            <a:ext cx="2084705" cy="1250950"/>
          </a:xfrm>
          <a:custGeom>
            <a:avLst/>
            <a:gdLst/>
            <a:ahLst/>
            <a:cxnLst/>
            <a:rect l="l" t="t" r="r" b="b"/>
            <a:pathLst>
              <a:path w="2084704" h="1250950">
                <a:moveTo>
                  <a:pt x="1959408" y="0"/>
                </a:moveTo>
                <a:lnTo>
                  <a:pt x="125068" y="0"/>
                </a:lnTo>
                <a:lnTo>
                  <a:pt x="76386" y="9828"/>
                </a:lnTo>
                <a:lnTo>
                  <a:pt x="36631" y="36631"/>
                </a:lnTo>
                <a:lnTo>
                  <a:pt x="9828" y="76386"/>
                </a:lnTo>
                <a:lnTo>
                  <a:pt x="0" y="125068"/>
                </a:lnTo>
                <a:lnTo>
                  <a:pt x="0" y="1125617"/>
                </a:lnTo>
                <a:lnTo>
                  <a:pt x="9828" y="1174299"/>
                </a:lnTo>
                <a:lnTo>
                  <a:pt x="36631" y="1214053"/>
                </a:lnTo>
                <a:lnTo>
                  <a:pt x="76386" y="1240857"/>
                </a:lnTo>
                <a:lnTo>
                  <a:pt x="125068" y="1250685"/>
                </a:lnTo>
                <a:lnTo>
                  <a:pt x="1959408" y="1250685"/>
                </a:lnTo>
                <a:lnTo>
                  <a:pt x="2008090" y="1240857"/>
                </a:lnTo>
                <a:lnTo>
                  <a:pt x="2047844" y="1214053"/>
                </a:lnTo>
                <a:lnTo>
                  <a:pt x="2074647" y="1174299"/>
                </a:lnTo>
                <a:lnTo>
                  <a:pt x="2084476" y="1125617"/>
                </a:lnTo>
                <a:lnTo>
                  <a:pt x="2084476" y="125068"/>
                </a:lnTo>
                <a:lnTo>
                  <a:pt x="2074647" y="76386"/>
                </a:lnTo>
                <a:lnTo>
                  <a:pt x="2047844" y="36631"/>
                </a:lnTo>
                <a:lnTo>
                  <a:pt x="2008090" y="9828"/>
                </a:lnTo>
                <a:lnTo>
                  <a:pt x="1959408" y="0"/>
                </a:lnTo>
                <a:close/>
              </a:path>
            </a:pathLst>
          </a:custGeom>
          <a:solidFill>
            <a:srgbClr val="5B9BD5"/>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16">
            <a:extLst>
              <a:ext uri="{FF2B5EF4-FFF2-40B4-BE49-F238E27FC236}">
                <a16:creationId xmlns:a16="http://schemas.microsoft.com/office/drawing/2014/main" id="{CD979A19-D683-1E4F-C1A1-C8BDC42299C6}"/>
              </a:ext>
            </a:extLst>
          </p:cNvPr>
          <p:cNvSpPr txBox="1"/>
          <p:nvPr/>
        </p:nvSpPr>
        <p:spPr>
          <a:xfrm>
            <a:off x="4110791" y="3521792"/>
            <a:ext cx="1514475" cy="748030"/>
          </a:xfrm>
          <a:prstGeom prst="rect">
            <a:avLst/>
          </a:prstGeom>
        </p:spPr>
        <p:txBody>
          <a:bodyPr vert="horz" wrap="square" lIns="0" tIns="56515" rIns="0" bIns="0" rtlCol="0">
            <a:spAutoFit/>
          </a:bodyPr>
          <a:lstStyle/>
          <a:p>
            <a:pPr marL="476884" marR="5080" indent="-464820" defTabSz="914400">
              <a:lnSpc>
                <a:spcPts val="2690"/>
              </a:lnSpc>
              <a:spcBef>
                <a:spcPts val="445"/>
              </a:spcBef>
            </a:pPr>
            <a:r>
              <a:rPr sz="2500" kern="0" spc="-10" dirty="0">
                <a:solidFill>
                  <a:srgbClr val="FFFFFF"/>
                </a:solidFill>
                <a:cs typeface="Calibri"/>
              </a:rPr>
              <a:t>Approval</a:t>
            </a:r>
            <a:r>
              <a:rPr sz="2500" kern="0" spc="-75" dirty="0">
                <a:solidFill>
                  <a:srgbClr val="FFFFFF"/>
                </a:solidFill>
                <a:cs typeface="Calibri"/>
              </a:rPr>
              <a:t> </a:t>
            </a:r>
            <a:r>
              <a:rPr sz="2500" kern="0" spc="-25" dirty="0">
                <a:solidFill>
                  <a:srgbClr val="FFFFFF"/>
                </a:solidFill>
                <a:cs typeface="Calibri"/>
              </a:rPr>
              <a:t>of </a:t>
            </a:r>
            <a:r>
              <a:rPr sz="2500" kern="0" spc="-20" dirty="0">
                <a:solidFill>
                  <a:srgbClr val="FFFFFF"/>
                </a:solidFill>
                <a:cs typeface="Calibri"/>
              </a:rPr>
              <a:t>loan</a:t>
            </a:r>
            <a:endParaRPr sz="2500" kern="0">
              <a:solidFill>
                <a:sysClr val="windowText" lastClr="000000"/>
              </a:solidFill>
              <a:cs typeface="Calibri"/>
            </a:endParaRPr>
          </a:p>
        </p:txBody>
      </p:sp>
      <p:sp>
        <p:nvSpPr>
          <p:cNvPr id="63" name="object 17">
            <a:extLst>
              <a:ext uri="{FF2B5EF4-FFF2-40B4-BE49-F238E27FC236}">
                <a16:creationId xmlns:a16="http://schemas.microsoft.com/office/drawing/2014/main" id="{42CCDD0A-140D-9232-9192-D90DC27CD5EF}"/>
              </a:ext>
            </a:extLst>
          </p:cNvPr>
          <p:cNvSpPr/>
          <p:nvPr/>
        </p:nvSpPr>
        <p:spPr>
          <a:xfrm>
            <a:off x="6118526" y="3675643"/>
            <a:ext cx="441959" cy="517525"/>
          </a:xfrm>
          <a:custGeom>
            <a:avLst/>
            <a:gdLst/>
            <a:ahLst/>
            <a:cxnLst/>
            <a:rect l="l" t="t" r="r" b="b"/>
            <a:pathLst>
              <a:path w="441959" h="517525">
                <a:moveTo>
                  <a:pt x="220954" y="0"/>
                </a:moveTo>
                <a:lnTo>
                  <a:pt x="220954" y="103390"/>
                </a:lnTo>
                <a:lnTo>
                  <a:pt x="0" y="103390"/>
                </a:lnTo>
                <a:lnTo>
                  <a:pt x="0" y="413560"/>
                </a:lnTo>
                <a:lnTo>
                  <a:pt x="220954" y="413560"/>
                </a:lnTo>
                <a:lnTo>
                  <a:pt x="220954" y="516950"/>
                </a:lnTo>
                <a:lnTo>
                  <a:pt x="441909" y="258475"/>
                </a:lnTo>
                <a:lnTo>
                  <a:pt x="220954" y="0"/>
                </a:lnTo>
                <a:close/>
              </a:path>
            </a:pathLst>
          </a:custGeom>
          <a:solidFill>
            <a:srgbClr val="B5CBE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18">
            <a:extLst>
              <a:ext uri="{FF2B5EF4-FFF2-40B4-BE49-F238E27FC236}">
                <a16:creationId xmlns:a16="http://schemas.microsoft.com/office/drawing/2014/main" id="{E9033ED4-DC40-21E4-B1BD-393A527E5FCA}"/>
              </a:ext>
            </a:extLst>
          </p:cNvPr>
          <p:cNvSpPr/>
          <p:nvPr/>
        </p:nvSpPr>
        <p:spPr>
          <a:xfrm>
            <a:off x="6743868" y="3308775"/>
            <a:ext cx="2084705" cy="1250950"/>
          </a:xfrm>
          <a:custGeom>
            <a:avLst/>
            <a:gdLst/>
            <a:ahLst/>
            <a:cxnLst/>
            <a:rect l="l" t="t" r="r" b="b"/>
            <a:pathLst>
              <a:path w="2084704" h="1250950">
                <a:moveTo>
                  <a:pt x="1959408" y="0"/>
                </a:moveTo>
                <a:lnTo>
                  <a:pt x="125069" y="0"/>
                </a:lnTo>
                <a:lnTo>
                  <a:pt x="76386" y="9828"/>
                </a:lnTo>
                <a:lnTo>
                  <a:pt x="36632" y="36631"/>
                </a:lnTo>
                <a:lnTo>
                  <a:pt x="9828" y="76386"/>
                </a:lnTo>
                <a:lnTo>
                  <a:pt x="0" y="125068"/>
                </a:lnTo>
                <a:lnTo>
                  <a:pt x="0" y="1125617"/>
                </a:lnTo>
                <a:lnTo>
                  <a:pt x="9828" y="1174299"/>
                </a:lnTo>
                <a:lnTo>
                  <a:pt x="36632" y="1214053"/>
                </a:lnTo>
                <a:lnTo>
                  <a:pt x="76386" y="1240857"/>
                </a:lnTo>
                <a:lnTo>
                  <a:pt x="125069" y="1250685"/>
                </a:lnTo>
                <a:lnTo>
                  <a:pt x="1959408" y="1250685"/>
                </a:lnTo>
                <a:lnTo>
                  <a:pt x="2008090" y="1240857"/>
                </a:lnTo>
                <a:lnTo>
                  <a:pt x="2047844" y="1214053"/>
                </a:lnTo>
                <a:lnTo>
                  <a:pt x="2074647" y="1174299"/>
                </a:lnTo>
                <a:lnTo>
                  <a:pt x="2084476" y="1125617"/>
                </a:lnTo>
                <a:lnTo>
                  <a:pt x="2084476" y="125068"/>
                </a:lnTo>
                <a:lnTo>
                  <a:pt x="2074647" y="76386"/>
                </a:lnTo>
                <a:lnTo>
                  <a:pt x="2047844" y="36631"/>
                </a:lnTo>
                <a:lnTo>
                  <a:pt x="2008090" y="9828"/>
                </a:lnTo>
                <a:lnTo>
                  <a:pt x="1959408" y="0"/>
                </a:lnTo>
                <a:close/>
              </a:path>
            </a:pathLst>
          </a:custGeom>
          <a:solidFill>
            <a:srgbClr val="5B9BD5"/>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object 19">
            <a:extLst>
              <a:ext uri="{FF2B5EF4-FFF2-40B4-BE49-F238E27FC236}">
                <a16:creationId xmlns:a16="http://schemas.microsoft.com/office/drawing/2014/main" id="{53A00E5C-E9AC-6B9D-9272-EB3CC81A16B6}"/>
              </a:ext>
            </a:extLst>
          </p:cNvPr>
          <p:cNvSpPr txBox="1"/>
          <p:nvPr/>
        </p:nvSpPr>
        <p:spPr>
          <a:xfrm>
            <a:off x="6894662" y="3695528"/>
            <a:ext cx="1783080" cy="406400"/>
          </a:xfrm>
          <a:prstGeom prst="rect">
            <a:avLst/>
          </a:prstGeom>
        </p:spPr>
        <p:txBody>
          <a:bodyPr vert="horz" wrap="square" lIns="0" tIns="12700" rIns="0" bIns="0" rtlCol="0">
            <a:spAutoFit/>
          </a:bodyPr>
          <a:lstStyle/>
          <a:p>
            <a:pPr marL="12700" defTabSz="914400">
              <a:spcBef>
                <a:spcPts val="100"/>
              </a:spcBef>
            </a:pPr>
            <a:r>
              <a:rPr sz="2500" kern="0" dirty="0">
                <a:solidFill>
                  <a:srgbClr val="FFFFFF"/>
                </a:solidFill>
                <a:cs typeface="Calibri"/>
              </a:rPr>
              <a:t>Financial</a:t>
            </a:r>
            <a:r>
              <a:rPr sz="2500" kern="0" spc="-114" dirty="0">
                <a:solidFill>
                  <a:srgbClr val="FFFFFF"/>
                </a:solidFill>
                <a:cs typeface="Calibri"/>
              </a:rPr>
              <a:t> </a:t>
            </a:r>
            <a:r>
              <a:rPr sz="2500" kern="0" spc="-20" dirty="0">
                <a:solidFill>
                  <a:srgbClr val="FFFFFF"/>
                </a:solidFill>
                <a:cs typeface="Calibri"/>
              </a:rPr>
              <a:t>Loss</a:t>
            </a:r>
            <a:endParaRPr sz="2500" kern="0">
              <a:solidFill>
                <a:sysClr val="windowText" lastClr="000000"/>
              </a:solidFill>
              <a:cs typeface="Calibri"/>
            </a:endParaRPr>
          </a:p>
        </p:txBody>
      </p:sp>
      <p:sp>
        <p:nvSpPr>
          <p:cNvPr id="66" name="object 20">
            <a:extLst>
              <a:ext uri="{FF2B5EF4-FFF2-40B4-BE49-F238E27FC236}">
                <a16:creationId xmlns:a16="http://schemas.microsoft.com/office/drawing/2014/main" id="{773F4695-6256-3F67-C063-23B6F6EC601D}"/>
              </a:ext>
            </a:extLst>
          </p:cNvPr>
          <p:cNvSpPr txBox="1"/>
          <p:nvPr/>
        </p:nvSpPr>
        <p:spPr>
          <a:xfrm>
            <a:off x="114655" y="5016593"/>
            <a:ext cx="9144000" cy="1243930"/>
          </a:xfrm>
          <a:prstGeom prst="rect">
            <a:avLst/>
          </a:prstGeom>
        </p:spPr>
        <p:txBody>
          <a:bodyPr vert="horz" wrap="square" lIns="0" tIns="12700" rIns="0" bIns="0" rtlCol="0">
            <a:spAutoFit/>
          </a:bodyPr>
          <a:lstStyle/>
          <a:p>
            <a:pPr marL="297815" indent="-285115" defTabSz="914400">
              <a:spcBef>
                <a:spcPts val="100"/>
              </a:spcBef>
              <a:buFont typeface="Arial MT"/>
              <a:buChar char="•"/>
              <a:tabLst>
                <a:tab pos="297815" algn="l"/>
              </a:tabLst>
            </a:pPr>
            <a:r>
              <a:rPr sz="2000" b="1" kern="0" spc="-10" dirty="0">
                <a:solidFill>
                  <a:sysClr val="windowText" lastClr="000000"/>
                </a:solidFill>
                <a:latin typeface="Times New Roman"/>
                <a:cs typeface="Times New Roman"/>
              </a:rPr>
              <a:t>Objective:</a:t>
            </a:r>
            <a:endParaRPr sz="2000" kern="0" dirty="0">
              <a:solidFill>
                <a:sysClr val="windowText" lastClr="000000"/>
              </a:solidFill>
              <a:latin typeface="Times New Roman"/>
              <a:cs typeface="Times New Roman"/>
            </a:endParaRPr>
          </a:p>
          <a:p>
            <a:pPr marL="469900" marR="5080" defTabSz="914400"/>
            <a:r>
              <a:rPr sz="2000" kern="0" dirty="0">
                <a:solidFill>
                  <a:sysClr val="windowText" lastClr="000000"/>
                </a:solidFill>
                <a:latin typeface="Times New Roman"/>
                <a:cs typeface="Times New Roman"/>
              </a:rPr>
              <a:t>Use</a:t>
            </a:r>
            <a:r>
              <a:rPr sz="2000" kern="0" spc="-25"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the</a:t>
            </a:r>
            <a:r>
              <a:rPr sz="2000" kern="0" spc="-25"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data</a:t>
            </a:r>
            <a:r>
              <a:rPr sz="2000" kern="0" spc="-25"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provided</a:t>
            </a:r>
            <a:r>
              <a:rPr sz="2000" kern="0" spc="-20"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to</a:t>
            </a:r>
            <a:r>
              <a:rPr sz="2000" kern="0" spc="-20"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identify</a:t>
            </a:r>
            <a:r>
              <a:rPr sz="2000" kern="0" spc="-20" dirty="0">
                <a:solidFill>
                  <a:sysClr val="windowText" lastClr="000000"/>
                </a:solidFill>
                <a:latin typeface="Times New Roman"/>
                <a:cs typeface="Times New Roman"/>
              </a:rPr>
              <a:t> </a:t>
            </a:r>
            <a:r>
              <a:rPr sz="2000" b="1" kern="0" dirty="0">
                <a:solidFill>
                  <a:sysClr val="windowText" lastClr="000000"/>
                </a:solidFill>
                <a:latin typeface="Times New Roman"/>
                <a:cs typeface="Times New Roman"/>
              </a:rPr>
              <a:t>driving</a:t>
            </a:r>
            <a:r>
              <a:rPr sz="2000" b="1" kern="0" spc="-20" dirty="0">
                <a:solidFill>
                  <a:sysClr val="windowText" lastClr="000000"/>
                </a:solidFill>
                <a:latin typeface="Times New Roman"/>
                <a:cs typeface="Times New Roman"/>
              </a:rPr>
              <a:t> </a:t>
            </a:r>
            <a:r>
              <a:rPr sz="2000" b="1" kern="0" dirty="0">
                <a:solidFill>
                  <a:sysClr val="windowText" lastClr="000000"/>
                </a:solidFill>
                <a:latin typeface="Times New Roman"/>
                <a:cs typeface="Times New Roman"/>
              </a:rPr>
              <a:t>factors</a:t>
            </a:r>
            <a:r>
              <a:rPr sz="2000" b="1" kern="0" spc="-25" dirty="0">
                <a:solidFill>
                  <a:sysClr val="windowText" lastClr="000000"/>
                </a:solidFill>
                <a:latin typeface="Times New Roman"/>
                <a:cs typeface="Times New Roman"/>
              </a:rPr>
              <a:t> </a:t>
            </a:r>
            <a:r>
              <a:rPr sz="2000" b="1" kern="0" dirty="0">
                <a:solidFill>
                  <a:sysClr val="windowText" lastClr="000000"/>
                </a:solidFill>
                <a:latin typeface="Times New Roman"/>
                <a:cs typeface="Times New Roman"/>
              </a:rPr>
              <a:t>(or</a:t>
            </a:r>
            <a:r>
              <a:rPr sz="2000" b="1" kern="0" spc="-60" dirty="0">
                <a:solidFill>
                  <a:sysClr val="windowText" lastClr="000000"/>
                </a:solidFill>
                <a:latin typeface="Times New Roman"/>
                <a:cs typeface="Times New Roman"/>
              </a:rPr>
              <a:t> </a:t>
            </a:r>
            <a:r>
              <a:rPr sz="2000" b="1" kern="0" dirty="0">
                <a:solidFill>
                  <a:sysClr val="windowText" lastClr="000000"/>
                </a:solidFill>
                <a:latin typeface="Times New Roman"/>
                <a:cs typeface="Times New Roman"/>
              </a:rPr>
              <a:t>driver</a:t>
            </a:r>
            <a:r>
              <a:rPr sz="2000" b="1" kern="0" spc="-55" dirty="0">
                <a:solidFill>
                  <a:sysClr val="windowText" lastClr="000000"/>
                </a:solidFill>
                <a:latin typeface="Times New Roman"/>
                <a:cs typeface="Times New Roman"/>
              </a:rPr>
              <a:t> </a:t>
            </a:r>
            <a:r>
              <a:rPr sz="2000" b="1" kern="0" dirty="0">
                <a:solidFill>
                  <a:sysClr val="windowText" lastClr="000000"/>
                </a:solidFill>
                <a:latin typeface="Times New Roman"/>
                <a:cs typeface="Times New Roman"/>
              </a:rPr>
              <a:t>variables)</a:t>
            </a:r>
            <a:r>
              <a:rPr sz="2000" b="1" kern="0" spc="-30"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behind</a:t>
            </a:r>
            <a:r>
              <a:rPr sz="2000" kern="0" spc="-20"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loan</a:t>
            </a:r>
            <a:r>
              <a:rPr sz="2000" kern="0" spc="-20"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default,</a:t>
            </a:r>
            <a:r>
              <a:rPr sz="2000" kern="0" spc="-15"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so</a:t>
            </a:r>
            <a:r>
              <a:rPr sz="2000" kern="0" spc="-20" dirty="0">
                <a:solidFill>
                  <a:sysClr val="windowText" lastClr="000000"/>
                </a:solidFill>
                <a:latin typeface="Times New Roman"/>
                <a:cs typeface="Times New Roman"/>
              </a:rPr>
              <a:t> that </a:t>
            </a:r>
            <a:r>
              <a:rPr sz="2000" kern="0" dirty="0">
                <a:solidFill>
                  <a:sysClr val="windowText" lastClr="000000"/>
                </a:solidFill>
                <a:latin typeface="Times New Roman"/>
                <a:cs typeface="Times New Roman"/>
              </a:rPr>
              <a:t>the</a:t>
            </a:r>
            <a:r>
              <a:rPr sz="2000" kern="0" spc="-25"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company</a:t>
            </a:r>
            <a:r>
              <a:rPr sz="2000" kern="0" spc="-20"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can</a:t>
            </a:r>
            <a:r>
              <a:rPr sz="2000" kern="0" spc="-25"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utilise</a:t>
            </a:r>
            <a:r>
              <a:rPr sz="2000" kern="0" spc="-20"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this</a:t>
            </a:r>
            <a:r>
              <a:rPr sz="2000" kern="0" spc="-25"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knowledge</a:t>
            </a:r>
            <a:r>
              <a:rPr sz="2000" kern="0" spc="-25"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for</a:t>
            </a:r>
            <a:r>
              <a:rPr sz="2000" kern="0" spc="-20"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its</a:t>
            </a:r>
            <a:r>
              <a:rPr sz="2000" kern="0" spc="-25"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portfolio</a:t>
            </a:r>
            <a:r>
              <a:rPr sz="2000" kern="0" spc="-20"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and</a:t>
            </a:r>
            <a:r>
              <a:rPr sz="2000" kern="0" spc="-20" dirty="0">
                <a:solidFill>
                  <a:sysClr val="windowText" lastClr="000000"/>
                </a:solidFill>
                <a:latin typeface="Times New Roman"/>
                <a:cs typeface="Times New Roman"/>
              </a:rPr>
              <a:t> </a:t>
            </a:r>
            <a:r>
              <a:rPr sz="2000" kern="0" dirty="0">
                <a:solidFill>
                  <a:sysClr val="windowText" lastClr="000000"/>
                </a:solidFill>
                <a:latin typeface="Times New Roman"/>
                <a:cs typeface="Times New Roman"/>
              </a:rPr>
              <a:t>risk</a:t>
            </a:r>
            <a:r>
              <a:rPr sz="2000" kern="0" spc="-15" dirty="0">
                <a:solidFill>
                  <a:sysClr val="windowText" lastClr="000000"/>
                </a:solidFill>
                <a:latin typeface="Times New Roman"/>
                <a:cs typeface="Times New Roman"/>
              </a:rPr>
              <a:t> </a:t>
            </a:r>
            <a:r>
              <a:rPr sz="2000" kern="0" spc="-10" dirty="0">
                <a:solidFill>
                  <a:sysClr val="windowText" lastClr="000000"/>
                </a:solidFill>
                <a:latin typeface="Times New Roman"/>
                <a:cs typeface="Times New Roman"/>
              </a:rPr>
              <a:t>assessment.</a:t>
            </a:r>
            <a:endParaRPr sz="2000" kern="0" dirty="0">
              <a:solidFill>
                <a:sysClr val="windowText" lastClr="00000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0A912A-D96C-38D8-9A2C-A9B6D3AFAC6D}"/>
              </a:ext>
            </a:extLst>
          </p:cNvPr>
          <p:cNvSpPr>
            <a:spLocks noGrp="1"/>
          </p:cNvSpPr>
          <p:nvPr>
            <p:ph idx="1"/>
          </p:nvPr>
        </p:nvSpPr>
        <p:spPr>
          <a:xfrm>
            <a:off x="233082" y="640588"/>
            <a:ext cx="8453718" cy="5485576"/>
          </a:xfrm>
        </p:spPr>
        <p:txBody>
          <a:bodyPr>
            <a:normAutofit/>
          </a:bodyPr>
          <a:lstStyle/>
          <a:p>
            <a:r>
              <a:rPr lang="en-US" sz="1500" b="1" dirty="0">
                <a:latin typeface="Times New Roman" panose="02020603050405020304" pitchFamily="18" charset="0"/>
                <a:cs typeface="Times New Roman" panose="02020603050405020304" pitchFamily="18" charset="0"/>
              </a:rPr>
              <a:t>Dropped Columns with High Missing Data</a:t>
            </a:r>
            <a:r>
              <a:rPr lang="en-US" sz="1500" dirty="0">
                <a:latin typeface="Times New Roman" panose="02020603050405020304" pitchFamily="18" charset="0"/>
                <a:cs typeface="Times New Roman" panose="02020603050405020304" pitchFamily="18" charset="0"/>
              </a:rPr>
              <a:t>:</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Columns that had more than 50% missing data were removed to ensure data quality and integrity.</a:t>
            </a:r>
          </a:p>
          <a:p>
            <a:r>
              <a:rPr lang="en-US" sz="1500" b="1" dirty="0">
                <a:latin typeface="Times New Roman" panose="02020603050405020304" pitchFamily="18" charset="0"/>
                <a:cs typeface="Times New Roman" panose="02020603050405020304" pitchFamily="18" charset="0"/>
              </a:rPr>
              <a:t>Removed Irrelevant Customer Behavior Variables</a:t>
            </a:r>
            <a:r>
              <a:rPr lang="en-US" sz="1500" dirty="0">
                <a:latin typeface="Times New Roman" panose="02020603050405020304" pitchFamily="18" charset="0"/>
                <a:cs typeface="Times New Roman" panose="02020603050405020304" pitchFamily="18" charset="0"/>
              </a:rPr>
              <a:t>: Variables like </a:t>
            </a:r>
            <a:r>
              <a:rPr lang="en-US" sz="1500" dirty="0" err="1">
                <a:latin typeface="Times New Roman" panose="02020603050405020304" pitchFamily="18" charset="0"/>
                <a:cs typeface="Times New Roman" panose="02020603050405020304" pitchFamily="18" charset="0"/>
              </a:rPr>
              <a:t>last_pymnt_amnt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last_pymnt_d</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etc</a:t>
            </a:r>
            <a:r>
              <a:rPr lang="en-US" sz="1500" dirty="0">
                <a:latin typeface="Times New Roman" panose="02020603050405020304" pitchFamily="18" charset="0"/>
                <a:cs typeface="Times New Roman" panose="02020603050405020304" pitchFamily="18" charset="0"/>
              </a:rPr>
              <a:t>, were removed as they don't impact the loan status decision-making, which should occur before granting a loan.</a:t>
            </a:r>
          </a:p>
          <a:p>
            <a:r>
              <a:rPr lang="en-US" sz="1500" b="1" dirty="0">
                <a:latin typeface="Times New Roman" panose="02020603050405020304" pitchFamily="18" charset="0"/>
                <a:cs typeface="Times New Roman" panose="02020603050405020304" pitchFamily="18" charset="0"/>
              </a:rPr>
              <a:t>Dropped Columns with Single Unique Value</a:t>
            </a:r>
            <a:r>
              <a:rPr lang="en-US" sz="1500" dirty="0">
                <a:latin typeface="Times New Roman" panose="02020603050405020304" pitchFamily="18" charset="0"/>
                <a:cs typeface="Times New Roman" panose="02020603050405020304" pitchFamily="18" charset="0"/>
              </a:rPr>
              <a:t>: Columns that contained only one unique entry throughout were dropped because they offer no variability for analysis.</a:t>
            </a:r>
          </a:p>
          <a:p>
            <a:r>
              <a:rPr lang="en-US" sz="1500" b="1" dirty="0">
                <a:latin typeface="Times New Roman" panose="02020603050405020304" pitchFamily="18" charset="0"/>
                <a:cs typeface="Times New Roman" panose="02020603050405020304" pitchFamily="18" charset="0"/>
              </a:rPr>
              <a:t>Removed Redundant or Irrelevant Columns</a:t>
            </a:r>
            <a:r>
              <a:rPr lang="en-US" sz="1500" dirty="0">
                <a:latin typeface="Times New Roman" panose="02020603050405020304" pitchFamily="18" charset="0"/>
                <a:cs typeface="Times New Roman" panose="02020603050405020304" pitchFamily="18" charset="0"/>
              </a:rPr>
              <a:t>: Any columns that were duplicates or irrelevant to the goal of predicting loan defaults were removed. For example, columns that were duplicates or represented in other columns differently.</a:t>
            </a:r>
          </a:p>
          <a:p>
            <a:r>
              <a:rPr lang="en-US" sz="1500" b="1" dirty="0">
                <a:latin typeface="Times New Roman" panose="02020603050405020304" pitchFamily="18" charset="0"/>
                <a:cs typeface="Times New Roman" panose="02020603050405020304" pitchFamily="18" charset="0"/>
              </a:rPr>
              <a:t>Manipulated Specific Columns</a:t>
            </a:r>
            <a:r>
              <a:rPr lang="en-US" sz="1500" dirty="0">
                <a:latin typeface="Times New Roman" panose="02020603050405020304" pitchFamily="18" charset="0"/>
                <a:cs typeface="Times New Roman" panose="02020603050405020304" pitchFamily="18" charset="0"/>
              </a:rPr>
              <a:t>: Columns like term, </a:t>
            </a:r>
            <a:r>
              <a:rPr lang="en-US" sz="1500" dirty="0" err="1">
                <a:latin typeface="Times New Roman" panose="02020603050405020304" pitchFamily="18" charset="0"/>
                <a:cs typeface="Times New Roman" panose="02020603050405020304" pitchFamily="18" charset="0"/>
              </a:rPr>
              <a:t>int_rate</a:t>
            </a:r>
            <a:r>
              <a:rPr lang="en-US" sz="1500" dirty="0">
                <a:latin typeface="Times New Roman" panose="02020603050405020304" pitchFamily="18" charset="0"/>
                <a:cs typeface="Times New Roman" panose="02020603050405020304" pitchFamily="18" charset="0"/>
              </a:rPr>
              <a:t>, and </a:t>
            </a:r>
            <a:r>
              <a:rPr lang="en-US" sz="1500" dirty="0" err="1">
                <a:latin typeface="Times New Roman" panose="02020603050405020304" pitchFamily="18" charset="0"/>
                <a:cs typeface="Times New Roman" panose="02020603050405020304" pitchFamily="18" charset="0"/>
              </a:rPr>
              <a:t>revol_util</a:t>
            </a:r>
            <a:r>
              <a:rPr lang="en-US" sz="1500" dirty="0">
                <a:latin typeface="Times New Roman" panose="02020603050405020304" pitchFamily="18" charset="0"/>
                <a:cs typeface="Times New Roman" panose="02020603050405020304" pitchFamily="18" charset="0"/>
              </a:rPr>
              <a:t>, were manipulated to extract relevant numerical values from their string-based formats.</a:t>
            </a:r>
          </a:p>
          <a:p>
            <a:r>
              <a:rPr lang="en-US" sz="1500" b="1" dirty="0">
                <a:latin typeface="Times New Roman" panose="02020603050405020304" pitchFamily="18" charset="0"/>
                <a:cs typeface="Times New Roman" panose="02020603050405020304" pitchFamily="18" charset="0"/>
              </a:rPr>
              <a:t>Removed ‘Current’ Loan Status Rows</a:t>
            </a:r>
            <a:r>
              <a:rPr lang="en-US" sz="1500" dirty="0">
                <a:latin typeface="Times New Roman" panose="02020603050405020304" pitchFamily="18" charset="0"/>
                <a:cs typeface="Times New Roman" panose="02020603050405020304" pitchFamily="18" charset="0"/>
              </a:rPr>
              <a:t>: We deleted all rows where </a:t>
            </a:r>
            <a:r>
              <a:rPr lang="en-US" sz="1500" dirty="0" err="1">
                <a:latin typeface="Times New Roman" panose="02020603050405020304" pitchFamily="18" charset="0"/>
                <a:cs typeface="Times New Roman" panose="02020603050405020304" pitchFamily="18" charset="0"/>
              </a:rPr>
              <a:t>loan_status</a:t>
            </a:r>
            <a:r>
              <a:rPr lang="en-US" sz="1500" dirty="0">
                <a:latin typeface="Times New Roman" panose="02020603050405020304" pitchFamily="18" charset="0"/>
                <a:cs typeface="Times New Roman" panose="02020603050405020304" pitchFamily="18" charset="0"/>
              </a:rPr>
              <a:t> = 'Current' because we aim to predict loan defaults, and such rows don’t provide relevant historical data.</a:t>
            </a:r>
          </a:p>
          <a:p>
            <a:r>
              <a:rPr lang="en-US" sz="1500" b="1" dirty="0">
                <a:latin typeface="Times New Roman" panose="02020603050405020304" pitchFamily="18" charset="0"/>
                <a:cs typeface="Times New Roman" panose="02020603050405020304" pitchFamily="18" charset="0"/>
              </a:rPr>
              <a:t>Loan Status Encoding</a:t>
            </a:r>
            <a:r>
              <a:rPr lang="en-US" sz="1500" dirty="0">
                <a:latin typeface="Times New Roman" panose="02020603050405020304" pitchFamily="18" charset="0"/>
                <a:cs typeface="Times New Roman" panose="02020603050405020304" pitchFamily="18" charset="0"/>
              </a:rPr>
              <a:t>: We encoded the loan statuses as follows:</a:t>
            </a:r>
          </a:p>
          <a:p>
            <a:pPr lvl="1">
              <a:buFont typeface="Courier New" panose="02070309020205020404" pitchFamily="49" charset="0"/>
              <a:buChar char="o"/>
            </a:pPr>
            <a:r>
              <a:rPr lang="en-US" sz="1300" dirty="0">
                <a:latin typeface="Times New Roman" panose="02020603050405020304" pitchFamily="18" charset="0"/>
                <a:cs typeface="Times New Roman" panose="02020603050405020304" pitchFamily="18" charset="0"/>
              </a:rPr>
              <a:t>Charged-off → False (Defaulted)</a:t>
            </a:r>
          </a:p>
          <a:p>
            <a:pPr lvl="1">
              <a:buFont typeface="Courier New" panose="02070309020205020404" pitchFamily="49" charset="0"/>
              <a:buChar char="o"/>
            </a:pPr>
            <a:r>
              <a:rPr lang="en-US" sz="1300" dirty="0">
                <a:latin typeface="Times New Roman" panose="02020603050405020304" pitchFamily="18" charset="0"/>
                <a:cs typeface="Times New Roman" panose="02020603050405020304" pitchFamily="18" charset="0"/>
              </a:rPr>
              <a:t>Fully Paid → True (Non-defaulted)</a:t>
            </a:r>
          </a:p>
          <a:p>
            <a:r>
              <a:rPr lang="en-US" sz="1500" b="1" dirty="0">
                <a:latin typeface="Times New Roman" panose="02020603050405020304" pitchFamily="18" charset="0"/>
                <a:cs typeface="Times New Roman" panose="02020603050405020304" pitchFamily="18" charset="0"/>
              </a:rPr>
              <a:t>Outlier Treatment</a:t>
            </a:r>
            <a:r>
              <a:rPr lang="en-US" sz="1500" dirty="0">
                <a:latin typeface="Times New Roman" panose="02020603050405020304" pitchFamily="18" charset="0"/>
                <a:cs typeface="Times New Roman" panose="02020603050405020304" pitchFamily="18" charset="0"/>
              </a:rPr>
              <a:t>: </a:t>
            </a:r>
          </a:p>
          <a:p>
            <a:pPr lvl="1">
              <a:buFont typeface="Courier New" panose="02070309020205020404" pitchFamily="49" charset="0"/>
              <a:buChar char="o"/>
            </a:pPr>
            <a:r>
              <a:rPr lang="en-US" sz="1300" b="1" i="1" dirty="0">
                <a:latin typeface="Times New Roman" panose="02020603050405020304" pitchFamily="18" charset="0"/>
                <a:cs typeface="Times New Roman" panose="02020603050405020304" pitchFamily="18" charset="0"/>
              </a:rPr>
              <a:t>Outlier Correction for Continuous Variables</a:t>
            </a:r>
            <a:r>
              <a:rPr lang="en-US" sz="1300" dirty="0">
                <a:latin typeface="Times New Roman" panose="02020603050405020304" pitchFamily="18" charset="0"/>
                <a:cs typeface="Times New Roman" panose="02020603050405020304" pitchFamily="18" charset="0"/>
              </a:rPr>
              <a:t>: We handled outliers by removing any data points that were more than 1.5 times the interquartile range (IQR) from the median, ensuring that extreme values do not skew the results</a:t>
            </a:r>
            <a:r>
              <a:rPr lang="en-IN" sz="1100" dirty="0">
                <a:latin typeface="Times New Roman" panose="02020603050405020304" pitchFamily="18" charset="0"/>
                <a:cs typeface="Times New Roman" panose="02020603050405020304" pitchFamily="18" charset="0"/>
              </a:rPr>
              <a:t>.</a:t>
            </a:r>
          </a:p>
        </p:txBody>
      </p:sp>
      <p:sp>
        <p:nvSpPr>
          <p:cNvPr id="7" name="object 3">
            <a:extLst>
              <a:ext uri="{FF2B5EF4-FFF2-40B4-BE49-F238E27FC236}">
                <a16:creationId xmlns:a16="http://schemas.microsoft.com/office/drawing/2014/main" id="{FF073413-88F3-0041-6CC7-D3800A8113BE}"/>
              </a:ext>
            </a:extLst>
          </p:cNvPr>
          <p:cNvSpPr txBox="1">
            <a:spLocks/>
          </p:cNvSpPr>
          <p:nvPr/>
        </p:nvSpPr>
        <p:spPr>
          <a:xfrm>
            <a:off x="2940425" y="107785"/>
            <a:ext cx="2363974" cy="443711"/>
          </a:xfrm>
          <a:prstGeom prst="rect">
            <a:avLst/>
          </a:prstGeom>
        </p:spPr>
        <p:txBody>
          <a:bodyPr vert="horz" wrap="square" lIns="0" tIns="12700" rIns="0" bIns="0" rtlCol="0">
            <a:spAutoFit/>
          </a:bodyPr>
          <a:lstStyle>
            <a:lvl1pPr>
              <a:defRPr sz="2800" b="0" i="0">
                <a:solidFill>
                  <a:schemeClr val="tx1"/>
                </a:solidFill>
                <a:latin typeface="Times New Roman"/>
                <a:ea typeface="+mj-ea"/>
                <a:cs typeface="Times New Roman"/>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IN" sz="2800" b="1" i="0" u="none" strike="noStrike" kern="0" cap="none" spc="0" normalizeH="0" baseline="0" noProof="0" dirty="0">
                <a:ln>
                  <a:noFill/>
                </a:ln>
                <a:solidFill>
                  <a:sysClr val="windowText" lastClr="000000"/>
                </a:solidFill>
                <a:effectLst/>
                <a:uLnTx/>
                <a:uFillTx/>
                <a:latin typeface="Times New Roman"/>
                <a:ea typeface="+mj-ea"/>
                <a:cs typeface="Times New Roman"/>
              </a:rPr>
              <a:t>Data</a:t>
            </a:r>
            <a:r>
              <a:rPr kumimoji="0" lang="en-IN" sz="2800" b="1" i="0" u="none" strike="noStrike" kern="0" cap="none" spc="-50" normalizeH="0" baseline="0" noProof="0" dirty="0">
                <a:ln>
                  <a:noFill/>
                </a:ln>
                <a:solidFill>
                  <a:sysClr val="windowText" lastClr="000000"/>
                </a:solidFill>
                <a:effectLst/>
                <a:uLnTx/>
                <a:uFillTx/>
                <a:latin typeface="Times New Roman"/>
                <a:ea typeface="+mj-ea"/>
                <a:cs typeface="Times New Roman"/>
              </a:rPr>
              <a:t> </a:t>
            </a:r>
            <a:r>
              <a:rPr kumimoji="0" lang="en-IN" sz="2800" b="1" i="0" u="none" strike="noStrike" kern="0" cap="none" spc="-10" normalizeH="0" baseline="0" noProof="0" dirty="0">
                <a:ln>
                  <a:noFill/>
                </a:ln>
                <a:solidFill>
                  <a:sysClr val="windowText" lastClr="000000"/>
                </a:solidFill>
                <a:effectLst/>
                <a:uLnTx/>
                <a:uFillTx/>
                <a:latin typeface="Times New Roman"/>
                <a:ea typeface="+mj-ea"/>
                <a:cs typeface="Times New Roman"/>
              </a:rPr>
              <a:t>Cleaning</a:t>
            </a:r>
          </a:p>
        </p:txBody>
      </p:sp>
    </p:spTree>
    <p:extLst>
      <p:ext uri="{BB962C8B-B14F-4D97-AF65-F5344CB8AC3E}">
        <p14:creationId xmlns:p14="http://schemas.microsoft.com/office/powerpoint/2010/main" val="2616145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53" y="95343"/>
            <a:ext cx="8229600" cy="621833"/>
          </a:xfrm>
        </p:spPr>
        <p:txBody>
          <a:bodyPr>
            <a:normAutofit/>
          </a:bodyPr>
          <a:lstStyle/>
          <a:p>
            <a:r>
              <a:rPr sz="2800" b="1" dirty="0">
                <a:latin typeface="Times New Roman" panose="02020603050405020304" pitchFamily="18" charset="0"/>
                <a:cs typeface="Times New Roman" panose="02020603050405020304" pitchFamily="18" charset="0"/>
              </a:rPr>
              <a:t>Dataset Overview</a:t>
            </a:r>
          </a:p>
        </p:txBody>
      </p:sp>
      <p:sp>
        <p:nvSpPr>
          <p:cNvPr id="3" name="Content Placeholder 2"/>
          <p:cNvSpPr>
            <a:spLocks noGrp="1"/>
          </p:cNvSpPr>
          <p:nvPr>
            <p:ph idx="1"/>
          </p:nvPr>
        </p:nvSpPr>
        <p:spPr>
          <a:xfrm>
            <a:off x="215153" y="1084729"/>
            <a:ext cx="8229600" cy="2344271"/>
          </a:xfrm>
        </p:spPr>
        <p:txBody>
          <a:bodyPr>
            <a:normAutofit/>
          </a:bodyPr>
          <a:lstStyle/>
          <a:p>
            <a:r>
              <a:rPr sz="1800" dirty="0">
                <a:latin typeface="Times New Roman" panose="02020603050405020304" pitchFamily="18" charset="0"/>
                <a:cs typeface="Times New Roman" panose="02020603050405020304" pitchFamily="18" charset="0"/>
              </a:rPr>
              <a:t>- Data Period: 2007–2011</a:t>
            </a:r>
          </a:p>
          <a:p>
            <a:r>
              <a:rPr sz="1800" dirty="0">
                <a:latin typeface="Times New Roman" panose="02020603050405020304" pitchFamily="18" charset="0"/>
                <a:cs typeface="Times New Roman" panose="02020603050405020304" pitchFamily="18" charset="0"/>
              </a:rPr>
              <a:t>- Number of Rows: ~40,000</a:t>
            </a:r>
          </a:p>
          <a:p>
            <a:r>
              <a:rPr sz="1800" dirty="0">
                <a:latin typeface="Times New Roman" panose="02020603050405020304" pitchFamily="18" charset="0"/>
                <a:cs typeface="Times New Roman" panose="02020603050405020304" pitchFamily="18" charset="0"/>
              </a:rPr>
              <a:t>- Number of Columns: ~50</a:t>
            </a:r>
          </a:p>
          <a:p>
            <a:r>
              <a:rPr sz="1800" dirty="0">
                <a:latin typeface="Times New Roman" panose="02020603050405020304" pitchFamily="18" charset="0"/>
                <a:cs typeface="Times New Roman" panose="02020603050405020304" pitchFamily="18" charset="0"/>
              </a:rPr>
              <a:t>- Key Attributes: Loan Amount, Loan Grade, Annual Income,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900"/>
            <a:ext cx="8229600" cy="523221"/>
          </a:xfrm>
        </p:spPr>
        <p:txBody>
          <a:bodyPr>
            <a:normAutofit/>
          </a:bodyPr>
          <a:lstStyle/>
          <a:p>
            <a:r>
              <a:rPr sz="2800" b="1" dirty="0">
                <a:latin typeface="Times New Roman" panose="02020603050405020304" pitchFamily="18" charset="0"/>
                <a:cs typeface="Times New Roman" panose="02020603050405020304" pitchFamily="18" charset="0"/>
              </a:rPr>
              <a:t>Missing Data Summary</a:t>
            </a:r>
          </a:p>
        </p:txBody>
      </p:sp>
      <p:sp>
        <p:nvSpPr>
          <p:cNvPr id="3" name="Content Placeholder 2"/>
          <p:cNvSpPr>
            <a:spLocks noGrp="1"/>
          </p:cNvSpPr>
          <p:nvPr>
            <p:ph idx="1"/>
          </p:nvPr>
        </p:nvSpPr>
        <p:spPr>
          <a:xfrm>
            <a:off x="179294" y="867942"/>
            <a:ext cx="8507506" cy="5122116"/>
          </a:xfrm>
        </p:spPr>
        <p:txBody>
          <a:bodyPr>
            <a:normAutofit/>
          </a:bodyPr>
          <a:lstStyle/>
          <a:p>
            <a:r>
              <a:rPr sz="1800" dirty="0">
                <a:latin typeface="Times New Roman" panose="02020603050405020304" pitchFamily="18" charset="0"/>
                <a:cs typeface="Times New Roman" panose="02020603050405020304" pitchFamily="18" charset="0"/>
              </a:rPr>
              <a:t>Columns with significant missing values were dropped or imputed.</a:t>
            </a:r>
          </a:p>
          <a:p>
            <a:r>
              <a:rPr sz="1800" dirty="0">
                <a:latin typeface="Times New Roman" panose="02020603050405020304" pitchFamily="18" charset="0"/>
                <a:cs typeface="Times New Roman" panose="02020603050405020304" pitchFamily="18" charset="0"/>
              </a:rPr>
              <a:t>Examples: '</a:t>
            </a:r>
            <a:r>
              <a:rPr sz="1800" dirty="0" err="1">
                <a:latin typeface="Times New Roman" panose="02020603050405020304" pitchFamily="18" charset="0"/>
                <a:cs typeface="Times New Roman" panose="02020603050405020304" pitchFamily="18" charset="0"/>
              </a:rPr>
              <a:t>mths_since_last_major_derog</a:t>
            </a:r>
            <a:r>
              <a:rPr sz="1800" dirty="0">
                <a:latin typeface="Times New Roman" panose="02020603050405020304" pitchFamily="18" charset="0"/>
                <a:cs typeface="Times New Roman" panose="02020603050405020304" pitchFamily="18" charset="0"/>
              </a:rPr>
              <a:t>', '</a:t>
            </a:r>
            <a:r>
              <a:rPr sz="1800" dirty="0" err="1">
                <a:latin typeface="Times New Roman" panose="02020603050405020304" pitchFamily="18" charset="0"/>
                <a:cs typeface="Times New Roman" panose="02020603050405020304" pitchFamily="18" charset="0"/>
              </a:rPr>
              <a:t>next_pymnt_d</a:t>
            </a:r>
            <a:r>
              <a:rPr sz="1800" dirty="0">
                <a:latin typeface="Times New Roman" panose="02020603050405020304" pitchFamily="18" charset="0"/>
                <a:cs typeface="Times New Roman" panose="02020603050405020304" pitchFamily="18" charset="0"/>
              </a:rPr>
              <a:t>'</a:t>
            </a:r>
          </a:p>
          <a:p>
            <a:r>
              <a:rPr sz="1800" dirty="0">
                <a:latin typeface="Times New Roman" panose="02020603050405020304" pitchFamily="18" charset="0"/>
                <a:cs typeface="Times New Roman" panose="02020603050405020304" pitchFamily="18" charset="0"/>
              </a:rPr>
              <a:t>Remaining columns cleaned for further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637857B9-985F-F997-EB85-59CB20886D43}"/>
              </a:ext>
            </a:extLst>
          </p:cNvPr>
          <p:cNvSpPr txBox="1">
            <a:spLocks/>
          </p:cNvSpPr>
          <p:nvPr/>
        </p:nvSpPr>
        <p:spPr>
          <a:xfrm>
            <a:off x="948937" y="5349"/>
            <a:ext cx="6983730" cy="874598"/>
          </a:xfrm>
          <a:prstGeom prst="rect">
            <a:avLst/>
          </a:prstGeom>
        </p:spPr>
        <p:txBody>
          <a:bodyPr vert="horz" wrap="square" lIns="0" tIns="12700" rIns="0" bIns="0" rtlCol="0">
            <a:spAutoFit/>
          </a:bodyPr>
          <a:lstStyle>
            <a:lvl1pPr>
              <a:defRPr sz="2800" b="0" i="0">
                <a:solidFill>
                  <a:schemeClr val="tx1"/>
                </a:solidFill>
                <a:latin typeface="Times New Roman"/>
                <a:ea typeface="+mj-ea"/>
                <a:cs typeface="Times New Roman"/>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2800" b="1" i="0" u="none" strike="noStrike" kern="0" cap="none" spc="0" normalizeH="0" baseline="0" noProof="0" dirty="0">
                <a:ln>
                  <a:noFill/>
                </a:ln>
                <a:solidFill>
                  <a:sysClr val="windowText" lastClr="000000"/>
                </a:solidFill>
                <a:effectLst/>
                <a:uLnTx/>
                <a:uFillTx/>
                <a:latin typeface="Times New Roman"/>
                <a:ea typeface="+mj-ea"/>
                <a:cs typeface="Times New Roman"/>
              </a:rPr>
              <a:t>Observations</a:t>
            </a:r>
            <a:r>
              <a:rPr kumimoji="0" lang="en-US" sz="2800" b="1" i="0" u="none" strike="noStrike" kern="0" cap="none" spc="-70" normalizeH="0" baseline="0" noProof="0" dirty="0">
                <a:ln>
                  <a:noFill/>
                </a:ln>
                <a:solidFill>
                  <a:sysClr val="windowText" lastClr="000000"/>
                </a:solidFill>
                <a:effectLst/>
                <a:uLnTx/>
                <a:uFillTx/>
                <a:latin typeface="Times New Roman"/>
                <a:ea typeface="+mj-ea"/>
                <a:cs typeface="Times New Roman"/>
              </a:rPr>
              <a:t> </a:t>
            </a:r>
            <a:r>
              <a:rPr kumimoji="0" lang="en-US" sz="2800" b="1" i="0" u="none" strike="noStrike" kern="0" cap="none" spc="0" normalizeH="0" baseline="0" noProof="0" dirty="0">
                <a:ln>
                  <a:noFill/>
                </a:ln>
                <a:solidFill>
                  <a:sysClr val="windowText" lastClr="000000"/>
                </a:solidFill>
                <a:effectLst/>
                <a:uLnTx/>
                <a:uFillTx/>
                <a:latin typeface="Times New Roman"/>
                <a:ea typeface="+mj-ea"/>
                <a:cs typeface="Times New Roman"/>
              </a:rPr>
              <a:t>from</a:t>
            </a:r>
            <a:r>
              <a:rPr kumimoji="0" lang="en-US" sz="2800" b="1" i="0" u="none" strike="noStrike" kern="0" cap="none" spc="-45" normalizeH="0" baseline="0" noProof="0" dirty="0">
                <a:ln>
                  <a:noFill/>
                </a:ln>
                <a:solidFill>
                  <a:sysClr val="windowText" lastClr="000000"/>
                </a:solidFill>
                <a:effectLst/>
                <a:uLnTx/>
                <a:uFillTx/>
                <a:latin typeface="Times New Roman"/>
                <a:ea typeface="+mj-ea"/>
                <a:cs typeface="Times New Roman"/>
              </a:rPr>
              <a:t> </a:t>
            </a:r>
            <a:r>
              <a:rPr kumimoji="0" lang="en-US" sz="2800" b="1" i="0" u="none" strike="noStrike" kern="0" cap="none" spc="0" normalizeH="0" baseline="0" noProof="0" dirty="0">
                <a:ln>
                  <a:noFill/>
                </a:ln>
                <a:solidFill>
                  <a:sysClr val="windowText" lastClr="000000"/>
                </a:solidFill>
                <a:effectLst/>
                <a:uLnTx/>
                <a:uFillTx/>
                <a:latin typeface="Times New Roman"/>
                <a:ea typeface="+mj-ea"/>
                <a:cs typeface="Times New Roman"/>
              </a:rPr>
              <a:t>Categorical</a:t>
            </a:r>
            <a:r>
              <a:rPr kumimoji="0" lang="en-US" sz="2800" b="1" i="0" u="none" strike="noStrike" kern="0" cap="none" spc="-90" normalizeH="0" baseline="0" noProof="0" dirty="0">
                <a:ln>
                  <a:noFill/>
                </a:ln>
                <a:solidFill>
                  <a:sysClr val="windowText" lastClr="000000"/>
                </a:solidFill>
                <a:effectLst/>
                <a:uLnTx/>
                <a:uFillTx/>
                <a:latin typeface="Times New Roman"/>
                <a:ea typeface="+mj-ea"/>
                <a:cs typeface="Times New Roman"/>
              </a:rPr>
              <a:t> </a:t>
            </a:r>
            <a:r>
              <a:rPr kumimoji="0" lang="en-US" sz="2800" b="1" i="0" u="none" strike="noStrike" kern="0" cap="none" spc="-50" normalizeH="0" baseline="0" noProof="0" dirty="0">
                <a:ln>
                  <a:noFill/>
                </a:ln>
                <a:solidFill>
                  <a:sysClr val="windowText" lastClr="000000"/>
                </a:solidFill>
                <a:effectLst/>
                <a:uLnTx/>
                <a:uFillTx/>
                <a:latin typeface="Times New Roman"/>
                <a:ea typeface="+mj-ea"/>
                <a:cs typeface="Times New Roman"/>
              </a:rPr>
              <a:t>Variable</a:t>
            </a:r>
            <a:r>
              <a:rPr kumimoji="0" lang="en-US" sz="2800" b="1" i="0" u="none" strike="noStrike" kern="0" cap="none" spc="-160" normalizeH="0" baseline="0" noProof="0" dirty="0">
                <a:ln>
                  <a:noFill/>
                </a:ln>
                <a:solidFill>
                  <a:sysClr val="windowText" lastClr="000000"/>
                </a:solidFill>
                <a:effectLst/>
                <a:uLnTx/>
                <a:uFillTx/>
                <a:latin typeface="Times New Roman"/>
                <a:ea typeface="+mj-ea"/>
                <a:cs typeface="Times New Roman"/>
              </a:rPr>
              <a:t> </a:t>
            </a:r>
            <a:r>
              <a:rPr kumimoji="0" lang="en-US" sz="2800" b="1" i="0" u="none" strike="noStrike" kern="0" cap="none" spc="-10" normalizeH="0" baseline="0" noProof="0" dirty="0">
                <a:ln>
                  <a:noFill/>
                </a:ln>
                <a:solidFill>
                  <a:sysClr val="windowText" lastClr="000000"/>
                </a:solidFill>
                <a:effectLst/>
                <a:uLnTx/>
                <a:uFillTx/>
                <a:latin typeface="Times New Roman"/>
                <a:ea typeface="+mj-ea"/>
                <a:cs typeface="Times New Roman"/>
              </a:rPr>
              <a:t>Analysis</a:t>
            </a:r>
          </a:p>
        </p:txBody>
      </p:sp>
      <p:pic>
        <p:nvPicPr>
          <p:cNvPr id="9" name="Picture 8">
            <a:extLst>
              <a:ext uri="{FF2B5EF4-FFF2-40B4-BE49-F238E27FC236}">
                <a16:creationId xmlns:a16="http://schemas.microsoft.com/office/drawing/2014/main" id="{C00287A6-5683-AF3F-737E-AA7D577BBAA8}"/>
              </a:ext>
            </a:extLst>
          </p:cNvPr>
          <p:cNvPicPr>
            <a:picLocks noChangeAspect="1"/>
          </p:cNvPicPr>
          <p:nvPr/>
        </p:nvPicPr>
        <p:blipFill>
          <a:blip r:embed="rId2"/>
          <a:stretch>
            <a:fillRect/>
          </a:stretch>
        </p:blipFill>
        <p:spPr>
          <a:xfrm>
            <a:off x="197224" y="533267"/>
            <a:ext cx="8946776" cy="2828497"/>
          </a:xfrm>
          <a:prstGeom prst="rect">
            <a:avLst/>
          </a:prstGeom>
        </p:spPr>
      </p:pic>
      <p:pic>
        <p:nvPicPr>
          <p:cNvPr id="11" name="Picture 10">
            <a:extLst>
              <a:ext uri="{FF2B5EF4-FFF2-40B4-BE49-F238E27FC236}">
                <a16:creationId xmlns:a16="http://schemas.microsoft.com/office/drawing/2014/main" id="{F0D57E89-2F74-1ACF-2632-A671F8AE96A0}"/>
              </a:ext>
            </a:extLst>
          </p:cNvPr>
          <p:cNvPicPr>
            <a:picLocks noChangeAspect="1"/>
          </p:cNvPicPr>
          <p:nvPr/>
        </p:nvPicPr>
        <p:blipFill>
          <a:blip r:embed="rId3"/>
          <a:stretch>
            <a:fillRect/>
          </a:stretch>
        </p:blipFill>
        <p:spPr>
          <a:xfrm>
            <a:off x="2286000" y="3502884"/>
            <a:ext cx="5244344" cy="3355116"/>
          </a:xfrm>
          <a:prstGeom prst="rect">
            <a:avLst/>
          </a:prstGeom>
        </p:spPr>
      </p:pic>
    </p:spTree>
    <p:extLst>
      <p:ext uri="{BB962C8B-B14F-4D97-AF65-F5344CB8AC3E}">
        <p14:creationId xmlns:p14="http://schemas.microsoft.com/office/powerpoint/2010/main" val="4003786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A279BF1D-382F-E592-154E-A3E45C876E20}"/>
              </a:ext>
            </a:extLst>
          </p:cNvPr>
          <p:cNvSpPr txBox="1">
            <a:spLocks/>
          </p:cNvSpPr>
          <p:nvPr/>
        </p:nvSpPr>
        <p:spPr>
          <a:xfrm>
            <a:off x="412377" y="211537"/>
            <a:ext cx="7714241" cy="443711"/>
          </a:xfrm>
          <a:prstGeom prst="rect">
            <a:avLst/>
          </a:prstGeom>
        </p:spPr>
        <p:txBody>
          <a:bodyPr vert="horz" wrap="square" lIns="0" tIns="12700" rIns="0" bIns="0" rtlCol="0">
            <a:spAutoFit/>
          </a:bodyPr>
          <a:lstStyle>
            <a:lvl1pPr>
              <a:defRPr sz="2800" b="0" i="0">
                <a:solidFill>
                  <a:schemeClr val="tx1"/>
                </a:solidFill>
                <a:latin typeface="Times New Roman"/>
                <a:ea typeface="+mj-ea"/>
                <a:cs typeface="Times New Roman"/>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2800" b="1" i="0" u="none" strike="noStrike" kern="0" cap="none" spc="0" normalizeH="0" baseline="0" noProof="0" dirty="0">
                <a:ln>
                  <a:noFill/>
                </a:ln>
                <a:solidFill>
                  <a:sysClr val="windowText" lastClr="000000"/>
                </a:solidFill>
                <a:effectLst/>
                <a:uLnTx/>
                <a:uFillTx/>
                <a:latin typeface="Times New Roman"/>
                <a:ea typeface="+mj-ea"/>
                <a:cs typeface="Times New Roman"/>
              </a:rPr>
              <a:t>Conclusions</a:t>
            </a:r>
            <a:r>
              <a:rPr kumimoji="0" lang="en-US" sz="2800" b="1" i="0" u="none" strike="noStrike" kern="0" cap="none" spc="-70" normalizeH="0" baseline="0" noProof="0" dirty="0">
                <a:ln>
                  <a:noFill/>
                </a:ln>
                <a:solidFill>
                  <a:sysClr val="windowText" lastClr="000000"/>
                </a:solidFill>
                <a:effectLst/>
                <a:uLnTx/>
                <a:uFillTx/>
                <a:latin typeface="Times New Roman"/>
                <a:ea typeface="+mj-ea"/>
                <a:cs typeface="Times New Roman"/>
              </a:rPr>
              <a:t> </a:t>
            </a:r>
            <a:r>
              <a:rPr kumimoji="0" lang="en-US" sz="2800" b="1" i="0" u="none" strike="noStrike" kern="0" cap="none" spc="0" normalizeH="0" baseline="0" noProof="0" dirty="0">
                <a:ln>
                  <a:noFill/>
                </a:ln>
                <a:solidFill>
                  <a:sysClr val="windowText" lastClr="000000"/>
                </a:solidFill>
                <a:effectLst/>
                <a:uLnTx/>
                <a:uFillTx/>
                <a:latin typeface="Times New Roman"/>
                <a:ea typeface="+mj-ea"/>
                <a:cs typeface="Times New Roman"/>
              </a:rPr>
              <a:t>from</a:t>
            </a:r>
            <a:r>
              <a:rPr kumimoji="0" lang="en-US" sz="2800" b="1" i="0" u="none" strike="noStrike" kern="0" cap="none" spc="-45" normalizeH="0" baseline="0" noProof="0" dirty="0">
                <a:ln>
                  <a:noFill/>
                </a:ln>
                <a:solidFill>
                  <a:sysClr val="windowText" lastClr="000000"/>
                </a:solidFill>
                <a:effectLst/>
                <a:uLnTx/>
                <a:uFillTx/>
                <a:latin typeface="Times New Roman"/>
                <a:ea typeface="+mj-ea"/>
                <a:cs typeface="Times New Roman"/>
              </a:rPr>
              <a:t> </a:t>
            </a:r>
            <a:r>
              <a:rPr kumimoji="0" lang="en-US" sz="2800" b="1" i="0" u="none" strike="noStrike" kern="0" cap="none" spc="0" normalizeH="0" baseline="0" noProof="0" dirty="0">
                <a:ln>
                  <a:noFill/>
                </a:ln>
                <a:solidFill>
                  <a:sysClr val="windowText" lastClr="000000"/>
                </a:solidFill>
                <a:effectLst/>
                <a:uLnTx/>
                <a:uFillTx/>
                <a:latin typeface="Times New Roman"/>
                <a:ea typeface="+mj-ea"/>
                <a:cs typeface="Times New Roman"/>
              </a:rPr>
              <a:t>Categorical</a:t>
            </a:r>
            <a:r>
              <a:rPr kumimoji="0" lang="en-US" sz="2800" b="1" i="0" u="none" strike="noStrike" kern="0" cap="none" spc="-90" normalizeH="0" baseline="0" noProof="0" dirty="0">
                <a:ln>
                  <a:noFill/>
                </a:ln>
                <a:solidFill>
                  <a:sysClr val="windowText" lastClr="000000"/>
                </a:solidFill>
                <a:effectLst/>
                <a:uLnTx/>
                <a:uFillTx/>
                <a:latin typeface="Times New Roman"/>
                <a:ea typeface="+mj-ea"/>
                <a:cs typeface="Times New Roman"/>
              </a:rPr>
              <a:t> </a:t>
            </a:r>
            <a:r>
              <a:rPr kumimoji="0" lang="en-US" sz="2800" b="1" i="0" u="none" strike="noStrike" kern="0" cap="none" spc="-50" normalizeH="0" baseline="0" noProof="0" dirty="0">
                <a:ln>
                  <a:noFill/>
                </a:ln>
                <a:solidFill>
                  <a:sysClr val="windowText" lastClr="000000"/>
                </a:solidFill>
                <a:effectLst/>
                <a:uLnTx/>
                <a:uFillTx/>
                <a:latin typeface="Times New Roman"/>
                <a:ea typeface="+mj-ea"/>
                <a:cs typeface="Times New Roman"/>
              </a:rPr>
              <a:t>Variable</a:t>
            </a:r>
            <a:r>
              <a:rPr kumimoji="0" lang="en-US" sz="2800" b="1" i="0" u="none" strike="noStrike" kern="0" cap="none" spc="-160" normalizeH="0" baseline="0" noProof="0" dirty="0">
                <a:ln>
                  <a:noFill/>
                </a:ln>
                <a:solidFill>
                  <a:sysClr val="windowText" lastClr="000000"/>
                </a:solidFill>
                <a:effectLst/>
                <a:uLnTx/>
                <a:uFillTx/>
                <a:latin typeface="Times New Roman"/>
                <a:ea typeface="+mj-ea"/>
                <a:cs typeface="Times New Roman"/>
              </a:rPr>
              <a:t> </a:t>
            </a:r>
            <a:r>
              <a:rPr kumimoji="0" lang="en-US" sz="2800" b="1" i="0" u="none" strike="noStrike" kern="0" cap="none" spc="-10" normalizeH="0" baseline="0" noProof="0" dirty="0">
                <a:ln>
                  <a:noFill/>
                </a:ln>
                <a:solidFill>
                  <a:sysClr val="windowText" lastClr="000000"/>
                </a:solidFill>
                <a:effectLst/>
                <a:uLnTx/>
                <a:uFillTx/>
                <a:latin typeface="Times New Roman"/>
                <a:ea typeface="+mj-ea"/>
                <a:cs typeface="Times New Roman"/>
              </a:rPr>
              <a:t>Analysis</a:t>
            </a:r>
          </a:p>
        </p:txBody>
      </p:sp>
      <p:sp>
        <p:nvSpPr>
          <p:cNvPr id="11" name="TextBox 10">
            <a:extLst>
              <a:ext uri="{FF2B5EF4-FFF2-40B4-BE49-F238E27FC236}">
                <a16:creationId xmlns:a16="http://schemas.microsoft.com/office/drawing/2014/main" id="{431962A2-D381-CDDB-C08E-F6DC13C7186E}"/>
              </a:ext>
            </a:extLst>
          </p:cNvPr>
          <p:cNvSpPr txBox="1"/>
          <p:nvPr/>
        </p:nvSpPr>
        <p:spPr>
          <a:xfrm>
            <a:off x="116541" y="1076156"/>
            <a:ext cx="8848165" cy="369331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Purpose of Loan:</a:t>
            </a:r>
          </a:p>
          <a:p>
            <a:r>
              <a:rPr lang="en-US" dirty="0">
                <a:latin typeface="Times New Roman" panose="02020603050405020304" pitchFamily="18" charset="0"/>
                <a:cs typeface="Times New Roman" panose="02020603050405020304" pitchFamily="18" charset="0"/>
              </a:rPr>
              <a:t>Small businesses are particularly risky, therefore loans for small businesses should be carefully evaluated and possibly sanctioned with caution. Given the higher likelihood of charge-offs in this category, approving small business loans requires more stringent checks and a higher interest rate to compensate for the </a:t>
            </a:r>
            <a:r>
              <a:rPr lang="en-US" dirty="0" err="1">
                <a:latin typeface="Times New Roman" panose="02020603050405020304" pitchFamily="18" charset="0"/>
                <a:cs typeface="Times New Roman" panose="02020603050405020304" pitchFamily="18" charset="0"/>
              </a:rPr>
              <a:t>risk.Debt</a:t>
            </a:r>
            <a:r>
              <a:rPr lang="en-US" dirty="0">
                <a:latin typeface="Times New Roman" panose="02020603050405020304" pitchFamily="18" charset="0"/>
                <a:cs typeface="Times New Roman" panose="02020603050405020304" pitchFamily="18" charset="0"/>
              </a:rPr>
              <a:t> consolidation loans are more common and have a relatively lower default rate. Since they often represent individuals trying to restructure their financial situation, these loans may be less risky and are typically more reliable, but it’s important to consider the overall financial health of the borrower.</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Loan Status and Other Categories</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Other categorical variables like home ownership and loan purpose can provide insight into the borrower's likelihood of default. For example, individuals with home ownership may have a lower likelihood of default as they possess more assets to back up their loan.</a:t>
            </a:r>
          </a:p>
        </p:txBody>
      </p:sp>
    </p:spTree>
    <p:extLst>
      <p:ext uri="{BB962C8B-B14F-4D97-AF65-F5344CB8AC3E}">
        <p14:creationId xmlns:p14="http://schemas.microsoft.com/office/powerpoint/2010/main" val="348961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047" y="38285"/>
            <a:ext cx="8229600" cy="630797"/>
          </a:xfrm>
        </p:spPr>
        <p:txBody>
          <a:bodyPr>
            <a:normAutofit/>
          </a:bodyPr>
          <a:lstStyle/>
          <a:p>
            <a:r>
              <a:rPr sz="2800" b="1" dirty="0">
                <a:latin typeface="Times New Roman" panose="02020603050405020304" pitchFamily="18" charset="0"/>
                <a:cs typeface="Times New Roman" panose="02020603050405020304" pitchFamily="18" charset="0"/>
              </a:rPr>
              <a:t>Univariate Analysis</a:t>
            </a:r>
          </a:p>
        </p:txBody>
      </p:sp>
      <p:sp>
        <p:nvSpPr>
          <p:cNvPr id="3" name="Content Placeholder 2"/>
          <p:cNvSpPr>
            <a:spLocks noGrp="1"/>
          </p:cNvSpPr>
          <p:nvPr>
            <p:ph idx="1"/>
          </p:nvPr>
        </p:nvSpPr>
        <p:spPr>
          <a:xfrm>
            <a:off x="0" y="878541"/>
            <a:ext cx="8229600" cy="1048872"/>
          </a:xfrm>
        </p:spPr>
        <p:txBody>
          <a:bodyPr>
            <a:normAutofit/>
          </a:bodyPr>
          <a:lstStyle/>
          <a:p>
            <a:r>
              <a:rPr sz="1800" dirty="0">
                <a:latin typeface="Times New Roman" panose="02020603050405020304" pitchFamily="18" charset="0"/>
                <a:cs typeface="Times New Roman" panose="02020603050405020304" pitchFamily="18" charset="0"/>
              </a:rPr>
              <a:t>Most loans are in the $5,000–$15,000 range.</a:t>
            </a:r>
          </a:p>
          <a:p>
            <a:r>
              <a:rPr sz="1800" dirty="0">
                <a:latin typeface="Times New Roman" panose="02020603050405020304" pitchFamily="18" charset="0"/>
                <a:cs typeface="Times New Roman" panose="02020603050405020304" pitchFamily="18" charset="0"/>
              </a:rPr>
              <a:t>Grade A loans are the most frequent, followed by B and C.</a:t>
            </a:r>
          </a:p>
          <a:p>
            <a:r>
              <a:rPr sz="1800" dirty="0">
                <a:latin typeface="Times New Roman" panose="02020603050405020304" pitchFamily="18" charset="0"/>
                <a:cs typeface="Times New Roman" panose="02020603050405020304" pitchFamily="18" charset="0"/>
              </a:rPr>
              <a:t>Higher debt-to-income (DTI) ratios show potential risks.</a:t>
            </a:r>
          </a:p>
        </p:txBody>
      </p:sp>
      <p:pic>
        <p:nvPicPr>
          <p:cNvPr id="4098" name="Picture 2">
            <a:extLst>
              <a:ext uri="{FF2B5EF4-FFF2-40B4-BE49-F238E27FC236}">
                <a16:creationId xmlns:a16="http://schemas.microsoft.com/office/drawing/2014/main" id="{16D1456B-3504-B6FC-8AF8-6E63F1487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927412"/>
            <a:ext cx="4715435" cy="256390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33CCAE0C-ABAD-A956-9008-A3602EBDA6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9553" y="1927412"/>
            <a:ext cx="3998582" cy="256390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4D49F0E0-76AA-25E5-C669-4D95DE6260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12" y="4310671"/>
            <a:ext cx="4473388" cy="25473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364" y="138534"/>
            <a:ext cx="8229600" cy="417278"/>
          </a:xfrm>
        </p:spPr>
        <p:txBody>
          <a:bodyPr>
            <a:noAutofit/>
          </a:bodyPr>
          <a:lstStyle/>
          <a:p>
            <a:r>
              <a:rPr sz="2800" b="1" dirty="0">
                <a:latin typeface="Times New Roman" panose="02020603050405020304" pitchFamily="18" charset="0"/>
                <a:cs typeface="Times New Roman" panose="02020603050405020304" pitchFamily="18" charset="0"/>
              </a:rPr>
              <a:t>Bivariate Analysis</a:t>
            </a:r>
          </a:p>
        </p:txBody>
      </p:sp>
      <p:sp>
        <p:nvSpPr>
          <p:cNvPr id="3" name="Content Placeholder 2"/>
          <p:cNvSpPr>
            <a:spLocks noGrp="1"/>
          </p:cNvSpPr>
          <p:nvPr>
            <p:ph idx="1"/>
          </p:nvPr>
        </p:nvSpPr>
        <p:spPr>
          <a:xfrm>
            <a:off x="0" y="1071282"/>
            <a:ext cx="9143999" cy="4525963"/>
          </a:xfrm>
        </p:spPr>
        <p:txBody>
          <a:bodyPr>
            <a:normAutofit/>
          </a:bodyPr>
          <a:lstStyle/>
          <a:p>
            <a:r>
              <a:rPr sz="1800" dirty="0">
                <a:latin typeface="Times New Roman" panose="02020603050405020304" pitchFamily="18" charset="0"/>
                <a:cs typeface="Times New Roman" panose="02020603050405020304" pitchFamily="18" charset="0"/>
              </a:rPr>
              <a:t>Loan Grade vs Default Rate: Grades E, F, G have higher defaults.</a:t>
            </a:r>
          </a:p>
          <a:p>
            <a:r>
              <a:rPr sz="1800" dirty="0">
                <a:latin typeface="Times New Roman" panose="02020603050405020304" pitchFamily="18" charset="0"/>
                <a:cs typeface="Times New Roman" panose="02020603050405020304" pitchFamily="18" charset="0"/>
              </a:rPr>
              <a:t>DTI vs Default Rate: Higher DTIs correlate with more defaults.</a:t>
            </a:r>
          </a:p>
          <a:p>
            <a:r>
              <a:rPr sz="1800" dirty="0">
                <a:latin typeface="Times New Roman" panose="02020603050405020304" pitchFamily="18" charset="0"/>
                <a:cs typeface="Times New Roman" panose="02020603050405020304" pitchFamily="18" charset="0"/>
              </a:rPr>
              <a:t>Employment Length vs Default: Lower employment stability increases risk.</a:t>
            </a:r>
          </a:p>
        </p:txBody>
      </p:sp>
      <p:pic>
        <p:nvPicPr>
          <p:cNvPr id="5122" name="Picture 2">
            <a:extLst>
              <a:ext uri="{FF2B5EF4-FFF2-40B4-BE49-F238E27FC236}">
                <a16:creationId xmlns:a16="http://schemas.microsoft.com/office/drawing/2014/main" id="{A800621F-A6F9-6313-B1CA-5B48EA9351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4414"/>
            <a:ext cx="4314825" cy="315959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3894556-90F5-B9F2-874C-BAF5D893A9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164" y="2044414"/>
            <a:ext cx="4469378" cy="2806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179</TotalTime>
  <Words>1504</Words>
  <Application>Microsoft Office PowerPoint</Application>
  <PresentationFormat>On-screen Show (4:3)</PresentationFormat>
  <Paragraphs>92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MT</vt:lpstr>
      <vt:lpstr>Calibri</vt:lpstr>
      <vt:lpstr>Courier New</vt:lpstr>
      <vt:lpstr>Times New Roman</vt:lpstr>
      <vt:lpstr>Office Theme</vt:lpstr>
      <vt:lpstr>PowerPoint Presentation</vt:lpstr>
      <vt:lpstr>PowerPoint Presentation</vt:lpstr>
      <vt:lpstr>PowerPoint Presentation</vt:lpstr>
      <vt:lpstr>Dataset Overview</vt:lpstr>
      <vt:lpstr>Missing Data Summary</vt:lpstr>
      <vt:lpstr>PowerPoint Presentation</vt:lpstr>
      <vt:lpstr>PowerPoint Presentation</vt:lpstr>
      <vt:lpstr>Univariate Analysis</vt:lpstr>
      <vt:lpstr>Bivariate Analysis</vt:lpstr>
      <vt:lpstr>Conclusions from Bivariate Analysis</vt:lpstr>
      <vt:lpstr>Employment Length Analysis</vt:lpstr>
      <vt:lpstr>Conclusions from Employment Length Analysis</vt:lpstr>
      <vt:lpstr>Conclusions of Multivariate Analysis</vt:lpstr>
      <vt:lpstr>Key Insights</vt:lpstr>
      <vt:lpstr>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shankar anand</dc:creator>
  <cp:keywords/>
  <dc:description>generated using python-pptx</dc:description>
  <cp:lastModifiedBy>Shankar Anand Nagalingam Shiva</cp:lastModifiedBy>
  <cp:revision>12</cp:revision>
  <dcterms:created xsi:type="dcterms:W3CDTF">2013-01-27T09:14:16Z</dcterms:created>
  <dcterms:modified xsi:type="dcterms:W3CDTF">2024-11-28T12:01:58Z</dcterms:modified>
  <cp:category/>
</cp:coreProperties>
</file>