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2"/>
  </p:notesMasterIdLst>
  <p:sldIdLst>
    <p:sldId id="277" r:id="rId2"/>
    <p:sldId id="263" r:id="rId3"/>
    <p:sldId id="262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2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7C9C-C97C-4C26-BB81-B4B5A41237CC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99306-D878-4F8E-999C-747C39FDE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0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94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0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97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114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33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2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6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B19C2-B493-4FC6-A148-211CB27526D7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066554C-138C-4EF2-9517-4A69D7022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star-india-signs-9-marquee-sponsors-for-the-ipl-2019/013112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0C17-9E7F-3ED0-91FB-39BEAB08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56" y="3043144"/>
            <a:ext cx="2933451" cy="771712"/>
          </a:xfrm>
        </p:spPr>
        <p:txBody>
          <a:bodyPr anchor="ctr"/>
          <a:lstStyle/>
          <a:p>
            <a:pPr algn="ctr"/>
            <a:r>
              <a:rPr lang="en-IN" dirty="0"/>
              <a:t>IPL AUCTION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64375-DF56-55E9-75A9-6296F10F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24412" y="282136"/>
            <a:ext cx="4815541" cy="26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4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0D37-36BD-AA99-136C-F8F2DAC8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9" y="609600"/>
            <a:ext cx="9381067" cy="1320800"/>
          </a:xfrm>
        </p:spPr>
        <p:txBody>
          <a:bodyPr>
            <a:normAutofit/>
          </a:bodyPr>
          <a:lstStyle/>
          <a:p>
            <a:r>
              <a:rPr lang="en-US" sz="2800" dirty="0"/>
              <a:t>1. Get the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count of cities </a:t>
            </a:r>
            <a:r>
              <a:rPr lang="en-US" sz="2800" dirty="0"/>
              <a:t>that have hosted an IPL match.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312496-F541-C244-B9F1-43BE0FD21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817" y="2536482"/>
            <a:ext cx="3717818" cy="1598921"/>
          </a:xfrm>
        </p:spPr>
      </p:pic>
    </p:spTree>
    <p:extLst>
      <p:ext uri="{BB962C8B-B14F-4D97-AF65-F5344CB8AC3E}">
        <p14:creationId xmlns:p14="http://schemas.microsoft.com/office/powerpoint/2010/main" val="315186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964-FCC4-64C8-54EA-7586419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376518"/>
            <a:ext cx="9054353" cy="1320800"/>
          </a:xfrm>
        </p:spPr>
        <p:txBody>
          <a:bodyPr>
            <a:noAutofit/>
          </a:bodyPr>
          <a:lstStyle/>
          <a:p>
            <a:r>
              <a:rPr lang="en-US" sz="1800" dirty="0"/>
              <a:t>2.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table</a:t>
            </a:r>
            <a:r>
              <a:rPr lang="en-US" sz="1800" dirty="0"/>
              <a:t> deliveries_v02 with all the columns of the table ‘deliveries’ and an additional column </a:t>
            </a:r>
            <a:r>
              <a:rPr lang="en-US" sz="1800" dirty="0" err="1"/>
              <a:t>ball_result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containing values boundary, dot or other depending on the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total_run</a:t>
            </a:r>
            <a:r>
              <a:rPr lang="en-US" sz="1800" dirty="0"/>
              <a:t> (boundary for &gt;= 4, dot for 0 and other for any other number)</a:t>
            </a:r>
            <a:endParaRPr lang="en-IN" sz="1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4033E-5D8B-32FC-6F51-BC8E9FD3A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7694" y="1855790"/>
            <a:ext cx="5692587" cy="3343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deliveries_v02 AS</a:t>
            </a:r>
          </a:p>
          <a:p>
            <a:pPr marL="0" indent="0">
              <a:buNone/>
            </a:pPr>
            <a:r>
              <a:rPr lang="en-US" dirty="0"/>
              <a:t>	SELECT *,</a:t>
            </a:r>
          </a:p>
          <a:p>
            <a:pPr marL="0" indent="0">
              <a:buNone/>
            </a:pPr>
            <a:r>
              <a:rPr lang="en-US" dirty="0"/>
              <a:t>		CASE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&gt;= 4 THEN 'boundary’</a:t>
            </a:r>
          </a:p>
          <a:p>
            <a:pPr marL="0" indent="0">
              <a:buNone/>
            </a:pPr>
            <a:r>
              <a:rPr lang="en-US" dirty="0"/>
              <a:t>			WHEN </a:t>
            </a:r>
            <a:r>
              <a:rPr lang="en-US" dirty="0" err="1"/>
              <a:t>total_runs</a:t>
            </a:r>
            <a:r>
              <a:rPr lang="en-US" dirty="0"/>
              <a:t>  = 0 THEN 'dot’</a:t>
            </a:r>
          </a:p>
          <a:p>
            <a:pPr marL="0" indent="0">
              <a:buNone/>
            </a:pPr>
            <a:r>
              <a:rPr lang="en-US" dirty="0"/>
              <a:t>			ELSE 'other’</a:t>
            </a:r>
          </a:p>
          <a:p>
            <a:pPr marL="0" indent="0">
              <a:buNone/>
            </a:pPr>
            <a:r>
              <a:rPr lang="en-US" dirty="0"/>
              <a:t>		END AS </a:t>
            </a:r>
            <a:r>
              <a:rPr lang="en-US" dirty="0" err="1"/>
              <a:t>ball_result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ipl_ball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3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03C3-B15E-4607-484A-353C5BB5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and dot balls</a:t>
            </a:r>
            <a:r>
              <a:rPr lang="en-US" sz="2400" dirty="0"/>
              <a:t> from the deliveries_v02 table.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01DAB-7F34-C8F7-A065-449BFCCC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89" y="2908224"/>
            <a:ext cx="6947496" cy="1041552"/>
          </a:xfrm>
        </p:spPr>
      </p:pic>
    </p:spTree>
    <p:extLst>
      <p:ext uri="{BB962C8B-B14F-4D97-AF65-F5344CB8AC3E}">
        <p14:creationId xmlns:p14="http://schemas.microsoft.com/office/powerpoint/2010/main" val="189548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704-EC8A-896A-1CA1-3A84A714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4. Write a query to fetch the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boundaries scored by each team </a:t>
            </a:r>
            <a:r>
              <a:rPr lang="en-US" sz="2400" dirty="0"/>
              <a:t>from the deliveries_v02 table and order it in descending order of the number of boundaries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366A3-A12A-4188-FE5C-9D8564FA0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20" y="2160588"/>
            <a:ext cx="4030997" cy="3881437"/>
          </a:xfrm>
        </p:spPr>
      </p:pic>
    </p:spTree>
    <p:extLst>
      <p:ext uri="{BB962C8B-B14F-4D97-AF65-F5344CB8AC3E}">
        <p14:creationId xmlns:p14="http://schemas.microsoft.com/office/powerpoint/2010/main" val="192101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68DB-1659-5D35-31E8-BC911FDD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5.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dot balls bowled by each team</a:t>
            </a:r>
            <a:r>
              <a:rPr lang="en-US" sz="2500" dirty="0"/>
              <a:t> and order it in descending order of the total number of dot balls bowled.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512E4-E50B-B6CC-9A30-A42F59A1A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64" y="2333313"/>
            <a:ext cx="3802710" cy="3535986"/>
          </a:xfrm>
        </p:spPr>
      </p:pic>
    </p:spTree>
    <p:extLst>
      <p:ext uri="{BB962C8B-B14F-4D97-AF65-F5344CB8AC3E}">
        <p14:creationId xmlns:p14="http://schemas.microsoft.com/office/powerpoint/2010/main" val="323447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DB77-5F96-55C4-194B-B37BD386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6.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number of dismissals by dismissal kinds where dismissal kind is not NA</a:t>
            </a:r>
            <a:r>
              <a:rPr lang="en-US" sz="2500" dirty="0"/>
              <a:t>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124A4-B961-69EF-E54E-20746FF9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63" y="2940834"/>
            <a:ext cx="4571010" cy="976332"/>
          </a:xfrm>
        </p:spPr>
      </p:pic>
    </p:spTree>
    <p:extLst>
      <p:ext uri="{BB962C8B-B14F-4D97-AF65-F5344CB8AC3E}">
        <p14:creationId xmlns:p14="http://schemas.microsoft.com/office/powerpoint/2010/main" val="402845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8147-C220-5C29-4DB1-C875084B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541"/>
          </a:xfrm>
        </p:spPr>
        <p:txBody>
          <a:bodyPr>
            <a:normAutofit/>
          </a:bodyPr>
          <a:lstStyle/>
          <a:p>
            <a:r>
              <a:rPr lang="en-US" sz="2500" dirty="0"/>
              <a:t>7. Write a query to get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top 5 bowlers who conceded maximum extra runs</a:t>
            </a:r>
            <a:r>
              <a:rPr lang="en-US" sz="2500" dirty="0"/>
              <a:t> from the deliveries table.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FDF5A-1EE4-F860-457C-FF6EFC3A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1" y="2451866"/>
            <a:ext cx="4471678" cy="2475735"/>
          </a:xfrm>
        </p:spPr>
      </p:pic>
    </p:spTree>
    <p:extLst>
      <p:ext uri="{BB962C8B-B14F-4D97-AF65-F5344CB8AC3E}">
        <p14:creationId xmlns:p14="http://schemas.microsoft.com/office/powerpoint/2010/main" val="428109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3E8B-4936-E576-6437-E7A82E8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403412"/>
            <a:ext cx="9592235" cy="1320800"/>
          </a:xfrm>
        </p:spPr>
        <p:txBody>
          <a:bodyPr>
            <a:noAutofit/>
          </a:bodyPr>
          <a:lstStyle/>
          <a:p>
            <a:r>
              <a:rPr lang="en-US" sz="2400" dirty="0"/>
              <a:t>8. Write a query to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a table named deliveries_v03 </a:t>
            </a:r>
            <a:r>
              <a:rPr lang="en-US" sz="2400" dirty="0"/>
              <a:t>with all the columns of deliveries_v02 table and two additional column (named venue and </a:t>
            </a:r>
            <a:r>
              <a:rPr lang="en-US" sz="2400" dirty="0" err="1"/>
              <a:t>match_date</a:t>
            </a:r>
            <a:r>
              <a:rPr lang="en-US" sz="2400" dirty="0"/>
              <a:t>) of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 and date</a:t>
            </a:r>
            <a:r>
              <a:rPr lang="en-US" sz="2400" dirty="0"/>
              <a:t> from table matches.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8187-2CA5-B3C0-8D4A-5093FE0D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36" y="2151625"/>
            <a:ext cx="4871819" cy="3442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CREATE TABLE deliveries_v03 AS</a:t>
            </a:r>
          </a:p>
          <a:p>
            <a:pPr marL="0" indent="0">
              <a:buNone/>
            </a:pPr>
            <a:r>
              <a:rPr lang="en-US" dirty="0"/>
              <a:t>	SELECT</a:t>
            </a:r>
          </a:p>
          <a:p>
            <a:pPr marL="0" indent="0">
              <a:buNone/>
            </a:pPr>
            <a:r>
              <a:rPr lang="en-US" dirty="0"/>
              <a:t>		d.*,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m.venue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	EXTRACT(DAY FROM </a:t>
            </a:r>
            <a:r>
              <a:rPr lang="en-US" dirty="0" err="1"/>
              <a:t>m.date</a:t>
            </a:r>
            <a:r>
              <a:rPr lang="en-US" dirty="0"/>
              <a:t>) AS date</a:t>
            </a:r>
          </a:p>
          <a:p>
            <a:pPr marL="0" indent="0">
              <a:buNone/>
            </a:pPr>
            <a:r>
              <a:rPr lang="en-US" dirty="0"/>
              <a:t>	FROM deliveries_v02 d</a:t>
            </a:r>
          </a:p>
          <a:p>
            <a:pPr marL="0" indent="0">
              <a:buNone/>
            </a:pPr>
            <a:r>
              <a:rPr lang="en-US" dirty="0"/>
              <a:t>	LEFT JOIN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ipl_match</a:t>
            </a:r>
            <a:r>
              <a:rPr lang="en-US" dirty="0"/>
              <a:t> m ON d.id = m.id;</a:t>
            </a:r>
          </a:p>
        </p:txBody>
      </p:sp>
    </p:spTree>
    <p:extLst>
      <p:ext uri="{BB962C8B-B14F-4D97-AF65-F5344CB8AC3E}">
        <p14:creationId xmlns:p14="http://schemas.microsoft.com/office/powerpoint/2010/main" val="303433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5272-A25F-64C6-09DE-32FA7481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358588"/>
            <a:ext cx="9296400" cy="914400"/>
          </a:xfrm>
        </p:spPr>
        <p:txBody>
          <a:bodyPr>
            <a:normAutofit/>
          </a:bodyPr>
          <a:lstStyle/>
          <a:p>
            <a:r>
              <a:rPr lang="en-US" sz="2500" dirty="0"/>
              <a:t>9. Write a query to fetch the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for each</a:t>
            </a:r>
            <a:b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venue</a:t>
            </a:r>
            <a:r>
              <a:rPr lang="en-US" sz="2500" dirty="0"/>
              <a:t> and order it in the descending order of total runs scored.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5E45C-AC35-E946-B5D6-3D19601D0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10" y="1347371"/>
            <a:ext cx="3190414" cy="5412309"/>
          </a:xfrm>
        </p:spPr>
      </p:pic>
    </p:spTree>
    <p:extLst>
      <p:ext uri="{BB962C8B-B14F-4D97-AF65-F5344CB8AC3E}">
        <p14:creationId xmlns:p14="http://schemas.microsoft.com/office/powerpoint/2010/main" val="428379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8228-07A4-156E-081A-CEA4BBD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6"/>
            <a:ext cx="8596668" cy="1201271"/>
          </a:xfrm>
        </p:spPr>
        <p:txBody>
          <a:bodyPr>
            <a:normAutofit/>
          </a:bodyPr>
          <a:lstStyle/>
          <a:p>
            <a:r>
              <a:rPr lang="en-US" sz="2400" dirty="0"/>
              <a:t>10. Write a query to fetch the year-wise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total runs scored at Eden Gardens</a:t>
            </a:r>
            <a:r>
              <a:rPr lang="en-US" sz="2400" dirty="0"/>
              <a:t> and order it in the descending order of total runs scored.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F430F-4A32-1A13-37A3-690B7C5B7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07" y="2195751"/>
            <a:ext cx="3721371" cy="3398226"/>
          </a:xfrm>
        </p:spPr>
      </p:pic>
    </p:spTree>
    <p:extLst>
      <p:ext uri="{BB962C8B-B14F-4D97-AF65-F5344CB8AC3E}">
        <p14:creationId xmlns:p14="http://schemas.microsoft.com/office/powerpoint/2010/main" val="267722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B0F3-0C8D-3425-02C6-3706D697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30204"/>
            <a:ext cx="3854528" cy="1278466"/>
          </a:xfrm>
        </p:spPr>
        <p:txBody>
          <a:bodyPr anchor="ctr"/>
          <a:lstStyle/>
          <a:p>
            <a:r>
              <a:rPr lang="en-IN" dirty="0"/>
              <a:t>List of 10 batsman with high batting strike rate who have faced </a:t>
            </a:r>
            <a:r>
              <a:rPr lang="en-IN" dirty="0" err="1"/>
              <a:t>atleast</a:t>
            </a:r>
            <a:r>
              <a:rPr lang="en-IN" dirty="0"/>
              <a:t> 500 balls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F7AB60-40FD-A47D-271E-643C278A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60" y="106361"/>
            <a:ext cx="2585030" cy="28820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E181E-1972-E497-197F-CD5EE821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184400"/>
            <a:ext cx="4067888" cy="4343395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ROUND((SUM(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)*1.0 / COUNT(ball)) * 100,2)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extras_type</a:t>
            </a:r>
            <a:r>
              <a:rPr lang="en-IN" sz="1800" dirty="0"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COUNT(ball)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F716D-5920-1ECD-CE34-CAC147C77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3124205"/>
            <a:ext cx="5387807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4E302-0B4D-4041-A00A-DD13616911BA}"/>
              </a:ext>
            </a:extLst>
          </p:cNvPr>
          <p:cNvSpPr/>
          <p:nvPr/>
        </p:nvSpPr>
        <p:spPr>
          <a:xfrm>
            <a:off x="2632391" y="2228671"/>
            <a:ext cx="46501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1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2BF-1335-D2BE-6185-D4F748B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74" y="320044"/>
            <a:ext cx="3854528" cy="12784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List of 10 players with best average who have played more than 2 IPL seasons (or 28 matches)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6358F-DA18-EC6F-9A0C-8BE88A2B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063" y="167387"/>
            <a:ext cx="3330938" cy="28622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9A2D-D69C-5E17-C31A-49C64D39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974" y="2062480"/>
            <a:ext cx="5002106" cy="4602481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batsman,</a:t>
            </a:r>
          </a:p>
          <a:p>
            <a:r>
              <a:rPr lang="en-US" dirty="0"/>
              <a:t>	SUM(</a:t>
            </a:r>
            <a:r>
              <a:rPr lang="en-US" dirty="0" err="1"/>
              <a:t>batsman_runs</a:t>
            </a:r>
            <a:r>
              <a:rPr lang="en-US" dirty="0"/>
              <a:t>) AS runs,</a:t>
            </a:r>
          </a:p>
          <a:p>
            <a:r>
              <a:rPr lang="en-US" dirty="0"/>
              <a:t>	ROUND(SUM(</a:t>
            </a:r>
            <a:r>
              <a:rPr lang="en-US" dirty="0" err="1"/>
              <a:t>batsman_runs</a:t>
            </a:r>
            <a:r>
              <a:rPr lang="en-US" dirty="0"/>
              <a:t>)*1.0/SUM(</a:t>
            </a:r>
            <a:r>
              <a:rPr lang="en-US" dirty="0" err="1"/>
              <a:t>is_wicket</a:t>
            </a:r>
            <a:r>
              <a:rPr lang="en-US" dirty="0"/>
              <a:t>),2) AS 	average</a:t>
            </a:r>
          </a:p>
          <a:p>
            <a:r>
              <a:rPr lang="en-US" dirty="0"/>
              <a:t>FROM </a:t>
            </a:r>
            <a:r>
              <a:rPr lang="en-US" dirty="0" err="1"/>
              <a:t>ipl_ball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	batsman</a:t>
            </a:r>
          </a:p>
          <a:p>
            <a:r>
              <a:rPr lang="en-US" dirty="0"/>
              <a:t>HAVING</a:t>
            </a:r>
          </a:p>
          <a:p>
            <a:r>
              <a:rPr lang="en-US" dirty="0"/>
              <a:t>	SUM(</a:t>
            </a:r>
            <a:r>
              <a:rPr lang="en-US" dirty="0" err="1"/>
              <a:t>is_wicket</a:t>
            </a:r>
            <a:r>
              <a:rPr lang="en-US" dirty="0"/>
              <a:t>) &gt; 0 AND COUNT(DISTINCT id) &gt; 28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	average DESC</a:t>
            </a:r>
          </a:p>
          <a:p>
            <a:r>
              <a:rPr lang="en-US" dirty="0"/>
              <a:t>LIMIT 10;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9D305-B3E9-5E38-CF13-BA33DFFB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3303494"/>
            <a:ext cx="5180905" cy="32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0B93-CBFF-1360-02C3-03C69C6B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14" y="350524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IN" dirty="0"/>
              <a:t>List of 10 players who have scored most runs in boundaries and have played more than 2 IPL seasons(more than 28 matches).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377B6-DEC3-1CC8-D476-DC079D4E7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34" y="237550"/>
            <a:ext cx="3364119" cy="24243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39BDA-AFC8-F971-DCDD-7450EE71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614" y="2588705"/>
            <a:ext cx="4027248" cy="391877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ROUND(SUM(CASE WHEN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in(4,6) THEN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else 0 END)*1.0 / SUM(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)*100,2) AS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40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extras_type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COUNT(DISTINCT id) &gt;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A4766-F721-9753-7675-A821FAFD4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51" y="2807449"/>
            <a:ext cx="5971086" cy="38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02130-30F9-1528-162D-C8D51A04C96A}"/>
              </a:ext>
            </a:extLst>
          </p:cNvPr>
          <p:cNvSpPr txBox="1"/>
          <p:nvPr/>
        </p:nvSpPr>
        <p:spPr>
          <a:xfrm>
            <a:off x="502023" y="320338"/>
            <a:ext cx="351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List of 10 bowlers with best economy who have bowled at least 500 balls in IPL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CA42B-2936-E779-8D85-86D0679E35A7}"/>
              </a:ext>
            </a:extLst>
          </p:cNvPr>
          <p:cNvSpPr txBox="1"/>
          <p:nvPr/>
        </p:nvSpPr>
        <p:spPr>
          <a:xfrm>
            <a:off x="502023" y="2184999"/>
            <a:ext cx="5378824" cy="371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	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ROUND(SUM(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total_runs</a:t>
            </a:r>
            <a:r>
              <a:rPr lang="en-IN" sz="1800" dirty="0">
                <a:effectLst/>
                <a:latin typeface="Calibri" panose="020F0502020204030204" pitchFamily="34" charset="0"/>
              </a:rPr>
              <a:t>)/(COUNT(bowler)/6.0), 2)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Calibri" panose="020F0502020204030204" pitchFamily="34" charset="0"/>
              </a:rPr>
              <a:t>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4C2A7-01F0-2742-6478-44CBE2F5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52" y="195383"/>
            <a:ext cx="2725271" cy="265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97765-EBA5-DF4B-26BE-D7FC8297B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5" y="3142131"/>
            <a:ext cx="521253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4"/>
            <a:ext cx="3854528" cy="1278466"/>
          </a:xfrm>
        </p:spPr>
        <p:txBody>
          <a:bodyPr anchor="ctr">
            <a:normAutofit/>
          </a:bodyPr>
          <a:lstStyle/>
          <a:p>
            <a:r>
              <a:rPr lang="en-IN" dirty="0"/>
              <a:t>List of 10 bowlers who have the best strike rate and who gave bowled at least 500 balls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464E6-3328-4C7A-C4B9-FDFC6D0F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750"/>
            <a:ext cx="2519680" cy="27949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767840"/>
            <a:ext cx="3854528" cy="4579173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WITH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r>
              <a:rPr lang="en-IN" sz="1200" dirty="0"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is_wicket</a:t>
            </a:r>
            <a:r>
              <a:rPr lang="en-IN" sz="1200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CASE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WHEN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dismissal_kind</a:t>
            </a:r>
            <a:r>
              <a:rPr lang="en-IN" sz="1200" dirty="0">
                <a:effectLst/>
                <a:latin typeface="Calibri" panose="020F0502020204030204" pitchFamily="34" charset="0"/>
              </a:rPr>
              <a:t> IN ('bowled', 'caught', 'caught and bowled', 'hit wicket', 'lbw', 'stumped')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THEN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    ELSE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    END AS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FROM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ipl_ball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ROUND(COUNT(bowler) * 1.0 / SUM(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is_valid_dismissal</a:t>
            </a:r>
            <a:r>
              <a:rPr lang="en-IN" sz="1200" dirty="0">
                <a:effectLst/>
                <a:latin typeface="Calibri" panose="020F0502020204030204" pitchFamily="34" charset="0"/>
              </a:rPr>
              <a:t>),2) 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</a:t>
            </a:r>
            <a:r>
              <a:rPr lang="en-IN" sz="1200" dirty="0" err="1">
                <a:effectLst/>
                <a:latin typeface="Calibri" panose="020F0502020204030204" pitchFamily="34" charset="0"/>
              </a:rPr>
              <a:t>ValidDismissals</a:t>
            </a:r>
            <a:endParaRPr lang="en-IN" sz="12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   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3BCF1-4305-BD22-3F35-0D7EF8928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48" y="3070723"/>
            <a:ext cx="5413992" cy="359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1A-50FF-239F-6591-D99BDA5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0335"/>
            <a:ext cx="3657917" cy="1304362"/>
          </a:xfrm>
        </p:spPr>
        <p:txBody>
          <a:bodyPr anchor="ctr">
            <a:normAutofit fontScale="90000"/>
          </a:bodyPr>
          <a:lstStyle/>
          <a:p>
            <a:r>
              <a:rPr lang="en-IN" dirty="0"/>
              <a:t>List of 10 allrounders who have the best bowling and batting strike rate and who gave faced at least 500 balls and bowled at least 300 balls.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52D3BC-52A1-C638-8850-CD89E2B7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147624"/>
            <a:ext cx="4115070" cy="22632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744C-308A-D0B9-C139-1AF3AC8A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410912"/>
            <a:ext cx="4128546" cy="3496237"/>
          </a:xfrm>
        </p:spPr>
        <p:txBody>
          <a:bodyPr anchor="ctr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all_rounder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batting_sr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INNER 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b ON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a.batsman</a:t>
            </a:r>
            <a:r>
              <a:rPr lang="en-IN" sz="1800" dirty="0">
                <a:effectLst/>
                <a:latin typeface="Calibri" panose="020F0502020204030204" pitchFamily="34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</a:rPr>
              <a:t>b.bowler</a:t>
            </a: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a.batsman_sr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</a:rPr>
              <a:t>b.bowling_sr</a:t>
            </a:r>
            <a:r>
              <a:rPr lang="en-IN" sz="1800" dirty="0"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84388-C0AE-FFE6-4F6A-CA90FFE33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2472154"/>
            <a:ext cx="4115070" cy="2074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CF230A-51F1-0188-BAE6-417B9E0D8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01" y="4608150"/>
            <a:ext cx="4115070" cy="2187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91DA61-1499-45BB-2D1B-D2DA0E15C6EE}"/>
              </a:ext>
            </a:extLst>
          </p:cNvPr>
          <p:cNvSpPr txBox="1"/>
          <p:nvPr/>
        </p:nvSpPr>
        <p:spPr>
          <a:xfrm flipH="1">
            <a:off x="71718" y="146095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9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1803-D052-FA18-F003-C76CA82F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770" y="224118"/>
            <a:ext cx="7417796" cy="627529"/>
          </a:xfrm>
        </p:spPr>
        <p:txBody>
          <a:bodyPr anchor="ctr">
            <a:noAutofit/>
          </a:bodyPr>
          <a:lstStyle/>
          <a:p>
            <a:r>
              <a:rPr lang="en-IN" sz="2000" b="1" u="sng" dirty="0">
                <a:latin typeface="Calibri" panose="020F0502020204030204" pitchFamily="34" charset="0"/>
              </a:rPr>
              <a:t>T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he most important criteria for selecting </a:t>
            </a:r>
            <a:r>
              <a:rPr lang="en-IN" sz="200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WICKETKEEPERS</a:t>
            </a:r>
            <a:r>
              <a:rPr lang="en-IN" sz="20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2000" b="1" u="sng" dirty="0">
                <a:effectLst/>
                <a:latin typeface="Calibri" panose="020F0502020204030204" pitchFamily="34" charset="0"/>
              </a:rPr>
              <a:t>in the IPL.</a:t>
            </a:r>
            <a:endParaRPr lang="en-IN" sz="2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6F13-815C-2EB3-F6DF-CB8F5D688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578"/>
            <a:ext cx="8596668" cy="4939081"/>
          </a:xfrm>
        </p:spPr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Batting Ability: </a:t>
            </a:r>
            <a:r>
              <a:rPr lang="en-IN" sz="1800" dirty="0">
                <a:effectLst/>
                <a:latin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Agility and Glovework: </a:t>
            </a:r>
            <a:r>
              <a:rPr lang="en-IN" sz="1800" dirty="0">
                <a:effectLst/>
                <a:latin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Experience: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Versatility: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Leadership and Communication:</a:t>
            </a:r>
            <a:r>
              <a:rPr lang="en-IN" sz="1800" dirty="0"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Fielding:</a:t>
            </a:r>
            <a:r>
              <a:rPr lang="en-IN" sz="1800" dirty="0">
                <a:effectLst/>
                <a:latin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Consistency:</a:t>
            </a:r>
            <a:r>
              <a:rPr lang="en-IN" sz="1800" dirty="0">
                <a:effectLst/>
                <a:latin typeface="Calibri" panose="020F0502020204030204" pitchFamily="34" charset="0"/>
              </a:rPr>
              <a:t> Look for wicketkeepers with a consistent track record, both in batting and wicketkeeping, to ensure stable performance throughout the tournament.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3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831D-5505-1C0F-C4F9-FA7DB8EB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81" y="2768600"/>
            <a:ext cx="4602878" cy="1320800"/>
          </a:xfrm>
        </p:spPr>
        <p:txBody>
          <a:bodyPr/>
          <a:lstStyle/>
          <a:p>
            <a:r>
              <a:rPr lang="en-IN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109586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1093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IPL AUCTION</vt:lpstr>
      <vt:lpstr>List of 10 batsman with high batting strike rate who have faced atleast 500 balls</vt:lpstr>
      <vt:lpstr>List of 10 players with best average who have played more than 2 IPL seasons (or 28 matches)</vt:lpstr>
      <vt:lpstr>List of 10 players who have scored most runs in boundaries and have played more than 2 IPL seasons(more than 28 matches).</vt:lpstr>
      <vt:lpstr>PowerPoint Presentation</vt:lpstr>
      <vt:lpstr>List of 10 bowlers who have the best strike rate and who gave bowled at least 500 balls</vt:lpstr>
      <vt:lpstr>List of 10 allrounders who have the best bowling and batting strike rate and who gave faced at least 500 balls and bowled at least 300 balls.</vt:lpstr>
      <vt:lpstr>The most important criteria for selecting WICKETKEEPERS in the IPL.</vt:lpstr>
      <vt:lpstr>Additional Questions</vt:lpstr>
      <vt:lpstr>1. Get the count of cities that have hosted an IPL match.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 Write a query to fetch the total number of boundaries and dot balls from the deliveries_v02 table.</vt:lpstr>
      <vt:lpstr>4. Write a query to fetch the total number of boundaries scored by each team from the deliveries_v02 table and order it in descending order of the number of boundaries scored.</vt:lpstr>
      <vt:lpstr>5. Write a query to fetch the total number of dot balls bowled by each team and order it in descending order of the total number of dot balls bowled.</vt:lpstr>
      <vt:lpstr>6. Write a query to fetch the total number of dismissals by dismissal kinds where dismissal kind is not NA.</vt:lpstr>
      <vt:lpstr>7. Write a query to get the top 5 bowlers who conceded maximum extra runs from the deliveries table.</vt:lpstr>
      <vt:lpstr>8. Write a query to create a table named deliveries_v03 with all the columns of deliveries_v02 table and two additional column (named venue and match_date) of venue and date from table matches.</vt:lpstr>
      <vt:lpstr>9. Write a query to fetch the total runs scored for each venue and order it in the descending order of total runs scored.</vt:lpstr>
      <vt:lpstr>10. Write a query to fetch the year-wise total runs scored at Eden Gardens and order it in the descending order of total runs scored.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10 players with High strike rate who have faced at least 500 balls. (strike rate is total runs scored by batsman divided by number of balls faced) </dc:title>
  <dc:creator>Abhishek Kumar</dc:creator>
  <cp:lastModifiedBy>Shivanshu Pandey</cp:lastModifiedBy>
  <cp:revision>10</cp:revision>
  <dcterms:created xsi:type="dcterms:W3CDTF">2023-08-27T20:09:46Z</dcterms:created>
  <dcterms:modified xsi:type="dcterms:W3CDTF">2024-06-28T19:05:20Z</dcterms:modified>
</cp:coreProperties>
</file>