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4" y="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9961" y="1137004"/>
            <a:ext cx="6120776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538" y="5540136"/>
            <a:ext cx="10197465" cy="25552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 marR="5080" algn="ctr">
              <a:lnSpc>
                <a:spcPts val="6230"/>
              </a:lnSpc>
              <a:spcBef>
                <a:spcPts val="1340"/>
              </a:spcBef>
            </a:pPr>
            <a:r>
              <a:rPr sz="6200" b="1" spc="-250" dirty="0">
                <a:latin typeface="Verdana"/>
                <a:cs typeface="Verdana"/>
              </a:rPr>
              <a:t>Reading</a:t>
            </a:r>
            <a:r>
              <a:rPr sz="6200" b="1" spc="-375" dirty="0">
                <a:latin typeface="Verdana"/>
                <a:cs typeface="Verdana"/>
              </a:rPr>
              <a:t> </a:t>
            </a:r>
            <a:r>
              <a:rPr sz="6200" b="1" spc="-215" dirty="0">
                <a:latin typeface="Verdana"/>
                <a:cs typeface="Verdana"/>
              </a:rPr>
              <a:t>the</a:t>
            </a:r>
            <a:r>
              <a:rPr sz="6200" b="1" spc="-375" dirty="0">
                <a:latin typeface="Verdana"/>
                <a:cs typeface="Verdana"/>
              </a:rPr>
              <a:t> </a:t>
            </a:r>
            <a:r>
              <a:rPr sz="6200" b="1" spc="-385" dirty="0">
                <a:latin typeface="Verdana"/>
                <a:cs typeface="Verdana"/>
              </a:rPr>
              <a:t>Room:</a:t>
            </a:r>
            <a:r>
              <a:rPr sz="6200" b="1" spc="-370" dirty="0">
                <a:latin typeface="Verdana"/>
                <a:cs typeface="Verdana"/>
              </a:rPr>
              <a:t> </a:t>
            </a:r>
            <a:r>
              <a:rPr sz="6200" b="1" spc="-50" dirty="0">
                <a:latin typeface="Verdana"/>
                <a:cs typeface="Verdana"/>
              </a:rPr>
              <a:t>A </a:t>
            </a:r>
            <a:r>
              <a:rPr sz="6200" b="1" spc="-245" dirty="0">
                <a:latin typeface="Verdana"/>
                <a:cs typeface="Verdana"/>
              </a:rPr>
              <a:t>Chill</a:t>
            </a:r>
            <a:r>
              <a:rPr sz="6200" b="1" spc="-390" dirty="0">
                <a:latin typeface="Verdana"/>
                <a:cs typeface="Verdana"/>
              </a:rPr>
              <a:t> </a:t>
            </a:r>
            <a:r>
              <a:rPr sz="6200" b="1" spc="-300" dirty="0">
                <a:latin typeface="Verdana"/>
                <a:cs typeface="Verdana"/>
              </a:rPr>
              <a:t>Dive</a:t>
            </a:r>
            <a:r>
              <a:rPr sz="6200" b="1" spc="-390" dirty="0">
                <a:latin typeface="Verdana"/>
                <a:cs typeface="Verdana"/>
              </a:rPr>
              <a:t> </a:t>
            </a:r>
            <a:r>
              <a:rPr sz="6200" b="1" spc="-275" dirty="0">
                <a:latin typeface="Verdana"/>
                <a:cs typeface="Verdana"/>
              </a:rPr>
              <a:t>into</a:t>
            </a:r>
            <a:r>
              <a:rPr sz="6200" b="1" spc="-385" dirty="0">
                <a:latin typeface="Verdana"/>
                <a:cs typeface="Verdana"/>
              </a:rPr>
              <a:t> </a:t>
            </a:r>
            <a:r>
              <a:rPr sz="6200" b="1" spc="-200" dirty="0">
                <a:latin typeface="Verdana"/>
                <a:cs typeface="Verdana"/>
              </a:rPr>
              <a:t>Sentiment </a:t>
            </a:r>
            <a:r>
              <a:rPr sz="6200" b="1" spc="-360" dirty="0">
                <a:latin typeface="Verdana"/>
                <a:cs typeface="Verdana"/>
              </a:rPr>
              <a:t>Analysis</a:t>
            </a:r>
            <a:r>
              <a:rPr sz="6200" b="1" spc="-395" dirty="0">
                <a:latin typeface="Verdana"/>
                <a:cs typeface="Verdana"/>
              </a:rPr>
              <a:t> </a:t>
            </a:r>
            <a:r>
              <a:rPr sz="6200" b="1" spc="-225" dirty="0">
                <a:latin typeface="Verdana"/>
                <a:cs typeface="Verdana"/>
              </a:rPr>
              <a:t>on</a:t>
            </a:r>
            <a:r>
              <a:rPr sz="6200" b="1" spc="-390" dirty="0">
                <a:latin typeface="Verdana"/>
                <a:cs typeface="Verdana"/>
              </a:rPr>
              <a:t> </a:t>
            </a:r>
            <a:r>
              <a:rPr sz="6200" b="1" spc="-315" dirty="0">
                <a:latin typeface="Verdana"/>
                <a:cs typeface="Verdana"/>
              </a:rPr>
              <a:t>Social</a:t>
            </a:r>
            <a:r>
              <a:rPr sz="6200" b="1" spc="-390" dirty="0">
                <a:latin typeface="Verdana"/>
                <a:cs typeface="Verdana"/>
              </a:rPr>
              <a:t> </a:t>
            </a:r>
            <a:r>
              <a:rPr sz="6200" b="1" spc="-10" dirty="0">
                <a:latin typeface="Verdana"/>
                <a:cs typeface="Verdana"/>
              </a:rPr>
              <a:t>Media</a:t>
            </a:r>
            <a:endParaRPr sz="62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299"/>
                </a:moveTo>
                <a:lnTo>
                  <a:pt x="0" y="114299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08"/>
            <a:ext cx="14192249" cy="38385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3"/>
            <a:ext cx="15935324" cy="4486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2" y="1321963"/>
            <a:ext cx="614235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-100" dirty="0"/>
              <a:t>Welcome</a:t>
            </a:r>
            <a:r>
              <a:rPr sz="2900" spc="-135" dirty="0"/>
              <a:t> </a:t>
            </a:r>
            <a:r>
              <a:rPr sz="2900" spc="-130" dirty="0"/>
              <a:t>to </a:t>
            </a:r>
            <a:r>
              <a:rPr sz="2900" spc="-114" dirty="0"/>
              <a:t>Sentiment</a:t>
            </a:r>
            <a:r>
              <a:rPr sz="2900" spc="-130" dirty="0"/>
              <a:t> </a:t>
            </a:r>
            <a:r>
              <a:rPr sz="2900" spc="-114" dirty="0"/>
              <a:t>Analysis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8770397" y="826861"/>
            <a:ext cx="7924165" cy="25981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2800" spc="-135" dirty="0">
                <a:latin typeface="Verdana"/>
                <a:cs typeface="Verdana"/>
              </a:rPr>
              <a:t>In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this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presentation,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we’ll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take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a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b="1" spc="-20" dirty="0">
                <a:latin typeface="Verdana"/>
                <a:cs typeface="Verdana"/>
              </a:rPr>
              <a:t>dive </a:t>
            </a:r>
            <a:r>
              <a:rPr sz="2800" dirty="0">
                <a:latin typeface="Verdana"/>
                <a:cs typeface="Verdana"/>
              </a:rPr>
              <a:t>into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the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world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b="1" spc="-120" dirty="0">
                <a:latin typeface="Verdana"/>
                <a:cs typeface="Verdana"/>
              </a:rPr>
              <a:t>sentiment</a:t>
            </a:r>
            <a:r>
              <a:rPr sz="2800" b="1" spc="-135" dirty="0">
                <a:latin typeface="Verdana"/>
                <a:cs typeface="Verdana"/>
              </a:rPr>
              <a:t> </a:t>
            </a:r>
            <a:r>
              <a:rPr sz="2800" b="1" spc="-190" dirty="0">
                <a:latin typeface="Verdana"/>
                <a:cs typeface="Verdana"/>
              </a:rPr>
              <a:t>analysis</a:t>
            </a:r>
            <a:r>
              <a:rPr sz="2800" b="1" spc="-17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on </a:t>
            </a:r>
            <a:r>
              <a:rPr sz="2800" spc="-10" dirty="0">
                <a:latin typeface="Verdana"/>
                <a:cs typeface="Verdana"/>
              </a:rPr>
              <a:t>social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media.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Understanding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how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people </a:t>
            </a:r>
            <a:r>
              <a:rPr sz="2800" spc="-25" dirty="0">
                <a:latin typeface="Verdana"/>
                <a:cs typeface="Verdana"/>
              </a:rPr>
              <a:t>feel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about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topics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can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help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connect </a:t>
            </a:r>
            <a:r>
              <a:rPr sz="2800" spc="-70" dirty="0">
                <a:latin typeface="Verdana"/>
                <a:cs typeface="Verdana"/>
              </a:rPr>
              <a:t>better.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Let’s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explore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how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emotions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are </a:t>
            </a:r>
            <a:r>
              <a:rPr sz="2800" spc="-30" dirty="0">
                <a:latin typeface="Verdana"/>
                <a:cs typeface="Verdana"/>
              </a:rPr>
              <a:t>expressed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online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and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what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they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mean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for us.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3"/>
            <a:ext cx="15935324" cy="4486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2" y="1321963"/>
            <a:ext cx="15827598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0" dirty="0">
                <a:latin typeface="+mj-lt"/>
              </a:rPr>
              <a:t>Sentiment analysis on social media data has emerged as a crucial tool for understanding public opinion, brand perception, and societal trends. This study focuses on applying sentiment analysis techniques to social media platforms, particularly Twitter and Instagram, to classify user-generated content into positive, negative, and neutral sentiments.</a:t>
            </a:r>
            <a:endParaRPr sz="3200" b="0" dirty="0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24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67" y="1580617"/>
            <a:ext cx="7886698" cy="7572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6950" y="1949450"/>
            <a:ext cx="6485255" cy="6384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450" b="0" dirty="0">
                <a:latin typeface="+mn-lt"/>
              </a:rPr>
              <a:t>Using a combination of machine learning algorithms, such as Naive Bayes and Logistic Regression, and natural language processing (NLP) techniques, we analyze a large dataset of comments and posts. </a:t>
            </a:r>
            <a:br>
              <a:rPr lang="en-US" sz="3450" b="0" dirty="0">
                <a:latin typeface="+mn-lt"/>
              </a:rPr>
            </a:br>
            <a:br>
              <a:rPr lang="en-US" sz="3450" b="0" dirty="0">
                <a:latin typeface="+mn-lt"/>
              </a:rPr>
            </a:br>
            <a:r>
              <a:rPr lang="en-US" sz="3450" b="0" dirty="0">
                <a:latin typeface="+mn-lt"/>
              </a:rPr>
              <a:t>Our approach involves pre-processing the data, feature extraction using methods like TF-IDF, and implementing sentiment classification models.</a:t>
            </a:r>
            <a:endParaRPr sz="3450" b="0" dirty="0">
              <a:latin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81232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8195" y="0"/>
                </a:lnTo>
                <a:lnTo>
                  <a:pt x="771819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4" cy="4486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7051" y="1295507"/>
            <a:ext cx="8303895" cy="261424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600" spc="55" dirty="0">
                <a:latin typeface="+mn-lt"/>
                <a:cs typeface="Verdana"/>
              </a:rPr>
              <a:t>Understanding</a:t>
            </a:r>
            <a:r>
              <a:rPr sz="3600" spc="-245" dirty="0">
                <a:latin typeface="+mn-lt"/>
                <a:cs typeface="Verdana"/>
              </a:rPr>
              <a:t> </a:t>
            </a:r>
            <a:r>
              <a:rPr sz="3600" spc="45" dirty="0">
                <a:latin typeface="+mn-lt"/>
                <a:cs typeface="Verdana"/>
              </a:rPr>
              <a:t>sentiment</a:t>
            </a:r>
            <a:r>
              <a:rPr sz="3600" spc="-240" dirty="0">
                <a:latin typeface="+mn-lt"/>
                <a:cs typeface="Verdana"/>
              </a:rPr>
              <a:t> </a:t>
            </a:r>
            <a:r>
              <a:rPr sz="3600" spc="80" dirty="0">
                <a:latin typeface="+mn-lt"/>
                <a:cs typeface="Verdana"/>
              </a:rPr>
              <a:t>on</a:t>
            </a:r>
            <a:r>
              <a:rPr sz="3600" spc="-240" dirty="0">
                <a:latin typeface="+mn-lt"/>
                <a:cs typeface="Verdana"/>
              </a:rPr>
              <a:t> </a:t>
            </a:r>
            <a:r>
              <a:rPr sz="3600" spc="-10" dirty="0">
                <a:latin typeface="+mn-lt"/>
                <a:cs typeface="Verdana"/>
              </a:rPr>
              <a:t>social</a:t>
            </a:r>
            <a:r>
              <a:rPr sz="3600" spc="-240" dirty="0">
                <a:latin typeface="+mn-lt"/>
                <a:cs typeface="Verdana"/>
              </a:rPr>
              <a:t> </a:t>
            </a:r>
            <a:r>
              <a:rPr sz="3600" spc="60" dirty="0">
                <a:latin typeface="+mn-lt"/>
                <a:cs typeface="Verdana"/>
              </a:rPr>
              <a:t>media </a:t>
            </a:r>
            <a:r>
              <a:rPr sz="3600" spc="65" dirty="0">
                <a:latin typeface="+mn-lt"/>
                <a:cs typeface="Verdana"/>
              </a:rPr>
              <a:t>can</a:t>
            </a:r>
            <a:r>
              <a:rPr sz="3600" spc="-250" dirty="0">
                <a:latin typeface="+mn-lt"/>
                <a:cs typeface="Verdana"/>
              </a:rPr>
              <a:t> </a:t>
            </a:r>
            <a:r>
              <a:rPr sz="3600" spc="-30" dirty="0">
                <a:latin typeface="+mn-lt"/>
                <a:cs typeface="Verdana"/>
              </a:rPr>
              <a:t>greatly</a:t>
            </a:r>
            <a:r>
              <a:rPr sz="3600" spc="-250" dirty="0">
                <a:latin typeface="+mn-lt"/>
                <a:cs typeface="Verdana"/>
              </a:rPr>
              <a:t> </a:t>
            </a:r>
            <a:r>
              <a:rPr sz="3600" spc="45" dirty="0">
                <a:latin typeface="+mn-lt"/>
                <a:cs typeface="Verdana"/>
              </a:rPr>
              <a:t>inﬂuence</a:t>
            </a:r>
            <a:r>
              <a:rPr sz="3600" spc="-250" dirty="0">
                <a:latin typeface="+mn-lt"/>
                <a:cs typeface="Verdana"/>
              </a:rPr>
              <a:t> </a:t>
            </a:r>
            <a:r>
              <a:rPr sz="3600" b="1" spc="-130" dirty="0">
                <a:latin typeface="+mn-lt"/>
                <a:cs typeface="Verdana"/>
              </a:rPr>
              <a:t>marketing</a:t>
            </a:r>
            <a:r>
              <a:rPr sz="3600" b="1" spc="-175" dirty="0">
                <a:latin typeface="+mn-lt"/>
                <a:cs typeface="Verdana"/>
              </a:rPr>
              <a:t> </a:t>
            </a:r>
            <a:r>
              <a:rPr sz="3600" b="1" spc="-85" dirty="0">
                <a:latin typeface="+mn-lt"/>
                <a:cs typeface="Verdana"/>
              </a:rPr>
              <a:t>strategies </a:t>
            </a:r>
            <a:r>
              <a:rPr sz="3600" spc="75" dirty="0">
                <a:latin typeface="+mn-lt"/>
                <a:cs typeface="Verdana"/>
              </a:rPr>
              <a:t>and</a:t>
            </a:r>
            <a:r>
              <a:rPr sz="3600" spc="-229" dirty="0">
                <a:latin typeface="+mn-lt"/>
                <a:cs typeface="Verdana"/>
              </a:rPr>
              <a:t> </a:t>
            </a:r>
            <a:r>
              <a:rPr sz="3600" b="1" spc="-100" dirty="0">
                <a:latin typeface="+mn-lt"/>
                <a:cs typeface="Verdana"/>
              </a:rPr>
              <a:t>public</a:t>
            </a:r>
            <a:r>
              <a:rPr sz="3600" b="1" spc="-160" dirty="0">
                <a:latin typeface="+mn-lt"/>
                <a:cs typeface="Verdana"/>
              </a:rPr>
              <a:t> </a:t>
            </a:r>
            <a:r>
              <a:rPr sz="3600" b="1" spc="-200" dirty="0">
                <a:latin typeface="+mn-lt"/>
                <a:cs typeface="Verdana"/>
              </a:rPr>
              <a:t>relations</a:t>
            </a:r>
            <a:r>
              <a:rPr sz="3600" spc="-200" dirty="0">
                <a:latin typeface="+mn-lt"/>
                <a:cs typeface="Verdana"/>
              </a:rPr>
              <a:t>.</a:t>
            </a:r>
            <a:r>
              <a:rPr sz="3600" spc="-225" dirty="0">
                <a:latin typeface="+mn-lt"/>
                <a:cs typeface="Verdana"/>
              </a:rPr>
              <a:t> </a:t>
            </a:r>
            <a:r>
              <a:rPr sz="3600" dirty="0">
                <a:latin typeface="+mn-lt"/>
                <a:cs typeface="Verdana"/>
              </a:rPr>
              <a:t>Brands</a:t>
            </a:r>
            <a:r>
              <a:rPr sz="3600" spc="-229" dirty="0">
                <a:latin typeface="+mn-lt"/>
                <a:cs typeface="Verdana"/>
              </a:rPr>
              <a:t> </a:t>
            </a:r>
            <a:r>
              <a:rPr sz="3600" spc="65" dirty="0">
                <a:latin typeface="+mn-lt"/>
                <a:cs typeface="Verdana"/>
              </a:rPr>
              <a:t>can</a:t>
            </a:r>
            <a:r>
              <a:rPr sz="3600" spc="-229" dirty="0">
                <a:latin typeface="+mn-lt"/>
                <a:cs typeface="Verdana"/>
              </a:rPr>
              <a:t> </a:t>
            </a:r>
            <a:r>
              <a:rPr sz="3600" spc="-20" dirty="0">
                <a:latin typeface="+mn-lt"/>
                <a:cs typeface="Verdana"/>
              </a:rPr>
              <a:t>tailor</a:t>
            </a:r>
            <a:r>
              <a:rPr sz="3600" spc="-229" dirty="0">
                <a:latin typeface="+mn-lt"/>
                <a:cs typeface="Verdana"/>
              </a:rPr>
              <a:t> </a:t>
            </a:r>
            <a:r>
              <a:rPr sz="3600" spc="-10" dirty="0">
                <a:latin typeface="+mn-lt"/>
                <a:cs typeface="Verdana"/>
              </a:rPr>
              <a:t>their </a:t>
            </a:r>
            <a:r>
              <a:rPr sz="3600" dirty="0">
                <a:latin typeface="+mn-lt"/>
                <a:cs typeface="Verdana"/>
              </a:rPr>
              <a:t>messages</a:t>
            </a:r>
            <a:r>
              <a:rPr sz="3600" spc="-215" dirty="0">
                <a:latin typeface="+mn-lt"/>
                <a:cs typeface="Verdana"/>
              </a:rPr>
              <a:t> </a:t>
            </a:r>
            <a:r>
              <a:rPr sz="3600" dirty="0">
                <a:latin typeface="+mn-lt"/>
                <a:cs typeface="Verdana"/>
              </a:rPr>
              <a:t>based</a:t>
            </a:r>
            <a:r>
              <a:rPr sz="3600" spc="-210" dirty="0">
                <a:latin typeface="+mn-lt"/>
                <a:cs typeface="Verdana"/>
              </a:rPr>
              <a:t> </a:t>
            </a:r>
            <a:r>
              <a:rPr sz="3600" spc="80" dirty="0">
                <a:latin typeface="+mn-lt"/>
                <a:cs typeface="Verdana"/>
              </a:rPr>
              <a:t>on</a:t>
            </a:r>
            <a:r>
              <a:rPr sz="3600" spc="-210" dirty="0">
                <a:latin typeface="+mn-lt"/>
                <a:cs typeface="Verdana"/>
              </a:rPr>
              <a:t> </a:t>
            </a:r>
            <a:r>
              <a:rPr sz="3600" spc="65" dirty="0">
                <a:latin typeface="+mn-lt"/>
                <a:cs typeface="Verdana"/>
              </a:rPr>
              <a:t>what</a:t>
            </a:r>
            <a:r>
              <a:rPr sz="3600" spc="-215" dirty="0">
                <a:latin typeface="+mn-lt"/>
                <a:cs typeface="Verdana"/>
              </a:rPr>
              <a:t> </a:t>
            </a:r>
            <a:r>
              <a:rPr sz="3600" spc="60" dirty="0">
                <a:latin typeface="+mn-lt"/>
                <a:cs typeface="Verdana"/>
              </a:rPr>
              <a:t>people</a:t>
            </a:r>
            <a:r>
              <a:rPr sz="3600" spc="-210" dirty="0">
                <a:latin typeface="+mn-lt"/>
                <a:cs typeface="Verdana"/>
              </a:rPr>
              <a:t> </a:t>
            </a:r>
            <a:r>
              <a:rPr sz="3600" spc="-25" dirty="0">
                <a:latin typeface="+mn-lt"/>
                <a:cs typeface="Verdana"/>
              </a:rPr>
              <a:t>are </a:t>
            </a:r>
            <a:r>
              <a:rPr sz="3600" spc="-40" dirty="0">
                <a:latin typeface="+mn-lt"/>
                <a:cs typeface="Verdana"/>
              </a:rPr>
              <a:t>feeling.</a:t>
            </a:r>
            <a:r>
              <a:rPr sz="3600" spc="-240" dirty="0">
                <a:latin typeface="+mn-lt"/>
                <a:cs typeface="Verdana"/>
              </a:rPr>
              <a:t> </a:t>
            </a:r>
            <a:r>
              <a:rPr sz="3600" spc="-175" dirty="0">
                <a:latin typeface="+mn-lt"/>
                <a:cs typeface="Verdana"/>
              </a:rPr>
              <a:t>It’s</a:t>
            </a:r>
            <a:r>
              <a:rPr sz="3600" spc="-235" dirty="0">
                <a:latin typeface="+mn-lt"/>
                <a:cs typeface="Verdana"/>
              </a:rPr>
              <a:t> </a:t>
            </a:r>
            <a:r>
              <a:rPr sz="3600" spc="-35" dirty="0">
                <a:latin typeface="+mn-lt"/>
                <a:cs typeface="Verdana"/>
              </a:rPr>
              <a:t>all</a:t>
            </a:r>
            <a:r>
              <a:rPr sz="3600" spc="-235" dirty="0">
                <a:latin typeface="+mn-lt"/>
                <a:cs typeface="Verdana"/>
              </a:rPr>
              <a:t> </a:t>
            </a:r>
            <a:r>
              <a:rPr sz="3600" spc="60" dirty="0">
                <a:latin typeface="+mn-lt"/>
                <a:cs typeface="Verdana"/>
              </a:rPr>
              <a:t>about</a:t>
            </a:r>
            <a:r>
              <a:rPr sz="3600" spc="-235" dirty="0">
                <a:latin typeface="+mn-lt"/>
                <a:cs typeface="Verdana"/>
              </a:rPr>
              <a:t> </a:t>
            </a:r>
            <a:r>
              <a:rPr sz="3600" spc="-10" dirty="0">
                <a:latin typeface="+mn-lt"/>
                <a:cs typeface="Verdana"/>
              </a:rPr>
              <a:t>staying</a:t>
            </a:r>
            <a:r>
              <a:rPr sz="3600" spc="-235" dirty="0">
                <a:latin typeface="+mn-lt"/>
                <a:cs typeface="Verdana"/>
              </a:rPr>
              <a:t> </a:t>
            </a:r>
            <a:r>
              <a:rPr sz="3600" dirty="0">
                <a:latin typeface="+mn-lt"/>
                <a:cs typeface="Verdana"/>
              </a:rPr>
              <a:t>in</a:t>
            </a:r>
            <a:r>
              <a:rPr sz="3600" spc="-235" dirty="0">
                <a:latin typeface="+mn-lt"/>
                <a:cs typeface="Verdana"/>
              </a:rPr>
              <a:t> </a:t>
            </a:r>
            <a:r>
              <a:rPr sz="3600" spc="65" dirty="0">
                <a:latin typeface="+mn-lt"/>
                <a:cs typeface="Verdana"/>
              </a:rPr>
              <a:t>touch</a:t>
            </a:r>
            <a:r>
              <a:rPr sz="3600" spc="-235" dirty="0">
                <a:latin typeface="+mn-lt"/>
                <a:cs typeface="Verdana"/>
              </a:rPr>
              <a:t> </a:t>
            </a:r>
            <a:r>
              <a:rPr sz="3600" spc="50" dirty="0">
                <a:latin typeface="+mn-lt"/>
                <a:cs typeface="Verdana"/>
              </a:rPr>
              <a:t>with the</a:t>
            </a:r>
            <a:r>
              <a:rPr sz="3600" spc="-245" dirty="0">
                <a:latin typeface="+mn-lt"/>
                <a:cs typeface="Verdana"/>
              </a:rPr>
              <a:t> </a:t>
            </a:r>
            <a:r>
              <a:rPr sz="3600" dirty="0">
                <a:latin typeface="+mn-lt"/>
                <a:cs typeface="Verdana"/>
              </a:rPr>
              <a:t>audience's</a:t>
            </a:r>
            <a:r>
              <a:rPr sz="3600" spc="-240" dirty="0">
                <a:latin typeface="+mn-lt"/>
                <a:cs typeface="Verdana"/>
              </a:rPr>
              <a:t> </a:t>
            </a:r>
            <a:r>
              <a:rPr sz="3600" b="1" spc="-135" dirty="0">
                <a:latin typeface="+mn-lt"/>
                <a:cs typeface="Verdana"/>
              </a:rPr>
              <a:t>emotions</a:t>
            </a:r>
            <a:r>
              <a:rPr sz="3600" b="1" spc="-210" dirty="0">
                <a:latin typeface="+mn-lt"/>
                <a:cs typeface="Verdana"/>
              </a:rPr>
              <a:t> </a:t>
            </a:r>
            <a:r>
              <a:rPr sz="3600" spc="75" dirty="0">
                <a:latin typeface="+mn-lt"/>
                <a:cs typeface="Verdana"/>
              </a:rPr>
              <a:t>and</a:t>
            </a:r>
            <a:r>
              <a:rPr sz="3600" spc="-240" dirty="0">
                <a:latin typeface="+mn-lt"/>
                <a:cs typeface="Verdana"/>
              </a:rPr>
              <a:t> </a:t>
            </a:r>
            <a:r>
              <a:rPr sz="3600" b="1" spc="-40" dirty="0">
                <a:latin typeface="+mn-lt"/>
                <a:cs typeface="Verdana"/>
              </a:rPr>
              <a:t>opinions</a:t>
            </a:r>
            <a:r>
              <a:rPr sz="3600" spc="-40" dirty="0">
                <a:latin typeface="+mn-lt"/>
                <a:cs typeface="Verdana"/>
              </a:rPr>
              <a:t>.</a:t>
            </a:r>
            <a:endParaRPr sz="3600" dirty="0">
              <a:latin typeface="+mn-lt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37" y="1295507"/>
            <a:ext cx="402844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130" dirty="0"/>
              <a:t>Why</a:t>
            </a:r>
            <a:r>
              <a:rPr sz="4100" spc="-254" dirty="0"/>
              <a:t> </a:t>
            </a:r>
            <a:r>
              <a:rPr sz="4100" spc="-530" dirty="0"/>
              <a:t>It</a:t>
            </a:r>
            <a:r>
              <a:rPr sz="4100" spc="-250" dirty="0"/>
              <a:t> </a:t>
            </a:r>
            <a:r>
              <a:rPr sz="4100" spc="-170" dirty="0"/>
              <a:t>Matters</a:t>
            </a:r>
            <a:endParaRPr sz="4100"/>
          </a:p>
        </p:txBody>
      </p:sp>
      <p:sp>
        <p:nvSpPr>
          <p:cNvPr id="5" name="object 5"/>
          <p:cNvSpPr/>
          <p:nvPr/>
        </p:nvSpPr>
        <p:spPr>
          <a:xfrm>
            <a:off x="10701915" y="954899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84" y="114300"/>
                </a:moveTo>
                <a:lnTo>
                  <a:pt x="0" y="114300"/>
                </a:lnTo>
                <a:lnTo>
                  <a:pt x="0" y="0"/>
                </a:lnTo>
                <a:lnTo>
                  <a:pt x="7586084" y="0"/>
                </a:lnTo>
                <a:lnTo>
                  <a:pt x="758608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2"/>
            <a:ext cx="7886699" cy="7572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8" y="2692762"/>
            <a:ext cx="6119495" cy="41687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sz="3000" spc="-125" dirty="0">
                <a:latin typeface="Verdana"/>
                <a:cs typeface="Verdana"/>
              </a:rPr>
              <a:t>To</a:t>
            </a:r>
            <a:r>
              <a:rPr sz="3000" spc="-254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sum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it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up,</a:t>
            </a:r>
            <a:r>
              <a:rPr sz="3000" spc="-254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sentiment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analysis </a:t>
            </a:r>
            <a:r>
              <a:rPr sz="3000" dirty="0">
                <a:latin typeface="Verdana"/>
                <a:cs typeface="Verdana"/>
              </a:rPr>
              <a:t>helps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read</a:t>
            </a:r>
            <a:r>
              <a:rPr sz="3000" b="1" spc="-155" dirty="0">
                <a:latin typeface="Verdana"/>
                <a:cs typeface="Verdana"/>
              </a:rPr>
              <a:t> </a:t>
            </a:r>
            <a:r>
              <a:rPr sz="3000" b="1" spc="-114" dirty="0">
                <a:latin typeface="Verdana"/>
                <a:cs typeface="Verdana"/>
              </a:rPr>
              <a:t>the</a:t>
            </a:r>
            <a:r>
              <a:rPr sz="3000" b="1" spc="-155" dirty="0">
                <a:latin typeface="Verdana"/>
                <a:cs typeface="Verdana"/>
              </a:rPr>
              <a:t> </a:t>
            </a:r>
            <a:r>
              <a:rPr sz="3000" b="1" spc="-150" dirty="0">
                <a:latin typeface="Verdana"/>
                <a:cs typeface="Verdana"/>
              </a:rPr>
              <a:t>room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online.</a:t>
            </a:r>
            <a:endParaRPr sz="3000">
              <a:latin typeface="Verdana"/>
              <a:cs typeface="Verdana"/>
            </a:endParaRPr>
          </a:p>
          <a:p>
            <a:pPr marL="12700" marR="29845">
              <a:lnSpc>
                <a:spcPct val="100000"/>
              </a:lnSpc>
            </a:pPr>
            <a:r>
              <a:rPr sz="3000" spc="-175" dirty="0">
                <a:latin typeface="Verdana"/>
                <a:cs typeface="Verdana"/>
              </a:rPr>
              <a:t>It’s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powerful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tool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for </a:t>
            </a:r>
            <a:r>
              <a:rPr sz="3000" spc="50" dirty="0">
                <a:latin typeface="Verdana"/>
                <a:cs typeface="Verdana"/>
              </a:rPr>
              <a:t>understanding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how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people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feel,</a:t>
            </a:r>
            <a:endParaRPr sz="3000">
              <a:latin typeface="Verdana"/>
              <a:cs typeface="Verdana"/>
            </a:endParaRPr>
          </a:p>
          <a:p>
            <a:pPr marL="12700" marR="181610">
              <a:lnSpc>
                <a:spcPct val="100499"/>
              </a:lnSpc>
              <a:spcBef>
                <a:spcPts val="55"/>
              </a:spcBef>
            </a:pPr>
            <a:r>
              <a:rPr sz="3000" spc="85" dirty="0">
                <a:latin typeface="Verdana"/>
                <a:cs typeface="Verdana"/>
              </a:rPr>
              <a:t>which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can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lead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3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better </a:t>
            </a:r>
            <a:r>
              <a:rPr sz="3000" spc="85" dirty="0">
                <a:latin typeface="Verdana"/>
                <a:cs typeface="Verdana"/>
              </a:rPr>
              <a:t>engagement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and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decision- </a:t>
            </a:r>
            <a:r>
              <a:rPr sz="3000" dirty="0">
                <a:latin typeface="Verdana"/>
                <a:cs typeface="Verdana"/>
              </a:rPr>
              <a:t>making.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110" dirty="0">
                <a:latin typeface="Verdana"/>
                <a:cs typeface="Verdana"/>
              </a:rPr>
              <a:t>Stay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curious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and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keep </a:t>
            </a:r>
            <a:r>
              <a:rPr sz="3000" dirty="0">
                <a:latin typeface="Verdana"/>
                <a:cs typeface="Verdana"/>
              </a:rPr>
              <a:t>exploring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the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emotions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behind </a:t>
            </a:r>
            <a:r>
              <a:rPr sz="3000" spc="50" dirty="0">
                <a:latin typeface="Verdana"/>
                <a:cs typeface="Verdana"/>
              </a:rPr>
              <a:t>the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words!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8" y="1320303"/>
            <a:ext cx="639064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spc="-175" dirty="0"/>
              <a:t>Wrap</a:t>
            </a:r>
            <a:r>
              <a:rPr sz="3350" spc="-210" dirty="0"/>
              <a:t> </a:t>
            </a:r>
            <a:r>
              <a:rPr sz="3350" spc="-45" dirty="0"/>
              <a:t>Up</a:t>
            </a:r>
            <a:r>
              <a:rPr sz="3350" spc="-200" dirty="0"/>
              <a:t> </a:t>
            </a:r>
            <a:r>
              <a:rPr sz="3350" spc="-110" dirty="0"/>
              <a:t>and</a:t>
            </a:r>
            <a:r>
              <a:rPr sz="3350" spc="-200" dirty="0"/>
              <a:t> </a:t>
            </a:r>
            <a:r>
              <a:rPr sz="3350" spc="-215" dirty="0"/>
              <a:t>Key</a:t>
            </a:r>
            <a:r>
              <a:rPr sz="3350" spc="-195" dirty="0"/>
              <a:t> </a:t>
            </a:r>
            <a:r>
              <a:rPr sz="3350" spc="-210" dirty="0"/>
              <a:t>Takeaways</a:t>
            </a:r>
            <a:endParaRPr sz="3350"/>
          </a:p>
        </p:txBody>
      </p:sp>
      <p:sp>
        <p:nvSpPr>
          <p:cNvPr id="5" name="object 5"/>
          <p:cNvSpPr/>
          <p:nvPr/>
        </p:nvSpPr>
        <p:spPr>
          <a:xfrm>
            <a:off x="10696068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84" y="114300"/>
                </a:moveTo>
                <a:lnTo>
                  <a:pt x="0" y="114300"/>
                </a:lnTo>
                <a:lnTo>
                  <a:pt x="0" y="0"/>
                </a:lnTo>
                <a:lnTo>
                  <a:pt x="7586084" y="0"/>
                </a:lnTo>
                <a:lnTo>
                  <a:pt x="758608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30"/>
              </a:spcBef>
            </a:pPr>
            <a:r>
              <a:rPr spc="-620" dirty="0"/>
              <a:t>Thanks!</a:t>
            </a:r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3450" b="0" i="1" spc="85" dirty="0">
                <a:latin typeface="Verdana"/>
                <a:cs typeface="Verdana"/>
              </a:rPr>
              <a:t>Do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35" dirty="0">
                <a:latin typeface="Verdana"/>
                <a:cs typeface="Verdana"/>
              </a:rPr>
              <a:t>you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60" dirty="0">
                <a:latin typeface="Verdana"/>
                <a:cs typeface="Verdana"/>
              </a:rPr>
              <a:t>have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60" dirty="0">
                <a:latin typeface="Verdana"/>
                <a:cs typeface="Verdana"/>
              </a:rPr>
              <a:t>any</a:t>
            </a:r>
            <a:r>
              <a:rPr sz="3450" b="0" i="1" spc="-285" dirty="0">
                <a:latin typeface="Verdana"/>
                <a:cs typeface="Verdana"/>
              </a:rPr>
              <a:t> </a:t>
            </a:r>
            <a:r>
              <a:rPr sz="3450" b="0" i="1" spc="-10" dirty="0">
                <a:latin typeface="Verdana"/>
                <a:cs typeface="Verdana"/>
              </a:rPr>
              <a:t>questions?</a:t>
            </a:r>
            <a:endParaRPr sz="3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3351" y="5067314"/>
            <a:ext cx="5521276" cy="1683153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R="832485" algn="ctr">
              <a:lnSpc>
                <a:spcPct val="100000"/>
              </a:lnSpc>
              <a:spcBef>
                <a:spcPts val="1125"/>
              </a:spcBef>
            </a:pPr>
            <a:r>
              <a:rPr lang="en-US" sz="2750" spc="-10" dirty="0">
                <a:latin typeface="Verdana"/>
                <a:cs typeface="Verdana"/>
              </a:rPr>
              <a:t>Mogulla </a:t>
            </a:r>
            <a:r>
              <a:rPr lang="en-US" sz="2750" spc="-10" dirty="0" err="1">
                <a:latin typeface="Verdana"/>
                <a:cs typeface="Verdana"/>
              </a:rPr>
              <a:t>ShivaKumar</a:t>
            </a:r>
            <a:endParaRPr lang="en-US" sz="2750" spc="-10" dirty="0">
              <a:latin typeface="Verdana"/>
              <a:cs typeface="Verdana"/>
            </a:endParaRPr>
          </a:p>
          <a:p>
            <a:pPr marR="832485" algn="ctr">
              <a:lnSpc>
                <a:spcPct val="100000"/>
              </a:lnSpc>
              <a:spcBef>
                <a:spcPts val="1125"/>
              </a:spcBef>
            </a:pPr>
            <a:r>
              <a:rPr lang="en-US" sz="2750" spc="-10" dirty="0">
                <a:latin typeface="Verdana"/>
                <a:cs typeface="Verdana"/>
              </a:rPr>
              <a:t>shiva.mogulla</a:t>
            </a:r>
            <a:r>
              <a:rPr sz="2750" spc="-10" dirty="0">
                <a:latin typeface="Verdana"/>
                <a:cs typeface="Verdana"/>
              </a:rPr>
              <a:t>@</a:t>
            </a:r>
            <a:r>
              <a:rPr lang="en-US" sz="2750" spc="-10" dirty="0">
                <a:latin typeface="Verdana"/>
                <a:cs typeface="Verdana"/>
              </a:rPr>
              <a:t>spsu.ac.in</a:t>
            </a:r>
            <a:endParaRPr sz="2750" dirty="0">
              <a:latin typeface="Verdana"/>
              <a:cs typeface="Verdana"/>
            </a:endParaRPr>
          </a:p>
          <a:p>
            <a:pPr marR="835660" algn="ctr">
              <a:lnSpc>
                <a:spcPct val="100000"/>
              </a:lnSpc>
              <a:spcBef>
                <a:spcPts val="1030"/>
              </a:spcBef>
            </a:pPr>
            <a:r>
              <a:rPr sz="2750" spc="-160" dirty="0">
                <a:latin typeface="Verdana"/>
                <a:cs typeface="Verdana"/>
              </a:rPr>
              <a:t>+</a:t>
            </a:r>
            <a:r>
              <a:rPr lang="en-US" sz="2750" spc="-160" dirty="0">
                <a:latin typeface="Verdana"/>
                <a:cs typeface="Verdana"/>
              </a:rPr>
              <a:t>91 79955 41017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6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9" y="919144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288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Verdana</vt:lpstr>
      <vt:lpstr>Office Theme</vt:lpstr>
      <vt:lpstr>PowerPoint Presentation</vt:lpstr>
      <vt:lpstr>Welcome to Sentiment Analysis</vt:lpstr>
      <vt:lpstr>Sentiment analysis on social media data has emerged as a crucial tool for understanding public opinion, brand perception, and societal trends. This study focuses on applying sentiment analysis techniques to social media platforms, particularly Twitter and Instagram, to classify user-generated content into positive, negative, and neutral sentiments.</vt:lpstr>
      <vt:lpstr>Using a combination of machine learning algorithms, such as Naive Bayes and Logistic Regression, and natural language processing (NLP) techniques, we analyze a large dataset of comments and posts.   Our approach involves pre-processing the data, feature extraction using methods like TF-IDF, and implementing sentiment classification models.</vt:lpstr>
      <vt:lpstr>Why It Matters</vt:lpstr>
      <vt:lpstr>Wrap Up and Key Takeaways</vt:lpstr>
      <vt:lpstr>Thanks!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Shivakumar Mogulla</cp:lastModifiedBy>
  <cp:revision>5</cp:revision>
  <dcterms:created xsi:type="dcterms:W3CDTF">2024-08-27T18:02:38Z</dcterms:created>
  <dcterms:modified xsi:type="dcterms:W3CDTF">2024-08-27T18:19:25Z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2024-08-27T00:00:00Z</vt:filetime>
  </property>
  <property fmtid="{D5CDD505-2E9C-101B-9397-08002B2CF9AE}" pid="5" name="Producer">
    <vt:lpwstr>Skia/PDF m119</vt:lpwstr>
  </property>
</Properties>
</file>