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74" r:id="rId5"/>
    <p:sldId id="277" r:id="rId6"/>
    <p:sldId id="278" r:id="rId7"/>
    <p:sldId id="279" r:id="rId8"/>
    <p:sldId id="280" r:id="rId9"/>
    <p:sldId id="281" r:id="rId10"/>
    <p:sldId id="282"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AB94A-1891-4CA1-BD0C-94F676EFDC9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B63001F-F35B-4B53-A238-01DE27BB52C4}">
      <dgm:prSet/>
      <dgm:spPr/>
      <dgm:t>
        <a:bodyPr/>
        <a:lstStyle/>
        <a:p>
          <a:r>
            <a:rPr lang="en-US"/>
            <a:t>A hotel review is generally described as the brief statement expressing a person's evaluation of their experience staying at a particular hotel</a:t>
          </a:r>
        </a:p>
      </dgm:t>
    </dgm:pt>
    <dgm:pt modelId="{15E4078D-539B-4024-9E25-60FE0D370EE3}" type="parTrans" cxnId="{DDEB139A-CE5B-4331-95B3-EB91A41D7B0E}">
      <dgm:prSet/>
      <dgm:spPr/>
      <dgm:t>
        <a:bodyPr/>
        <a:lstStyle/>
        <a:p>
          <a:endParaRPr lang="en-US"/>
        </a:p>
      </dgm:t>
    </dgm:pt>
    <dgm:pt modelId="{256FFE04-28A8-42CD-B5B9-965EDFD295B8}" type="sibTrans" cxnId="{DDEB139A-CE5B-4331-95B3-EB91A41D7B0E}">
      <dgm:prSet/>
      <dgm:spPr/>
      <dgm:t>
        <a:bodyPr/>
        <a:lstStyle/>
        <a:p>
          <a:endParaRPr lang="en-US"/>
        </a:p>
      </dgm:t>
    </dgm:pt>
    <dgm:pt modelId="{1E32BA03-4ADC-4F28-8278-83EED2026D8C}">
      <dgm:prSet/>
      <dgm:spPr/>
      <dgm:t>
        <a:bodyPr/>
        <a:lstStyle/>
        <a:p>
          <a:r>
            <a:rPr lang="en-US"/>
            <a:t>Hotel review evaluations typically contain feedback on the overall experience by the guests</a:t>
          </a:r>
        </a:p>
      </dgm:t>
    </dgm:pt>
    <dgm:pt modelId="{EBB3874A-CC3C-42C7-AA82-17BEBC7A5FF0}" type="parTrans" cxnId="{19EA32B8-B308-46A1-BFE1-24FCD602308A}">
      <dgm:prSet/>
      <dgm:spPr/>
      <dgm:t>
        <a:bodyPr/>
        <a:lstStyle/>
        <a:p>
          <a:endParaRPr lang="en-US"/>
        </a:p>
      </dgm:t>
    </dgm:pt>
    <dgm:pt modelId="{2941A0C1-FA88-4D73-8099-943F53DE1338}" type="sibTrans" cxnId="{19EA32B8-B308-46A1-BFE1-24FCD602308A}">
      <dgm:prSet/>
      <dgm:spPr/>
      <dgm:t>
        <a:bodyPr/>
        <a:lstStyle/>
        <a:p>
          <a:endParaRPr lang="en-US"/>
        </a:p>
      </dgm:t>
    </dgm:pt>
    <dgm:pt modelId="{A551F866-155A-4CC4-9B98-7DACDA482855}" type="pres">
      <dgm:prSet presAssocID="{119AB94A-1891-4CA1-BD0C-94F676EFDC93}" presName="root" presStyleCnt="0">
        <dgm:presLayoutVars>
          <dgm:dir/>
          <dgm:resizeHandles val="exact"/>
        </dgm:presLayoutVars>
      </dgm:prSet>
      <dgm:spPr/>
    </dgm:pt>
    <dgm:pt modelId="{ED72A9B5-2DA4-4DBA-AC8E-6A0B16DC75F6}" type="pres">
      <dgm:prSet presAssocID="{AB63001F-F35B-4B53-A238-01DE27BB52C4}" presName="compNode" presStyleCnt="0"/>
      <dgm:spPr/>
    </dgm:pt>
    <dgm:pt modelId="{9646BEAE-621F-41BA-801E-70C101C71AB5}" type="pres">
      <dgm:prSet presAssocID="{AB63001F-F35B-4B53-A238-01DE27BB52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670A9FF3-70C1-497B-9DFC-AC93232FF7D4}" type="pres">
      <dgm:prSet presAssocID="{AB63001F-F35B-4B53-A238-01DE27BB52C4}" presName="spaceRect" presStyleCnt="0"/>
      <dgm:spPr/>
    </dgm:pt>
    <dgm:pt modelId="{89E400EE-C5A9-4E2F-88C9-E7ED51C3CFEA}" type="pres">
      <dgm:prSet presAssocID="{AB63001F-F35B-4B53-A238-01DE27BB52C4}" presName="textRect" presStyleLbl="revTx" presStyleIdx="0" presStyleCnt="2">
        <dgm:presLayoutVars>
          <dgm:chMax val="1"/>
          <dgm:chPref val="1"/>
        </dgm:presLayoutVars>
      </dgm:prSet>
      <dgm:spPr/>
    </dgm:pt>
    <dgm:pt modelId="{EB3AC1F7-6E81-4A81-B792-DF9661123B5F}" type="pres">
      <dgm:prSet presAssocID="{256FFE04-28A8-42CD-B5B9-965EDFD295B8}" presName="sibTrans" presStyleCnt="0"/>
      <dgm:spPr/>
    </dgm:pt>
    <dgm:pt modelId="{B3837F80-36D6-4110-8861-0C24F3EA9E31}" type="pres">
      <dgm:prSet presAssocID="{1E32BA03-4ADC-4F28-8278-83EED2026D8C}" presName="compNode" presStyleCnt="0"/>
      <dgm:spPr/>
    </dgm:pt>
    <dgm:pt modelId="{FE6F9FE0-9775-46E1-80B2-041BAC2184BA}" type="pres">
      <dgm:prSet presAssocID="{1E32BA03-4ADC-4F28-8278-83EED2026D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9D4A3DC4-A577-4859-936F-3FA22849B7CB}" type="pres">
      <dgm:prSet presAssocID="{1E32BA03-4ADC-4F28-8278-83EED2026D8C}" presName="spaceRect" presStyleCnt="0"/>
      <dgm:spPr/>
    </dgm:pt>
    <dgm:pt modelId="{8FDBB353-B5CE-46B7-9190-155CD5C2AFED}" type="pres">
      <dgm:prSet presAssocID="{1E32BA03-4ADC-4F28-8278-83EED2026D8C}" presName="textRect" presStyleLbl="revTx" presStyleIdx="1" presStyleCnt="2">
        <dgm:presLayoutVars>
          <dgm:chMax val="1"/>
          <dgm:chPref val="1"/>
        </dgm:presLayoutVars>
      </dgm:prSet>
      <dgm:spPr/>
    </dgm:pt>
  </dgm:ptLst>
  <dgm:cxnLst>
    <dgm:cxn modelId="{6EFFC099-9D2C-4A0D-B1AB-9D5FC52F24F7}" type="presOf" srcId="{1E32BA03-4ADC-4F28-8278-83EED2026D8C}" destId="{8FDBB353-B5CE-46B7-9190-155CD5C2AFED}" srcOrd="0" destOrd="0" presId="urn:microsoft.com/office/officeart/2018/2/layout/IconLabelList"/>
    <dgm:cxn modelId="{DDEB139A-CE5B-4331-95B3-EB91A41D7B0E}" srcId="{119AB94A-1891-4CA1-BD0C-94F676EFDC93}" destId="{AB63001F-F35B-4B53-A238-01DE27BB52C4}" srcOrd="0" destOrd="0" parTransId="{15E4078D-539B-4024-9E25-60FE0D370EE3}" sibTransId="{256FFE04-28A8-42CD-B5B9-965EDFD295B8}"/>
    <dgm:cxn modelId="{19EA32B8-B308-46A1-BFE1-24FCD602308A}" srcId="{119AB94A-1891-4CA1-BD0C-94F676EFDC93}" destId="{1E32BA03-4ADC-4F28-8278-83EED2026D8C}" srcOrd="1" destOrd="0" parTransId="{EBB3874A-CC3C-42C7-AA82-17BEBC7A5FF0}" sibTransId="{2941A0C1-FA88-4D73-8099-943F53DE1338}"/>
    <dgm:cxn modelId="{6509E6C0-6395-4D35-A4E4-CACBB1E31BF8}" type="presOf" srcId="{AB63001F-F35B-4B53-A238-01DE27BB52C4}" destId="{89E400EE-C5A9-4E2F-88C9-E7ED51C3CFEA}" srcOrd="0" destOrd="0" presId="urn:microsoft.com/office/officeart/2018/2/layout/IconLabelList"/>
    <dgm:cxn modelId="{8B8C11E1-2A82-4E6F-A32C-7D39BF3805B6}" type="presOf" srcId="{119AB94A-1891-4CA1-BD0C-94F676EFDC93}" destId="{A551F866-155A-4CC4-9B98-7DACDA482855}" srcOrd="0" destOrd="0" presId="urn:microsoft.com/office/officeart/2018/2/layout/IconLabelList"/>
    <dgm:cxn modelId="{9381F888-3504-41F3-A17B-E2EC9EE59F90}" type="presParOf" srcId="{A551F866-155A-4CC4-9B98-7DACDA482855}" destId="{ED72A9B5-2DA4-4DBA-AC8E-6A0B16DC75F6}" srcOrd="0" destOrd="0" presId="urn:microsoft.com/office/officeart/2018/2/layout/IconLabelList"/>
    <dgm:cxn modelId="{6615F99E-8AE7-45DB-BE71-AD33FB7F7CFA}" type="presParOf" srcId="{ED72A9B5-2DA4-4DBA-AC8E-6A0B16DC75F6}" destId="{9646BEAE-621F-41BA-801E-70C101C71AB5}" srcOrd="0" destOrd="0" presId="urn:microsoft.com/office/officeart/2018/2/layout/IconLabelList"/>
    <dgm:cxn modelId="{A651436A-10EA-4E65-AA09-755B0800055E}" type="presParOf" srcId="{ED72A9B5-2DA4-4DBA-AC8E-6A0B16DC75F6}" destId="{670A9FF3-70C1-497B-9DFC-AC93232FF7D4}" srcOrd="1" destOrd="0" presId="urn:microsoft.com/office/officeart/2018/2/layout/IconLabelList"/>
    <dgm:cxn modelId="{75082DAF-2259-4345-934A-B3F46F8EC2AF}" type="presParOf" srcId="{ED72A9B5-2DA4-4DBA-AC8E-6A0B16DC75F6}" destId="{89E400EE-C5A9-4E2F-88C9-E7ED51C3CFEA}" srcOrd="2" destOrd="0" presId="urn:microsoft.com/office/officeart/2018/2/layout/IconLabelList"/>
    <dgm:cxn modelId="{D2A3E2E8-3DB4-4704-A9AC-EF2D30BDEBB8}" type="presParOf" srcId="{A551F866-155A-4CC4-9B98-7DACDA482855}" destId="{EB3AC1F7-6E81-4A81-B792-DF9661123B5F}" srcOrd="1" destOrd="0" presId="urn:microsoft.com/office/officeart/2018/2/layout/IconLabelList"/>
    <dgm:cxn modelId="{BD71C376-EB1F-4470-B6C9-2692EF6F6461}" type="presParOf" srcId="{A551F866-155A-4CC4-9B98-7DACDA482855}" destId="{B3837F80-36D6-4110-8861-0C24F3EA9E31}" srcOrd="2" destOrd="0" presId="urn:microsoft.com/office/officeart/2018/2/layout/IconLabelList"/>
    <dgm:cxn modelId="{1527DC73-09CD-484E-B103-BCB910A69100}" type="presParOf" srcId="{B3837F80-36D6-4110-8861-0C24F3EA9E31}" destId="{FE6F9FE0-9775-46E1-80B2-041BAC2184BA}" srcOrd="0" destOrd="0" presId="urn:microsoft.com/office/officeart/2018/2/layout/IconLabelList"/>
    <dgm:cxn modelId="{B245411B-7E09-4B07-BC7E-D2BF534B5CC0}" type="presParOf" srcId="{B3837F80-36D6-4110-8861-0C24F3EA9E31}" destId="{9D4A3DC4-A577-4859-936F-3FA22849B7CB}" srcOrd="1" destOrd="0" presId="urn:microsoft.com/office/officeart/2018/2/layout/IconLabelList"/>
    <dgm:cxn modelId="{39F2F1EB-972E-4DB8-B419-0CC12C06F243}" type="presParOf" srcId="{B3837F80-36D6-4110-8861-0C24F3EA9E31}" destId="{8FDBB353-B5CE-46B7-9190-155CD5C2AF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6BEAE-621F-41BA-801E-70C101C71AB5}">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400EE-C5A9-4E2F-88C9-E7ED51C3CFEA}">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 hotel review is generally described as the brief statement expressing a person's evaluation of their experience staying at a particular hotel</a:t>
          </a:r>
        </a:p>
      </dsp:txBody>
      <dsp:txXfrm>
        <a:off x="765914" y="2943510"/>
        <a:ext cx="4320000" cy="720000"/>
      </dsp:txXfrm>
    </dsp:sp>
    <dsp:sp modelId="{FE6F9FE0-9775-46E1-80B2-041BAC2184BA}">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DBB353-B5CE-46B7-9190-155CD5C2AFED}">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Hotel review evaluations typically contain feedback on the overall experience by the guests</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61A9E-1577-4680-9066-B0489A83FBA8}"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8F8A7-E139-40EC-B7C4-C08CE780308A}" type="slidenum">
              <a:rPr lang="en-IN" smtClean="0"/>
              <a:t>‹#›</a:t>
            </a:fld>
            <a:endParaRPr lang="en-IN"/>
          </a:p>
        </p:txBody>
      </p:sp>
    </p:spTree>
    <p:extLst>
      <p:ext uri="{BB962C8B-B14F-4D97-AF65-F5344CB8AC3E}">
        <p14:creationId xmlns:p14="http://schemas.microsoft.com/office/powerpoint/2010/main" val="2157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From the above visualisation we can understand that apps with free access are downloaded a lot that is 7588 people has downloaded free versions of application whereas paid versions of application are downloaded over 603 that means it is around 7.35 percentage of the whole data available</a:t>
            </a:r>
          </a:p>
          <a:p>
            <a:r>
              <a:rPr lang="en-IN"/>
              <a:t>Conclusion: from the above visualisation we can conclude that  most of the people are giving preference for the free version of the applications.</a:t>
            </a:r>
          </a:p>
        </p:txBody>
      </p:sp>
      <p:sp>
        <p:nvSpPr>
          <p:cNvPr id="4" name="Slide Number Placeholder 3"/>
          <p:cNvSpPr>
            <a:spLocks noGrp="1"/>
          </p:cNvSpPr>
          <p:nvPr>
            <p:ph type="sldNum" sz="quarter" idx="5"/>
          </p:nvPr>
        </p:nvSpPr>
        <p:spPr/>
        <p:txBody>
          <a:bodyPr/>
          <a:lstStyle/>
          <a:p>
            <a:fld id="{F438AB19-2CD5-4ED6-9083-B99701ABD687}" type="slidenum">
              <a:rPr lang="en-IN" smtClean="0"/>
              <a:t>5</a:t>
            </a:fld>
            <a:endParaRPr lang="en-IN"/>
          </a:p>
        </p:txBody>
      </p:sp>
    </p:spTree>
    <p:extLst>
      <p:ext uri="{BB962C8B-B14F-4D97-AF65-F5344CB8AC3E}">
        <p14:creationId xmlns:p14="http://schemas.microsoft.com/office/powerpoint/2010/main" val="294144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 above visualisation most category available apps are family based category with app count of 1607 second highest is with  Game category with a app-count of 912 , and the least is with beauty related apps with a  count of 42</a:t>
            </a:r>
          </a:p>
        </p:txBody>
      </p:sp>
      <p:sp>
        <p:nvSpPr>
          <p:cNvPr id="4" name="Slide Number Placeholder 3"/>
          <p:cNvSpPr>
            <a:spLocks noGrp="1"/>
          </p:cNvSpPr>
          <p:nvPr>
            <p:ph type="sldNum" sz="quarter" idx="5"/>
          </p:nvPr>
        </p:nvSpPr>
        <p:spPr/>
        <p:txBody>
          <a:bodyPr/>
          <a:lstStyle/>
          <a:p>
            <a:fld id="{F438AB19-2CD5-4ED6-9083-B99701ABD687}" type="slidenum">
              <a:rPr lang="en-IN" smtClean="0"/>
              <a:t>6</a:t>
            </a:fld>
            <a:endParaRPr lang="en-IN"/>
          </a:p>
        </p:txBody>
      </p:sp>
    </p:spTree>
    <p:extLst>
      <p:ext uri="{BB962C8B-B14F-4D97-AF65-F5344CB8AC3E}">
        <p14:creationId xmlns:p14="http://schemas.microsoft.com/office/powerpoint/2010/main" val="221565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From the above visualisation we can observe that  the highest number of application are with the Tools Genre. And the second highest is with Entertainment then follows education, finance, Productivity, lifestyle, Personalization and the  last 3 genres are action medical sports with a count nearer to 300</a:t>
            </a:r>
          </a:p>
          <a:p>
            <a:endParaRPr lang="en-IN"/>
          </a:p>
          <a:p>
            <a:endParaRPr lang="en-IN"/>
          </a:p>
          <a:p>
            <a:r>
              <a:rPr lang="en-IN"/>
              <a:t>So we can observe that tools genre has more than 700 application count </a:t>
            </a:r>
          </a:p>
          <a:p>
            <a:r>
              <a:rPr lang="en-IN"/>
              <a:t>So, by this we can also come to know that a software developer  can focus a lot on “Tools” side of genre  so that they can get lot of downloads.</a:t>
            </a:r>
          </a:p>
        </p:txBody>
      </p:sp>
      <p:sp>
        <p:nvSpPr>
          <p:cNvPr id="4" name="Slide Number Placeholder 3"/>
          <p:cNvSpPr>
            <a:spLocks noGrp="1"/>
          </p:cNvSpPr>
          <p:nvPr>
            <p:ph type="sldNum" sz="quarter" idx="5"/>
          </p:nvPr>
        </p:nvSpPr>
        <p:spPr/>
        <p:txBody>
          <a:bodyPr/>
          <a:lstStyle/>
          <a:p>
            <a:fld id="{F438AB19-2CD5-4ED6-9083-B99701ABD687}" type="slidenum">
              <a:rPr lang="en-IN" smtClean="0"/>
              <a:t>8</a:t>
            </a:fld>
            <a:endParaRPr lang="en-IN"/>
          </a:p>
        </p:txBody>
      </p:sp>
    </p:spTree>
    <p:extLst>
      <p:ext uri="{BB962C8B-B14F-4D97-AF65-F5344CB8AC3E}">
        <p14:creationId xmlns:p14="http://schemas.microsoft.com/office/powerpoint/2010/main" val="267393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From the above visualisation we can observe the distribution of apps based on rating and  6612 applications ca be used by everyone, apps related to teen are 912, 17+ is 357, everyone above 10+ years is 305, adults only 18+ are 3 apps and unrated is 1 app, </a:t>
            </a:r>
          </a:p>
        </p:txBody>
      </p:sp>
      <p:sp>
        <p:nvSpPr>
          <p:cNvPr id="4" name="Slide Number Placeholder 3"/>
          <p:cNvSpPr>
            <a:spLocks noGrp="1"/>
          </p:cNvSpPr>
          <p:nvPr>
            <p:ph type="sldNum" sz="quarter" idx="5"/>
          </p:nvPr>
        </p:nvSpPr>
        <p:spPr/>
        <p:txBody>
          <a:bodyPr/>
          <a:lstStyle/>
          <a:p>
            <a:fld id="{F438AB19-2CD5-4ED6-9083-B99701ABD687}" type="slidenum">
              <a:rPr lang="en-IN" smtClean="0"/>
              <a:t>9</a:t>
            </a:fld>
            <a:endParaRPr lang="en-IN"/>
          </a:p>
        </p:txBody>
      </p:sp>
    </p:spTree>
    <p:extLst>
      <p:ext uri="{BB962C8B-B14F-4D97-AF65-F5344CB8AC3E}">
        <p14:creationId xmlns:p14="http://schemas.microsoft.com/office/powerpoint/2010/main" val="46743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 above visualisation it shows about the top 5 most reviewed apps they are: Facebook, WhatsApp Messenger, Instagram, messenger, Clash of clans.</a:t>
            </a:r>
          </a:p>
          <a:p>
            <a:r>
              <a:rPr lang="en-IN"/>
              <a:t> </a:t>
            </a:r>
          </a:p>
          <a:p>
            <a:r>
              <a:rPr lang="en-IN"/>
              <a:t>Based on the above visualisation we can understand that most of the reviewed app was Facebook  and the fifth  most reviewed app was clash of clans which is a gaming application</a:t>
            </a:r>
          </a:p>
        </p:txBody>
      </p:sp>
      <p:sp>
        <p:nvSpPr>
          <p:cNvPr id="4" name="Slide Number Placeholder 3"/>
          <p:cNvSpPr>
            <a:spLocks noGrp="1"/>
          </p:cNvSpPr>
          <p:nvPr>
            <p:ph type="sldNum" sz="quarter" idx="5"/>
          </p:nvPr>
        </p:nvSpPr>
        <p:spPr/>
        <p:txBody>
          <a:bodyPr/>
          <a:lstStyle/>
          <a:p>
            <a:fld id="{F438AB19-2CD5-4ED6-9083-B99701ABD687}" type="slidenum">
              <a:rPr lang="en-IN" smtClean="0"/>
              <a:t>10</a:t>
            </a:fld>
            <a:endParaRPr lang="en-IN"/>
          </a:p>
        </p:txBody>
      </p:sp>
    </p:spTree>
    <p:extLst>
      <p:ext uri="{BB962C8B-B14F-4D97-AF65-F5344CB8AC3E}">
        <p14:creationId xmlns:p14="http://schemas.microsoft.com/office/powerpoint/2010/main" val="164282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FA3F-F3CE-D745-91CF-5ED9A6930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46E5AA-5865-9EB3-2EC9-907225D23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21BF9B-FC03-77E8-16DF-91D4212F5F98}"/>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DCB2571A-BC4F-2CEB-401C-A7766AF05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85667-BF22-6931-5D26-7A853604F47C}"/>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31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E2E9-6336-61C6-AAF0-EC6E5E92BF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AA2D1F-1718-F526-73FA-8FA3B9347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C87880-ECE7-6BC7-3A30-5C8A4CE15188}"/>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038E902B-CFE3-21DA-D55A-6CA7139B5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E505F-BAD5-2C05-33ED-EA862399DA49}"/>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21576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13603-1549-3858-B52D-007BCD02E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B38354-A4D3-4782-781E-259BB60110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37583-7D5F-1D4B-3FF0-2017EF0F7BE5}"/>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2FCD7A4D-5E89-B01C-1D99-BEC62D043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E9A90-7B2C-3CE8-22A0-C2FB9B9A7A90}"/>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50808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463E-E3F7-9D89-A744-CDAA3E3A4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FD549-6A26-7CB6-7278-60379740D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916A2-51F6-07D4-2F6F-1FFB9A192DBE}"/>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143BDDD4-8A8C-3246-0241-E5EB1C20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52D60-4C77-44A9-D2E6-354EC6F39334}"/>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412884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06F6-4FE6-6E33-51F3-9EAE1A722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373503-17B0-A6C3-DAD9-744D7C4E1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0507E-2F5D-68DB-3CCE-044A88FEAEFC}"/>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0E7768FD-1741-34B5-65F1-6293284D7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58AA9-7E94-0495-EFE3-5C0C99B7F5D8}"/>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251566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43EC-2AFA-A829-57AC-4B814DB836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38298-8B15-0C01-6252-079E72CD65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0E4414-C7CC-FC6C-770D-9D25D205C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5C1408-21B6-565D-4FE1-213B0B6FC6B8}"/>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6" name="Footer Placeholder 5">
            <a:extLst>
              <a:ext uri="{FF2B5EF4-FFF2-40B4-BE49-F238E27FC236}">
                <a16:creationId xmlns:a16="http://schemas.microsoft.com/office/drawing/2014/main" id="{89DE5C6F-1F2E-262C-7047-7A57534E22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20DC5-3AEE-799E-8812-116DC9DC1229}"/>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33717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F28D-B63A-0DE5-C786-2CF81B4316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284D1-EF4F-71F7-D9D9-44C3EA7C6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ED2B9-C7ED-E5CA-CDF2-E5F5A4248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70E45D-CE5D-9A5A-BABF-3E0C0334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684F8-9858-D924-6280-E23143668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324281-FA61-D612-2371-3FFD31282EB6}"/>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8" name="Footer Placeholder 7">
            <a:extLst>
              <a:ext uri="{FF2B5EF4-FFF2-40B4-BE49-F238E27FC236}">
                <a16:creationId xmlns:a16="http://schemas.microsoft.com/office/drawing/2014/main" id="{B9D4AD1A-8012-6E09-71F3-BDB9C0C2D8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D75635-AF52-80B5-205F-955A2BA2F818}"/>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30894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2F54-60CF-7DAE-C8C0-EA4E0F8DF4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F880BC-1582-58CF-05DA-07CBF6CD08D2}"/>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4" name="Footer Placeholder 3">
            <a:extLst>
              <a:ext uri="{FF2B5EF4-FFF2-40B4-BE49-F238E27FC236}">
                <a16:creationId xmlns:a16="http://schemas.microsoft.com/office/drawing/2014/main" id="{C9DC62E3-A88D-93A5-8741-53596A9A14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F01A4A-915B-2125-4023-7009E609D396}"/>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13189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15152-EBF1-DBC3-64E3-B11E88B47A32}"/>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3" name="Footer Placeholder 2">
            <a:extLst>
              <a:ext uri="{FF2B5EF4-FFF2-40B4-BE49-F238E27FC236}">
                <a16:creationId xmlns:a16="http://schemas.microsoft.com/office/drawing/2014/main" id="{B3D75364-8DE0-5FCC-7FE4-F771BDCDC3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82F224-3676-2902-3656-4233C07FB29E}"/>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34108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3864-FCFB-2859-F6B6-612762E87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299A2-E1BA-2380-26B5-CA799224F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CBA512-1393-4785-41A6-0D300B474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3A40D-763E-C154-5210-C0D4CC2AEE96}"/>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6" name="Footer Placeholder 5">
            <a:extLst>
              <a:ext uri="{FF2B5EF4-FFF2-40B4-BE49-F238E27FC236}">
                <a16:creationId xmlns:a16="http://schemas.microsoft.com/office/drawing/2014/main" id="{79600491-BFD2-5054-692A-E67284024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EFCA2-5789-9C8E-4E69-1142F5FDFDDC}"/>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372214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D7AA-8AB0-65C6-9BFE-3F7165748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5F28D1-B4E9-899C-0D9D-749BADC13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0C23EC-061F-ED2C-2D6D-DF496D35A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A6F88-CE93-D857-7CA8-308B572EA971}"/>
              </a:ext>
            </a:extLst>
          </p:cNvPr>
          <p:cNvSpPr>
            <a:spLocks noGrp="1"/>
          </p:cNvSpPr>
          <p:nvPr>
            <p:ph type="dt" sz="half" idx="10"/>
          </p:nvPr>
        </p:nvSpPr>
        <p:spPr/>
        <p:txBody>
          <a:bodyPr/>
          <a:lstStyle/>
          <a:p>
            <a:fld id="{D99BF18B-C54A-400D-9719-01EC4FF2A768}" type="datetimeFigureOut">
              <a:rPr lang="en-IN" smtClean="0"/>
              <a:t>26-04-2023</a:t>
            </a:fld>
            <a:endParaRPr lang="en-IN"/>
          </a:p>
        </p:txBody>
      </p:sp>
      <p:sp>
        <p:nvSpPr>
          <p:cNvPr id="6" name="Footer Placeholder 5">
            <a:extLst>
              <a:ext uri="{FF2B5EF4-FFF2-40B4-BE49-F238E27FC236}">
                <a16:creationId xmlns:a16="http://schemas.microsoft.com/office/drawing/2014/main" id="{D2E57B30-C458-CD5E-EA4B-B4F589644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D36C4-EE1D-74F2-1FE7-2635B884BA3C}"/>
              </a:ext>
            </a:extLst>
          </p:cNvPr>
          <p:cNvSpPr>
            <a:spLocks noGrp="1"/>
          </p:cNvSpPr>
          <p:nvPr>
            <p:ph type="sldNum" sz="quarter" idx="12"/>
          </p:nvPr>
        </p:nvSpPr>
        <p:spPr/>
        <p:txBody>
          <a:bodyPr/>
          <a:lstStyle/>
          <a:p>
            <a:fld id="{D72796B0-B0AE-4994-BF17-8843586D5F36}" type="slidenum">
              <a:rPr lang="en-IN" smtClean="0"/>
              <a:t>‹#›</a:t>
            </a:fld>
            <a:endParaRPr lang="en-IN"/>
          </a:p>
        </p:txBody>
      </p:sp>
    </p:spTree>
    <p:extLst>
      <p:ext uri="{BB962C8B-B14F-4D97-AF65-F5344CB8AC3E}">
        <p14:creationId xmlns:p14="http://schemas.microsoft.com/office/powerpoint/2010/main" val="197978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5AFA2-3AE2-E13B-21A9-14B2465B2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C8FE2A-6302-A150-EEAE-87FF3D273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B7E725-8A83-938C-DE74-FF1B47D1B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BF18B-C54A-400D-9719-01EC4FF2A768}" type="datetimeFigureOut">
              <a:rPr lang="en-IN" smtClean="0"/>
              <a:t>26-04-2023</a:t>
            </a:fld>
            <a:endParaRPr lang="en-IN"/>
          </a:p>
        </p:txBody>
      </p:sp>
      <p:sp>
        <p:nvSpPr>
          <p:cNvPr id="5" name="Footer Placeholder 4">
            <a:extLst>
              <a:ext uri="{FF2B5EF4-FFF2-40B4-BE49-F238E27FC236}">
                <a16:creationId xmlns:a16="http://schemas.microsoft.com/office/drawing/2014/main" id="{3762B4CF-25CE-6795-5110-E9558E0B9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88B452-0FEB-DCD0-15A0-1F105E643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796B0-B0AE-4994-BF17-8843586D5F36}" type="slidenum">
              <a:rPr lang="en-IN" smtClean="0"/>
              <a:t>‹#›</a:t>
            </a:fld>
            <a:endParaRPr lang="en-IN"/>
          </a:p>
        </p:txBody>
      </p:sp>
    </p:spTree>
    <p:extLst>
      <p:ext uri="{BB962C8B-B14F-4D97-AF65-F5344CB8AC3E}">
        <p14:creationId xmlns:p14="http://schemas.microsoft.com/office/powerpoint/2010/main" val="176713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05AD-AD5D-6964-27E6-18BE30014E12}"/>
              </a:ext>
            </a:extLst>
          </p:cNvPr>
          <p:cNvSpPr>
            <a:spLocks noGrp="1"/>
          </p:cNvSpPr>
          <p:nvPr>
            <p:ph type="title"/>
          </p:nvPr>
        </p:nvSpPr>
        <p:spPr>
          <a:xfrm>
            <a:off x="838200" y="365126"/>
            <a:ext cx="10515600" cy="1060552"/>
          </a:xfrm>
        </p:spPr>
        <p:txBody>
          <a:bodyPr>
            <a:normAutofit/>
          </a:bodyPr>
          <a:lstStyle/>
          <a:p>
            <a:r>
              <a:rPr lang="en-US" sz="2000" dirty="0">
                <a:solidFill>
                  <a:schemeClr val="tx2"/>
                </a:solidFill>
                <a:latin typeface="Times New Roman" panose="02020603050405020304" pitchFamily="18" charset="0"/>
                <a:cs typeface="Times New Roman" panose="02020603050405020304" pitchFamily="18" charset="0"/>
              </a:rPr>
              <a:t>Analysis of Google Play store dataset using Big data and performing sentimental analysis for the Hotel reviews</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948F802-F26D-7E57-DC77-43C50F3D290C}"/>
              </a:ext>
            </a:extLst>
          </p:cNvPr>
          <p:cNvSpPr>
            <a:spLocks noGrp="1"/>
          </p:cNvSpPr>
          <p:nvPr>
            <p:ph sz="half" idx="1"/>
          </p:nvPr>
        </p:nvSpPr>
        <p:spPr>
          <a:xfrm>
            <a:off x="2922638" y="1853304"/>
            <a:ext cx="5181600" cy="583278"/>
          </a:xfrm>
        </p:spPr>
        <p:txBody>
          <a:bodyPr/>
          <a:lstStyle/>
          <a:p>
            <a:r>
              <a:rPr lang="en-US" dirty="0"/>
              <a:t>Big Data Final Project – Group 30</a:t>
            </a:r>
            <a:endParaRPr lang="en-IN" dirty="0"/>
          </a:p>
        </p:txBody>
      </p:sp>
      <p:sp>
        <p:nvSpPr>
          <p:cNvPr id="4" name="Content Placeholder 3">
            <a:extLst>
              <a:ext uri="{FF2B5EF4-FFF2-40B4-BE49-F238E27FC236}">
                <a16:creationId xmlns:a16="http://schemas.microsoft.com/office/drawing/2014/main" id="{D507C16B-30CE-60B8-4010-D48F68F1FD0C}"/>
              </a:ext>
            </a:extLst>
          </p:cNvPr>
          <p:cNvSpPr>
            <a:spLocks noGrp="1"/>
          </p:cNvSpPr>
          <p:nvPr>
            <p:ph sz="half" idx="2"/>
          </p:nvPr>
        </p:nvSpPr>
        <p:spPr>
          <a:xfrm>
            <a:off x="6440128" y="3765755"/>
            <a:ext cx="4913671" cy="2411208"/>
          </a:xfrm>
        </p:spPr>
        <p:txBody>
          <a:bodyPr/>
          <a:lstStyle/>
          <a:p>
            <a:r>
              <a:rPr lang="en-US" dirty="0"/>
              <a:t>Submitted By</a:t>
            </a:r>
          </a:p>
          <a:p>
            <a:r>
              <a:rPr lang="en-US" dirty="0"/>
              <a:t>Pavan Sai Pottimuthi</a:t>
            </a:r>
          </a:p>
          <a:p>
            <a:r>
              <a:rPr lang="en-US" dirty="0"/>
              <a:t>Shirish </a:t>
            </a:r>
            <a:r>
              <a:rPr lang="en-US" dirty="0" err="1"/>
              <a:t>kumar</a:t>
            </a:r>
            <a:endParaRPr lang="en-US" dirty="0"/>
          </a:p>
          <a:p>
            <a:r>
              <a:rPr lang="en-US" dirty="0"/>
              <a:t>Shiva Kumar Peddapuram</a:t>
            </a:r>
          </a:p>
          <a:p>
            <a:pPr marL="0" indent="0">
              <a:buNone/>
            </a:pPr>
            <a:endParaRPr lang="en-US" dirty="0"/>
          </a:p>
        </p:txBody>
      </p:sp>
    </p:spTree>
    <p:extLst>
      <p:ext uri="{BB962C8B-B14F-4D97-AF65-F5344CB8AC3E}">
        <p14:creationId xmlns:p14="http://schemas.microsoft.com/office/powerpoint/2010/main" val="280609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E7AE-2DB7-19AB-1B6B-56D96405332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The Top 5 Most Reviewed Apps</a:t>
            </a:r>
          </a:p>
        </p:txBody>
      </p:sp>
      <p:pic>
        <p:nvPicPr>
          <p:cNvPr id="5" name="Content Placeholder 4" descr="Graphical user interface, application, Teams&#10;&#10;Description automatically generated">
            <a:extLst>
              <a:ext uri="{FF2B5EF4-FFF2-40B4-BE49-F238E27FC236}">
                <a16:creationId xmlns:a16="http://schemas.microsoft.com/office/drawing/2014/main" id="{0DC8F26A-4F5F-8CF5-19B2-1ABD6F417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718576"/>
            <a:ext cx="10905066" cy="4307501"/>
          </a:xfrm>
          <a:prstGeom prst="rect">
            <a:avLst/>
          </a:prstGeom>
        </p:spPr>
      </p:pic>
    </p:spTree>
    <p:extLst>
      <p:ext uri="{BB962C8B-B14F-4D97-AF65-F5344CB8AC3E}">
        <p14:creationId xmlns:p14="http://schemas.microsoft.com/office/powerpoint/2010/main" val="75346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5C59-7496-499C-FE45-EF7BF82072B0}"/>
              </a:ext>
            </a:extLst>
          </p:cNvPr>
          <p:cNvSpPr>
            <a:spLocks noGrp="1"/>
          </p:cNvSpPr>
          <p:nvPr>
            <p:ph type="title"/>
          </p:nvPr>
        </p:nvSpPr>
        <p:spPr>
          <a:xfrm>
            <a:off x="1371597" y="348865"/>
            <a:ext cx="10044023" cy="877729"/>
          </a:xfrm>
        </p:spPr>
        <p:txBody>
          <a:bodyPr anchor="ctr">
            <a:normAutofit/>
          </a:bodyPr>
          <a:lstStyle/>
          <a:p>
            <a:r>
              <a:rPr lang="en-US" sz="2800">
                <a:solidFill>
                  <a:srgbClr val="FFFFFF"/>
                </a:solidFill>
              </a:rPr>
              <a:t>What is hotel review?</a:t>
            </a:r>
            <a:br>
              <a:rPr lang="en-US" sz="2800">
                <a:solidFill>
                  <a:srgbClr val="FFFFFF"/>
                </a:solidFill>
              </a:rPr>
            </a:br>
            <a:endParaRPr lang="en-IN" sz="2800">
              <a:solidFill>
                <a:srgbClr val="FFFFFF"/>
              </a:solidFill>
            </a:endParaRPr>
          </a:p>
        </p:txBody>
      </p:sp>
      <p:graphicFrame>
        <p:nvGraphicFramePr>
          <p:cNvPr id="5" name="Content Placeholder 2">
            <a:extLst>
              <a:ext uri="{FF2B5EF4-FFF2-40B4-BE49-F238E27FC236}">
                <a16:creationId xmlns:a16="http://schemas.microsoft.com/office/drawing/2014/main" id="{51491AC7-B81D-7E8D-E743-1AF4070216D7}"/>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615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E988D1-EDE4-7DE8-45A9-80265D72EEB4}"/>
              </a:ext>
            </a:extLst>
          </p:cNvPr>
          <p:cNvSpPr>
            <a:spLocks noGrp="1"/>
          </p:cNvSpPr>
          <p:nvPr>
            <p:ph type="title"/>
          </p:nvPr>
        </p:nvSpPr>
        <p:spPr/>
        <p:txBody>
          <a:bodyPr/>
          <a:lstStyle/>
          <a:p>
            <a:r>
              <a:rPr lang="en-US" dirty="0"/>
              <a:t>Contents</a:t>
            </a:r>
            <a:endParaRPr lang="en-IN" dirty="0"/>
          </a:p>
        </p:txBody>
      </p:sp>
      <p:graphicFrame>
        <p:nvGraphicFramePr>
          <p:cNvPr id="8" name="Table 8">
            <a:extLst>
              <a:ext uri="{FF2B5EF4-FFF2-40B4-BE49-F238E27FC236}">
                <a16:creationId xmlns:a16="http://schemas.microsoft.com/office/drawing/2014/main" id="{E8CA9C8E-17AF-E8D8-0FB7-665A17D9EAAF}"/>
              </a:ext>
            </a:extLst>
          </p:cNvPr>
          <p:cNvGraphicFramePr>
            <a:graphicFrameLocks noGrp="1"/>
          </p:cNvGraphicFramePr>
          <p:nvPr>
            <p:ph idx="1"/>
            <p:extLst>
              <p:ext uri="{D42A27DB-BD31-4B8C-83A1-F6EECF244321}">
                <p14:modId xmlns:p14="http://schemas.microsoft.com/office/powerpoint/2010/main" val="1112204889"/>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952382418"/>
                    </a:ext>
                  </a:extLst>
                </a:gridCol>
                <a:gridCol w="3505199">
                  <a:extLst>
                    <a:ext uri="{9D8B030D-6E8A-4147-A177-3AD203B41FA5}">
                      <a16:colId xmlns:a16="http://schemas.microsoft.com/office/drawing/2014/main" val="2475925509"/>
                    </a:ext>
                  </a:extLst>
                </a:gridCol>
                <a:gridCol w="3505199">
                  <a:extLst>
                    <a:ext uri="{9D8B030D-6E8A-4147-A177-3AD203B41FA5}">
                      <a16:colId xmlns:a16="http://schemas.microsoft.com/office/drawing/2014/main" val="1477101762"/>
                    </a:ext>
                  </a:extLst>
                </a:gridCol>
              </a:tblGrid>
              <a:tr h="370840">
                <a:tc>
                  <a:txBody>
                    <a:bodyPr/>
                    <a:lstStyle/>
                    <a:p>
                      <a:r>
                        <a:rPr lang="en-US" dirty="0"/>
                        <a:t>S.No</a:t>
                      </a:r>
                      <a:endParaRPr lang="en-IN" dirty="0"/>
                    </a:p>
                  </a:txBody>
                  <a:tcPr/>
                </a:tc>
                <a:tc>
                  <a:txBody>
                    <a:bodyPr/>
                    <a:lstStyle/>
                    <a:p>
                      <a:r>
                        <a:rPr lang="en-US" dirty="0"/>
                        <a:t>Topic Name</a:t>
                      </a:r>
                      <a:endParaRPr lang="en-IN" dirty="0"/>
                    </a:p>
                  </a:txBody>
                  <a:tcPr/>
                </a:tc>
                <a:tc>
                  <a:txBody>
                    <a:bodyPr/>
                    <a:lstStyle/>
                    <a:p>
                      <a:r>
                        <a:rPr lang="en-US" dirty="0" err="1"/>
                        <a:t>Page.No</a:t>
                      </a:r>
                      <a:endParaRPr lang="en-IN" dirty="0"/>
                    </a:p>
                  </a:txBody>
                  <a:tcPr/>
                </a:tc>
                <a:extLst>
                  <a:ext uri="{0D108BD9-81ED-4DB2-BD59-A6C34878D82A}">
                    <a16:rowId xmlns:a16="http://schemas.microsoft.com/office/drawing/2014/main" val="3826447984"/>
                  </a:ext>
                </a:extLst>
              </a:tr>
              <a:tr h="370840">
                <a:tc>
                  <a:txBody>
                    <a:bodyPr/>
                    <a:lstStyle/>
                    <a:p>
                      <a:r>
                        <a:rPr lang="en-US" dirty="0"/>
                        <a:t>1</a:t>
                      </a:r>
                      <a:endParaRPr lang="en-IN" dirty="0"/>
                    </a:p>
                  </a:txBody>
                  <a:tcPr/>
                </a:tc>
                <a:tc>
                  <a:txBody>
                    <a:bodyPr/>
                    <a:lstStyle/>
                    <a:p>
                      <a:r>
                        <a:rPr lang="en-US" dirty="0"/>
                        <a:t>Introduction</a:t>
                      </a:r>
                      <a:endParaRPr lang="en-IN" dirty="0"/>
                    </a:p>
                  </a:txBody>
                  <a:tcPr/>
                </a:tc>
                <a:tc>
                  <a:txBody>
                    <a:bodyPr/>
                    <a:lstStyle/>
                    <a:p>
                      <a:endParaRPr lang="en-IN" dirty="0"/>
                    </a:p>
                  </a:txBody>
                  <a:tcPr/>
                </a:tc>
                <a:extLst>
                  <a:ext uri="{0D108BD9-81ED-4DB2-BD59-A6C34878D82A}">
                    <a16:rowId xmlns:a16="http://schemas.microsoft.com/office/drawing/2014/main" val="3046578541"/>
                  </a:ext>
                </a:extLst>
              </a:tr>
              <a:tr h="370840">
                <a:tc>
                  <a:txBody>
                    <a:bodyPr/>
                    <a:lstStyle/>
                    <a:p>
                      <a:r>
                        <a:rPr lang="en-US" dirty="0"/>
                        <a:t>2</a:t>
                      </a:r>
                      <a:endParaRPr lang="en-IN" dirty="0"/>
                    </a:p>
                  </a:txBody>
                  <a:tcPr/>
                </a:tc>
                <a:tc>
                  <a:txBody>
                    <a:bodyPr/>
                    <a:lstStyle/>
                    <a:p>
                      <a:r>
                        <a:rPr lang="en-US" dirty="0"/>
                        <a:t>Problem Statement</a:t>
                      </a:r>
                      <a:endParaRPr lang="en-IN" dirty="0"/>
                    </a:p>
                  </a:txBody>
                  <a:tcPr/>
                </a:tc>
                <a:tc>
                  <a:txBody>
                    <a:bodyPr/>
                    <a:lstStyle/>
                    <a:p>
                      <a:endParaRPr lang="en-IN" dirty="0"/>
                    </a:p>
                  </a:txBody>
                  <a:tcPr/>
                </a:tc>
                <a:extLst>
                  <a:ext uri="{0D108BD9-81ED-4DB2-BD59-A6C34878D82A}">
                    <a16:rowId xmlns:a16="http://schemas.microsoft.com/office/drawing/2014/main" val="1877609205"/>
                  </a:ext>
                </a:extLst>
              </a:tr>
              <a:tr h="370840">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1748337"/>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02055447"/>
                  </a:ext>
                </a:extLst>
              </a:tr>
            </a:tbl>
          </a:graphicData>
        </a:graphic>
      </p:graphicFrame>
    </p:spTree>
    <p:extLst>
      <p:ext uri="{BB962C8B-B14F-4D97-AF65-F5344CB8AC3E}">
        <p14:creationId xmlns:p14="http://schemas.microsoft.com/office/powerpoint/2010/main" val="424781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C8A-EBA9-EBD0-DD02-8D479F2B814F}"/>
              </a:ext>
            </a:extLst>
          </p:cNvPr>
          <p:cNvSpPr>
            <a:spLocks noGrp="1"/>
          </p:cNvSpPr>
          <p:nvPr>
            <p:ph type="title"/>
          </p:nvPr>
        </p:nvSpPr>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id="{F2FE359F-11BD-0652-A484-F02D0F04E9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510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C9A6-8BD3-5332-D1A6-8D41DFE40EEA}"/>
              </a:ext>
            </a:extLst>
          </p:cNvPr>
          <p:cNvSpPr>
            <a:spLocks noGrp="1"/>
          </p:cNvSpPr>
          <p:nvPr>
            <p:ph type="title"/>
          </p:nvPr>
        </p:nvSpPr>
        <p:spPr/>
        <p:txBody>
          <a:bodyPr/>
          <a:lstStyle/>
          <a:p>
            <a:r>
              <a:rPr lang="en-US" dirty="0"/>
              <a:t>Data attributes for google play store</a:t>
            </a:r>
            <a:endParaRPr lang="en-IN" dirty="0"/>
          </a:p>
        </p:txBody>
      </p:sp>
      <p:sp>
        <p:nvSpPr>
          <p:cNvPr id="3" name="Content Placeholder 2">
            <a:extLst>
              <a:ext uri="{FF2B5EF4-FFF2-40B4-BE49-F238E27FC236}">
                <a16:creationId xmlns:a16="http://schemas.microsoft.com/office/drawing/2014/main" id="{F18EC71E-8F5D-26E2-2412-3ED7AEC447FA}"/>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App Name,</a:t>
            </a:r>
          </a:p>
          <a:p>
            <a:pPr marL="514350" indent="-514350">
              <a:buFont typeface="+mj-lt"/>
              <a:buAutoNum type="arabicPeriod"/>
            </a:pPr>
            <a:r>
              <a:rPr lang="en-US" dirty="0"/>
              <a:t>Category,</a:t>
            </a:r>
          </a:p>
          <a:p>
            <a:pPr marL="514350" indent="-514350">
              <a:buFont typeface="+mj-lt"/>
              <a:buAutoNum type="arabicPeriod"/>
            </a:pPr>
            <a:r>
              <a:rPr lang="en-US" dirty="0"/>
              <a:t>Ratings,</a:t>
            </a:r>
          </a:p>
          <a:p>
            <a:pPr marL="514350" indent="-514350">
              <a:buFont typeface="+mj-lt"/>
              <a:buAutoNum type="arabicPeriod"/>
            </a:pPr>
            <a:r>
              <a:rPr lang="en-US" dirty="0"/>
              <a:t>Reviews,</a:t>
            </a:r>
          </a:p>
          <a:p>
            <a:pPr marL="514350" indent="-514350">
              <a:buFont typeface="+mj-lt"/>
              <a:buAutoNum type="arabicPeriod"/>
            </a:pPr>
            <a:r>
              <a:rPr lang="en-US" dirty="0"/>
              <a:t>Installs,</a:t>
            </a:r>
          </a:p>
          <a:p>
            <a:pPr marL="514350" indent="-514350">
              <a:buFont typeface="+mj-lt"/>
              <a:buAutoNum type="arabicPeriod"/>
            </a:pPr>
            <a:r>
              <a:rPr lang="en-US" dirty="0"/>
              <a:t>Size,</a:t>
            </a:r>
          </a:p>
          <a:p>
            <a:pPr marL="514350" indent="-514350">
              <a:buFont typeface="+mj-lt"/>
              <a:buAutoNum type="arabicPeriod"/>
            </a:pPr>
            <a:r>
              <a:rPr lang="en-US" dirty="0"/>
              <a:t>Price,</a:t>
            </a:r>
          </a:p>
          <a:p>
            <a:pPr marL="514350" indent="-514350">
              <a:buFont typeface="+mj-lt"/>
              <a:buAutoNum type="arabicPeriod"/>
            </a:pPr>
            <a:r>
              <a:rPr lang="en-US" dirty="0"/>
              <a:t>Content Rating,</a:t>
            </a:r>
          </a:p>
          <a:p>
            <a:pPr marL="514350" indent="-514350">
              <a:buFont typeface="+mj-lt"/>
              <a:buAutoNum type="arabicPeriod"/>
            </a:pPr>
            <a:r>
              <a:rPr lang="en-US" dirty="0"/>
              <a:t>Last updated,</a:t>
            </a:r>
          </a:p>
          <a:p>
            <a:pPr marL="514350" indent="-514350">
              <a:buFont typeface="+mj-lt"/>
              <a:buAutoNum type="arabicPeriod"/>
            </a:pPr>
            <a:r>
              <a:rPr lang="en-US" dirty="0"/>
              <a:t>Minimum version,</a:t>
            </a:r>
          </a:p>
          <a:p>
            <a:pPr marL="514350" indent="-514350">
              <a:buFont typeface="+mj-lt"/>
              <a:buAutoNum type="arabicPeriod"/>
            </a:pPr>
            <a:r>
              <a:rPr lang="en-US" dirty="0"/>
              <a:t>Latest Version.</a:t>
            </a:r>
          </a:p>
          <a:p>
            <a:pPr marL="0" indent="0">
              <a:buNone/>
            </a:pPr>
            <a:endParaRPr lang="en-IN"/>
          </a:p>
        </p:txBody>
      </p:sp>
    </p:spTree>
    <p:extLst>
      <p:ext uri="{BB962C8B-B14F-4D97-AF65-F5344CB8AC3E}">
        <p14:creationId xmlns:p14="http://schemas.microsoft.com/office/powerpoint/2010/main" val="15610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EACD-8057-AAD0-6126-0CCFEF9C5D3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Visualizations for the Google Play store dataset</a:t>
            </a:r>
          </a:p>
        </p:txBody>
      </p:sp>
      <p:pic>
        <p:nvPicPr>
          <p:cNvPr id="5" name="Content Placeholder 4" descr="Chart, pie chart&#10;&#10;Description automatically generated">
            <a:extLst>
              <a:ext uri="{FF2B5EF4-FFF2-40B4-BE49-F238E27FC236}">
                <a16:creationId xmlns:a16="http://schemas.microsoft.com/office/drawing/2014/main" id="{48BBD3AF-5A5C-FAEB-1852-CF3F224213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177" b="4109"/>
          <a:stretch/>
        </p:blipFill>
        <p:spPr>
          <a:xfrm>
            <a:off x="4857134" y="1165942"/>
            <a:ext cx="6700881" cy="4340124"/>
          </a:xfrm>
          <a:prstGeom prst="rect">
            <a:avLst/>
          </a:prstGeom>
        </p:spPr>
      </p:pic>
    </p:spTree>
    <p:extLst>
      <p:ext uri="{BB962C8B-B14F-4D97-AF65-F5344CB8AC3E}">
        <p14:creationId xmlns:p14="http://schemas.microsoft.com/office/powerpoint/2010/main" val="378832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065A-A54E-E507-C6F9-8EA351FF1AC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Mst category available apps in play store in numbers and in %</a:t>
            </a:r>
          </a:p>
        </p:txBody>
      </p:sp>
      <p:pic>
        <p:nvPicPr>
          <p:cNvPr id="5" name="Content Placeholder 4" descr="pie chart depicting the most category available apps in play store in numbers and in % format">
            <a:extLst>
              <a:ext uri="{FF2B5EF4-FFF2-40B4-BE49-F238E27FC236}">
                <a16:creationId xmlns:a16="http://schemas.microsoft.com/office/drawing/2014/main" id="{6AFF817E-3083-E73E-518C-5A264E687BE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8749" y="450574"/>
            <a:ext cx="7338727" cy="5499652"/>
          </a:xfrm>
          <a:prstGeom prst="rect">
            <a:avLst/>
          </a:prstGeom>
        </p:spPr>
      </p:pic>
    </p:spTree>
    <p:extLst>
      <p:ext uri="{BB962C8B-B14F-4D97-AF65-F5344CB8AC3E}">
        <p14:creationId xmlns:p14="http://schemas.microsoft.com/office/powerpoint/2010/main" val="93752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A63D-8E7F-52F6-DCA1-A40BFA6054A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Total App installation for each category</a:t>
            </a:r>
          </a:p>
        </p:txBody>
      </p:sp>
      <p:pic>
        <p:nvPicPr>
          <p:cNvPr id="5" name="Content Placeholder 4" descr="Chart, bar chart&#10;&#10;Description automatically generated">
            <a:extLst>
              <a:ext uri="{FF2B5EF4-FFF2-40B4-BE49-F238E27FC236}">
                <a16:creationId xmlns:a16="http://schemas.microsoft.com/office/drawing/2014/main" id="{1184EA63-F84B-57DD-31A1-C1B8A69B6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16934"/>
            <a:ext cx="7188199" cy="4420742"/>
          </a:xfrm>
          <a:prstGeom prst="rect">
            <a:avLst/>
          </a:prstGeom>
        </p:spPr>
      </p:pic>
    </p:spTree>
    <p:extLst>
      <p:ext uri="{BB962C8B-B14F-4D97-AF65-F5344CB8AC3E}">
        <p14:creationId xmlns:p14="http://schemas.microsoft.com/office/powerpoint/2010/main" val="3068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5B10-B146-8046-7A33-57CBBC0058A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solidFill>
                  <a:srgbClr val="FFFFFF"/>
                </a:solidFill>
              </a:rPr>
              <a:t>Highest number of genres in </a:t>
            </a:r>
            <a:r>
              <a:rPr lang="en-US" sz="3600" err="1">
                <a:solidFill>
                  <a:srgbClr val="FFFFFF"/>
                </a:solidFill>
              </a:rPr>
              <a:t>Playstore</a:t>
            </a:r>
            <a:endParaRPr lang="en-US" sz="3600" kern="1200">
              <a:solidFill>
                <a:srgbClr val="FFFFFF"/>
              </a:solidFill>
              <a:latin typeface="+mj-lt"/>
              <a:ea typeface="+mj-ea"/>
              <a:cs typeface="+mj-cs"/>
            </a:endParaRPr>
          </a:p>
        </p:txBody>
      </p:sp>
      <p:pic>
        <p:nvPicPr>
          <p:cNvPr id="5" name="Content Placeholder 4" descr="Chart, bar chart">
            <a:extLst>
              <a:ext uri="{FF2B5EF4-FFF2-40B4-BE49-F238E27FC236}">
                <a16:creationId xmlns:a16="http://schemas.microsoft.com/office/drawing/2014/main" id="{7B1E3EB8-AD71-7635-9A2B-DC72D0F55F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1198680"/>
            <a:ext cx="6780700" cy="4458310"/>
          </a:xfrm>
          <a:prstGeom prst="rect">
            <a:avLst/>
          </a:prstGeom>
        </p:spPr>
      </p:pic>
    </p:spTree>
    <p:extLst>
      <p:ext uri="{BB962C8B-B14F-4D97-AF65-F5344CB8AC3E}">
        <p14:creationId xmlns:p14="http://schemas.microsoft.com/office/powerpoint/2010/main" val="194258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A45D-4257-1240-63E1-3F290A45A9B3}"/>
              </a:ext>
            </a:extLst>
          </p:cNvPr>
          <p:cNvSpPr>
            <a:spLocks noGrp="1"/>
          </p:cNvSpPr>
          <p:nvPr>
            <p:ph type="title"/>
          </p:nvPr>
        </p:nvSpPr>
        <p:spPr>
          <a:xfrm>
            <a:off x="786581" y="157317"/>
            <a:ext cx="10567219" cy="1002890"/>
          </a:xfrm>
        </p:spPr>
        <p:txBody>
          <a:bodyPr/>
          <a:lstStyle/>
          <a:p>
            <a:r>
              <a:rPr lang="en-US"/>
              <a:t>Distribution of apps based on rating</a:t>
            </a:r>
            <a:endParaRPr lang="en-IN"/>
          </a:p>
        </p:txBody>
      </p:sp>
      <p:pic>
        <p:nvPicPr>
          <p:cNvPr id="5" name="Content Placeholder 4" descr="Chart, pie chart&#10;&#10;Description automatically generated">
            <a:extLst>
              <a:ext uri="{FF2B5EF4-FFF2-40B4-BE49-F238E27FC236}">
                <a16:creationId xmlns:a16="http://schemas.microsoft.com/office/drawing/2014/main" id="{300F7000-ACD5-6D8C-F7A0-4546510B4B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4426" y="1396181"/>
            <a:ext cx="8242727" cy="4780782"/>
          </a:xfrm>
        </p:spPr>
      </p:pic>
    </p:spTree>
    <p:extLst>
      <p:ext uri="{BB962C8B-B14F-4D97-AF65-F5344CB8AC3E}">
        <p14:creationId xmlns:p14="http://schemas.microsoft.com/office/powerpoint/2010/main" val="373865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503</Words>
  <Application>Microsoft Office PowerPoint</Application>
  <PresentationFormat>Widescreen</PresentationFormat>
  <Paragraphs>54</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Analysis of Google Play store dataset using Big data and performing sentimental analysis for the Hotel reviews</vt:lpstr>
      <vt:lpstr>Contents</vt:lpstr>
      <vt:lpstr>Introduction:</vt:lpstr>
      <vt:lpstr>Data attributes for google play store</vt:lpstr>
      <vt:lpstr>Visualizations for the Google Play store dataset</vt:lpstr>
      <vt:lpstr>Mst category available apps in play store in numbers and in %</vt:lpstr>
      <vt:lpstr>Total App installation for each category</vt:lpstr>
      <vt:lpstr>Highest number of genres in Playstore</vt:lpstr>
      <vt:lpstr>Distribution of apps based on rating</vt:lpstr>
      <vt:lpstr>The Top 5 Most Reviewed Apps</vt:lpstr>
      <vt:lpstr>What is hotel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 store dataset using Big data and performing sentimental analysis for the Hotel reviews</dc:title>
  <dc:creator>Peddapuram Shiva Kumar</dc:creator>
  <cp:lastModifiedBy>Peddapuram Shiva Kumar</cp:lastModifiedBy>
  <cp:revision>6</cp:revision>
  <dcterms:created xsi:type="dcterms:W3CDTF">2023-04-24T16:31:46Z</dcterms:created>
  <dcterms:modified xsi:type="dcterms:W3CDTF">2023-04-26T04:34:50Z</dcterms:modified>
</cp:coreProperties>
</file>