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70" r:id="rId4"/>
    <p:sldId id="273" r:id="rId5"/>
    <p:sldId id="257" r:id="rId6"/>
    <p:sldId id="260" r:id="rId7"/>
    <p:sldId id="272" r:id="rId8"/>
    <p:sldId id="271" r:id="rId9"/>
    <p:sldId id="274" r:id="rId10"/>
    <p:sldId id="263" r:id="rId11"/>
    <p:sldId id="269"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F8EEF9-B85A-4488-9164-DAE372A45306}" type="datetimeFigureOut">
              <a:rPr lang="en-US" smtClean="0"/>
              <a:t>4/7/2023</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1010D215-9A2B-4531-95E9-D441E0BDCFCC}"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638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8EEF9-B85A-4488-9164-DAE372A4530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1373138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8EEF9-B85A-4488-9164-DAE372A4530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80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8EEF9-B85A-4488-9164-DAE372A4530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234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8EEF9-B85A-4488-9164-DAE372A4530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160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F8EEF9-B85A-4488-9164-DAE372A45306}"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0D215-9A2B-4531-95E9-D441E0BDCFCC}"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379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F8EEF9-B85A-4488-9164-DAE372A45306}" type="datetimeFigureOut">
              <a:rPr lang="en-US" smtClean="0"/>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376616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F8EEF9-B85A-4488-9164-DAE372A45306}" type="datetimeFigureOut">
              <a:rPr lang="en-US" smtClean="0"/>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2734544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F8EEF9-B85A-4488-9164-DAE372A45306}" type="datetimeFigureOut">
              <a:rPr lang="en-US" smtClean="0"/>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2852764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F8EEF9-B85A-4488-9164-DAE372A45306}"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0D215-9A2B-4531-95E9-D441E0BDCFCC}"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617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CF8EEF9-B85A-4488-9164-DAE372A45306}" type="datetimeFigureOut">
              <a:rPr lang="en-US" smtClean="0"/>
              <a:t>4/7/2023</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1010D215-9A2B-4531-95E9-D441E0BDCFCC}"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6926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CF8EEF9-B85A-4488-9164-DAE372A45306}" type="datetimeFigureOut">
              <a:rPr lang="en-US" smtClean="0"/>
              <a:t>4/7/2023</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1010D215-9A2B-4531-95E9-D441E0BDCFCC}" type="slidenum">
              <a:rPr lang="en-US" smtClean="0"/>
              <a:t>‹#›</a:t>
            </a:fld>
            <a:endParaRPr lang="en-US"/>
          </a:p>
        </p:txBody>
      </p:sp>
    </p:spTree>
    <p:extLst>
      <p:ext uri="{BB962C8B-B14F-4D97-AF65-F5344CB8AC3E}">
        <p14:creationId xmlns:p14="http://schemas.microsoft.com/office/powerpoint/2010/main" val="10460475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packtpub.com/product/hands-on-data-science-for-marketing/9781800202089" TargetMode="External"/><Relationship Id="rId3" Type="http://schemas.openxmlformats.org/officeDocument/2006/relationships/hyperlink" Target="https://d3js.org/" TargetMode="External"/><Relationship Id="rId7" Type="http://schemas.openxmlformats.org/officeDocument/2006/relationships/hyperlink" Target="https://www.oreilly.com/library/view/data-science-from/9781492041122/" TargetMode="External"/><Relationship Id="rId2" Type="http://schemas.openxmlformats.org/officeDocument/2006/relationships/hyperlink" Target="https://developer.twitter.com/en/docs" TargetMode="External"/><Relationship Id="rId1" Type="http://schemas.openxmlformats.org/officeDocument/2006/relationships/slideLayout" Target="../slideLayouts/slideLayout2.xml"/><Relationship Id="rId6" Type="http://schemas.openxmlformats.org/officeDocument/2006/relationships/hyperlink" Target="https://jakevdp.github.io/PythonDataScienceHandbook/" TargetMode="External"/><Relationship Id="rId5" Type="http://schemas.openxmlformats.org/officeDocument/2006/relationships/hyperlink" Target="https://www.oreilly.com/library/view/python-for-data/9781491957653/" TargetMode="External"/><Relationship Id="rId4" Type="http://schemas.openxmlformats.org/officeDocument/2006/relationships/hyperlink" Target="http://shop.oreilly.com/product/0636920030195.d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8</a:t>
            </a:r>
          </a:p>
        </p:txBody>
      </p:sp>
      <p:sp>
        <p:nvSpPr>
          <p:cNvPr id="3" name="Subtitle 2"/>
          <p:cNvSpPr>
            <a:spLocks noGrp="1"/>
          </p:cNvSpPr>
          <p:nvPr>
            <p:ph type="subTitle" idx="1"/>
          </p:nvPr>
        </p:nvSpPr>
        <p:spPr>
          <a:xfrm>
            <a:off x="6324600" y="3611607"/>
            <a:ext cx="2133600" cy="1199704"/>
          </a:xfrm>
        </p:spPr>
        <p:txBody>
          <a:bodyPr/>
          <a:lstStyle/>
          <a:p>
            <a:r>
              <a:rPr lang="en-US" dirty="0"/>
              <a:t>Group-04</a:t>
            </a:r>
          </a:p>
        </p:txBody>
      </p:sp>
    </p:spTree>
    <p:extLst>
      <p:ext uri="{BB962C8B-B14F-4D97-AF65-F5344CB8AC3E}">
        <p14:creationId xmlns:p14="http://schemas.microsoft.com/office/powerpoint/2010/main" val="2664412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effectLst/>
              </a:rPr>
              <a:t>Next week scope</a:t>
            </a:r>
            <a:endParaRPr lang="en-US" dirty="0"/>
          </a:p>
        </p:txBody>
      </p:sp>
      <p:sp>
        <p:nvSpPr>
          <p:cNvPr id="2" name="Content Placeholder 1"/>
          <p:cNvSpPr>
            <a:spLocks noGrp="1"/>
          </p:cNvSpPr>
          <p:nvPr>
            <p:ph idx="1"/>
          </p:nvPr>
        </p:nvSpPr>
        <p:spPr/>
        <p:txBody>
          <a:bodyPr>
            <a:normAutofit fontScale="85000" lnSpcReduction="10000"/>
          </a:bodyPr>
          <a:lstStyle/>
          <a:p>
            <a:pPr lvl="0"/>
            <a:r>
              <a:rPr lang="en-US" dirty="0"/>
              <a:t>For the fifth question, We could create a recommendation system that suggests Twitter users to follow based on their interests, hashtags they use in their tweets, and the users they follow.</a:t>
            </a:r>
          </a:p>
          <a:p>
            <a:pPr lvl="0"/>
            <a:r>
              <a:rPr lang="en-US" dirty="0"/>
              <a:t>Additionally, We could explore the relationships between users and their tags (or interests) and perform sentiment analysis to find out what topics they are interested in and how they feel about them.</a:t>
            </a:r>
          </a:p>
          <a:p>
            <a:pPr lvl="0"/>
            <a:r>
              <a:rPr lang="en-US" dirty="0"/>
              <a:t>We could also visualize some of the insights We discover using </a:t>
            </a:r>
            <a:r>
              <a:rPr lang="en-US" dirty="0" err="1"/>
              <a:t>matplotlib</a:t>
            </a:r>
            <a:r>
              <a:rPr lang="en-US" dirty="0"/>
              <a:t> or another visualization library to make them easier to interpret and understand.</a:t>
            </a:r>
          </a:p>
        </p:txBody>
      </p:sp>
    </p:spTree>
    <p:extLst>
      <p:ext uri="{BB962C8B-B14F-4D97-AF65-F5344CB8AC3E}">
        <p14:creationId xmlns:p14="http://schemas.microsoft.com/office/powerpoint/2010/main" val="3868522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 </a:t>
            </a:r>
          </a:p>
        </p:txBody>
      </p:sp>
      <p:sp>
        <p:nvSpPr>
          <p:cNvPr id="2" name="Content Placeholder 1"/>
          <p:cNvSpPr>
            <a:spLocks noGrp="1"/>
          </p:cNvSpPr>
          <p:nvPr>
            <p:ph idx="1"/>
          </p:nvPr>
        </p:nvSpPr>
        <p:spPr/>
        <p:txBody>
          <a:bodyPr>
            <a:normAutofit fontScale="85000" lnSpcReduction="10000"/>
          </a:bodyPr>
          <a:lstStyle/>
          <a:p>
            <a:r>
              <a:rPr lang="en-US" dirty="0"/>
              <a:t>In conclusion, developing a model for sentiment analysis on Twitter data can provide valuable insights into how people perceive a particular topic, brand, or event. In this project, we will use the Twitter Friends dataset available on </a:t>
            </a:r>
            <a:r>
              <a:rPr lang="en-US" dirty="0" err="1"/>
              <a:t>Kaggle</a:t>
            </a:r>
            <a:r>
              <a:rPr lang="en-US" dirty="0"/>
              <a:t> and follow the standard steps of feature extraction, model selection, evaluation, and deployment to develop an accurate and efficient sentiment analysis model. By implementing different machine learning algorithms and techniques, we can compare their performance and select the best-performing model for real-time sentiment analysis of Twitter data. This project can have applications in various industries, including marketing, finance, politics, and social media analysis.</a:t>
            </a:r>
          </a:p>
        </p:txBody>
      </p:sp>
    </p:spTree>
    <p:extLst>
      <p:ext uri="{BB962C8B-B14F-4D97-AF65-F5344CB8AC3E}">
        <p14:creationId xmlns:p14="http://schemas.microsoft.com/office/powerpoint/2010/main" val="302275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a:t>
            </a:r>
          </a:p>
        </p:txBody>
      </p:sp>
      <p:sp>
        <p:nvSpPr>
          <p:cNvPr id="2" name="Content Placeholder 1"/>
          <p:cNvSpPr>
            <a:spLocks noGrp="1"/>
          </p:cNvSpPr>
          <p:nvPr>
            <p:ph idx="1"/>
          </p:nvPr>
        </p:nvSpPr>
        <p:spPr/>
        <p:txBody>
          <a:bodyPr>
            <a:normAutofit fontScale="62500" lnSpcReduction="20000"/>
          </a:bodyPr>
          <a:lstStyle/>
          <a:p>
            <a:r>
              <a:rPr lang="en-US" dirty="0"/>
              <a:t>Twitter API documentation: </a:t>
            </a:r>
            <a:r>
              <a:rPr lang="en-US" u="sng" dirty="0">
                <a:hlinkClick r:id="rId2"/>
              </a:rPr>
              <a:t>https://developer.twitter.com/en/docs</a:t>
            </a:r>
            <a:endParaRPr lang="en-US" dirty="0"/>
          </a:p>
          <a:p>
            <a:r>
              <a:rPr lang="en-US" dirty="0"/>
              <a:t>D3.js documentation: </a:t>
            </a:r>
            <a:r>
              <a:rPr lang="en-US" u="sng" dirty="0">
                <a:hlinkClick r:id="rId3"/>
              </a:rPr>
              <a:t>https://d3js.org/</a:t>
            </a:r>
            <a:endParaRPr lang="en-US" dirty="0"/>
          </a:p>
          <a:p>
            <a:r>
              <a:rPr lang="en-US" dirty="0"/>
              <a:t>"Mining the Social Web" book by Matthew A. Russell: </a:t>
            </a:r>
            <a:r>
              <a:rPr lang="en-US" u="sng" dirty="0">
                <a:hlinkClick r:id="rId4"/>
              </a:rPr>
              <a:t>http://shop.oreilly.com/product/0636920030195.do</a:t>
            </a:r>
            <a:endParaRPr lang="en-US" dirty="0"/>
          </a:p>
          <a:p>
            <a:r>
              <a:rPr lang="en-US" dirty="0"/>
              <a:t>"Python for Data Analysis" book by Wes McKinney: </a:t>
            </a:r>
            <a:r>
              <a:rPr lang="en-US" u="sng" dirty="0">
                <a:hlinkClick r:id="rId5"/>
              </a:rPr>
              <a:t>https://www.oreilly.com/library/view/python-for-data/9781491957653/</a:t>
            </a:r>
            <a:endParaRPr lang="en-US" dirty="0"/>
          </a:p>
          <a:p>
            <a:r>
              <a:rPr lang="en-US" dirty="0"/>
              <a:t>"Python Data Science Handbook" by Jake </a:t>
            </a:r>
            <a:r>
              <a:rPr lang="en-US" dirty="0" err="1"/>
              <a:t>VanderPlas</a:t>
            </a:r>
            <a:r>
              <a:rPr lang="en-US" dirty="0"/>
              <a:t>: </a:t>
            </a:r>
            <a:r>
              <a:rPr lang="en-US" u="sng" dirty="0">
                <a:hlinkClick r:id="rId6"/>
              </a:rPr>
              <a:t>https://jakevdp.github.io/PythonDataScienceHandbook/</a:t>
            </a:r>
            <a:endParaRPr lang="en-US" dirty="0"/>
          </a:p>
          <a:p>
            <a:r>
              <a:rPr lang="en-US" dirty="0"/>
              <a:t>"Data Science from Scratch" book by Joel Grus: </a:t>
            </a:r>
            <a:r>
              <a:rPr lang="en-US" u="sng" dirty="0">
                <a:hlinkClick r:id="rId7"/>
              </a:rPr>
              <a:t>https://www.oreilly.com/library/view/data-science-from/9781492041122/</a:t>
            </a:r>
            <a:endParaRPr lang="en-US" dirty="0"/>
          </a:p>
          <a:p>
            <a:r>
              <a:rPr lang="en-US" dirty="0"/>
              <a:t>"Hands-On Data Science for Marketing" book by Yoon </a:t>
            </a:r>
            <a:r>
              <a:rPr lang="en-US" dirty="0" err="1"/>
              <a:t>Hyup</a:t>
            </a:r>
            <a:r>
              <a:rPr lang="en-US" dirty="0"/>
              <a:t> Hwang and Sinan </a:t>
            </a:r>
            <a:r>
              <a:rPr lang="en-US" dirty="0" err="1"/>
              <a:t>Ozdemir</a:t>
            </a:r>
            <a:r>
              <a:rPr lang="en-US" dirty="0"/>
              <a:t>: </a:t>
            </a:r>
            <a:r>
              <a:rPr lang="en-US" u="sng" dirty="0">
                <a:hlinkClick r:id="rId8"/>
              </a:rPr>
              <a:t>https://www.packtpub.com/product/hands-on-data-science-for-marketing/9781800202089</a:t>
            </a:r>
            <a:endParaRPr lang="en-US" dirty="0"/>
          </a:p>
        </p:txBody>
      </p:sp>
    </p:spTree>
    <p:extLst>
      <p:ext uri="{BB962C8B-B14F-4D97-AF65-F5344CB8AC3E}">
        <p14:creationId xmlns:p14="http://schemas.microsoft.com/office/powerpoint/2010/main" val="621391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1C427095-530D-62D8-B717-0F3DDC2D68DE}"/>
              </a:ext>
            </a:extLst>
          </p:cNvPr>
          <p:cNvPicPr>
            <a:picLocks noChangeAspect="1"/>
          </p:cNvPicPr>
          <p:nvPr/>
        </p:nvPicPr>
        <p:blipFill rotWithShape="1">
          <a:blip r:embed="rId2">
            <a:duotone>
              <a:schemeClr val="bg2">
                <a:shade val="45000"/>
                <a:satMod val="135000"/>
              </a:schemeClr>
              <a:prstClr val="white"/>
            </a:duotone>
            <a:alphaModFix amt="50000"/>
          </a:blip>
          <a:srcRect l="18002"/>
          <a:stretch/>
        </p:blipFill>
        <p:spPr>
          <a:xfrm>
            <a:off x="228" y="10"/>
            <a:ext cx="9143772" cy="6857990"/>
          </a:xfrm>
          <a:prstGeom prst="rect">
            <a:avLst/>
          </a:prstGeom>
        </p:spPr>
      </p:pic>
      <p:cxnSp>
        <p:nvCxnSpPr>
          <p:cNvPr id="11" name="Straight Connector 1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Title 2"/>
          <p:cNvSpPr>
            <a:spLocks noGrp="1"/>
          </p:cNvSpPr>
          <p:nvPr>
            <p:ph type="title"/>
          </p:nvPr>
        </p:nvSpPr>
        <p:spPr>
          <a:xfrm>
            <a:off x="1088684" y="804519"/>
            <a:ext cx="7202456" cy="1049235"/>
          </a:xfrm>
        </p:spPr>
        <p:txBody>
          <a:bodyPr>
            <a:normAutofit/>
          </a:bodyPr>
          <a:lstStyle/>
          <a:p>
            <a:r>
              <a:rPr lang="en-US" dirty="0">
                <a:effectLst/>
              </a:rPr>
              <a:t>Objective</a:t>
            </a:r>
          </a:p>
        </p:txBody>
      </p:sp>
      <p:sp>
        <p:nvSpPr>
          <p:cNvPr id="13" name="Rectangle 1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1088684" y="2015732"/>
            <a:ext cx="7202456" cy="3450613"/>
          </a:xfrm>
        </p:spPr>
        <p:txBody>
          <a:bodyPr>
            <a:normAutofit/>
          </a:bodyPr>
          <a:lstStyle/>
          <a:p>
            <a:r>
              <a:rPr lang="en-US" dirty="0">
                <a:latin typeface="Times New Roman" panose="02020603050405020304" pitchFamily="18" charset="0"/>
                <a:cs typeface="Times New Roman" panose="02020603050405020304" pitchFamily="18" charset="0"/>
              </a:rPr>
              <a:t>The main aim of our project is to contribute to the field of sentiment analysis and provide a useful tool for analyzing social media data. By leveraging the power of natural language processing, we aim to develop a model that can classify tweets as positive, negative, or neutral based on the language used and the overall sentiment expressed. We believe that such a tool will be valuable for businesses, researchers, and individuals looking to gain insights from social media data</a:t>
            </a:r>
          </a:p>
        </p:txBody>
      </p:sp>
      <p:pic>
        <p:nvPicPr>
          <p:cNvPr id="15" name="Picture 1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7" name="Straight Connector 1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303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rPr>
              <a:t>Approach</a:t>
            </a:r>
          </a:p>
        </p:txBody>
      </p:sp>
      <p:sp>
        <p:nvSpPr>
          <p:cNvPr id="2" name="Content Placeholder 1"/>
          <p:cNvSpPr>
            <a:spLocks noGrp="1"/>
          </p:cNvSpPr>
          <p:nvPr>
            <p:ph idx="1"/>
          </p:nvPr>
        </p:nvSpPr>
        <p:spPr/>
        <p:txBody>
          <a:bodyPr>
            <a:normAutofit fontScale="77500" lnSpcReduction="20000"/>
          </a:bodyPr>
          <a:lstStyle/>
          <a:p>
            <a:r>
              <a:rPr lang="en-US" dirty="0"/>
              <a:t>Step 1: Reading the CSV file The first step is to read the CSV file that contains Twitter data using pandas </a:t>
            </a:r>
            <a:r>
              <a:rPr lang="en-US" dirty="0" err="1"/>
              <a:t>read_csv</a:t>
            </a:r>
            <a:r>
              <a:rPr lang="en-US" dirty="0"/>
              <a:t>() function. However, there is a problem reading the CSV file since there are commas in the array of the last columns "friends". To handle this, the </a:t>
            </a:r>
            <a:r>
              <a:rPr lang="en-US" dirty="0" err="1"/>
              <a:t>read_csv</a:t>
            </a:r>
            <a:r>
              <a:rPr lang="en-US" dirty="0"/>
              <a:t>() function uses a regular expression to consider only the commas that are NOT followed by a whitespace.</a:t>
            </a:r>
          </a:p>
          <a:p>
            <a:r>
              <a:rPr lang="en-US" dirty="0"/>
              <a:t>Step 2: Exploring and cleaning the data After reading the CSV file, the next step is to explore and clean the data. Many columns do not have the correct data type, so the following transformations are applied:</a:t>
            </a:r>
          </a:p>
          <a:p>
            <a:pPr lvl="0"/>
            <a:r>
              <a:rPr lang="en-US" dirty="0"/>
              <a:t>Strip quotes from the 'id', '</a:t>
            </a:r>
            <a:r>
              <a:rPr lang="en-US" dirty="0" err="1"/>
              <a:t>screenName</a:t>
            </a:r>
            <a:r>
              <a:rPr lang="en-US" dirty="0"/>
              <a:t>', 'avatar', '</a:t>
            </a:r>
            <a:r>
              <a:rPr lang="en-US" dirty="0" err="1"/>
              <a:t>lang</a:t>
            </a:r>
            <a:r>
              <a:rPr lang="en-US" dirty="0"/>
              <a:t>', and '</a:t>
            </a:r>
            <a:r>
              <a:rPr lang="en-US" dirty="0" err="1"/>
              <a:t>tweetId</a:t>
            </a:r>
            <a:r>
              <a:rPr lang="en-US" dirty="0"/>
              <a:t>' columns.</a:t>
            </a:r>
          </a:p>
          <a:p>
            <a:pPr lvl="0"/>
            <a:r>
              <a:rPr lang="en-US" dirty="0"/>
              <a:t>Convert the 'id' and '</a:t>
            </a:r>
            <a:r>
              <a:rPr lang="en-US" dirty="0" err="1"/>
              <a:t>tweetId</a:t>
            </a:r>
            <a:r>
              <a:rPr lang="en-US" dirty="0"/>
              <a:t>' columns to integer data type.</a:t>
            </a:r>
          </a:p>
        </p:txBody>
      </p:sp>
    </p:spTree>
    <p:extLst>
      <p:ext uri="{BB962C8B-B14F-4D97-AF65-F5344CB8AC3E}">
        <p14:creationId xmlns:p14="http://schemas.microsoft.com/office/powerpoint/2010/main" val="3555214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119E7E-F18C-F558-A62E-5249C1AED6B7}"/>
              </a:ext>
            </a:extLst>
          </p:cNvPr>
          <p:cNvSpPr>
            <a:spLocks noGrp="1"/>
          </p:cNvSpPr>
          <p:nvPr>
            <p:ph idx="1"/>
          </p:nvPr>
        </p:nvSpPr>
        <p:spPr>
          <a:xfrm>
            <a:off x="990599" y="1904999"/>
            <a:ext cx="8153401" cy="3561347"/>
          </a:xfrm>
        </p:spPr>
        <p:txBody>
          <a:bodyPr>
            <a:normAutofit/>
          </a:bodyPr>
          <a:lstStyle/>
          <a:p>
            <a:r>
              <a:rPr lang="en-US" dirty="0"/>
              <a:t>Step 3: Sentiment Analysis on Friends The third step involves performing sentiment analysis on the 'tags' column. First, a function is defined to convert the string representation of tags to a list of dictionaries. Then, another function is defined to extract the tag information from the tag's column. Finally, sentiment analysis is performed on the '</a:t>
            </a:r>
            <a:r>
              <a:rPr lang="en-US" dirty="0" err="1"/>
              <a:t>tag_text</a:t>
            </a:r>
            <a:r>
              <a:rPr lang="en-US" dirty="0"/>
              <a:t>' column using the </a:t>
            </a:r>
            <a:r>
              <a:rPr lang="en-US" dirty="0" err="1"/>
              <a:t>TextBlob</a:t>
            </a:r>
            <a:r>
              <a:rPr lang="en-US" dirty="0"/>
              <a:t> library. The sentiment scores are stored in the '</a:t>
            </a:r>
            <a:r>
              <a:rPr lang="en-US" dirty="0" err="1"/>
              <a:t>tag_sentiment</a:t>
            </a:r>
            <a:r>
              <a:rPr lang="en-US" dirty="0"/>
              <a:t>' column.</a:t>
            </a:r>
          </a:p>
          <a:p>
            <a:r>
              <a:rPr lang="en-US" dirty="0"/>
              <a:t>Step 4: Recommendations The fourth step is to provide recommendations for Twitter users to follow. </a:t>
            </a:r>
          </a:p>
          <a:p>
            <a:endParaRPr lang="en-IN" dirty="0"/>
          </a:p>
        </p:txBody>
      </p:sp>
    </p:spTree>
    <p:extLst>
      <p:ext uri="{BB962C8B-B14F-4D97-AF65-F5344CB8AC3E}">
        <p14:creationId xmlns:p14="http://schemas.microsoft.com/office/powerpoint/2010/main" val="165949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effectLst/>
              </a:rPr>
              <a:t>OUTCOMES:</a:t>
            </a:r>
          </a:p>
        </p:txBody>
      </p:sp>
      <p:sp>
        <p:nvSpPr>
          <p:cNvPr id="2" name="Content Placeholder 1"/>
          <p:cNvSpPr>
            <a:spLocks noGrp="1"/>
          </p:cNvSpPr>
          <p:nvPr>
            <p:ph idx="1"/>
          </p:nvPr>
        </p:nvSpPr>
        <p:spPr/>
        <p:txBody>
          <a:bodyPr>
            <a:normAutofit fontScale="70000" lnSpcReduction="20000"/>
          </a:bodyPr>
          <a:lstStyle/>
          <a:p>
            <a:r>
              <a:rPr lang="en-US" dirty="0"/>
              <a:t>In addition to the screenname of the user with the most followers, you could also find the user with the most friends and display their screenname.</a:t>
            </a:r>
          </a:p>
          <a:p>
            <a:r>
              <a:rPr lang="en-US" dirty="0"/>
              <a:t>For the fourth question, you could also find the couple of users with the highest number of followers they have in common.</a:t>
            </a:r>
          </a:p>
          <a:p>
            <a:r>
              <a:rPr lang="en-US" dirty="0"/>
              <a:t>For the fifth question, you could create a recommendation system that suggests Twitter users to follow based on their interests, </a:t>
            </a:r>
            <a:r>
              <a:rPr lang="en-US" dirty="0" err="1"/>
              <a:t>hashtags</a:t>
            </a:r>
            <a:r>
              <a:rPr lang="en-US" dirty="0"/>
              <a:t> they use in their tweets, and the users they follow.</a:t>
            </a:r>
          </a:p>
          <a:p>
            <a:r>
              <a:rPr lang="en-US" dirty="0"/>
              <a:t>Additionally, you could explore the relationships between users and their tags (or interests) and perform sentiment analysis to find out what topics they are interested in and how they feel about them.</a:t>
            </a:r>
          </a:p>
          <a:p>
            <a:r>
              <a:rPr lang="en-US" dirty="0"/>
              <a:t>You could also visualize some of the insights you discover using </a:t>
            </a:r>
            <a:r>
              <a:rPr lang="en-US" dirty="0" err="1"/>
              <a:t>matplotlib</a:t>
            </a:r>
            <a:r>
              <a:rPr lang="en-US" dirty="0"/>
              <a:t> or another visualization library to make them easier to interpret and understand.</a:t>
            </a:r>
          </a:p>
        </p:txBody>
      </p:sp>
    </p:spTree>
    <p:extLst>
      <p:ext uri="{BB962C8B-B14F-4D97-AF65-F5344CB8AC3E}">
        <p14:creationId xmlns:p14="http://schemas.microsoft.com/office/powerpoint/2010/main" val="196850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Methodology</a:t>
            </a:r>
          </a:p>
        </p:txBody>
      </p:sp>
      <p:sp>
        <p:nvSpPr>
          <p:cNvPr id="2" name="Content Placeholder 1"/>
          <p:cNvSpPr>
            <a:spLocks noGrp="1"/>
          </p:cNvSpPr>
          <p:nvPr>
            <p:ph idx="1"/>
          </p:nvPr>
        </p:nvSpPr>
        <p:spPr/>
        <p:txBody>
          <a:bodyPr>
            <a:normAutofit fontScale="85000" lnSpcReduction="20000"/>
          </a:bodyPr>
          <a:lstStyle/>
          <a:p>
            <a:r>
              <a:rPr lang="en-US" dirty="0"/>
              <a:t>The methodology for our sentiment analysis project involves several key steps. First, we will use the </a:t>
            </a:r>
            <a:r>
              <a:rPr lang="en-US" dirty="0" err="1"/>
              <a:t>TextBlob</a:t>
            </a:r>
            <a:r>
              <a:rPr lang="en-US" dirty="0"/>
              <a:t> package for Python to perform natural language processing tasks such as text preprocessing, feature extraction, and sentiment analysis. </a:t>
            </a:r>
            <a:r>
              <a:rPr lang="en-US" dirty="0" err="1"/>
              <a:t>TextBlob</a:t>
            </a:r>
            <a:r>
              <a:rPr lang="en-US" dirty="0"/>
              <a:t> is a powerful tool that provides polarity and subjectivity scores for each word in a given text.</a:t>
            </a:r>
          </a:p>
          <a:p>
            <a:r>
              <a:rPr lang="en-US" dirty="0"/>
              <a:t>To use </a:t>
            </a:r>
            <a:r>
              <a:rPr lang="en-US" dirty="0" err="1"/>
              <a:t>TextBlob</a:t>
            </a:r>
            <a:r>
              <a:rPr lang="en-US" dirty="0"/>
              <a:t>, we will import it into our Python environment and use its built-in sentiment analysis function to analyze the language used in the tweets we have collected from the Twitter Friends dataset. This function will provide us with a polarity score, indicating the degree of positivity or negativity of the tweet, and a subjectivity score, indicating how subjective or objective the tweet is.</a:t>
            </a:r>
          </a:p>
        </p:txBody>
      </p:sp>
    </p:spTree>
    <p:extLst>
      <p:ext uri="{BB962C8B-B14F-4D97-AF65-F5344CB8AC3E}">
        <p14:creationId xmlns:p14="http://schemas.microsoft.com/office/powerpoint/2010/main" val="354488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0D4230-BE5A-7093-B9D1-4542C0B94917}"/>
              </a:ext>
            </a:extLst>
          </p:cNvPr>
          <p:cNvSpPr>
            <a:spLocks noGrp="1"/>
          </p:cNvSpPr>
          <p:nvPr>
            <p:ph idx="1"/>
          </p:nvPr>
        </p:nvSpPr>
        <p:spPr/>
        <p:txBody>
          <a:bodyPr>
            <a:normAutofit fontScale="85000" lnSpcReduction="20000"/>
          </a:bodyPr>
          <a:lstStyle/>
          <a:p>
            <a:r>
              <a:rPr lang="en-US" dirty="0"/>
              <a:t>We will also take advantage of </a:t>
            </a:r>
            <a:r>
              <a:rPr lang="en-US" dirty="0" err="1"/>
              <a:t>TextBlob's</a:t>
            </a:r>
            <a:r>
              <a:rPr lang="en-US" dirty="0"/>
              <a:t> ability to handle modifiers such as "very" and negation such as "not" to ensure that our sentiment analysis is as accurate as possible. </a:t>
            </a:r>
            <a:r>
              <a:rPr lang="en-US" dirty="0" err="1"/>
              <a:t>TextBlob</a:t>
            </a:r>
            <a:r>
              <a:rPr lang="en-US" dirty="0"/>
              <a:t> will ignore one-letter words in its sentiment analysis, which means that we can analyze phrases such as "not very great" or "not a very great calculation" with ease.</a:t>
            </a:r>
          </a:p>
          <a:p>
            <a:r>
              <a:rPr lang="en-US" dirty="0"/>
              <a:t>Finally, we will use the average polarity and subjectivity scores for a given tweet to classify it into one of three categories: positive, negative, or neutral. By using </a:t>
            </a:r>
            <a:r>
              <a:rPr lang="en-US" dirty="0" err="1"/>
              <a:t>TextBlob</a:t>
            </a:r>
            <a:r>
              <a:rPr lang="en-US" dirty="0"/>
              <a:t> and other natural language processing techniques, we hope to create a sentiment analysis model that can accurately classify tweets based on their sentiment and provide valuable insights into social media data.</a:t>
            </a:r>
          </a:p>
          <a:p>
            <a:endParaRPr lang="en-IN" dirty="0"/>
          </a:p>
        </p:txBody>
      </p:sp>
    </p:spTree>
    <p:extLst>
      <p:ext uri="{BB962C8B-B14F-4D97-AF65-F5344CB8AC3E}">
        <p14:creationId xmlns:p14="http://schemas.microsoft.com/office/powerpoint/2010/main" val="2611426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t>Algoritm</a:t>
            </a:r>
            <a:endParaRPr lang="en-US" dirty="0"/>
          </a:p>
        </p:txBody>
      </p:sp>
      <p:sp>
        <p:nvSpPr>
          <p:cNvPr id="2" name="Content Placeholder 1"/>
          <p:cNvSpPr>
            <a:spLocks noGrp="1"/>
          </p:cNvSpPr>
          <p:nvPr>
            <p:ph idx="1"/>
          </p:nvPr>
        </p:nvSpPr>
        <p:spPr/>
        <p:txBody>
          <a:bodyPr>
            <a:normAutofit fontScale="85000" lnSpcReduction="20000"/>
          </a:bodyPr>
          <a:lstStyle/>
          <a:p>
            <a:r>
              <a:rPr lang="en-US" dirty="0"/>
              <a:t>To find the couple of users with the highest number of accounts they follow in common:</a:t>
            </a:r>
          </a:p>
          <a:p>
            <a:r>
              <a:rPr lang="en-US" dirty="0"/>
              <a:t>Inputs:</a:t>
            </a:r>
          </a:p>
          <a:p>
            <a:pPr lvl="0"/>
            <a:r>
              <a:rPr lang="en-US" b="1" dirty="0" err="1"/>
              <a:t>twitterData</a:t>
            </a:r>
            <a:r>
              <a:rPr lang="en-US" dirty="0"/>
              <a:t>: the </a:t>
            </a:r>
            <a:r>
              <a:rPr lang="en-US" dirty="0" err="1"/>
              <a:t>DataFrame</a:t>
            </a:r>
            <a:r>
              <a:rPr lang="en-US" dirty="0"/>
              <a:t> containing Twitter data</a:t>
            </a:r>
          </a:p>
          <a:p>
            <a:r>
              <a:rPr lang="en-US" dirty="0"/>
              <a:t>Outputs:</a:t>
            </a:r>
          </a:p>
          <a:p>
            <a:pPr lvl="0"/>
            <a:r>
              <a:rPr lang="en-US" b="1" dirty="0"/>
              <a:t>user1</a:t>
            </a:r>
            <a:r>
              <a:rPr lang="en-US" dirty="0"/>
              <a:t>: the </a:t>
            </a:r>
            <a:r>
              <a:rPr lang="en-US" dirty="0" err="1"/>
              <a:t>screenName</a:t>
            </a:r>
            <a:r>
              <a:rPr lang="en-US" dirty="0"/>
              <a:t> of the first user in the couple with the highest number of accounts they follow in common</a:t>
            </a:r>
          </a:p>
          <a:p>
            <a:pPr lvl="0"/>
            <a:r>
              <a:rPr lang="en-US" b="1" dirty="0"/>
              <a:t>user2</a:t>
            </a:r>
            <a:r>
              <a:rPr lang="en-US" dirty="0"/>
              <a:t>: the </a:t>
            </a:r>
            <a:r>
              <a:rPr lang="en-US" dirty="0" err="1"/>
              <a:t>screenName</a:t>
            </a:r>
            <a:r>
              <a:rPr lang="en-US" dirty="0"/>
              <a:t> of the second user in the couple with the highest number of accounts they follow in common</a:t>
            </a:r>
          </a:p>
          <a:p>
            <a:pPr lvl="0"/>
            <a:r>
              <a:rPr lang="en-US" b="1" dirty="0" err="1"/>
              <a:t>common_count</a:t>
            </a:r>
            <a:r>
              <a:rPr lang="en-US" dirty="0"/>
              <a:t>: the number of accounts that both users follow</a:t>
            </a:r>
          </a:p>
          <a:p>
            <a:endParaRPr lang="en-US" dirty="0"/>
          </a:p>
        </p:txBody>
      </p:sp>
    </p:spTree>
    <p:extLst>
      <p:ext uri="{BB962C8B-B14F-4D97-AF65-F5344CB8AC3E}">
        <p14:creationId xmlns:p14="http://schemas.microsoft.com/office/powerpoint/2010/main" val="25980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B7D0-443F-23D4-8481-0BE39D685C6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969155E-8631-1D50-0877-5726E59762E4}"/>
              </a:ext>
            </a:extLst>
          </p:cNvPr>
          <p:cNvSpPr>
            <a:spLocks noGrp="1"/>
          </p:cNvSpPr>
          <p:nvPr>
            <p:ph idx="1"/>
          </p:nvPr>
        </p:nvSpPr>
        <p:spPr>
          <a:xfrm>
            <a:off x="381001" y="2077454"/>
            <a:ext cx="7633834" cy="3408946"/>
          </a:xfrm>
        </p:spPr>
        <p:txBody>
          <a:bodyPr>
            <a:normAutofit fontScale="55000" lnSpcReduction="20000"/>
          </a:bodyPr>
          <a:lstStyle/>
          <a:p>
            <a:r>
              <a:rPr lang="en-US" dirty="0"/>
              <a:t>Steps:</a:t>
            </a:r>
          </a:p>
          <a:p>
            <a:pPr lvl="0"/>
            <a:r>
              <a:rPr lang="en-US" dirty="0"/>
              <a:t>Create a dictionary </a:t>
            </a:r>
            <a:r>
              <a:rPr lang="en-US" b="1" dirty="0" err="1"/>
              <a:t>friends_dict</a:t>
            </a:r>
            <a:r>
              <a:rPr lang="en-US" dirty="0"/>
              <a:t> where each key is a </a:t>
            </a:r>
            <a:r>
              <a:rPr lang="en-US" dirty="0" err="1"/>
              <a:t>screenName</a:t>
            </a:r>
            <a:r>
              <a:rPr lang="en-US" dirty="0"/>
              <a:t> and each value is a set of the friends (accounts they follow).</a:t>
            </a:r>
          </a:p>
          <a:p>
            <a:pPr lvl="0"/>
            <a:r>
              <a:rPr lang="en-US" dirty="0"/>
              <a:t>For each row in </a:t>
            </a:r>
            <a:r>
              <a:rPr lang="en-US" b="1" dirty="0" err="1"/>
              <a:t>twitterData</a:t>
            </a:r>
            <a:r>
              <a:rPr lang="en-US" dirty="0"/>
              <a:t>, convert the </a:t>
            </a:r>
            <a:r>
              <a:rPr lang="en-US" b="1" dirty="0"/>
              <a:t>friends</a:t>
            </a:r>
            <a:r>
              <a:rPr lang="en-US" dirty="0"/>
              <a:t> column from a string of a list of friends to a set of friends using the </a:t>
            </a:r>
            <a:r>
              <a:rPr lang="en-US" b="1" dirty="0" err="1"/>
              <a:t>convert_friends</a:t>
            </a:r>
            <a:r>
              <a:rPr lang="en-US" dirty="0"/>
              <a:t> function.</a:t>
            </a:r>
          </a:p>
          <a:p>
            <a:pPr lvl="0"/>
            <a:r>
              <a:rPr lang="en-US" dirty="0"/>
              <a:t>Add an entry to </a:t>
            </a:r>
            <a:r>
              <a:rPr lang="en-US" b="1" dirty="0" err="1"/>
              <a:t>friends_dict</a:t>
            </a:r>
            <a:r>
              <a:rPr lang="en-US" dirty="0"/>
              <a:t> for the </a:t>
            </a:r>
            <a:r>
              <a:rPr lang="en-US" dirty="0" err="1"/>
              <a:t>screenName</a:t>
            </a:r>
            <a:r>
              <a:rPr lang="en-US" dirty="0"/>
              <a:t> of the user in the current row with their set of friends.</a:t>
            </a:r>
          </a:p>
          <a:p>
            <a:pPr lvl="0"/>
            <a:r>
              <a:rPr lang="en-US" dirty="0"/>
              <a:t>Create a list </a:t>
            </a:r>
            <a:r>
              <a:rPr lang="en-US" b="1" dirty="0" err="1"/>
              <a:t>screenNames</a:t>
            </a:r>
            <a:r>
              <a:rPr lang="en-US" dirty="0"/>
              <a:t> containing all the </a:t>
            </a:r>
            <a:r>
              <a:rPr lang="en-US" dirty="0" err="1"/>
              <a:t>screenNames</a:t>
            </a:r>
            <a:r>
              <a:rPr lang="en-US" dirty="0"/>
              <a:t> in </a:t>
            </a:r>
            <a:r>
              <a:rPr lang="en-US" b="1" dirty="0" err="1"/>
              <a:t>twitterData</a:t>
            </a:r>
            <a:r>
              <a:rPr lang="en-US" dirty="0"/>
              <a:t>.</a:t>
            </a:r>
          </a:p>
          <a:p>
            <a:pPr lvl="0"/>
            <a:r>
              <a:rPr lang="en-US" dirty="0"/>
              <a:t>Initialize </a:t>
            </a:r>
            <a:r>
              <a:rPr lang="en-US" b="1" dirty="0" err="1"/>
              <a:t>common_count</a:t>
            </a:r>
            <a:r>
              <a:rPr lang="en-US" dirty="0"/>
              <a:t> to zero and </a:t>
            </a:r>
            <a:r>
              <a:rPr lang="en-US" b="1" dirty="0"/>
              <a:t>user1</a:t>
            </a:r>
            <a:r>
              <a:rPr lang="en-US" dirty="0"/>
              <a:t> and </a:t>
            </a:r>
            <a:r>
              <a:rPr lang="en-US" b="1" dirty="0"/>
              <a:t>user2</a:t>
            </a:r>
            <a:r>
              <a:rPr lang="en-US" dirty="0"/>
              <a:t> to empty strings.</a:t>
            </a:r>
          </a:p>
          <a:p>
            <a:pPr lvl="0"/>
            <a:r>
              <a:rPr lang="en-US" dirty="0"/>
              <a:t>For each pair of </a:t>
            </a:r>
            <a:r>
              <a:rPr lang="en-US" dirty="0" err="1"/>
              <a:t>screenNames</a:t>
            </a:r>
            <a:r>
              <a:rPr lang="en-US" dirty="0"/>
              <a:t> in </a:t>
            </a:r>
            <a:r>
              <a:rPr lang="en-US" b="1" dirty="0" err="1"/>
              <a:t>screenNames</a:t>
            </a:r>
            <a:r>
              <a:rPr lang="en-US" dirty="0"/>
              <a:t>, find the intersection of their sets of friends using the </a:t>
            </a:r>
            <a:r>
              <a:rPr lang="en-US" b="1" dirty="0"/>
              <a:t>intersection</a:t>
            </a:r>
            <a:r>
              <a:rPr lang="en-US" dirty="0"/>
              <a:t> method, and store the length of this intersection in </a:t>
            </a:r>
            <a:r>
              <a:rPr lang="en-US" b="1" dirty="0"/>
              <a:t>count</a:t>
            </a:r>
            <a:r>
              <a:rPr lang="en-US" dirty="0"/>
              <a:t>.</a:t>
            </a:r>
          </a:p>
          <a:p>
            <a:pPr lvl="0"/>
            <a:r>
              <a:rPr lang="en-US" dirty="0"/>
              <a:t>If </a:t>
            </a:r>
            <a:r>
              <a:rPr lang="en-US" b="1" dirty="0"/>
              <a:t>count</a:t>
            </a:r>
            <a:r>
              <a:rPr lang="en-US" dirty="0"/>
              <a:t> is greater than </a:t>
            </a:r>
            <a:r>
              <a:rPr lang="en-US" b="1" dirty="0" err="1"/>
              <a:t>common_count</a:t>
            </a:r>
            <a:r>
              <a:rPr lang="en-US" dirty="0"/>
              <a:t>, update </a:t>
            </a:r>
            <a:r>
              <a:rPr lang="en-US" b="1" dirty="0" err="1"/>
              <a:t>common_count</a:t>
            </a:r>
            <a:r>
              <a:rPr lang="en-US" dirty="0"/>
              <a:t>, </a:t>
            </a:r>
            <a:r>
              <a:rPr lang="en-US" b="1" dirty="0"/>
              <a:t>user1</a:t>
            </a:r>
            <a:r>
              <a:rPr lang="en-US" dirty="0"/>
              <a:t>, and </a:t>
            </a:r>
            <a:r>
              <a:rPr lang="en-US" b="1" dirty="0"/>
              <a:t>user2</a:t>
            </a:r>
            <a:r>
              <a:rPr lang="en-US" dirty="0"/>
              <a:t> to the current </a:t>
            </a:r>
            <a:r>
              <a:rPr lang="en-US" dirty="0" err="1"/>
              <a:t>screenNames</a:t>
            </a:r>
            <a:r>
              <a:rPr lang="en-US" dirty="0"/>
              <a:t> and </a:t>
            </a:r>
            <a:r>
              <a:rPr lang="en-US" b="1" dirty="0"/>
              <a:t>count</a:t>
            </a:r>
            <a:r>
              <a:rPr lang="en-US" dirty="0"/>
              <a:t>.</a:t>
            </a:r>
          </a:p>
          <a:p>
            <a:pPr lvl="0"/>
            <a:r>
              <a:rPr lang="en-US" dirty="0"/>
              <a:t>After all pairs have been compared, return </a:t>
            </a:r>
            <a:r>
              <a:rPr lang="en-US" b="1" dirty="0"/>
              <a:t>user1</a:t>
            </a:r>
            <a:r>
              <a:rPr lang="en-US" dirty="0"/>
              <a:t>, </a:t>
            </a:r>
            <a:r>
              <a:rPr lang="en-US" b="1" dirty="0"/>
              <a:t>user2</a:t>
            </a:r>
            <a:r>
              <a:rPr lang="en-US" dirty="0"/>
              <a:t>, and </a:t>
            </a:r>
            <a:r>
              <a:rPr lang="en-US" b="1" dirty="0" err="1"/>
              <a:t>common_count</a:t>
            </a:r>
            <a:r>
              <a:rPr lang="en-US" dirty="0"/>
              <a:t>.</a:t>
            </a:r>
          </a:p>
          <a:p>
            <a:endParaRPr lang="en-IN" dirty="0"/>
          </a:p>
        </p:txBody>
      </p:sp>
    </p:spTree>
    <p:extLst>
      <p:ext uri="{BB962C8B-B14F-4D97-AF65-F5344CB8AC3E}">
        <p14:creationId xmlns:p14="http://schemas.microsoft.com/office/powerpoint/2010/main" val="26644759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231</TotalTime>
  <Words>1399</Words>
  <Application>Microsoft Office PowerPoint</Application>
  <PresentationFormat>On-screen Show (4:3)</PresentationFormat>
  <Paragraphs>53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Times New Roman</vt:lpstr>
      <vt:lpstr>Gallery</vt:lpstr>
      <vt:lpstr>WEEK 8</vt:lpstr>
      <vt:lpstr>Objective</vt:lpstr>
      <vt:lpstr>Approach</vt:lpstr>
      <vt:lpstr>PowerPoint Presentation</vt:lpstr>
      <vt:lpstr>OUTCOMES:</vt:lpstr>
      <vt:lpstr>Methodology</vt:lpstr>
      <vt:lpstr>PowerPoint Presentation</vt:lpstr>
      <vt:lpstr>Algoritm</vt:lpstr>
      <vt:lpstr>PowerPoint Presentation</vt:lpstr>
      <vt:lpstr>Next week scope</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dell</dc:creator>
  <cp:lastModifiedBy>Peddapuram Shiva Kumar</cp:lastModifiedBy>
  <cp:revision>25</cp:revision>
  <dcterms:created xsi:type="dcterms:W3CDTF">2023-02-17T01:38:54Z</dcterms:created>
  <dcterms:modified xsi:type="dcterms:W3CDTF">2023-04-07T14:33:19Z</dcterms:modified>
</cp:coreProperties>
</file>