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70" r:id="rId6"/>
    <p:sldId id="260" r:id="rId7"/>
    <p:sldId id="263" r:id="rId8"/>
    <p:sldId id="269"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CF8EEF9-B85A-4488-9164-DAE372A45306}" type="datetimeFigureOut">
              <a:rPr lang="en-US" smtClean="0"/>
              <a:t>3/17/2023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010D215-9A2B-4531-95E9-D441E0BDCFC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F8EEF9-B85A-4488-9164-DAE372A45306}" type="datetimeFigureOut">
              <a:rPr lang="en-US" smtClean="0"/>
              <a:t>3/17/2023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010D215-9A2B-4531-95E9-D441E0BDCF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F8EEF9-B85A-4488-9164-DAE372A45306}" type="datetimeFigureOut">
              <a:rPr lang="en-US" smtClean="0"/>
              <a:t>3/17/2023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010D215-9A2B-4531-95E9-D441E0BDCF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F8EEF9-B85A-4488-9164-DAE372A45306}" type="datetimeFigureOut">
              <a:rPr lang="en-US" smtClean="0"/>
              <a:t>3/17/2023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010D215-9A2B-4531-95E9-D441E0BDCFC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CF8EEF9-B85A-4488-9164-DAE372A45306}" type="datetimeFigureOut">
              <a:rPr lang="en-US" smtClean="0"/>
              <a:t>3/17/2023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010D215-9A2B-4531-95E9-D441E0BDCFC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CF8EEF9-B85A-4488-9164-DAE372A45306}" type="datetimeFigureOut">
              <a:rPr lang="en-US" smtClean="0"/>
              <a:t>3/17/2023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010D215-9A2B-4531-95E9-D441E0BDCFC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CF8EEF9-B85A-4488-9164-DAE372A45306}" type="datetimeFigureOut">
              <a:rPr lang="en-US" smtClean="0"/>
              <a:t>3/17/2023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010D215-9A2B-4531-95E9-D441E0BDCF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CF8EEF9-B85A-4488-9164-DAE372A45306}" type="datetimeFigureOut">
              <a:rPr lang="en-US" smtClean="0"/>
              <a:t>3/17/2023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010D215-9A2B-4531-95E9-D441E0BDCFC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CF8EEF9-B85A-4488-9164-DAE372A45306}" type="datetimeFigureOut">
              <a:rPr lang="en-US" smtClean="0"/>
              <a:t>3/17/2023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010D215-9A2B-4531-95E9-D441E0BDCF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CF8EEF9-B85A-4488-9164-DAE372A45306}" type="datetimeFigureOut">
              <a:rPr lang="en-US" smtClean="0"/>
              <a:t>3/17/2023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010D215-9A2B-4531-95E9-D441E0BDCF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CF8EEF9-B85A-4488-9164-DAE372A45306}" type="datetimeFigureOut">
              <a:rPr lang="en-US" smtClean="0"/>
              <a:t>3/17/2023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010D215-9A2B-4531-95E9-D441E0BDCFC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F8EEF9-B85A-4488-9164-DAE372A45306}" type="datetimeFigureOut">
              <a:rPr lang="en-US" smtClean="0"/>
              <a:t>3/17/2023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010D215-9A2B-4531-95E9-D441E0BDCF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jakevdp.github.io/PythonDataScienceHandbook/" TargetMode="External"/><Relationship Id="rId3" Type="http://schemas.openxmlformats.org/officeDocument/2006/relationships/hyperlink" Target="https://py2neo.org/v4/" TargetMode="External"/><Relationship Id="rId7" Type="http://schemas.openxmlformats.org/officeDocument/2006/relationships/hyperlink" Target="https://www.oreilly.com/library/view/python-for-data/9781491957653/" TargetMode="External"/><Relationship Id="rId2" Type="http://schemas.openxmlformats.org/officeDocument/2006/relationships/hyperlink" Target="https://developer.twitter.com/en/docs" TargetMode="External"/><Relationship Id="rId1" Type="http://schemas.openxmlformats.org/officeDocument/2006/relationships/slideLayout" Target="../slideLayouts/slideLayout2.xml"/><Relationship Id="rId6" Type="http://schemas.openxmlformats.org/officeDocument/2006/relationships/hyperlink" Target="http://shop.oreilly.com/product/0636920030195.do" TargetMode="External"/><Relationship Id="rId5" Type="http://schemas.openxmlformats.org/officeDocument/2006/relationships/hyperlink" Target="https://d3js.org/" TargetMode="External"/><Relationship Id="rId10" Type="http://schemas.openxmlformats.org/officeDocument/2006/relationships/hyperlink" Target="https://www.packtpub.com/product/hands-on-data-science-for-marketing/9781800202089" TargetMode="External"/><Relationship Id="rId4" Type="http://schemas.openxmlformats.org/officeDocument/2006/relationships/hyperlink" Target="https://neo4j.com/docs/" TargetMode="External"/><Relationship Id="rId9" Type="http://schemas.openxmlformats.org/officeDocument/2006/relationships/hyperlink" Target="https://www.oreilly.com/library/view/data-science-from/97814920411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a:t>
            </a:r>
            <a:r>
              <a:rPr lang="en-US" dirty="0" smtClean="0"/>
              <a:t>6</a:t>
            </a:r>
            <a:endParaRPr lang="en-US" dirty="0"/>
          </a:p>
        </p:txBody>
      </p:sp>
      <p:sp>
        <p:nvSpPr>
          <p:cNvPr id="3" name="Subtitle 2"/>
          <p:cNvSpPr>
            <a:spLocks noGrp="1"/>
          </p:cNvSpPr>
          <p:nvPr>
            <p:ph type="subTitle" idx="1"/>
          </p:nvPr>
        </p:nvSpPr>
        <p:spPr/>
        <p:txBody>
          <a:bodyPr/>
          <a:lstStyle/>
          <a:p>
            <a:r>
              <a:rPr lang="en-US" dirty="0" smtClean="0"/>
              <a:t>Group Name Here</a:t>
            </a:r>
            <a:endParaRPr lang="en-US" dirty="0"/>
          </a:p>
        </p:txBody>
      </p:sp>
    </p:spTree>
    <p:extLst>
      <p:ext uri="{BB962C8B-B14F-4D97-AF65-F5344CB8AC3E}">
        <p14:creationId xmlns:p14="http://schemas.microsoft.com/office/powerpoint/2010/main" val="266441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Now that we have prepared the Twitter Friends dataset available on </a:t>
            </a:r>
            <a:r>
              <a:rPr lang="en-US" dirty="0" err="1"/>
              <a:t>Kaggle</a:t>
            </a:r>
            <a:r>
              <a:rPr lang="en-US" dirty="0"/>
              <a:t>, the next step is to develop a model that can accurately identify the sentiment of tweets posted by Twitter users based on their followers and friends count. The goal of this model is to classify tweets as positive, negative, or neutral based on the language used and the overall sentiment expressed.</a:t>
            </a:r>
          </a:p>
          <a:p>
            <a:r>
              <a:rPr lang="en-US" dirty="0"/>
              <a:t>To accomplish this, we will be utilizing various natural language processing techniques such as text preprocessing, feature extraction, and sentiment analysis. Our aim is to create a model that can effectively analyze the language used in tweets and accurately classify them into the appropriate sentiment category.</a:t>
            </a:r>
          </a:p>
          <a:p>
            <a:r>
              <a:rPr lang="en-US" dirty="0"/>
              <a:t>Through this project, we hope to contribute to the field of sentiment analysis and provide a useful tool for analyzing social media data.</a:t>
            </a:r>
          </a:p>
        </p:txBody>
      </p:sp>
      <p:sp>
        <p:nvSpPr>
          <p:cNvPr id="3" name="Title 2"/>
          <p:cNvSpPr>
            <a:spLocks noGrp="1"/>
          </p:cNvSpPr>
          <p:nvPr>
            <p:ph type="title"/>
          </p:nvPr>
        </p:nvSpPr>
        <p:spPr/>
        <p:txBody>
          <a:bodyPr/>
          <a:lstStyle/>
          <a:p>
            <a:r>
              <a:rPr lang="en-US" b="0" dirty="0">
                <a:effectLst/>
              </a:rPr>
              <a:t>Introduction</a:t>
            </a:r>
          </a:p>
        </p:txBody>
      </p:sp>
    </p:spTree>
    <p:extLst>
      <p:ext uri="{BB962C8B-B14F-4D97-AF65-F5344CB8AC3E}">
        <p14:creationId xmlns:p14="http://schemas.microsoft.com/office/powerpoint/2010/main" val="196850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The task is to develop a machine learning model that can analyze tweets posted by Twitter users and classify them into positive, negative, or neutral sentiments based on the language used and the overall sentiment expressed. The model should use the Twitter Friends dataset available on </a:t>
            </a:r>
            <a:r>
              <a:rPr lang="en-US" dirty="0" err="1"/>
              <a:t>Kaggle</a:t>
            </a:r>
            <a:r>
              <a:rPr lang="en-US" dirty="0"/>
              <a:t>, which contains information about the number of followers and friends for each Twitter user, as a feature for sentiment classification. The goal is to create a model that can accurately classify tweets based on their sentiment, which can be useful in a variety of applications, such as market research, customer feedback analysis, and brand reputation management</a:t>
            </a:r>
          </a:p>
        </p:txBody>
      </p:sp>
      <p:sp>
        <p:nvSpPr>
          <p:cNvPr id="3" name="Title 2"/>
          <p:cNvSpPr>
            <a:spLocks noGrp="1"/>
          </p:cNvSpPr>
          <p:nvPr>
            <p:ph type="title"/>
          </p:nvPr>
        </p:nvSpPr>
        <p:spPr/>
        <p:txBody>
          <a:bodyPr/>
          <a:lstStyle/>
          <a:p>
            <a:r>
              <a:rPr lang="en-US" dirty="0" smtClean="0">
                <a:effectLst/>
              </a:rPr>
              <a:t>Problem </a:t>
            </a:r>
            <a:endParaRPr lang="en-US" dirty="0">
              <a:effectLst/>
            </a:endParaRPr>
          </a:p>
        </p:txBody>
      </p:sp>
    </p:spTree>
    <p:extLst>
      <p:ext uri="{BB962C8B-B14F-4D97-AF65-F5344CB8AC3E}">
        <p14:creationId xmlns:p14="http://schemas.microsoft.com/office/powerpoint/2010/main" val="65930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rPr>
              <a:t>Steps to </a:t>
            </a:r>
            <a:r>
              <a:rPr lang="en-US" dirty="0" smtClean="0">
                <a:effectLst/>
              </a:rPr>
              <a:t>achieve</a:t>
            </a:r>
            <a:endParaRPr lang="en-US" dirty="0"/>
          </a:p>
        </p:txBody>
      </p:sp>
      <p:sp>
        <p:nvSpPr>
          <p:cNvPr id="4" name="Content Placeholder 3"/>
          <p:cNvSpPr>
            <a:spLocks noGrp="1"/>
          </p:cNvSpPr>
          <p:nvPr>
            <p:ph idx="1"/>
          </p:nvPr>
        </p:nvSpPr>
        <p:spPr/>
        <p:txBody>
          <a:bodyPr>
            <a:normAutofit fontScale="47500" lnSpcReduction="20000"/>
          </a:bodyPr>
          <a:lstStyle/>
          <a:p>
            <a:pPr lvl="0"/>
            <a:r>
              <a:rPr lang="en-US" dirty="0"/>
              <a:t>Data Preparation: Start by loading and cleaning the Twitter Friends dataset. This may involve removing duplicates, missing values, and irrelevant columns, as well as performing any necessary text preprocessing steps, such as lowercasing, tokenization, stop word removal, and stemming or lemmatization.</a:t>
            </a:r>
          </a:p>
          <a:p>
            <a:pPr lvl="0"/>
            <a:r>
              <a:rPr lang="en-US" dirty="0"/>
              <a:t>Data Exploration and Visualization: Once we have preprocessed the data, we can explore and visualize it to gain insights into the distribution of sentiments, the most frequent words or phrases, and the correlation between different features and the sentiment label.</a:t>
            </a:r>
          </a:p>
          <a:p>
            <a:pPr lvl="0"/>
            <a:r>
              <a:rPr lang="en-US" dirty="0"/>
              <a:t>Feature Extraction: The next step is to extract relevant features from the text data to feed into the machine learning model. This can be done using different techniques such as bag-of-words, </a:t>
            </a:r>
            <a:r>
              <a:rPr lang="en-US" dirty="0" err="1"/>
              <a:t>tf-idf</a:t>
            </a:r>
            <a:r>
              <a:rPr lang="en-US" dirty="0"/>
              <a:t>, word </a:t>
            </a:r>
            <a:r>
              <a:rPr lang="en-US" dirty="0" err="1"/>
              <a:t>embeddings</a:t>
            </a:r>
            <a:r>
              <a:rPr lang="en-US" dirty="0"/>
              <a:t>, or deep learning architectures such as Convolutional Neural Networks (CNN) or Recurrent Neural Networks (RNN).</a:t>
            </a:r>
          </a:p>
          <a:p>
            <a:pPr lvl="0"/>
            <a:r>
              <a:rPr lang="en-US" dirty="0"/>
              <a:t>Model Selection: Once we have extracted the features, we can train and evaluate different machine learning models to classify the sentiment of tweets as positive, negative, or neutral. Some popular models for sentiment analysis include Naive Bayes, Logistic Regression, Support Vector Machines (SVM), Decision Trees, Random Forests, and Gradient Boosting.</a:t>
            </a:r>
          </a:p>
          <a:p>
            <a:pPr lvl="0"/>
            <a:r>
              <a:rPr lang="en-US" dirty="0"/>
              <a:t>Model Evaluation and </a:t>
            </a:r>
            <a:r>
              <a:rPr lang="en-US" dirty="0" err="1"/>
              <a:t>Hyperparameter</a:t>
            </a:r>
            <a:r>
              <a:rPr lang="en-US" dirty="0"/>
              <a:t> Tuning: After training the models, we should evaluate their performance using metrics such as accuracy, precision, recall, and F1-score. We can also perform </a:t>
            </a:r>
            <a:r>
              <a:rPr lang="en-US" dirty="0" err="1"/>
              <a:t>hyperparameter</a:t>
            </a:r>
            <a:r>
              <a:rPr lang="en-US" dirty="0"/>
              <a:t> tuning using techniques such as grid search, random search, or Bayesian optimization to optimize the model's </a:t>
            </a:r>
            <a:r>
              <a:rPr lang="en-US" dirty="0" err="1"/>
              <a:t>hyperparameters</a:t>
            </a:r>
            <a:r>
              <a:rPr lang="en-US" dirty="0"/>
              <a:t> and improve its performance.</a:t>
            </a:r>
          </a:p>
          <a:p>
            <a:pPr lvl="0"/>
            <a:r>
              <a:rPr lang="en-US" dirty="0"/>
              <a:t>Deployment and Integration: Once we have selected the best performing model, we can deploy it to a web or mobile application, or integrate it with other systems for real-time sentiment analysis of Twitter data</a:t>
            </a:r>
            <a:r>
              <a:rPr lang="en-US" dirty="0" smtClean="0"/>
              <a:t>.</a:t>
            </a:r>
            <a:endParaRPr lang="en-US" dirty="0"/>
          </a:p>
        </p:txBody>
      </p:sp>
    </p:spTree>
    <p:extLst>
      <p:ext uri="{BB962C8B-B14F-4D97-AF65-F5344CB8AC3E}">
        <p14:creationId xmlns:p14="http://schemas.microsoft.com/office/powerpoint/2010/main" val="8267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rPr>
              <a:t>Suitable </a:t>
            </a:r>
            <a:r>
              <a:rPr lang="en-US" dirty="0" smtClean="0">
                <a:effectLst/>
              </a:rPr>
              <a:t>models</a:t>
            </a:r>
            <a:endParaRPr lang="en-US" dirty="0"/>
          </a:p>
        </p:txBody>
      </p:sp>
      <p:sp>
        <p:nvSpPr>
          <p:cNvPr id="2" name="Content Placeholder 1"/>
          <p:cNvSpPr>
            <a:spLocks noGrp="1"/>
          </p:cNvSpPr>
          <p:nvPr>
            <p:ph idx="1"/>
          </p:nvPr>
        </p:nvSpPr>
        <p:spPr/>
        <p:txBody>
          <a:bodyPr>
            <a:normAutofit fontScale="55000" lnSpcReduction="20000"/>
          </a:bodyPr>
          <a:lstStyle/>
          <a:p>
            <a:pPr lvl="0"/>
            <a:r>
              <a:rPr lang="en-US" b="1" dirty="0"/>
              <a:t>Naive Bayes Classifier:</a:t>
            </a:r>
            <a:r>
              <a:rPr lang="en-US" dirty="0"/>
              <a:t> This is a probabilistic model that is simple, fast, and easy to implement. It assumes that each feature (word) is independent of the other features, which may not always be true. However, it can still perform well for sentiment analysis tasks.</a:t>
            </a:r>
          </a:p>
          <a:p>
            <a:pPr lvl="0"/>
            <a:r>
              <a:rPr lang="en-US" b="1" dirty="0"/>
              <a:t>Logistic Regression:</a:t>
            </a:r>
            <a:r>
              <a:rPr lang="en-US" dirty="0"/>
              <a:t> This is a linear model that can be used for binary or multi-class classification tasks. It works well for sentiment analysis when the feature space is high-dimensional and sparse.</a:t>
            </a:r>
          </a:p>
          <a:p>
            <a:pPr lvl="0"/>
            <a:r>
              <a:rPr lang="en-US" b="1" dirty="0"/>
              <a:t>Support Vector Machines (SVM</a:t>
            </a:r>
            <a:r>
              <a:rPr lang="en-US" dirty="0"/>
              <a:t>): This is a powerful algorithm for classification tasks that can handle high-dimensional and non-linear data. SVM can perform well for sentiment analysis tasks, especially when combined with kernel tricks.</a:t>
            </a:r>
          </a:p>
          <a:p>
            <a:pPr lvl="0"/>
            <a:r>
              <a:rPr lang="en-US" b="1" dirty="0"/>
              <a:t>Decision Trees:</a:t>
            </a:r>
            <a:r>
              <a:rPr lang="en-US" dirty="0"/>
              <a:t> This is a non-parametric model that can handle non-linear data and is easy to interpret. However, it may suffer from overfitting if the tree is too complex.</a:t>
            </a:r>
          </a:p>
          <a:p>
            <a:pPr lvl="0"/>
            <a:r>
              <a:rPr lang="en-US" b="1" dirty="0"/>
              <a:t>Random Forests:</a:t>
            </a:r>
            <a:r>
              <a:rPr lang="en-US" dirty="0"/>
              <a:t> This is an ensemble learning technique that combines multiple decision trees to improve the accuracy and reduce overfitting. It can perform well for sentiment analysis tasks and is also robust to noisy data.</a:t>
            </a:r>
          </a:p>
          <a:p>
            <a:pPr lvl="0"/>
            <a:r>
              <a:rPr lang="en-US" b="1" dirty="0"/>
              <a:t>Gradient Boosting:</a:t>
            </a:r>
            <a:r>
              <a:rPr lang="en-US" dirty="0"/>
              <a:t> This is another ensemble learning technique that combines multiple weak classifiers to create a strong classifier. It can also perform well for sentiment analysis tasks and is especially good at handling imbalanced datasets.</a:t>
            </a:r>
          </a:p>
          <a:p>
            <a:endParaRPr lang="en-US" dirty="0"/>
          </a:p>
        </p:txBody>
      </p:sp>
    </p:spTree>
    <p:extLst>
      <p:ext uri="{BB962C8B-B14F-4D97-AF65-F5344CB8AC3E}">
        <p14:creationId xmlns:p14="http://schemas.microsoft.com/office/powerpoint/2010/main" val="355521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The project involves developing a model for sentiment analysis of Twitter data using the Twitter Friends dataset available on </a:t>
            </a:r>
            <a:r>
              <a:rPr lang="en-US" dirty="0" err="1"/>
              <a:t>Kaggle</a:t>
            </a:r>
            <a:r>
              <a:rPr lang="en-US" dirty="0"/>
              <a:t>. The steps involved in the project include data cleaning, feature extraction using techniques such as bag-of-words, </a:t>
            </a:r>
            <a:r>
              <a:rPr lang="en-US" dirty="0" err="1"/>
              <a:t>tf-idf</a:t>
            </a:r>
            <a:r>
              <a:rPr lang="en-US" dirty="0"/>
              <a:t>, and word </a:t>
            </a:r>
            <a:r>
              <a:rPr lang="en-US" dirty="0" err="1"/>
              <a:t>embeddings</a:t>
            </a:r>
            <a:r>
              <a:rPr lang="en-US" dirty="0"/>
              <a:t>, model selection using algorithms such as Naive Bayes, Logistic Regression, and SVM, model evaluation using metrics such as accuracy, precision, recall, and F1-score, </a:t>
            </a:r>
            <a:r>
              <a:rPr lang="en-US" dirty="0" err="1"/>
              <a:t>hyperparameter</a:t>
            </a:r>
            <a:r>
              <a:rPr lang="en-US" dirty="0"/>
              <a:t> tuning using techniques such as grid search and random search, and deployment and integration of the best performing model.</a:t>
            </a:r>
          </a:p>
          <a:p>
            <a:r>
              <a:rPr lang="en-US" dirty="0"/>
              <a:t>The plan is to implement these steps one by one and compare the performance of different models to select the best one. The next week's projection is to complete data cleaning and start feature extraction</a:t>
            </a:r>
          </a:p>
        </p:txBody>
      </p:sp>
      <p:sp>
        <p:nvSpPr>
          <p:cNvPr id="3" name="Title 2"/>
          <p:cNvSpPr>
            <a:spLocks noGrp="1"/>
          </p:cNvSpPr>
          <p:nvPr>
            <p:ph type="title"/>
          </p:nvPr>
        </p:nvSpPr>
        <p:spPr/>
        <p:txBody>
          <a:bodyPr/>
          <a:lstStyle/>
          <a:p>
            <a:r>
              <a:rPr lang="en-US" b="0" dirty="0" smtClean="0">
                <a:effectLst/>
              </a:rPr>
              <a:t>Overall</a:t>
            </a:r>
            <a:endParaRPr lang="en-US" dirty="0"/>
          </a:p>
        </p:txBody>
      </p:sp>
    </p:spTree>
    <p:extLst>
      <p:ext uri="{BB962C8B-B14F-4D97-AF65-F5344CB8AC3E}">
        <p14:creationId xmlns:p14="http://schemas.microsoft.com/office/powerpoint/2010/main" val="354488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Next week, we could focus on feature extraction from the Twitter Friends dataset using techniques such as bag-of-words, </a:t>
            </a:r>
            <a:r>
              <a:rPr lang="en-US" dirty="0" err="1"/>
              <a:t>tf-idf</a:t>
            </a:r>
            <a:r>
              <a:rPr lang="en-US" dirty="0"/>
              <a:t>, and word </a:t>
            </a:r>
            <a:r>
              <a:rPr lang="en-US" dirty="0" err="1"/>
              <a:t>embeddings</a:t>
            </a:r>
            <a:r>
              <a:rPr lang="en-US" dirty="0"/>
              <a:t>. Once we have extracted the relevant features, we can start training and evaluating different machine learning models such as Naive Bayes, Logistic Regression, and Support Vector Machines (SVM) for sentiment classification.</a:t>
            </a:r>
          </a:p>
          <a:p>
            <a:r>
              <a:rPr lang="en-US" dirty="0"/>
              <a:t>We can then evaluate the performance of these models using metrics such as accuracy, precision, recall, and F1-score. Based on the evaluation results, we can select the best performing model and perform </a:t>
            </a:r>
            <a:r>
              <a:rPr lang="en-US" dirty="0" err="1"/>
              <a:t>hyperparameter</a:t>
            </a:r>
            <a:r>
              <a:rPr lang="en-US" dirty="0"/>
              <a:t> tuning to further improve its performance.</a:t>
            </a:r>
          </a:p>
          <a:p>
            <a:r>
              <a:rPr lang="en-US" dirty="0"/>
              <a:t>Finally, we can deploy the model to a web or mobile application for real-time sentiment analysis of Twitter data.</a:t>
            </a:r>
          </a:p>
        </p:txBody>
      </p:sp>
      <p:sp>
        <p:nvSpPr>
          <p:cNvPr id="3" name="Title 2"/>
          <p:cNvSpPr>
            <a:spLocks noGrp="1"/>
          </p:cNvSpPr>
          <p:nvPr>
            <p:ph type="title"/>
          </p:nvPr>
        </p:nvSpPr>
        <p:spPr/>
        <p:txBody>
          <a:bodyPr/>
          <a:lstStyle/>
          <a:p>
            <a:r>
              <a:rPr lang="en-US" b="0" dirty="0" smtClean="0">
                <a:effectLst/>
              </a:rPr>
              <a:t>Next week scope</a:t>
            </a:r>
            <a:endParaRPr lang="en-US" dirty="0"/>
          </a:p>
        </p:txBody>
      </p:sp>
    </p:spTree>
    <p:extLst>
      <p:ext uri="{BB962C8B-B14F-4D97-AF65-F5344CB8AC3E}">
        <p14:creationId xmlns:p14="http://schemas.microsoft.com/office/powerpoint/2010/main" val="386852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In conclusion, developing a model for sentiment analysis on Twitter data can provide valuable insights into how people perceive a particular topic, brand, or event. In this project, we will use the Twitter Friends dataset available on </a:t>
            </a:r>
            <a:r>
              <a:rPr lang="en-US" dirty="0" err="1"/>
              <a:t>Kaggle</a:t>
            </a:r>
            <a:r>
              <a:rPr lang="en-US" dirty="0"/>
              <a:t> and follow the standard steps of feature extraction, model selection, evaluation, and deployment to develop an accurate and efficient sentiment analysis model. By implementing different machine learning algorithms and techniques, we can compare their performance and select the best-performing model for real-time sentiment analysis of Twitter data. This project can have applications in various industries, including marketing, finance, politics, and social media analysis.</a:t>
            </a:r>
            <a:endParaRPr lang="en-US" dirty="0"/>
          </a:p>
        </p:txBody>
      </p:sp>
      <p:sp>
        <p:nvSpPr>
          <p:cNvPr id="3" name="Title 2"/>
          <p:cNvSpPr>
            <a:spLocks noGrp="1"/>
          </p:cNvSpPr>
          <p:nvPr>
            <p:ph type="title"/>
          </p:nvPr>
        </p:nvSpPr>
        <p:spPr/>
        <p:txBody>
          <a:bodyPr/>
          <a:lstStyle/>
          <a:p>
            <a:r>
              <a:rPr lang="en-US" dirty="0" smtClean="0"/>
              <a:t>Conclusion </a:t>
            </a:r>
            <a:endParaRPr lang="en-US" dirty="0"/>
          </a:p>
        </p:txBody>
      </p:sp>
    </p:spTree>
    <p:extLst>
      <p:ext uri="{BB962C8B-B14F-4D97-AF65-F5344CB8AC3E}">
        <p14:creationId xmlns:p14="http://schemas.microsoft.com/office/powerpoint/2010/main" val="302275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a:t>Twitter API documentation: </a:t>
            </a:r>
            <a:r>
              <a:rPr lang="en-US" u="sng" dirty="0">
                <a:hlinkClick r:id="rId2"/>
              </a:rPr>
              <a:t>https://developer.twitter.com/en/docs</a:t>
            </a:r>
            <a:endParaRPr lang="en-US" dirty="0"/>
          </a:p>
          <a:p>
            <a:r>
              <a:rPr lang="en-US" dirty="0"/>
              <a:t>py2neo documentation: </a:t>
            </a:r>
            <a:r>
              <a:rPr lang="en-US" u="sng" dirty="0">
                <a:hlinkClick r:id="rId3"/>
              </a:rPr>
              <a:t>https://py2neo.org/v4/</a:t>
            </a:r>
            <a:endParaRPr lang="en-US" dirty="0"/>
          </a:p>
          <a:p>
            <a:r>
              <a:rPr lang="en-US" dirty="0"/>
              <a:t>Neo4j documentation: </a:t>
            </a:r>
            <a:r>
              <a:rPr lang="en-US" u="sng" dirty="0">
                <a:hlinkClick r:id="rId4"/>
              </a:rPr>
              <a:t>https://neo4j.com/docs/</a:t>
            </a:r>
            <a:endParaRPr lang="en-US" dirty="0"/>
          </a:p>
          <a:p>
            <a:r>
              <a:rPr lang="en-US" dirty="0"/>
              <a:t>D3.js documentation: </a:t>
            </a:r>
            <a:r>
              <a:rPr lang="en-US" u="sng" dirty="0">
                <a:hlinkClick r:id="rId5"/>
              </a:rPr>
              <a:t>https://d3js.org/</a:t>
            </a:r>
            <a:endParaRPr lang="en-US" dirty="0"/>
          </a:p>
          <a:p>
            <a:r>
              <a:rPr lang="en-US" dirty="0"/>
              <a:t>"Mining the Social Web" book by Matthew A. Russell: </a:t>
            </a:r>
            <a:r>
              <a:rPr lang="en-US" u="sng" dirty="0">
                <a:hlinkClick r:id="rId6"/>
              </a:rPr>
              <a:t>http://shop.oreilly.com/product/0636920030195.do</a:t>
            </a:r>
            <a:endParaRPr lang="en-US" dirty="0"/>
          </a:p>
          <a:p>
            <a:r>
              <a:rPr lang="en-US" dirty="0"/>
              <a:t>"Python for Data Analysis" book by Wes McKinney: </a:t>
            </a:r>
            <a:r>
              <a:rPr lang="en-US" u="sng" dirty="0">
                <a:hlinkClick r:id="rId7"/>
              </a:rPr>
              <a:t>https://www.oreilly.com/library/view/python-for-data/9781491957653/</a:t>
            </a:r>
            <a:endParaRPr lang="en-US" dirty="0"/>
          </a:p>
          <a:p>
            <a:r>
              <a:rPr lang="en-US" dirty="0"/>
              <a:t>"Python Data Science Handbook" by Jake </a:t>
            </a:r>
            <a:r>
              <a:rPr lang="en-US" dirty="0" err="1"/>
              <a:t>VanderPlas</a:t>
            </a:r>
            <a:r>
              <a:rPr lang="en-US" dirty="0"/>
              <a:t>: </a:t>
            </a:r>
            <a:r>
              <a:rPr lang="en-US" u="sng" dirty="0">
                <a:hlinkClick r:id="rId8"/>
              </a:rPr>
              <a:t>https://jakevdp.github.io/PythonDataScienceHandbook/</a:t>
            </a:r>
            <a:endParaRPr lang="en-US" dirty="0"/>
          </a:p>
          <a:p>
            <a:r>
              <a:rPr lang="en-US" dirty="0"/>
              <a:t>"Data Science from Scratch" book by Joel Grus: </a:t>
            </a:r>
            <a:r>
              <a:rPr lang="en-US" u="sng" dirty="0">
                <a:hlinkClick r:id="rId9"/>
              </a:rPr>
              <a:t>https://www.oreilly.com/library/view/data-science-from/9781492041122/</a:t>
            </a:r>
            <a:endParaRPr lang="en-US" dirty="0"/>
          </a:p>
          <a:p>
            <a:r>
              <a:rPr lang="en-US" dirty="0"/>
              <a:t>"Hands-On Data Science for Marketing" book by Yoon </a:t>
            </a:r>
            <a:r>
              <a:rPr lang="en-US" dirty="0" err="1"/>
              <a:t>Hyup</a:t>
            </a:r>
            <a:r>
              <a:rPr lang="en-US" dirty="0"/>
              <a:t> Hwang and Sinan </a:t>
            </a:r>
            <a:r>
              <a:rPr lang="en-US" dirty="0" err="1"/>
              <a:t>Ozdemir</a:t>
            </a:r>
            <a:r>
              <a:rPr lang="en-US" dirty="0"/>
              <a:t>: </a:t>
            </a:r>
            <a:r>
              <a:rPr lang="en-US" u="sng" dirty="0">
                <a:hlinkClick r:id="rId10"/>
              </a:rPr>
              <a:t>https://www.packtpub.com/product/hands-on-data-science-for-marketing/9781800202089</a:t>
            </a:r>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621391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186</TotalTime>
  <Words>1308</Words>
  <Application>Microsoft Office PowerPoint</Application>
  <PresentationFormat>On-screen Show (4:3)</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WEEK 6</vt:lpstr>
      <vt:lpstr>Introduction</vt:lpstr>
      <vt:lpstr>Problem </vt:lpstr>
      <vt:lpstr>Steps to achieve</vt:lpstr>
      <vt:lpstr>Suitable models</vt:lpstr>
      <vt:lpstr>Overall</vt:lpstr>
      <vt:lpstr>Next week scope</vt:lpstr>
      <vt:lpstr>Conclusion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dell</dc:creator>
  <cp:lastModifiedBy>dell</cp:lastModifiedBy>
  <cp:revision>11</cp:revision>
  <dcterms:created xsi:type="dcterms:W3CDTF">2023-02-17T01:38:54Z</dcterms:created>
  <dcterms:modified xsi:type="dcterms:W3CDTF">2023-03-17T04:50:19Z</dcterms:modified>
</cp:coreProperties>
</file>