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7" r:id="rId7"/>
    <p:sldId id="260"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F8EEF9-B85A-4488-9164-DAE372A45306}" type="datetimeFigureOut">
              <a:rPr lang="en-US" smtClean="0"/>
              <a:t>2/24/2023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010D215-9A2B-4531-95E9-D441E0BDCF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F8EEF9-B85A-4488-9164-DAE372A45306}" type="datetimeFigureOut">
              <a:rPr lang="en-US" smtClean="0"/>
              <a:t>2/24/2023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F8EEF9-B85A-4488-9164-DAE372A45306}" type="datetimeFigureOut">
              <a:rPr lang="en-US" smtClean="0"/>
              <a:t>2/24/2023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F8EEF9-B85A-4488-9164-DAE372A45306}" type="datetimeFigureOut">
              <a:rPr lang="en-US" smtClean="0"/>
              <a:t>2/24/2023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10D215-9A2B-4531-95E9-D441E0BDCFC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CF8EEF9-B85A-4488-9164-DAE372A45306}" type="datetimeFigureOut">
              <a:rPr lang="en-US" smtClean="0"/>
              <a:t>2/24/2023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10D215-9A2B-4531-95E9-D441E0BDCFC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F8EEF9-B85A-4488-9164-DAE372A45306}" type="datetimeFigureOut">
              <a:rPr lang="en-US" smtClean="0"/>
              <a:t>2/24/2023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10D215-9A2B-4531-95E9-D441E0BDCFC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CF8EEF9-B85A-4488-9164-DAE372A45306}" type="datetimeFigureOut">
              <a:rPr lang="en-US" smtClean="0"/>
              <a:t>2/24/2023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CF8EEF9-B85A-4488-9164-DAE372A45306}" type="datetimeFigureOut">
              <a:rPr lang="en-US" smtClean="0"/>
              <a:t>2/24/2023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010D215-9A2B-4531-95E9-D441E0BDCFC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CF8EEF9-B85A-4488-9164-DAE372A45306}" type="datetimeFigureOut">
              <a:rPr lang="en-US" smtClean="0"/>
              <a:t>2/24/2023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CF8EEF9-B85A-4488-9164-DAE372A45306}" type="datetimeFigureOut">
              <a:rPr lang="en-US" smtClean="0"/>
              <a:t>2/24/2023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F8EEF9-B85A-4488-9164-DAE372A45306}" type="datetimeFigureOut">
              <a:rPr lang="en-US" smtClean="0"/>
              <a:t>2/24/2023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010D215-9A2B-4531-95E9-D441E0BDCFC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F8EEF9-B85A-4488-9164-DAE372A45306}" type="datetimeFigureOut">
              <a:rPr lang="en-US" smtClean="0"/>
              <a:t>2/24/2023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10D215-9A2B-4531-95E9-D441E0BDCF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jakevdp.github.io/PythonDataScienceHandbook/" TargetMode="External"/><Relationship Id="rId3" Type="http://schemas.openxmlformats.org/officeDocument/2006/relationships/hyperlink" Target="https://py2neo.org/v4/" TargetMode="External"/><Relationship Id="rId7" Type="http://schemas.openxmlformats.org/officeDocument/2006/relationships/hyperlink" Target="https://www.oreilly.com/library/view/python-for-data/9781491957653/" TargetMode="External"/><Relationship Id="rId2" Type="http://schemas.openxmlformats.org/officeDocument/2006/relationships/hyperlink" Target="https://developer.twitter.com/en/docs" TargetMode="External"/><Relationship Id="rId1" Type="http://schemas.openxmlformats.org/officeDocument/2006/relationships/slideLayout" Target="../slideLayouts/slideLayout2.xml"/><Relationship Id="rId6" Type="http://schemas.openxmlformats.org/officeDocument/2006/relationships/hyperlink" Target="http://shop.oreilly.com/product/0636920030195.do" TargetMode="External"/><Relationship Id="rId5" Type="http://schemas.openxmlformats.org/officeDocument/2006/relationships/hyperlink" Target="https://d3js.org/" TargetMode="External"/><Relationship Id="rId10" Type="http://schemas.openxmlformats.org/officeDocument/2006/relationships/hyperlink" Target="https://www.packtpub.com/product/hands-on-data-science-for-marketing/9781800202089" TargetMode="External"/><Relationship Id="rId4" Type="http://schemas.openxmlformats.org/officeDocument/2006/relationships/hyperlink" Target="https://neo4j.com/docs/" TargetMode="External"/><Relationship Id="rId9" Type="http://schemas.openxmlformats.org/officeDocument/2006/relationships/hyperlink" Target="https://www.oreilly.com/library/view/data-science-from/97814920411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a:t>
            </a:r>
            <a:r>
              <a:rPr lang="en-US" dirty="0" smtClean="0"/>
              <a:t>4</a:t>
            </a:r>
            <a:endParaRPr lang="en-US" dirty="0"/>
          </a:p>
        </p:txBody>
      </p:sp>
      <p:sp>
        <p:nvSpPr>
          <p:cNvPr id="3" name="Subtitle 2"/>
          <p:cNvSpPr>
            <a:spLocks noGrp="1"/>
          </p:cNvSpPr>
          <p:nvPr>
            <p:ph type="subTitle" idx="1"/>
          </p:nvPr>
        </p:nvSpPr>
        <p:spPr/>
        <p:txBody>
          <a:bodyPr/>
          <a:lstStyle/>
          <a:p>
            <a:r>
              <a:rPr lang="en-US" dirty="0" smtClean="0"/>
              <a:t>Group Name Here</a:t>
            </a:r>
            <a:endParaRPr lang="en-US" dirty="0"/>
          </a:p>
        </p:txBody>
      </p:sp>
    </p:spTree>
    <p:extLst>
      <p:ext uri="{BB962C8B-B14F-4D97-AF65-F5344CB8AC3E}">
        <p14:creationId xmlns:p14="http://schemas.microsoft.com/office/powerpoint/2010/main" val="26644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dirty="0"/>
              <a:t>In this week, we have started researching the diagrams needed for the Twitter crawler and visualization system. This system aims to collect data from Twitter using the Twitter API, and then analyze and visualize the collected data using Python libraries. The system will provide insights into Twitter users, their tweets, and their engagement levels.</a:t>
            </a:r>
          </a:p>
          <a:p>
            <a:pPr marL="109728" indent="0">
              <a:buNone/>
            </a:pPr>
            <a:r>
              <a:rPr lang="en-US" dirty="0"/>
              <a:t>To start with, we will be creating an Entity-Relationship Diagram (ERD) to model the system's data entities and their relationships. This will help us understand the system's data requirements and how the data should be organized in a database.</a:t>
            </a:r>
          </a:p>
          <a:p>
            <a:pPr marL="109728" indent="0">
              <a:buNone/>
            </a:pPr>
            <a:r>
              <a:rPr lang="en-US" dirty="0"/>
              <a:t>Once the ERD is finalized, we will be selecting a database to store the collected data. This will ensure that the data is organized, searchable, and can be easily accessed for further analysis and visualization.</a:t>
            </a:r>
          </a:p>
          <a:p>
            <a:pPr marL="109728" indent="0">
              <a:buNone/>
            </a:pPr>
            <a:r>
              <a:rPr lang="en-US" dirty="0"/>
              <a:t>Finally, we will be using Python libraries to crawl and collect data from Twitter's API, process and clean the data, and then visualize the data using graphs, charts, and other visualization techniques.</a:t>
            </a:r>
          </a:p>
          <a:p>
            <a:pPr marL="109728" indent="0">
              <a:buNone/>
            </a:pPr>
            <a:r>
              <a:rPr lang="en-US" dirty="0"/>
              <a:t>By the end of this week, we aim to have a clear understanding of the system's data requirements, a finalized ERD diagram, a selected database, and a plan for data crawling, processing, and visualization using Python.</a:t>
            </a:r>
          </a:p>
          <a:p>
            <a:pPr marL="109728" indent="0">
              <a:buNone/>
            </a:pPr>
            <a:endParaRPr lang="en-US" dirty="0"/>
          </a:p>
        </p:txBody>
      </p:sp>
      <p:sp>
        <p:nvSpPr>
          <p:cNvPr id="3" name="Title 2"/>
          <p:cNvSpPr>
            <a:spLocks noGrp="1"/>
          </p:cNvSpPr>
          <p:nvPr>
            <p:ph type="title"/>
          </p:nvPr>
        </p:nvSpPr>
        <p:spPr/>
        <p:txBody>
          <a:bodyPr/>
          <a:lstStyle/>
          <a:p>
            <a:r>
              <a:rPr lang="en-US" b="0" dirty="0">
                <a:effectLst/>
              </a:rPr>
              <a:t>Introduction</a:t>
            </a:r>
          </a:p>
        </p:txBody>
      </p:sp>
    </p:spTree>
    <p:extLst>
      <p:ext uri="{BB962C8B-B14F-4D97-AF65-F5344CB8AC3E}">
        <p14:creationId xmlns:p14="http://schemas.microsoft.com/office/powerpoint/2010/main" val="196850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Neo4j is a graph database management system that is designed to store, manage, and query graph data. In a graph database like Neo4j, data is stored as nodes and edges, where nodes represent entities, and edges represent the relationships between these entities.</a:t>
            </a:r>
          </a:p>
          <a:p>
            <a:r>
              <a:rPr lang="en-US" dirty="0"/>
              <a:t>Neo4j is particularly well-suited for applications that involve complex and highly connected data, such as social networks, recommendation systems, and knowledge graphs. In the case of our Twitter crawler and visualization system, we can use Neo4j to store the data entities (e.g., Twitter users, tweets, hashtags, etc.) as nodes, and the relationships between these entities (e.g., who follows whom, who has tweeted what, etc.) as edges.</a:t>
            </a:r>
          </a:p>
          <a:p>
            <a:r>
              <a:rPr lang="en-US" dirty="0"/>
              <a:t>Using Neo4j, we can easily query the data and perform complex graph analysis to identify patterns, clusters, and communities within the data. We can also use Neo4j's built-in algorithms and visualization tools to create interactive visualizations that allow us to explore and understand the data.</a:t>
            </a:r>
          </a:p>
          <a:p>
            <a:r>
              <a:rPr lang="en-US" dirty="0"/>
              <a:t>To use Neo4j with Python, we can use the py2neo library, which provides a Python interface to Neo4j's REST API. We can use py2neo to connect to a Neo4j database, create and modify nodes and edges, and perform graph queries and analysis.</a:t>
            </a:r>
          </a:p>
          <a:p>
            <a:pPr marL="109728" indent="0">
              <a:buNone/>
            </a:pPr>
            <a:endParaRPr lang="en-US" dirty="0"/>
          </a:p>
        </p:txBody>
      </p:sp>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65930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effectLst/>
              </a:rPr>
              <a:t>Twitter Crawling Flow</a:t>
            </a:r>
            <a:endParaRPr lang="en-US" dirty="0"/>
          </a:p>
        </p:txBody>
      </p:sp>
      <p:pic>
        <p:nvPicPr>
          <p:cNvPr id="1026" name="Picture 2" descr="D:\download is here\ex\System-Flow-of-Simple-Twitter-Crawling-Model-Baselin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5" y="2524919"/>
            <a:ext cx="8096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7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Knowledge of Python programming</a:t>
            </a:r>
            <a:r>
              <a:rPr lang="en-US" dirty="0"/>
              <a:t>: You should have a good understanding of Python programming language and syntax, including how to install and use Python libraries.</a:t>
            </a:r>
          </a:p>
          <a:p>
            <a:r>
              <a:rPr lang="en-US" b="1" dirty="0"/>
              <a:t>Twitter Developer Account</a:t>
            </a:r>
            <a:r>
              <a:rPr lang="en-US" dirty="0"/>
              <a:t>: You need to have a valid Twitter account and apply for a Twitter Developer Account to access Twitter's API.</a:t>
            </a:r>
          </a:p>
          <a:p>
            <a:r>
              <a:rPr lang="en-US" b="1" dirty="0"/>
              <a:t>Twitter API Keys</a:t>
            </a:r>
            <a:r>
              <a:rPr lang="en-US" dirty="0"/>
              <a:t>: You need to create a Twitter App and obtain API keys to access the Twitter API.</a:t>
            </a:r>
          </a:p>
          <a:p>
            <a:r>
              <a:rPr lang="en-US" b="1" dirty="0"/>
              <a:t>Python Libraries</a:t>
            </a:r>
            <a:r>
              <a:rPr lang="en-US" dirty="0"/>
              <a:t>: You need to have the following Python libraries installed: </a:t>
            </a:r>
            <a:r>
              <a:rPr lang="en-US" dirty="0" err="1"/>
              <a:t>tweepy</a:t>
            </a:r>
            <a:r>
              <a:rPr lang="en-US" dirty="0"/>
              <a:t>, pandas, and </a:t>
            </a:r>
            <a:r>
              <a:rPr lang="en-US" dirty="0" err="1"/>
              <a:t>matplotlib</a:t>
            </a:r>
            <a:r>
              <a:rPr lang="en-US" dirty="0"/>
              <a:t>.</a:t>
            </a:r>
          </a:p>
          <a:p>
            <a:r>
              <a:rPr lang="en-US" dirty="0"/>
              <a:t>Integrated Development Environment (IDE): You should have a Python IDE installed on your computer, such as Visual Studio Code, </a:t>
            </a:r>
            <a:r>
              <a:rPr lang="en-US" dirty="0" err="1"/>
              <a:t>PyCharm</a:t>
            </a:r>
            <a:r>
              <a:rPr lang="en-US" dirty="0"/>
              <a:t>, or </a:t>
            </a:r>
            <a:r>
              <a:rPr lang="en-US" dirty="0" err="1"/>
              <a:t>Spyder</a:t>
            </a:r>
            <a:r>
              <a:rPr lang="en-US" dirty="0"/>
              <a:t>.</a:t>
            </a:r>
          </a:p>
          <a:p>
            <a:r>
              <a:rPr lang="en-US" b="1" dirty="0"/>
              <a:t>Data Analysis Concepts</a:t>
            </a:r>
            <a:r>
              <a:rPr lang="en-US" dirty="0"/>
              <a:t>: Basic understanding of data analysis concepts such as data cleaning, data preprocessing, and data visualization is recommended.</a:t>
            </a:r>
          </a:p>
        </p:txBody>
      </p:sp>
      <p:sp>
        <p:nvSpPr>
          <p:cNvPr id="3" name="Title 2"/>
          <p:cNvSpPr>
            <a:spLocks noGrp="1"/>
          </p:cNvSpPr>
          <p:nvPr>
            <p:ph type="title"/>
          </p:nvPr>
        </p:nvSpPr>
        <p:spPr/>
        <p:txBody>
          <a:bodyPr/>
          <a:lstStyle/>
          <a:p>
            <a:r>
              <a:rPr lang="en-US" b="0" dirty="0">
                <a:effectLst/>
              </a:rPr>
              <a:t>Prerequisites</a:t>
            </a:r>
            <a:endParaRPr lang="en-US" dirty="0"/>
          </a:p>
        </p:txBody>
      </p:sp>
    </p:spTree>
    <p:extLst>
      <p:ext uri="{BB962C8B-B14F-4D97-AF65-F5344CB8AC3E}">
        <p14:creationId xmlns:p14="http://schemas.microsoft.com/office/powerpoint/2010/main" val="342047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 Diagram </a:t>
            </a:r>
            <a:endParaRPr lang="en-US" dirty="0"/>
          </a:p>
        </p:txBody>
      </p:sp>
      <p:pic>
        <p:nvPicPr>
          <p:cNvPr id="2050" name="Picture 2" descr="C:\Users\dell\Pictures\Screenshot 2023-02-24 11530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6312" y="1520031"/>
            <a:ext cx="719137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09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marL="109728" indent="0">
              <a:buNone/>
            </a:pPr>
            <a:r>
              <a:rPr lang="en-US" dirty="0"/>
              <a:t>N</a:t>
            </a:r>
            <a:r>
              <a:rPr lang="en-US" dirty="0" smtClean="0"/>
              <a:t>ext </a:t>
            </a:r>
            <a:r>
              <a:rPr lang="en-US" dirty="0"/>
              <a:t>steps for your Twitter crawler and visualization project:</a:t>
            </a:r>
          </a:p>
          <a:p>
            <a:r>
              <a:rPr lang="en-US" dirty="0"/>
              <a:t>Data collection: Refine your data collection process to ensure that you are collecting the most relevant and useful data. This might involve using more specific search terms or filtering out irrelevant data.</a:t>
            </a:r>
          </a:p>
          <a:p>
            <a:r>
              <a:rPr lang="en-US" dirty="0"/>
              <a:t>Data processing and cleaning: Improve the data processing and cleaning steps to ensure that the data is accurate, consistent, and free of errors. This might involve using more advanced text processing techniques or incorporating machine learning algorithms to classify or cluster the data.</a:t>
            </a:r>
          </a:p>
          <a:p>
            <a:r>
              <a:rPr lang="en-US" dirty="0"/>
              <a:t>Data storage: Consider scaling up your data storage solution to accommodate larger volumes of data. You may need to migrate to a more powerful database engine or implement a distributed data storage solution.</a:t>
            </a:r>
          </a:p>
          <a:p>
            <a:r>
              <a:rPr lang="en-US" dirty="0"/>
              <a:t>Data analysis and visualization: Use more advanced techniques and tools to perform deeper analysis of the data and create more sophisticated visualizations. This might involve using machine learning algorithms to identify patterns or anomalies in the data, or creating interactive visualizations using web-based frameworks like D3.js.</a:t>
            </a:r>
          </a:p>
          <a:p>
            <a:r>
              <a:rPr lang="en-US" dirty="0"/>
              <a:t>Integration with other systems: Consider integrating your Twitter crawler and visualization system with other systems or platforms. For example, you could integrate with a web application to allow users to interact with the data in real-time, or with a marketing automation platform to provide insights into social media engagement metrics.</a:t>
            </a:r>
          </a:p>
          <a:p>
            <a:r>
              <a:rPr lang="en-US" dirty="0"/>
              <a:t>Deployment and maintenance: Ensure that your system is deployed and maintained properly to ensure ongoing stability and performance. This might involve setting up automated monitoring and alerting, or implementing automated testing and deployment pipelines.</a:t>
            </a:r>
          </a:p>
        </p:txBody>
      </p:sp>
      <p:sp>
        <p:nvSpPr>
          <p:cNvPr id="3" name="Title 2"/>
          <p:cNvSpPr>
            <a:spLocks noGrp="1"/>
          </p:cNvSpPr>
          <p:nvPr>
            <p:ph type="title"/>
          </p:nvPr>
        </p:nvSpPr>
        <p:spPr/>
        <p:txBody>
          <a:bodyPr/>
          <a:lstStyle/>
          <a:p>
            <a:r>
              <a:rPr lang="en-US" b="0" dirty="0" smtClean="0">
                <a:effectLst/>
              </a:rPr>
              <a:t>Further works</a:t>
            </a:r>
            <a:endParaRPr lang="en-US" dirty="0"/>
          </a:p>
        </p:txBody>
      </p:sp>
    </p:spTree>
    <p:extLst>
      <p:ext uri="{BB962C8B-B14F-4D97-AF65-F5344CB8AC3E}">
        <p14:creationId xmlns:p14="http://schemas.microsoft.com/office/powerpoint/2010/main" val="354488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In conclusion, our Twitter crawler and visualization project aims to collect data from Twitter using the Twitter API, store and organize the data in a graph database like Neo4j, and analyze and visualize the data using Python libraries.</a:t>
            </a:r>
          </a:p>
          <a:p>
            <a:r>
              <a:rPr lang="en-US" dirty="0"/>
              <a:t>We started by researching the diagrams needed for the system and created an Entity-Relationship Diagram (ERD) to model the system's data entities and their relationships. We then selected Neo4j as the database to store the collected data, given its ability to store and query graph data.</a:t>
            </a:r>
          </a:p>
          <a:p>
            <a:r>
              <a:rPr lang="en-US" dirty="0"/>
              <a:t>Moving forward, we plan to refine our data collection process, improve our data processing and cleaning steps, consider scaling up our data storage solution, use more advanced techniques and tools for data analysis and visualization, integrate with other systems, and ensure proper deployment and maintenance of the system.</a:t>
            </a:r>
          </a:p>
          <a:p>
            <a:r>
              <a:rPr lang="en-US" dirty="0"/>
              <a:t>Overall, this project aims to provide insights into Twitter users, their tweets, and their engagement levels, and enable more effective social media marketing and analysis.</a:t>
            </a:r>
          </a:p>
        </p:txBody>
      </p:sp>
      <p:sp>
        <p:nvSpPr>
          <p:cNvPr id="3" name="Title 2"/>
          <p:cNvSpPr>
            <a:spLocks noGrp="1"/>
          </p:cNvSpPr>
          <p:nvPr>
            <p:ph type="title"/>
          </p:nvPr>
        </p:nvSpPr>
        <p:spPr/>
        <p:txBody>
          <a:bodyPr/>
          <a:lstStyle/>
          <a:p>
            <a:r>
              <a:rPr lang="en-US" b="0" dirty="0">
                <a:effectLst/>
              </a:rPr>
              <a:t>Conclusion</a:t>
            </a:r>
            <a:endParaRPr lang="en-US" dirty="0"/>
          </a:p>
        </p:txBody>
      </p:sp>
    </p:spTree>
    <p:extLst>
      <p:ext uri="{BB962C8B-B14F-4D97-AF65-F5344CB8AC3E}">
        <p14:creationId xmlns:p14="http://schemas.microsoft.com/office/powerpoint/2010/main" val="386852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Twitter API documentation: </a:t>
            </a:r>
            <a:r>
              <a:rPr lang="en-US" u="sng" dirty="0">
                <a:hlinkClick r:id="rId2"/>
              </a:rPr>
              <a:t>https://developer.twitter.com/en/docs</a:t>
            </a:r>
            <a:endParaRPr lang="en-US" dirty="0"/>
          </a:p>
          <a:p>
            <a:r>
              <a:rPr lang="en-US" dirty="0"/>
              <a:t>py2neo documentation: </a:t>
            </a:r>
            <a:r>
              <a:rPr lang="en-US" u="sng" dirty="0">
                <a:hlinkClick r:id="rId3"/>
              </a:rPr>
              <a:t>https://py2neo.org/v4/</a:t>
            </a:r>
            <a:endParaRPr lang="en-US" dirty="0"/>
          </a:p>
          <a:p>
            <a:r>
              <a:rPr lang="en-US" dirty="0"/>
              <a:t>Neo4j documentation: </a:t>
            </a:r>
            <a:r>
              <a:rPr lang="en-US" u="sng" dirty="0">
                <a:hlinkClick r:id="rId4"/>
              </a:rPr>
              <a:t>https://neo4j.com/docs/</a:t>
            </a:r>
            <a:endParaRPr lang="en-US" dirty="0"/>
          </a:p>
          <a:p>
            <a:r>
              <a:rPr lang="en-US" dirty="0"/>
              <a:t>D3.js documentation: </a:t>
            </a:r>
            <a:r>
              <a:rPr lang="en-US" u="sng" dirty="0">
                <a:hlinkClick r:id="rId5"/>
              </a:rPr>
              <a:t>https://d3js.org/</a:t>
            </a:r>
            <a:endParaRPr lang="en-US" dirty="0"/>
          </a:p>
          <a:p>
            <a:r>
              <a:rPr lang="en-US" dirty="0"/>
              <a:t>"Mining the Social Web" book by Matthew A. Russell: </a:t>
            </a:r>
            <a:r>
              <a:rPr lang="en-US" u="sng" dirty="0">
                <a:hlinkClick r:id="rId6"/>
              </a:rPr>
              <a:t>http://shop.oreilly.com/product/0636920030195.do</a:t>
            </a:r>
            <a:endParaRPr lang="en-US" dirty="0"/>
          </a:p>
          <a:p>
            <a:r>
              <a:rPr lang="en-US" dirty="0"/>
              <a:t>"Python for Data Analysis" book by Wes McKinney: </a:t>
            </a:r>
            <a:r>
              <a:rPr lang="en-US" u="sng" dirty="0">
                <a:hlinkClick r:id="rId7"/>
              </a:rPr>
              <a:t>https://www.oreilly.com/library/view/python-for-data/9781491957653/</a:t>
            </a:r>
            <a:endParaRPr lang="en-US" dirty="0"/>
          </a:p>
          <a:p>
            <a:r>
              <a:rPr lang="en-US" dirty="0"/>
              <a:t>"Python Data Science Handbook" by Jake </a:t>
            </a:r>
            <a:r>
              <a:rPr lang="en-US" dirty="0" err="1"/>
              <a:t>VanderPlas</a:t>
            </a:r>
            <a:r>
              <a:rPr lang="en-US" dirty="0"/>
              <a:t>: </a:t>
            </a:r>
            <a:r>
              <a:rPr lang="en-US" u="sng" dirty="0">
                <a:hlinkClick r:id="rId8"/>
              </a:rPr>
              <a:t>https://jakevdp.github.io/PythonDataScienceHandbook/</a:t>
            </a:r>
            <a:endParaRPr lang="en-US" dirty="0"/>
          </a:p>
          <a:p>
            <a:r>
              <a:rPr lang="en-US" dirty="0"/>
              <a:t>"Data Science from Scratch" book by Joel Grus: </a:t>
            </a:r>
            <a:r>
              <a:rPr lang="en-US" u="sng" dirty="0">
                <a:hlinkClick r:id="rId9"/>
              </a:rPr>
              <a:t>https://www.oreilly.com/library/view/data-science-from/9781492041122/</a:t>
            </a:r>
            <a:endParaRPr lang="en-US" dirty="0"/>
          </a:p>
          <a:p>
            <a:r>
              <a:rPr lang="en-US" dirty="0"/>
              <a:t>"Hands-On Data Science for Marketing" book by Yoon </a:t>
            </a:r>
            <a:r>
              <a:rPr lang="en-US" dirty="0" err="1"/>
              <a:t>Hyup</a:t>
            </a:r>
            <a:r>
              <a:rPr lang="en-US" dirty="0"/>
              <a:t> Hwang and Sinan </a:t>
            </a:r>
            <a:r>
              <a:rPr lang="en-US" dirty="0" err="1"/>
              <a:t>Ozdemir</a:t>
            </a:r>
            <a:r>
              <a:rPr lang="en-US" dirty="0"/>
              <a:t>: </a:t>
            </a:r>
            <a:r>
              <a:rPr lang="en-US" u="sng" dirty="0">
                <a:hlinkClick r:id="rId10"/>
              </a:rPr>
              <a:t>https://www.packtpub.com/product/hands-on-data-science-for-marketing/9781800202089</a:t>
            </a:r>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621391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TotalTime>
  <Words>1175</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WEEK 4</vt:lpstr>
      <vt:lpstr>Introduction</vt:lpstr>
      <vt:lpstr>DATABASE</vt:lpstr>
      <vt:lpstr>Twitter Crawling Flow</vt:lpstr>
      <vt:lpstr>Prerequisites</vt:lpstr>
      <vt:lpstr>ER Diagram </vt:lpstr>
      <vt:lpstr>Further works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dell</dc:creator>
  <cp:lastModifiedBy>dell</cp:lastModifiedBy>
  <cp:revision>7</cp:revision>
  <dcterms:created xsi:type="dcterms:W3CDTF">2023-02-17T01:38:54Z</dcterms:created>
  <dcterms:modified xsi:type="dcterms:W3CDTF">2023-02-24T06:38:25Z</dcterms:modified>
</cp:coreProperties>
</file>