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Roboto Mono" panose="00000009000000000000"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1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 name="Google Shape;1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 name="Google Shape;3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descr="A close up of a sign&#10;&#10;Description automatically generated"/>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7" name="Google Shape;7;p1"/>
          <p:cNvSpPr/>
          <p:nvPr/>
        </p:nvSpPr>
        <p:spPr>
          <a:xfrm>
            <a:off x="1" y="0"/>
            <a:ext cx="9829800" cy="71763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 name="Google Shape;8;p1"/>
          <p:cNvSpPr/>
          <p:nvPr/>
        </p:nvSpPr>
        <p:spPr>
          <a:xfrm>
            <a:off x="9888967" y="-419"/>
            <a:ext cx="112283" cy="732357"/>
          </a:xfrm>
          <a:prstGeom prst="rect">
            <a:avLst/>
          </a:prstGeom>
          <a:solidFill>
            <a:srgbClr val="7FB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9" name="Google Shape;9;p1" descr="A blue and white background&#10;&#10;Description automatically generated with medium confidence"/>
          <p:cNvPicPr preferRelativeResize="0"/>
          <p:nvPr/>
        </p:nvPicPr>
        <p:blipFill rotWithShape="1">
          <a:blip r:embed="rId7">
            <a:alphaModFix amt="16000"/>
          </a:blip>
          <a:srcRect t="24724" r="1618" b="63695"/>
          <a:stretch/>
        </p:blipFill>
        <p:spPr>
          <a:xfrm>
            <a:off x="0" y="-1"/>
            <a:ext cx="9839325" cy="723901"/>
          </a:xfrm>
          <a:prstGeom prst="rect">
            <a:avLst/>
          </a:prstGeom>
          <a:noFill/>
          <a:ln>
            <a:noFill/>
          </a:ln>
        </p:spPr>
      </p:pic>
      <p:sp>
        <p:nvSpPr>
          <p:cNvPr id="10" name="Google Shape;10;p1"/>
          <p:cNvSpPr/>
          <p:nvPr/>
        </p:nvSpPr>
        <p:spPr>
          <a:xfrm>
            <a:off x="11925300" y="-419"/>
            <a:ext cx="266700" cy="732357"/>
          </a:xfrm>
          <a:prstGeom prst="rect">
            <a:avLst/>
          </a:prstGeom>
          <a:solidFill>
            <a:srgbClr val="FED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shiva97446/Carbon-Emission-Prediction...git"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hiva97446/Carbon-Emission-Prediction...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pic>
        <p:nvPicPr>
          <p:cNvPr id="19" name="Google Shape;19;p6" descr="A person sitting at a desk with a computer&#10;&#10;Description automatically generated"/>
          <p:cNvPicPr preferRelativeResize="0"/>
          <p:nvPr/>
        </p:nvPicPr>
        <p:blipFill rotWithShape="1">
          <a:blip r:embed="rId3">
            <a:alphaModFix/>
          </a:blip>
          <a:srcRect/>
          <a:stretch/>
        </p:blipFill>
        <p:spPr>
          <a:xfrm>
            <a:off x="0" y="18662"/>
            <a:ext cx="12192000" cy="6858000"/>
          </a:xfrm>
          <a:prstGeom prst="rect">
            <a:avLst/>
          </a:prstGeom>
          <a:noFill/>
          <a:ln>
            <a:noFill/>
          </a:ln>
        </p:spPr>
      </p:pic>
      <p:sp>
        <p:nvSpPr>
          <p:cNvPr id="20" name="Google Shape;20;p6"/>
          <p:cNvSpPr/>
          <p:nvPr/>
        </p:nvSpPr>
        <p:spPr>
          <a:xfrm>
            <a:off x="5873750" y="584200"/>
            <a:ext cx="4673600" cy="977900"/>
          </a:xfrm>
          <a:prstGeom prst="roundRect">
            <a:avLst>
              <a:gd name="adj" fmla="val 16667"/>
            </a:avLst>
          </a:prstGeom>
          <a:solidFill>
            <a:srgbClr val="EBEEF9"/>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 name="Google Shape;21;p6"/>
          <p:cNvSpPr txBox="1"/>
          <p:nvPr/>
        </p:nvSpPr>
        <p:spPr>
          <a:xfrm>
            <a:off x="4871675" y="1895000"/>
            <a:ext cx="6751500" cy="126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a:solidFill>
                  <a:schemeClr val="lt1"/>
                </a:solidFill>
                <a:latin typeface="Calibri"/>
                <a:ea typeface="Calibri"/>
                <a:cs typeface="Calibri"/>
                <a:sym typeface="Calibri"/>
              </a:rPr>
              <a:t>PROJECT NAME-</a:t>
            </a:r>
            <a:r>
              <a:rPr lang="en-US" sz="2900" b="1">
                <a:solidFill>
                  <a:schemeClr val="lt1"/>
                </a:solidFill>
                <a:latin typeface="Calibri"/>
                <a:ea typeface="Calibri"/>
                <a:cs typeface="Calibri"/>
                <a:sym typeface="Calibri"/>
              </a:rPr>
              <a:t>(</a:t>
            </a:r>
            <a:r>
              <a:rPr lang="en-US" sz="3300" b="1" i="0" u="none" strike="noStrike" cap="none">
                <a:solidFill>
                  <a:schemeClr val="lt1"/>
                </a:solidFill>
                <a:latin typeface="Calibri"/>
                <a:ea typeface="Calibri"/>
                <a:cs typeface="Calibri"/>
                <a:sym typeface="Calibri"/>
              </a:rPr>
              <a:t>CARBON EMISSION PREDICTION)</a:t>
            </a:r>
            <a:r>
              <a:rPr lang="en-US" sz="4000" b="1" i="0" u="none" strike="noStrike" cap="none">
                <a:solidFill>
                  <a:schemeClr val="lt1"/>
                </a:solidFill>
                <a:latin typeface="Calibri"/>
                <a:ea typeface="Calibri"/>
                <a:cs typeface="Calibri"/>
                <a:sym typeface="Calibri"/>
              </a:rPr>
              <a:t>  </a:t>
            </a:r>
            <a:endParaRPr sz="4000" b="1" i="0" u="none" strike="noStrike" cap="none">
              <a:solidFill>
                <a:schemeClr val="lt1"/>
              </a:solidFill>
              <a:latin typeface="Arial"/>
              <a:ea typeface="Arial"/>
              <a:cs typeface="Arial"/>
              <a:sym typeface="Arial"/>
            </a:endParaRPr>
          </a:p>
        </p:txBody>
      </p:sp>
      <p:grpSp>
        <p:nvGrpSpPr>
          <p:cNvPr id="22" name="Google Shape;22;p6"/>
          <p:cNvGrpSpPr/>
          <p:nvPr/>
        </p:nvGrpSpPr>
        <p:grpSpPr>
          <a:xfrm>
            <a:off x="6890523" y="742091"/>
            <a:ext cx="2640053" cy="664378"/>
            <a:chOff x="2375536" y="1112060"/>
            <a:chExt cx="3292636" cy="828603"/>
          </a:xfrm>
        </p:grpSpPr>
        <p:pic>
          <p:nvPicPr>
            <p:cNvPr id="23" name="Google Shape;23;p6" descr="A close up of a logo&#10;&#10;Description automatically generated"/>
            <p:cNvPicPr preferRelativeResize="0"/>
            <p:nvPr/>
          </p:nvPicPr>
          <p:blipFill rotWithShape="1">
            <a:blip r:embed="rId4">
              <a:alphaModFix/>
            </a:blip>
            <a:srcRect/>
            <a:stretch/>
          </p:blipFill>
          <p:spPr>
            <a:xfrm>
              <a:off x="4092781" y="1270168"/>
              <a:ext cx="1575391" cy="512386"/>
            </a:xfrm>
            <a:prstGeom prst="rect">
              <a:avLst/>
            </a:prstGeom>
            <a:noFill/>
            <a:ln>
              <a:noFill/>
            </a:ln>
          </p:spPr>
        </p:pic>
        <p:pic>
          <p:nvPicPr>
            <p:cNvPr id="24" name="Google Shape;24;p6" descr="A yellow and red shell logo&#10;&#10;Description automatically generated"/>
            <p:cNvPicPr preferRelativeResize="0"/>
            <p:nvPr/>
          </p:nvPicPr>
          <p:blipFill rotWithShape="1">
            <a:blip r:embed="rId5">
              <a:alphaModFix/>
            </a:blip>
            <a:srcRect/>
            <a:stretch/>
          </p:blipFill>
          <p:spPr>
            <a:xfrm>
              <a:off x="2375536" y="1112060"/>
              <a:ext cx="985475" cy="828603"/>
            </a:xfrm>
            <a:prstGeom prst="rect">
              <a:avLst/>
            </a:prstGeom>
            <a:noFill/>
            <a:ln>
              <a:noFill/>
            </a:ln>
          </p:spPr>
        </p:pic>
      </p:grpSp>
      <p:sp>
        <p:nvSpPr>
          <p:cNvPr id="25" name="Google Shape;25;p6"/>
          <p:cNvSpPr txBox="1"/>
          <p:nvPr/>
        </p:nvSpPr>
        <p:spPr>
          <a:xfrm>
            <a:off x="4125450" y="3584150"/>
            <a:ext cx="9060900" cy="2019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2700" b="1" i="0" u="none" strike="noStrike" cap="none" dirty="0">
                <a:solidFill>
                  <a:schemeClr val="lt1"/>
                </a:solidFill>
                <a:latin typeface="Arial"/>
                <a:ea typeface="Arial"/>
                <a:cs typeface="Arial"/>
                <a:sym typeface="Arial"/>
              </a:rPr>
              <a:t>        </a:t>
            </a:r>
            <a:r>
              <a:rPr lang="en-US" sz="2500" b="1" i="0" u="none" strike="noStrike" cap="none" dirty="0">
                <a:solidFill>
                  <a:schemeClr val="lt1"/>
                </a:solidFill>
                <a:latin typeface="Arial"/>
                <a:ea typeface="Arial"/>
                <a:cs typeface="Arial"/>
                <a:sym typeface="Arial"/>
              </a:rPr>
              <a:t>NAME –</a:t>
            </a:r>
            <a:r>
              <a:rPr lang="en-US" sz="2500" b="0" i="0" u="none" strike="noStrike" cap="none" dirty="0">
                <a:solidFill>
                  <a:schemeClr val="lt1"/>
                </a:solidFill>
                <a:latin typeface="Arial"/>
                <a:ea typeface="Arial"/>
                <a:cs typeface="Arial"/>
                <a:sym typeface="Arial"/>
              </a:rPr>
              <a:t> SHIVA</a:t>
            </a:r>
            <a:r>
              <a:rPr lang="en-US" sz="2500" dirty="0">
                <a:solidFill>
                  <a:schemeClr val="lt1"/>
                </a:solidFill>
              </a:rPr>
              <a:t> </a:t>
            </a:r>
            <a:r>
              <a:rPr lang="en-US" sz="2500" b="0" i="0" u="none" strike="noStrike" cap="none" dirty="0">
                <a:solidFill>
                  <a:schemeClr val="lt1"/>
                </a:solidFill>
                <a:latin typeface="Arial"/>
                <a:ea typeface="Arial"/>
                <a:cs typeface="Arial"/>
                <a:sym typeface="Arial"/>
              </a:rPr>
              <a:t>KUMAR S</a:t>
            </a:r>
            <a:r>
              <a:rPr lang="en-US" sz="2500" dirty="0">
                <a:solidFill>
                  <a:schemeClr val="lt1"/>
                </a:solidFill>
              </a:rPr>
              <a:t>INGH</a:t>
            </a:r>
            <a:endParaRPr sz="2500" dirty="0">
              <a:solidFill>
                <a:schemeClr val="lt1"/>
              </a:solidFill>
            </a:endParaRPr>
          </a:p>
          <a:p>
            <a:pPr marL="0" marR="0" lvl="0" indent="0" algn="l" rtl="0">
              <a:lnSpc>
                <a:spcPct val="60000"/>
              </a:lnSpc>
              <a:spcBef>
                <a:spcPts val="0"/>
              </a:spcBef>
              <a:spcAft>
                <a:spcPts val="0"/>
              </a:spcAft>
              <a:buNone/>
            </a:pPr>
            <a:endParaRPr sz="2700" dirty="0">
              <a:solidFill>
                <a:schemeClr val="lt1"/>
              </a:solidFill>
            </a:endParaRPr>
          </a:p>
          <a:p>
            <a:pPr marL="0" marR="0" lvl="0" indent="0" algn="l" rtl="0">
              <a:lnSpc>
                <a:spcPct val="100000"/>
              </a:lnSpc>
              <a:spcBef>
                <a:spcPts val="0"/>
              </a:spcBef>
              <a:spcAft>
                <a:spcPts val="0"/>
              </a:spcAft>
              <a:buNone/>
            </a:pPr>
            <a:r>
              <a:rPr lang="en-US" sz="2700" b="0" i="0" u="none" strike="noStrike" cap="none" dirty="0">
                <a:solidFill>
                  <a:schemeClr val="lt1"/>
                </a:solidFill>
                <a:latin typeface="Arial"/>
                <a:ea typeface="Arial"/>
                <a:cs typeface="Arial"/>
                <a:sym typeface="Arial"/>
              </a:rPr>
              <a:t>        </a:t>
            </a:r>
            <a:r>
              <a:rPr lang="en-US" sz="2100" b="1" i="0" u="none" strike="noStrike" cap="none" dirty="0">
                <a:solidFill>
                  <a:schemeClr val="lt1"/>
                </a:solidFill>
                <a:latin typeface="Arial"/>
                <a:ea typeface="Arial"/>
                <a:cs typeface="Arial"/>
                <a:sym typeface="Arial"/>
              </a:rPr>
              <a:t>AICTE STUDENT I</a:t>
            </a:r>
            <a:r>
              <a:rPr lang="en-US" sz="2100" b="1" dirty="0">
                <a:solidFill>
                  <a:schemeClr val="lt1"/>
                </a:solidFill>
              </a:rPr>
              <a:t>D- </a:t>
            </a:r>
            <a:r>
              <a:rPr lang="en-US" sz="2100" dirty="0">
                <a:solidFill>
                  <a:schemeClr val="lt1"/>
                </a:solidFill>
              </a:rPr>
              <a:t>STU680e7503f303a1745777923 </a:t>
            </a:r>
            <a:r>
              <a:rPr lang="en-US" sz="2700" dirty="0">
                <a:solidFill>
                  <a:schemeClr val="lt1"/>
                </a:solidFill>
              </a:rPr>
              <a:t> </a:t>
            </a:r>
            <a:endParaRPr sz="2700" dirty="0">
              <a:solidFill>
                <a:schemeClr val="lt1"/>
              </a:solidFill>
            </a:endParaRPr>
          </a:p>
          <a:p>
            <a:pPr marL="0" marR="0" lvl="0" indent="0" algn="l" rtl="0">
              <a:lnSpc>
                <a:spcPct val="100000"/>
              </a:lnSpc>
              <a:spcBef>
                <a:spcPts val="0"/>
              </a:spcBef>
              <a:spcAft>
                <a:spcPts val="0"/>
              </a:spcAft>
              <a:buNone/>
            </a:pPr>
            <a:r>
              <a:rPr lang="en-US" sz="2700" dirty="0">
                <a:solidFill>
                  <a:schemeClr val="lt1"/>
                </a:solidFill>
              </a:rPr>
              <a:t>        </a:t>
            </a:r>
            <a:r>
              <a:rPr lang="en-US" sz="1600" b="1" dirty="0">
                <a:solidFill>
                  <a:schemeClr val="lt1"/>
                </a:solidFill>
              </a:rPr>
              <a:t>GITHUB Link</a:t>
            </a:r>
            <a:r>
              <a:rPr lang="en-US" dirty="0">
                <a:solidFill>
                  <a:schemeClr val="lt1"/>
                </a:solidFill>
              </a:rPr>
              <a:t> </a:t>
            </a:r>
            <a:r>
              <a:rPr lang="en-US" sz="1800" dirty="0">
                <a:solidFill>
                  <a:schemeClr val="lt1"/>
                </a:solidFill>
              </a:rPr>
              <a:t>:-</a:t>
            </a:r>
            <a:r>
              <a:rPr lang="en-US" u="sng" dirty="0">
                <a:solidFill>
                  <a:schemeClr val="hlink"/>
                </a:solidFill>
                <a:hlinkClick r:id="rId6"/>
              </a:rPr>
              <a:t>https://github.com/shiva97446/Carbon-Emission-Prediction...git</a:t>
            </a:r>
            <a:endParaRPr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5"/>
          <p:cNvPicPr preferRelativeResize="0"/>
          <p:nvPr/>
        </p:nvPicPr>
        <p:blipFill rotWithShape="1">
          <a:blip r:embed="rId3">
            <a:alphaModFix/>
          </a:blip>
          <a:srcRect/>
          <a:stretch/>
        </p:blipFill>
        <p:spPr>
          <a:xfrm>
            <a:off x="385665" y="755012"/>
            <a:ext cx="11420669" cy="5988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6"/>
          <p:cNvPicPr preferRelativeResize="0"/>
          <p:nvPr/>
        </p:nvPicPr>
        <p:blipFill rotWithShape="1">
          <a:blip r:embed="rId3">
            <a:alphaModFix/>
          </a:blip>
          <a:srcRect/>
          <a:stretch/>
        </p:blipFill>
        <p:spPr>
          <a:xfrm>
            <a:off x="0" y="840834"/>
            <a:ext cx="12192000" cy="58585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7"/>
          <p:cNvPicPr preferRelativeResize="0"/>
          <p:nvPr/>
        </p:nvPicPr>
        <p:blipFill rotWithShape="1">
          <a:blip r:embed="rId3">
            <a:alphaModFix/>
          </a:blip>
          <a:srcRect/>
          <a:stretch/>
        </p:blipFill>
        <p:spPr>
          <a:xfrm>
            <a:off x="-235349" y="765111"/>
            <a:ext cx="12023021" cy="60325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a:stretch/>
        </p:blipFill>
        <p:spPr>
          <a:xfrm>
            <a:off x="0" y="753131"/>
            <a:ext cx="5934269" cy="6106128"/>
          </a:xfrm>
          <a:prstGeom prst="rect">
            <a:avLst/>
          </a:prstGeom>
          <a:noFill/>
          <a:ln>
            <a:noFill/>
          </a:ln>
        </p:spPr>
      </p:pic>
      <p:pic>
        <p:nvPicPr>
          <p:cNvPr id="98" name="Google Shape;98;p18"/>
          <p:cNvPicPr preferRelativeResize="0"/>
          <p:nvPr/>
        </p:nvPicPr>
        <p:blipFill rotWithShape="1">
          <a:blip r:embed="rId4">
            <a:alphaModFix/>
          </a:blip>
          <a:srcRect/>
          <a:stretch/>
        </p:blipFill>
        <p:spPr>
          <a:xfrm>
            <a:off x="5928348" y="753130"/>
            <a:ext cx="6263651" cy="6104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149087" y="988151"/>
            <a:ext cx="61026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213163"/>
                </a:solidFill>
                <a:latin typeface="Arial"/>
                <a:ea typeface="Arial"/>
                <a:cs typeface="Arial"/>
                <a:sym typeface="Arial"/>
              </a:rPr>
              <a:t>Conclusion:</a:t>
            </a:r>
            <a:r>
              <a:rPr lang="en-US" sz="1800" b="1" i="0" u="none" strike="noStrike" cap="none">
                <a:solidFill>
                  <a:srgbClr val="213163"/>
                </a:solidFill>
                <a:latin typeface="Arial"/>
                <a:ea typeface="Arial"/>
                <a:cs typeface="Arial"/>
                <a:sym typeface="Arial"/>
              </a:rPr>
              <a:t>  </a:t>
            </a:r>
            <a:endParaRPr sz="1800" b="0" i="0" u="none" strike="noStrike" cap="none">
              <a:solidFill>
                <a:srgbClr val="213163"/>
              </a:solidFill>
              <a:latin typeface="Arial"/>
              <a:ea typeface="Arial"/>
              <a:cs typeface="Arial"/>
              <a:sym typeface="Arial"/>
            </a:endParaRPr>
          </a:p>
        </p:txBody>
      </p:sp>
      <p:sp>
        <p:nvSpPr>
          <p:cNvPr id="104" name="Google Shape;104;p19"/>
          <p:cNvSpPr txBox="1"/>
          <p:nvPr/>
        </p:nvSpPr>
        <p:spPr>
          <a:xfrm>
            <a:off x="269025" y="1795725"/>
            <a:ext cx="8426700" cy="35079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867"/>
              <a:t>In conclusion, the growing concern over rising carbon emissions and their impact on climate change highlights the urgent need for accurate forecasting tools. This project successfully addressed that need by developing a machine learning model using historical greenhouse gas emission data to predict future CO₂ levels. Through proper data collection, cleaning, feature selection, and model training, the system provides valuable insights into emission trends at both national and global levels. These predictions, visualized through clear graphs, can support policymakers, researchers, and environmental planners in making informed, data-driven decisions to combat climate change effectively.</a:t>
            </a:r>
            <a:endParaRPr sz="1867"/>
          </a:p>
          <a:p>
            <a:pPr marL="0" marR="0" lvl="0" indent="0" algn="l" rtl="0">
              <a:lnSpc>
                <a:spcPct val="100000"/>
              </a:lnSpc>
              <a:spcBef>
                <a:spcPts val="1200"/>
              </a:spcBef>
              <a:spcAft>
                <a:spcPts val="0"/>
              </a:spcAft>
              <a:buNone/>
            </a:pPr>
            <a:endParaRPr sz="186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7"/>
          <p:cNvSpPr txBox="1"/>
          <p:nvPr/>
        </p:nvSpPr>
        <p:spPr>
          <a:xfrm>
            <a:off x="191900" y="833175"/>
            <a:ext cx="3721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213163"/>
                </a:solidFill>
                <a:latin typeface="Arial"/>
                <a:ea typeface="Arial"/>
                <a:cs typeface="Arial"/>
                <a:sym typeface="Arial"/>
              </a:rPr>
              <a:t>Learning Objectives</a:t>
            </a:r>
            <a:endParaRPr sz="2200" b="0" i="0" u="none" strike="noStrike" cap="none">
              <a:solidFill>
                <a:srgbClr val="213163"/>
              </a:solidFill>
              <a:latin typeface="Arial"/>
              <a:ea typeface="Arial"/>
              <a:cs typeface="Arial"/>
              <a:sym typeface="Arial"/>
            </a:endParaRPr>
          </a:p>
        </p:txBody>
      </p:sp>
      <p:sp>
        <p:nvSpPr>
          <p:cNvPr id="31" name="Google Shape;31;p7"/>
          <p:cNvSpPr txBox="1"/>
          <p:nvPr/>
        </p:nvSpPr>
        <p:spPr>
          <a:xfrm>
            <a:off x="197210"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Source : </a:t>
            </a:r>
            <a:endParaRPr/>
          </a:p>
        </p:txBody>
      </p:sp>
      <p:sp>
        <p:nvSpPr>
          <p:cNvPr id="32" name="Google Shape;32;p7"/>
          <p:cNvSpPr txBox="1"/>
          <p:nvPr/>
        </p:nvSpPr>
        <p:spPr>
          <a:xfrm>
            <a:off x="993075" y="6135325"/>
            <a:ext cx="7191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u="sng">
                <a:solidFill>
                  <a:schemeClr val="hlink"/>
                </a:solidFill>
                <a:hlinkClick r:id="rId3"/>
              </a:rPr>
              <a:t>https://github.com/shiva97446/Carbon-Emission-Prediction...git</a:t>
            </a:r>
            <a:endParaRPr/>
          </a:p>
        </p:txBody>
      </p:sp>
      <p:cxnSp>
        <p:nvCxnSpPr>
          <p:cNvPr id="33" name="Google Shape;33;p7"/>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pic>
        <p:nvPicPr>
          <p:cNvPr id="34" name="Google Shape;34;p7" descr="A ladder leading to a large yellow circle&#10;&#10;Description automatically generated"/>
          <p:cNvPicPr preferRelativeResize="0"/>
          <p:nvPr/>
        </p:nvPicPr>
        <p:blipFill rotWithShape="1">
          <a:blip r:embed="rId4">
            <a:alphaModFix amt="85000"/>
          </a:blip>
          <a:srcRect l="13763" t="6135" r="13650"/>
          <a:stretch/>
        </p:blipFill>
        <p:spPr>
          <a:xfrm>
            <a:off x="7345680" y="1442720"/>
            <a:ext cx="4500880" cy="4632960"/>
          </a:xfrm>
          <a:prstGeom prst="rect">
            <a:avLst/>
          </a:prstGeom>
          <a:noFill/>
          <a:ln>
            <a:noFill/>
          </a:ln>
        </p:spPr>
      </p:pic>
      <p:sp>
        <p:nvSpPr>
          <p:cNvPr id="35" name="Google Shape;35;p7"/>
          <p:cNvSpPr txBox="1"/>
          <p:nvPr/>
        </p:nvSpPr>
        <p:spPr>
          <a:xfrm>
            <a:off x="8839200" y="3168609"/>
            <a:ext cx="1503681" cy="6309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500" b="1" i="0" u="none" strike="noStrike" cap="none">
                <a:solidFill>
                  <a:schemeClr val="dk1"/>
                </a:solidFill>
                <a:latin typeface="Arial"/>
                <a:ea typeface="Arial"/>
                <a:cs typeface="Arial"/>
                <a:sym typeface="Arial"/>
              </a:rPr>
              <a:t>GOAL</a:t>
            </a:r>
            <a:endParaRPr/>
          </a:p>
        </p:txBody>
      </p:sp>
      <p:sp>
        <p:nvSpPr>
          <p:cNvPr id="36" name="Google Shape;36;p7"/>
          <p:cNvSpPr/>
          <p:nvPr/>
        </p:nvSpPr>
        <p:spPr>
          <a:xfrm>
            <a:off x="191900" y="833175"/>
            <a:ext cx="10789200" cy="5913300"/>
          </a:xfrm>
          <a:prstGeom prst="rect">
            <a:avLst/>
          </a:prstGeom>
          <a:noFill/>
          <a:ln>
            <a:noFill/>
          </a:ln>
        </p:spPr>
        <p:txBody>
          <a:bodyPr spcFirstLastPara="1" wrap="square" lIns="91425" tIns="45700" rIns="91425" bIns="45700" anchor="ctr" anchorCtr="0">
            <a:noAutofit/>
          </a:bodyPr>
          <a:lstStyle/>
          <a:p>
            <a:pPr marL="0" marR="0" lvl="0" indent="0" algn="l" rtl="0">
              <a:lnSpc>
                <a:spcPct val="65000"/>
              </a:lnSpc>
              <a:spcBef>
                <a:spcPts val="0"/>
              </a:spcBef>
              <a:spcAft>
                <a:spcPts val="0"/>
              </a:spcAft>
              <a:buNone/>
            </a:pPr>
            <a:r>
              <a:rPr lang="en-US" b="1">
                <a:solidFill>
                  <a:schemeClr val="dk1"/>
                </a:solidFill>
              </a:rPr>
              <a:t>1.</a:t>
            </a:r>
            <a:r>
              <a:rPr lang="en-US" sz="1600" b="1">
                <a:solidFill>
                  <a:schemeClr val="dk1"/>
                </a:solidFill>
              </a:rPr>
              <a:t>Understand and Analyze Historical CO₂ and GHG Data</a:t>
            </a:r>
            <a:br>
              <a:rPr lang="en-US" sz="1600" b="1">
                <a:solidFill>
                  <a:schemeClr val="dk1"/>
                </a:solidFill>
              </a:rPr>
            </a:br>
            <a:endParaRPr sz="1600" b="1">
              <a:solidFill>
                <a:schemeClr val="dk1"/>
              </a:solidFill>
            </a:endParaRPr>
          </a:p>
          <a:p>
            <a:pPr marL="457200" lvl="0" indent="-323850" algn="l" rtl="0">
              <a:lnSpc>
                <a:spcPct val="65000"/>
              </a:lnSpc>
              <a:spcBef>
                <a:spcPts val="30"/>
              </a:spcBef>
              <a:spcAft>
                <a:spcPts val="0"/>
              </a:spcAft>
              <a:buClr>
                <a:schemeClr val="dk1"/>
              </a:buClr>
              <a:buSzPts val="1500"/>
              <a:buChar char="●"/>
            </a:pPr>
            <a:r>
              <a:rPr lang="en-US" sz="1500">
                <a:solidFill>
                  <a:schemeClr val="dk1"/>
                </a:solidFill>
              </a:rPr>
              <a:t>Examine long-term emission records to identify patterns across countries and time periods.</a:t>
            </a:r>
            <a:endParaRPr sz="1500">
              <a:solidFill>
                <a:schemeClr val="dk1"/>
              </a:solidFill>
            </a:endParaRPr>
          </a:p>
          <a:p>
            <a:pPr marL="0" lvl="0" indent="0" algn="l" rtl="0">
              <a:lnSpc>
                <a:spcPct val="65000"/>
              </a:lnSpc>
              <a:spcBef>
                <a:spcPts val="30"/>
              </a:spcBef>
              <a:spcAft>
                <a:spcPts val="0"/>
              </a:spcAft>
              <a:buNone/>
            </a:pPr>
            <a:endParaRPr sz="1500">
              <a:solidFill>
                <a:schemeClr val="dk1"/>
              </a:solidFill>
            </a:endParaRPr>
          </a:p>
          <a:p>
            <a:pPr marL="0" lvl="0" indent="0" algn="l" rtl="0">
              <a:lnSpc>
                <a:spcPct val="65000"/>
              </a:lnSpc>
              <a:spcBef>
                <a:spcPts val="30"/>
              </a:spcBef>
              <a:spcAft>
                <a:spcPts val="0"/>
              </a:spcAft>
              <a:buNone/>
            </a:pPr>
            <a:r>
              <a:rPr lang="en-US" sz="1500" b="1">
                <a:solidFill>
                  <a:schemeClr val="dk1"/>
                </a:solidFill>
              </a:rPr>
              <a:t>2.Preprocess and Prepare Data for Machine Learning</a:t>
            </a:r>
            <a:br>
              <a:rPr lang="en-US" sz="1500" b="1">
                <a:solidFill>
                  <a:schemeClr val="dk1"/>
                </a:solidFill>
              </a:rPr>
            </a:br>
            <a:endParaRPr sz="1500" b="1">
              <a:solidFill>
                <a:schemeClr val="dk1"/>
              </a:solidFill>
            </a:endParaRPr>
          </a:p>
          <a:p>
            <a:pPr marL="457200" lvl="0" indent="-323850" algn="l" rtl="0">
              <a:lnSpc>
                <a:spcPct val="65000"/>
              </a:lnSpc>
              <a:spcBef>
                <a:spcPts val="30"/>
              </a:spcBef>
              <a:spcAft>
                <a:spcPts val="0"/>
              </a:spcAft>
              <a:buClr>
                <a:schemeClr val="dk1"/>
              </a:buClr>
              <a:buSzPts val="1500"/>
              <a:buChar char="●"/>
            </a:pPr>
            <a:r>
              <a:rPr lang="en-US" sz="1500">
                <a:solidFill>
                  <a:schemeClr val="dk1"/>
                </a:solidFill>
              </a:rPr>
              <a:t>Handle missing values, normalize features, and shape the dataset for effective modeling.</a:t>
            </a:r>
            <a:br>
              <a:rPr lang="en-US" sz="1500">
                <a:solidFill>
                  <a:schemeClr val="dk1"/>
                </a:solidFill>
              </a:rPr>
            </a:br>
            <a:endParaRPr sz="1500">
              <a:solidFill>
                <a:schemeClr val="dk1"/>
              </a:solidFill>
            </a:endParaRPr>
          </a:p>
          <a:p>
            <a:pPr marL="0" lvl="0" indent="0" algn="l" rtl="0">
              <a:lnSpc>
                <a:spcPct val="65000"/>
              </a:lnSpc>
              <a:spcBef>
                <a:spcPts val="30"/>
              </a:spcBef>
              <a:spcAft>
                <a:spcPts val="0"/>
              </a:spcAft>
              <a:buNone/>
            </a:pPr>
            <a:r>
              <a:rPr lang="en-US" sz="1500" b="1">
                <a:solidFill>
                  <a:schemeClr val="dk1"/>
                </a:solidFill>
              </a:rPr>
              <a:t>3.Apply AI/ML Techniques to Environmental Data</a:t>
            </a:r>
            <a:br>
              <a:rPr lang="en-US" sz="1500" b="1">
                <a:solidFill>
                  <a:schemeClr val="dk1"/>
                </a:solidFill>
              </a:rPr>
            </a:br>
            <a:endParaRPr sz="1500" b="1">
              <a:solidFill>
                <a:schemeClr val="dk1"/>
              </a:solidFill>
            </a:endParaRPr>
          </a:p>
          <a:p>
            <a:pPr marL="457200" lvl="0" indent="-323850" algn="l" rtl="0">
              <a:lnSpc>
                <a:spcPct val="65000"/>
              </a:lnSpc>
              <a:spcBef>
                <a:spcPts val="30"/>
              </a:spcBef>
              <a:spcAft>
                <a:spcPts val="0"/>
              </a:spcAft>
              <a:buClr>
                <a:schemeClr val="dk1"/>
              </a:buClr>
              <a:buSzPts val="1500"/>
              <a:buChar char="●"/>
            </a:pPr>
            <a:r>
              <a:rPr lang="en-US" sz="1500">
                <a:solidFill>
                  <a:schemeClr val="dk1"/>
                </a:solidFill>
              </a:rPr>
              <a:t>Implement supervised learning algorithms to train predictive models on CO₂ emission data.</a:t>
            </a:r>
            <a:br>
              <a:rPr lang="en-US" sz="1500">
                <a:solidFill>
                  <a:schemeClr val="dk1"/>
                </a:solidFill>
              </a:rPr>
            </a:br>
            <a:endParaRPr sz="1500">
              <a:solidFill>
                <a:schemeClr val="dk1"/>
              </a:solidFill>
            </a:endParaRPr>
          </a:p>
          <a:p>
            <a:pPr marL="0" lvl="0" indent="0" algn="l" rtl="0">
              <a:lnSpc>
                <a:spcPct val="65000"/>
              </a:lnSpc>
              <a:spcBef>
                <a:spcPts val="30"/>
              </a:spcBef>
              <a:spcAft>
                <a:spcPts val="0"/>
              </a:spcAft>
              <a:buNone/>
            </a:pPr>
            <a:r>
              <a:rPr lang="en-US" sz="1500" b="1">
                <a:solidFill>
                  <a:schemeClr val="dk1"/>
                </a:solidFill>
              </a:rPr>
              <a:t>4.Perform Country-Specific and Global Emission Forecasting</a:t>
            </a:r>
            <a:br>
              <a:rPr lang="en-US" sz="1500" b="1">
                <a:solidFill>
                  <a:schemeClr val="dk1"/>
                </a:solidFill>
              </a:rPr>
            </a:br>
            <a:endParaRPr sz="1500" b="1">
              <a:solidFill>
                <a:schemeClr val="dk1"/>
              </a:solidFill>
            </a:endParaRPr>
          </a:p>
          <a:p>
            <a:pPr marL="457200" lvl="0" indent="-323850" algn="l" rtl="0">
              <a:lnSpc>
                <a:spcPct val="65000"/>
              </a:lnSpc>
              <a:spcBef>
                <a:spcPts val="30"/>
              </a:spcBef>
              <a:spcAft>
                <a:spcPts val="0"/>
              </a:spcAft>
              <a:buClr>
                <a:schemeClr val="dk1"/>
              </a:buClr>
              <a:buSzPts val="1500"/>
              <a:buChar char="●"/>
            </a:pPr>
            <a:r>
              <a:rPr lang="en-US" sz="1500">
                <a:solidFill>
                  <a:schemeClr val="dk1"/>
                </a:solidFill>
              </a:rPr>
              <a:t>Predict future carbon emissions for individual countries or global trends using historical inputs.</a:t>
            </a:r>
            <a:br>
              <a:rPr lang="en-US" sz="1500">
                <a:solidFill>
                  <a:schemeClr val="dk1"/>
                </a:solidFill>
              </a:rPr>
            </a:br>
            <a:endParaRPr sz="1500">
              <a:solidFill>
                <a:schemeClr val="dk1"/>
              </a:solidFill>
            </a:endParaRPr>
          </a:p>
          <a:p>
            <a:pPr marL="0" lvl="0" indent="0" algn="l" rtl="0">
              <a:lnSpc>
                <a:spcPct val="65000"/>
              </a:lnSpc>
              <a:spcBef>
                <a:spcPts val="30"/>
              </a:spcBef>
              <a:spcAft>
                <a:spcPts val="0"/>
              </a:spcAft>
              <a:buNone/>
            </a:pPr>
            <a:r>
              <a:rPr lang="en-US" sz="1500" b="1">
                <a:solidFill>
                  <a:schemeClr val="dk1"/>
                </a:solidFill>
              </a:rPr>
              <a:t>5.Gain Proficiency with Key Data Science Libraries</a:t>
            </a:r>
            <a:br>
              <a:rPr lang="en-US" sz="1500" b="1">
                <a:solidFill>
                  <a:schemeClr val="dk1"/>
                </a:solidFill>
              </a:rPr>
            </a:br>
            <a:endParaRPr sz="1500" b="1">
              <a:solidFill>
                <a:schemeClr val="dk1"/>
              </a:solidFill>
            </a:endParaRPr>
          </a:p>
          <a:p>
            <a:pPr marL="457200" lvl="0" indent="-323850" algn="l" rtl="0">
              <a:lnSpc>
                <a:spcPct val="65000"/>
              </a:lnSpc>
              <a:spcBef>
                <a:spcPts val="30"/>
              </a:spcBef>
              <a:spcAft>
                <a:spcPts val="0"/>
              </a:spcAft>
              <a:buClr>
                <a:schemeClr val="dk1"/>
              </a:buClr>
              <a:buSzPts val="1500"/>
              <a:buChar char="●"/>
            </a:pPr>
            <a:r>
              <a:rPr lang="en-US" sz="1500">
                <a:solidFill>
                  <a:schemeClr val="dk1"/>
                </a:solidFill>
              </a:rPr>
              <a:t>Use Python libraries like </a:t>
            </a:r>
            <a:r>
              <a:rPr lang="en-US" sz="1500">
                <a:solidFill>
                  <a:srgbClr val="188038"/>
                </a:solidFill>
                <a:latin typeface="Roboto Mono"/>
                <a:ea typeface="Roboto Mono"/>
                <a:cs typeface="Roboto Mono"/>
                <a:sym typeface="Roboto Mono"/>
              </a:rPr>
              <a:t>pandas</a:t>
            </a:r>
            <a:r>
              <a:rPr lang="en-US" sz="1500">
                <a:solidFill>
                  <a:schemeClr val="dk1"/>
                </a:solidFill>
              </a:rPr>
              <a:t>, </a:t>
            </a:r>
            <a:r>
              <a:rPr lang="en-US" sz="1500">
                <a:solidFill>
                  <a:srgbClr val="188038"/>
                </a:solidFill>
                <a:latin typeface="Roboto Mono"/>
                <a:ea typeface="Roboto Mono"/>
                <a:cs typeface="Roboto Mono"/>
                <a:sym typeface="Roboto Mono"/>
              </a:rPr>
              <a:t>matplotlib</a:t>
            </a:r>
            <a:r>
              <a:rPr lang="en-US" sz="1500">
                <a:solidFill>
                  <a:schemeClr val="dk1"/>
                </a:solidFill>
              </a:rPr>
              <a:t>, and </a:t>
            </a:r>
            <a:r>
              <a:rPr lang="en-US" sz="1500">
                <a:solidFill>
                  <a:srgbClr val="188038"/>
                </a:solidFill>
                <a:latin typeface="Roboto Mono"/>
                <a:ea typeface="Roboto Mono"/>
                <a:cs typeface="Roboto Mono"/>
                <a:sym typeface="Roboto Mono"/>
              </a:rPr>
              <a:t>scikit-learn</a:t>
            </a:r>
            <a:r>
              <a:rPr lang="en-US" sz="1500">
                <a:solidFill>
                  <a:schemeClr val="dk1"/>
                </a:solidFill>
              </a:rPr>
              <a:t> to manage and analyze data.</a:t>
            </a:r>
            <a:br>
              <a:rPr lang="en-US" sz="1500">
                <a:solidFill>
                  <a:schemeClr val="dk1"/>
                </a:solidFill>
              </a:rPr>
            </a:br>
            <a:endParaRPr sz="1500">
              <a:solidFill>
                <a:schemeClr val="dk1"/>
              </a:solidFill>
            </a:endParaRPr>
          </a:p>
          <a:p>
            <a:pPr marL="0" lvl="0" indent="0" algn="l" rtl="0">
              <a:lnSpc>
                <a:spcPct val="65000"/>
              </a:lnSpc>
              <a:spcBef>
                <a:spcPts val="30"/>
              </a:spcBef>
              <a:spcAft>
                <a:spcPts val="0"/>
              </a:spcAft>
              <a:buNone/>
            </a:pPr>
            <a:r>
              <a:rPr lang="en-US" sz="1500" b="1">
                <a:solidFill>
                  <a:schemeClr val="dk1"/>
                </a:solidFill>
              </a:rPr>
              <a:t>6.Interpret and Communicate Model Outputs</a:t>
            </a:r>
            <a:br>
              <a:rPr lang="en-US" sz="1500" b="1">
                <a:solidFill>
                  <a:schemeClr val="dk1"/>
                </a:solidFill>
              </a:rPr>
            </a:br>
            <a:endParaRPr sz="1500" b="1">
              <a:solidFill>
                <a:schemeClr val="dk1"/>
              </a:solidFill>
            </a:endParaRPr>
          </a:p>
          <a:p>
            <a:pPr marL="457200" lvl="0" indent="-323850" algn="l" rtl="0">
              <a:lnSpc>
                <a:spcPct val="65000"/>
              </a:lnSpc>
              <a:spcBef>
                <a:spcPts val="30"/>
              </a:spcBef>
              <a:spcAft>
                <a:spcPts val="0"/>
              </a:spcAft>
              <a:buClr>
                <a:schemeClr val="dk1"/>
              </a:buClr>
              <a:buSzPts val="1500"/>
              <a:buChar char="●"/>
            </a:pPr>
            <a:r>
              <a:rPr lang="en-US" sz="1500">
                <a:solidFill>
                  <a:schemeClr val="dk1"/>
                </a:solidFill>
              </a:rPr>
              <a:t>Visualize predictions and explain their meaning using graphs, charts, and summary metrics.</a:t>
            </a:r>
            <a:br>
              <a:rPr lang="en-US" sz="1500">
                <a:solidFill>
                  <a:schemeClr val="dk1"/>
                </a:solidFill>
              </a:rPr>
            </a:br>
            <a:endParaRPr sz="1500">
              <a:solidFill>
                <a:schemeClr val="dk1"/>
              </a:solidFill>
            </a:endParaRPr>
          </a:p>
          <a:p>
            <a:pPr marL="0" lvl="0" indent="0" algn="l" rtl="0">
              <a:lnSpc>
                <a:spcPct val="65000"/>
              </a:lnSpc>
              <a:spcBef>
                <a:spcPts val="30"/>
              </a:spcBef>
              <a:spcAft>
                <a:spcPts val="0"/>
              </a:spcAft>
              <a:buNone/>
            </a:pPr>
            <a:r>
              <a:rPr lang="en-US" sz="1500" b="1">
                <a:solidFill>
                  <a:schemeClr val="dk1"/>
                </a:solidFill>
              </a:rPr>
              <a:t>7.Promote Sustainability Through Tech Skills</a:t>
            </a:r>
            <a:br>
              <a:rPr lang="en-US" sz="1500" b="1">
                <a:solidFill>
                  <a:schemeClr val="dk1"/>
                </a:solidFill>
              </a:rPr>
            </a:br>
            <a:endParaRPr sz="1500" b="1">
              <a:solidFill>
                <a:schemeClr val="dk1"/>
              </a:solidFill>
            </a:endParaRPr>
          </a:p>
          <a:p>
            <a:pPr marL="457200" lvl="0" indent="-323850" algn="l" rtl="0">
              <a:lnSpc>
                <a:spcPct val="65000"/>
              </a:lnSpc>
              <a:spcBef>
                <a:spcPts val="30"/>
              </a:spcBef>
              <a:spcAft>
                <a:spcPts val="0"/>
              </a:spcAft>
              <a:buClr>
                <a:schemeClr val="dk1"/>
              </a:buClr>
              <a:buSzPts val="1500"/>
              <a:buChar char="●"/>
            </a:pPr>
            <a:r>
              <a:rPr lang="en-US" sz="1500">
                <a:solidFill>
                  <a:schemeClr val="dk1"/>
                </a:solidFill>
              </a:rPr>
              <a:t>Understand how data-driven insights can support climate action and environmental decision-making.</a:t>
            </a:r>
            <a:endParaRPr sz="1500">
              <a:solidFill>
                <a:schemeClr val="dk1"/>
              </a:solidFill>
            </a:endParaRPr>
          </a:p>
          <a:p>
            <a:pPr marL="457200" marR="0" lvl="0" indent="0" algn="l" rtl="0">
              <a:lnSpc>
                <a:spcPct val="65000"/>
              </a:lnSpc>
              <a:spcBef>
                <a:spcPts val="30"/>
              </a:spcBef>
              <a:spcAft>
                <a:spcPts val="30"/>
              </a:spcAft>
              <a:buNone/>
            </a:pP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8"/>
          <p:cNvSpPr txBox="1"/>
          <p:nvPr/>
        </p:nvSpPr>
        <p:spPr>
          <a:xfrm>
            <a:off x="135825" y="848226"/>
            <a:ext cx="61026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213163"/>
                </a:solidFill>
                <a:latin typeface="Arial"/>
                <a:ea typeface="Arial"/>
                <a:cs typeface="Arial"/>
                <a:sym typeface="Arial"/>
              </a:rPr>
              <a:t>T</a:t>
            </a:r>
            <a:r>
              <a:rPr lang="en-US" sz="2200" b="1" i="0" u="none" strike="noStrike" cap="none">
                <a:solidFill>
                  <a:srgbClr val="213163"/>
                </a:solidFill>
                <a:latin typeface="Arial"/>
                <a:ea typeface="Arial"/>
                <a:cs typeface="Arial"/>
                <a:sym typeface="Arial"/>
              </a:rPr>
              <a:t>ools and Technology used </a:t>
            </a:r>
            <a:endParaRPr sz="1600"/>
          </a:p>
        </p:txBody>
      </p:sp>
      <p:sp>
        <p:nvSpPr>
          <p:cNvPr id="42" name="Google Shape;42;p8"/>
          <p:cNvSpPr/>
          <p:nvPr/>
        </p:nvSpPr>
        <p:spPr>
          <a:xfrm>
            <a:off x="135825" y="1389650"/>
            <a:ext cx="12060000" cy="5901600"/>
          </a:xfrm>
          <a:prstGeom prst="rect">
            <a:avLst/>
          </a:prstGeom>
          <a:noFill/>
          <a:ln>
            <a:noFill/>
          </a:ln>
        </p:spPr>
        <p:txBody>
          <a:bodyPr spcFirstLastPara="1" wrap="square" lIns="91425" tIns="45700" rIns="91425" bIns="45700" anchor="ctr" anchorCtr="0">
            <a:noAutofit/>
          </a:bodyPr>
          <a:lstStyle/>
          <a:p>
            <a:pPr marL="0" lvl="0" indent="0" algn="l" rtl="0">
              <a:lnSpc>
                <a:spcPct val="114000"/>
              </a:lnSpc>
              <a:spcBef>
                <a:spcPts val="100"/>
              </a:spcBef>
              <a:spcAft>
                <a:spcPts val="0"/>
              </a:spcAft>
              <a:buClr>
                <a:schemeClr val="dk1"/>
              </a:buClr>
              <a:buSzPts val="1100"/>
              <a:buFont typeface="Arial"/>
              <a:buNone/>
            </a:pPr>
            <a:r>
              <a:rPr lang="en-US" sz="1800" b="1">
                <a:solidFill>
                  <a:schemeClr val="dk1"/>
                </a:solidFill>
              </a:rPr>
              <a:t>Programming Language</a:t>
            </a:r>
            <a:endParaRPr sz="1800" b="1">
              <a:solidFill>
                <a:schemeClr val="dk1"/>
              </a:solidFill>
            </a:endParaRPr>
          </a:p>
          <a:p>
            <a:pPr marL="457200" lvl="0" indent="-336550" algn="l" rtl="0">
              <a:lnSpc>
                <a:spcPct val="114000"/>
              </a:lnSpc>
              <a:spcBef>
                <a:spcPts val="200"/>
              </a:spcBef>
              <a:spcAft>
                <a:spcPts val="0"/>
              </a:spcAft>
              <a:buClr>
                <a:schemeClr val="dk1"/>
              </a:buClr>
              <a:buSzPts val="1700"/>
              <a:buChar char="●"/>
            </a:pPr>
            <a:r>
              <a:rPr lang="en-US" sz="1700" b="1">
                <a:solidFill>
                  <a:schemeClr val="dk1"/>
                </a:solidFill>
              </a:rPr>
              <a:t>Python 3.10.4</a:t>
            </a:r>
            <a:r>
              <a:rPr lang="en-US" sz="1700">
                <a:solidFill>
                  <a:schemeClr val="dk1"/>
                </a:solidFill>
              </a:rPr>
              <a:t> – For data analysis, modeling, and visualization.</a:t>
            </a:r>
            <a:endParaRPr sz="1700">
              <a:solidFill>
                <a:schemeClr val="dk1"/>
              </a:solidFill>
            </a:endParaRPr>
          </a:p>
          <a:p>
            <a:pPr marL="0" lvl="0" indent="0" algn="l" rtl="0">
              <a:lnSpc>
                <a:spcPct val="114000"/>
              </a:lnSpc>
              <a:spcBef>
                <a:spcPts val="200"/>
              </a:spcBef>
              <a:spcAft>
                <a:spcPts val="0"/>
              </a:spcAft>
              <a:buNone/>
            </a:pPr>
            <a:r>
              <a:rPr lang="en-US" sz="1800" b="1">
                <a:solidFill>
                  <a:schemeClr val="dk1"/>
                </a:solidFill>
              </a:rPr>
              <a:t>Libraries &amp; Frameworks</a:t>
            </a:r>
            <a:endParaRPr sz="1800" b="1">
              <a:solidFill>
                <a:schemeClr val="dk1"/>
              </a:solidFill>
            </a:endParaRPr>
          </a:p>
          <a:p>
            <a:pPr marL="457200" lvl="0" indent="-336550" algn="l" rtl="0">
              <a:lnSpc>
                <a:spcPct val="114000"/>
              </a:lnSpc>
              <a:spcBef>
                <a:spcPts val="200"/>
              </a:spcBef>
              <a:spcAft>
                <a:spcPts val="0"/>
              </a:spcAft>
              <a:buClr>
                <a:schemeClr val="dk1"/>
              </a:buClr>
              <a:buSzPts val="1700"/>
              <a:buChar char="●"/>
            </a:pPr>
            <a:r>
              <a:rPr lang="en-US" sz="1700" b="1">
                <a:solidFill>
                  <a:schemeClr val="dk1"/>
                </a:solidFill>
              </a:rPr>
              <a:t>Pandas</a:t>
            </a:r>
            <a:r>
              <a:rPr lang="en-US" sz="1700">
                <a:solidFill>
                  <a:schemeClr val="dk1"/>
                </a:solidFill>
              </a:rPr>
              <a:t> – For data manipulation and preprocessing</a:t>
            </a:r>
            <a:br>
              <a:rPr lang="en-US" sz="1700">
                <a:solidFill>
                  <a:schemeClr val="dk1"/>
                </a:solidFill>
              </a:rPr>
            </a:br>
            <a:r>
              <a:rPr lang="en-US" sz="1700" b="1">
                <a:solidFill>
                  <a:schemeClr val="dk1"/>
                </a:solidFill>
              </a:rPr>
              <a:t>&amp; Seaborn</a:t>
            </a:r>
            <a:r>
              <a:rPr lang="en-US" sz="1700">
                <a:solidFill>
                  <a:schemeClr val="dk1"/>
                </a:solidFill>
              </a:rPr>
              <a:t> – For creating insightful visualizations</a:t>
            </a:r>
            <a:endParaRPr sz="1700">
              <a:solidFill>
                <a:schemeClr val="dk1"/>
              </a:solidFill>
            </a:endParaRPr>
          </a:p>
          <a:p>
            <a:pPr marL="457200" lvl="0" indent="-336550" algn="l" rtl="0">
              <a:lnSpc>
                <a:spcPct val="114000"/>
              </a:lnSpc>
              <a:spcBef>
                <a:spcPts val="200"/>
              </a:spcBef>
              <a:spcAft>
                <a:spcPts val="0"/>
              </a:spcAft>
              <a:buClr>
                <a:schemeClr val="dk1"/>
              </a:buClr>
              <a:buSzPts val="1700"/>
              <a:buChar char="●"/>
            </a:pPr>
            <a:r>
              <a:rPr lang="en-US" sz="1700" b="1">
                <a:solidFill>
                  <a:schemeClr val="dk1"/>
                </a:solidFill>
              </a:rPr>
              <a:t>Scikit-learn</a:t>
            </a:r>
            <a:r>
              <a:rPr lang="en-US" sz="1700">
                <a:solidFill>
                  <a:schemeClr val="dk1"/>
                </a:solidFill>
              </a:rPr>
              <a:t> – For implementing machine learning algorithms</a:t>
            </a:r>
            <a:endParaRPr sz="1700" b="1">
              <a:solidFill>
                <a:schemeClr val="dk1"/>
              </a:solidFill>
            </a:endParaRPr>
          </a:p>
          <a:p>
            <a:pPr marL="457200" lvl="0" indent="-336550" algn="l" rtl="0">
              <a:lnSpc>
                <a:spcPct val="114000"/>
              </a:lnSpc>
              <a:spcBef>
                <a:spcPts val="200"/>
              </a:spcBef>
              <a:spcAft>
                <a:spcPts val="0"/>
              </a:spcAft>
              <a:buClr>
                <a:schemeClr val="dk1"/>
              </a:buClr>
              <a:buSzPts val="1700"/>
              <a:buChar char="●"/>
            </a:pPr>
            <a:r>
              <a:rPr lang="en-US" sz="1700" b="1">
                <a:solidFill>
                  <a:schemeClr val="dk1"/>
                </a:solidFill>
              </a:rPr>
              <a:t>NumPy</a:t>
            </a:r>
            <a:r>
              <a:rPr lang="en-US" sz="1700">
                <a:solidFill>
                  <a:schemeClr val="dk1"/>
                </a:solidFill>
              </a:rPr>
              <a:t> – For efficient numerical operations</a:t>
            </a:r>
            <a:endParaRPr sz="1700">
              <a:solidFill>
                <a:schemeClr val="dk1"/>
              </a:solidFill>
            </a:endParaRPr>
          </a:p>
          <a:p>
            <a:pPr marL="457200" lvl="0" indent="-298450" algn="l" rtl="0">
              <a:lnSpc>
                <a:spcPct val="114000"/>
              </a:lnSpc>
              <a:spcBef>
                <a:spcPts val="200"/>
              </a:spcBef>
              <a:spcAft>
                <a:spcPts val="0"/>
              </a:spcAft>
              <a:buClr>
                <a:schemeClr val="dk1"/>
              </a:buClr>
              <a:buSzPts val="1100"/>
              <a:buChar char="●"/>
            </a:pPr>
            <a:r>
              <a:rPr lang="en-US" sz="1500" b="1">
                <a:solidFill>
                  <a:schemeClr val="dk1"/>
                </a:solidFill>
              </a:rPr>
              <a:t>Matplotlib </a:t>
            </a:r>
            <a:r>
              <a:rPr lang="en-US" sz="1700" b="1">
                <a:solidFill>
                  <a:schemeClr val="dk1"/>
                </a:solidFill>
              </a:rPr>
              <a:t> Machine Learning</a:t>
            </a:r>
            <a:endParaRPr sz="1700" b="1">
              <a:solidFill>
                <a:schemeClr val="dk1"/>
              </a:solidFill>
            </a:endParaRPr>
          </a:p>
          <a:p>
            <a:pPr marL="457200" lvl="0" indent="-323850" algn="l" rtl="0">
              <a:lnSpc>
                <a:spcPct val="114000"/>
              </a:lnSpc>
              <a:spcBef>
                <a:spcPts val="200"/>
              </a:spcBef>
              <a:spcAft>
                <a:spcPts val="0"/>
              </a:spcAft>
              <a:buClr>
                <a:schemeClr val="dk1"/>
              </a:buClr>
              <a:buSzPts val="1500"/>
              <a:buChar char="●"/>
            </a:pPr>
            <a:r>
              <a:rPr lang="en-US" sz="1500" b="1">
                <a:solidFill>
                  <a:schemeClr val="dk1"/>
                </a:solidFill>
              </a:rPr>
              <a:t>Algorithm Used</a:t>
            </a:r>
            <a:r>
              <a:rPr lang="en-US" sz="1500">
                <a:solidFill>
                  <a:schemeClr val="dk1"/>
                </a:solidFill>
              </a:rPr>
              <a:t>: Linear Regression</a:t>
            </a:r>
            <a:endParaRPr sz="1500">
              <a:solidFill>
                <a:schemeClr val="dk1"/>
              </a:solidFill>
            </a:endParaRPr>
          </a:p>
          <a:p>
            <a:pPr marL="457200" lvl="0" indent="-323850" algn="l" rtl="0">
              <a:lnSpc>
                <a:spcPct val="114000"/>
              </a:lnSpc>
              <a:spcBef>
                <a:spcPts val="200"/>
              </a:spcBef>
              <a:spcAft>
                <a:spcPts val="0"/>
              </a:spcAft>
              <a:buClr>
                <a:schemeClr val="dk1"/>
              </a:buClr>
              <a:buSzPts val="1500"/>
              <a:buChar char="●"/>
            </a:pPr>
            <a:r>
              <a:rPr lang="en-US" sz="1500" b="1">
                <a:solidFill>
                  <a:schemeClr val="dk1"/>
                </a:solidFill>
              </a:rPr>
              <a:t>Tool Used</a:t>
            </a:r>
            <a:r>
              <a:rPr lang="en-US" sz="1500">
                <a:solidFill>
                  <a:schemeClr val="dk1"/>
                </a:solidFill>
              </a:rPr>
              <a:t>: Scikit-learn for building and evaluating ML models</a:t>
            </a:r>
            <a:endParaRPr sz="1500">
              <a:solidFill>
                <a:schemeClr val="dk1"/>
              </a:solidFill>
            </a:endParaRPr>
          </a:p>
          <a:p>
            <a:pPr marL="0" lvl="0" indent="0" algn="l" rtl="0">
              <a:lnSpc>
                <a:spcPct val="114000"/>
              </a:lnSpc>
              <a:spcBef>
                <a:spcPts val="200"/>
              </a:spcBef>
              <a:spcAft>
                <a:spcPts val="0"/>
              </a:spcAft>
              <a:buClr>
                <a:schemeClr val="dk1"/>
              </a:buClr>
              <a:buSzPts val="1100"/>
              <a:buFont typeface="Arial"/>
              <a:buNone/>
            </a:pPr>
            <a:endParaRPr sz="1500">
              <a:solidFill>
                <a:schemeClr val="dk1"/>
              </a:solidFill>
            </a:endParaRPr>
          </a:p>
          <a:p>
            <a:pPr marL="0" lvl="0" indent="0" algn="l" rtl="0">
              <a:lnSpc>
                <a:spcPct val="114000"/>
              </a:lnSpc>
              <a:spcBef>
                <a:spcPts val="200"/>
              </a:spcBef>
              <a:spcAft>
                <a:spcPts val="0"/>
              </a:spcAft>
              <a:buClr>
                <a:schemeClr val="dk1"/>
              </a:buClr>
              <a:buSzPts val="1100"/>
              <a:buFont typeface="Arial"/>
              <a:buNone/>
            </a:pPr>
            <a:r>
              <a:rPr lang="en-US" sz="1800" b="1">
                <a:solidFill>
                  <a:schemeClr val="dk1"/>
                </a:solidFill>
              </a:rPr>
              <a:t>Development Environment</a:t>
            </a:r>
            <a:endParaRPr sz="1800" b="1">
              <a:solidFill>
                <a:schemeClr val="dk1"/>
              </a:solidFill>
            </a:endParaRPr>
          </a:p>
          <a:p>
            <a:pPr marL="457200" lvl="0" indent="-323850" algn="l" rtl="0">
              <a:lnSpc>
                <a:spcPct val="114000"/>
              </a:lnSpc>
              <a:spcBef>
                <a:spcPts val="200"/>
              </a:spcBef>
              <a:spcAft>
                <a:spcPts val="0"/>
              </a:spcAft>
              <a:buClr>
                <a:schemeClr val="dk1"/>
              </a:buClr>
              <a:buSzPts val="1500"/>
              <a:buChar char="●"/>
            </a:pPr>
            <a:r>
              <a:rPr lang="en-US" sz="1500" b="1">
                <a:solidFill>
                  <a:schemeClr val="dk1"/>
                </a:solidFill>
              </a:rPr>
              <a:t>VS Code</a:t>
            </a:r>
            <a:r>
              <a:rPr lang="en-US" sz="1500">
                <a:solidFill>
                  <a:schemeClr val="dk1"/>
                </a:solidFill>
              </a:rPr>
              <a:t> – For writing, testing, and debugging Python code</a:t>
            </a:r>
            <a:endParaRPr sz="1500">
              <a:solidFill>
                <a:schemeClr val="dk1"/>
              </a:solidFill>
            </a:endParaRPr>
          </a:p>
          <a:p>
            <a:pPr marL="0" lvl="0" indent="0" algn="l" rtl="0">
              <a:lnSpc>
                <a:spcPct val="114000"/>
              </a:lnSpc>
              <a:spcBef>
                <a:spcPts val="200"/>
              </a:spcBef>
              <a:spcAft>
                <a:spcPts val="0"/>
              </a:spcAft>
              <a:buNone/>
            </a:pPr>
            <a:r>
              <a:rPr lang="en-US" sz="1800" b="1">
                <a:solidFill>
                  <a:schemeClr val="dk1"/>
                </a:solidFill>
              </a:rPr>
              <a:t>Dataset</a:t>
            </a:r>
            <a:endParaRPr sz="1800" b="1">
              <a:solidFill>
                <a:schemeClr val="dk1"/>
              </a:solidFill>
            </a:endParaRPr>
          </a:p>
          <a:p>
            <a:pPr marL="457200" lvl="0" indent="-323850" algn="l" rtl="0">
              <a:lnSpc>
                <a:spcPct val="114000"/>
              </a:lnSpc>
              <a:spcBef>
                <a:spcPts val="200"/>
              </a:spcBef>
              <a:spcAft>
                <a:spcPts val="0"/>
              </a:spcAft>
              <a:buClr>
                <a:schemeClr val="dk1"/>
              </a:buClr>
              <a:buSzPts val="1500"/>
              <a:buChar char="●"/>
            </a:pPr>
            <a:r>
              <a:rPr lang="en-US" sz="1500" b="1">
                <a:solidFill>
                  <a:schemeClr val="dk1"/>
                </a:solidFill>
              </a:rPr>
              <a:t>Carbon Emissions Data</a:t>
            </a:r>
            <a:r>
              <a:rPr lang="en-US" sz="1500">
                <a:solidFill>
                  <a:schemeClr val="dk1"/>
                </a:solidFill>
              </a:rPr>
              <a:t> – Collected from public repositories</a:t>
            </a:r>
            <a:br>
              <a:rPr lang="en-US" sz="1500">
                <a:solidFill>
                  <a:schemeClr val="dk1"/>
                </a:solidFill>
              </a:rPr>
            </a:br>
            <a:endParaRPr sz="1500">
              <a:solidFill>
                <a:schemeClr val="dk1"/>
              </a:solidFill>
            </a:endParaRPr>
          </a:p>
          <a:p>
            <a:pPr marL="0" lvl="0" indent="0" algn="l" rtl="0">
              <a:lnSpc>
                <a:spcPct val="114000"/>
              </a:lnSpc>
              <a:spcBef>
                <a:spcPts val="200"/>
              </a:spcBef>
              <a:spcAft>
                <a:spcPts val="0"/>
              </a:spcAft>
              <a:buNone/>
            </a:pPr>
            <a:endParaRPr sz="1200">
              <a:solidFill>
                <a:schemeClr val="dk1"/>
              </a:solidFill>
            </a:endParaRPr>
          </a:p>
          <a:p>
            <a:pPr marL="0" marR="0" lvl="0" indent="0" algn="l" rtl="0">
              <a:lnSpc>
                <a:spcPct val="114000"/>
              </a:lnSpc>
              <a:spcBef>
                <a:spcPts val="200"/>
              </a:spcBef>
              <a:spcAft>
                <a:spcPts val="200"/>
              </a:spcAft>
              <a:buNone/>
            </a:pPr>
            <a:r>
              <a:rPr lang="en-US" sz="1900" b="1"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9"/>
          <p:cNvSpPr txBox="1"/>
          <p:nvPr/>
        </p:nvSpPr>
        <p:spPr>
          <a:xfrm>
            <a:off x="268350" y="736849"/>
            <a:ext cx="6102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213163"/>
                </a:solidFill>
                <a:latin typeface="Arial"/>
                <a:ea typeface="Arial"/>
                <a:cs typeface="Arial"/>
                <a:sym typeface="Arial"/>
              </a:rPr>
              <a:t>Methodology</a:t>
            </a:r>
            <a:r>
              <a:rPr lang="en-US" sz="1800" b="1" i="0" u="none" strike="noStrike" cap="none">
                <a:solidFill>
                  <a:srgbClr val="213163"/>
                </a:solidFill>
                <a:latin typeface="Arial"/>
                <a:ea typeface="Arial"/>
                <a:cs typeface="Arial"/>
                <a:sym typeface="Arial"/>
              </a:rPr>
              <a:t> :</a:t>
            </a:r>
            <a:endParaRPr sz="1800" b="0" i="0" u="none" strike="noStrike" cap="none">
              <a:solidFill>
                <a:srgbClr val="213163"/>
              </a:solidFill>
              <a:latin typeface="Arial"/>
              <a:ea typeface="Arial"/>
              <a:cs typeface="Arial"/>
              <a:sym typeface="Arial"/>
            </a:endParaRPr>
          </a:p>
        </p:txBody>
      </p:sp>
      <p:sp>
        <p:nvSpPr>
          <p:cNvPr id="48" name="Google Shape;48;p9"/>
          <p:cNvSpPr/>
          <p:nvPr/>
        </p:nvSpPr>
        <p:spPr>
          <a:xfrm>
            <a:off x="364950" y="1137049"/>
            <a:ext cx="8413800" cy="5805551"/>
          </a:xfrm>
          <a:prstGeom prst="rect">
            <a:avLst/>
          </a:prstGeom>
          <a:noFill/>
          <a:ln>
            <a:noFill/>
          </a:ln>
        </p:spPr>
        <p:txBody>
          <a:bodyPr spcFirstLastPara="1" wrap="square" lIns="91425" tIns="45700" rIns="91425" bIns="45700" anchor="ctr" anchorCtr="0">
            <a:noAutofit/>
          </a:bodyPr>
          <a:lstStyle/>
          <a:p>
            <a:pPr marL="457200" lvl="1" indent="-304800">
              <a:lnSpc>
                <a:spcPct val="74000"/>
              </a:lnSpc>
              <a:spcBef>
                <a:spcPts val="170"/>
              </a:spcBef>
              <a:buClr>
                <a:schemeClr val="dk1"/>
              </a:buClr>
              <a:buSzPts val="1200"/>
              <a:buAutoNum type="arabicPeriod"/>
            </a:pPr>
            <a:r>
              <a:rPr lang="en-US" b="1" dirty="0">
                <a:solidFill>
                  <a:schemeClr val="dk1"/>
                </a:solidFill>
              </a:rPr>
              <a:t>Data Collection</a:t>
            </a:r>
            <a:br>
              <a:rPr lang="en-US" sz="1200" b="1" dirty="0">
                <a:solidFill>
                  <a:schemeClr val="dk1"/>
                </a:solidFill>
              </a:rPr>
            </a:br>
            <a:endParaRPr sz="1200" b="1" dirty="0">
              <a:solidFill>
                <a:schemeClr val="dk1"/>
              </a:solidFill>
            </a:endParaRPr>
          </a:p>
          <a:p>
            <a:pPr marL="914400" lvl="2" indent="-311150">
              <a:lnSpc>
                <a:spcPct val="74000"/>
              </a:lnSpc>
              <a:spcBef>
                <a:spcPts val="170"/>
              </a:spcBef>
              <a:buClr>
                <a:schemeClr val="dk1"/>
              </a:buClr>
              <a:buSzPts val="1300"/>
              <a:buChar char="○"/>
            </a:pPr>
            <a:r>
              <a:rPr lang="en-US" sz="1300" dirty="0">
                <a:solidFill>
                  <a:schemeClr val="dk1"/>
                </a:solidFill>
              </a:rPr>
              <a:t>Downloaded historical CO₂ and GHG emission data from reliable sources such as government portals and open datasets.</a:t>
            </a:r>
            <a:br>
              <a:rPr lang="en-US" sz="1300" dirty="0">
                <a:solidFill>
                  <a:schemeClr val="dk1"/>
                </a:solidFill>
              </a:rPr>
            </a:br>
            <a:endParaRPr sz="1300" dirty="0">
              <a:solidFill>
                <a:schemeClr val="dk1"/>
              </a:solidFill>
            </a:endParaRPr>
          </a:p>
          <a:p>
            <a:pPr marL="457200" lvl="1" indent="-317500">
              <a:lnSpc>
                <a:spcPct val="74000"/>
              </a:lnSpc>
              <a:spcBef>
                <a:spcPts val="170"/>
              </a:spcBef>
              <a:buClr>
                <a:schemeClr val="dk1"/>
              </a:buClr>
              <a:buSzPts val="1400"/>
              <a:buAutoNum type="arabicPeriod"/>
            </a:pPr>
            <a:r>
              <a:rPr lang="en-US" b="1" dirty="0">
                <a:solidFill>
                  <a:schemeClr val="dk1"/>
                </a:solidFill>
              </a:rPr>
              <a:t>Data Cleaning &amp; Preparation</a:t>
            </a:r>
            <a:br>
              <a:rPr lang="en-US" b="1" dirty="0">
                <a:solidFill>
                  <a:schemeClr val="dk1"/>
                </a:solidFill>
              </a:rPr>
            </a:br>
            <a:endParaRPr b="1" dirty="0">
              <a:solidFill>
                <a:schemeClr val="dk1"/>
              </a:solidFill>
            </a:endParaRPr>
          </a:p>
          <a:p>
            <a:pPr marL="914400" lvl="2" indent="-304800">
              <a:lnSpc>
                <a:spcPct val="74000"/>
              </a:lnSpc>
              <a:spcBef>
                <a:spcPts val="170"/>
              </a:spcBef>
              <a:buClr>
                <a:schemeClr val="dk1"/>
              </a:buClr>
              <a:buSzPts val="1200"/>
              <a:buChar char="○"/>
            </a:pPr>
            <a:r>
              <a:rPr lang="en-US" sz="1300" dirty="0">
                <a:solidFill>
                  <a:schemeClr val="dk1"/>
                </a:solidFill>
              </a:rPr>
              <a:t>Removed duplicate or incorrect entries and formatted the data to make it suitable for analysis and model training.</a:t>
            </a:r>
            <a:br>
              <a:rPr lang="en-US" sz="1200" dirty="0">
                <a:solidFill>
                  <a:schemeClr val="dk1"/>
                </a:solidFill>
              </a:rPr>
            </a:br>
            <a:endParaRPr sz="1200" dirty="0">
              <a:solidFill>
                <a:schemeClr val="dk1"/>
              </a:solidFill>
            </a:endParaRPr>
          </a:p>
          <a:p>
            <a:pPr marL="457200" lvl="1" indent="-317500">
              <a:lnSpc>
                <a:spcPct val="74000"/>
              </a:lnSpc>
              <a:spcBef>
                <a:spcPts val="170"/>
              </a:spcBef>
              <a:buClr>
                <a:schemeClr val="dk1"/>
              </a:buClr>
              <a:buSzPts val="1400"/>
              <a:buAutoNum type="arabicPeriod"/>
            </a:pPr>
            <a:r>
              <a:rPr lang="en-US" b="1" dirty="0">
                <a:solidFill>
                  <a:schemeClr val="dk1"/>
                </a:solidFill>
              </a:rPr>
              <a:t>Missing Value Handling</a:t>
            </a:r>
            <a:br>
              <a:rPr lang="en-US" b="1" dirty="0">
                <a:solidFill>
                  <a:schemeClr val="dk1"/>
                </a:solidFill>
              </a:rPr>
            </a:br>
            <a:endParaRPr b="1" dirty="0">
              <a:solidFill>
                <a:schemeClr val="dk1"/>
              </a:solidFill>
            </a:endParaRPr>
          </a:p>
          <a:p>
            <a:pPr marL="914400" lvl="2" indent="-311150">
              <a:lnSpc>
                <a:spcPct val="74000"/>
              </a:lnSpc>
              <a:spcBef>
                <a:spcPts val="170"/>
              </a:spcBef>
              <a:buClr>
                <a:schemeClr val="dk1"/>
              </a:buClr>
              <a:buSzPts val="1300"/>
              <a:buChar char="○"/>
            </a:pPr>
            <a:r>
              <a:rPr lang="en-US" sz="1300" dirty="0">
                <a:solidFill>
                  <a:schemeClr val="dk1"/>
                </a:solidFill>
              </a:rPr>
              <a:t>Managed missing data by filling values using averages (mean/median) or by removing incomplete rows and columns.</a:t>
            </a:r>
            <a:br>
              <a:rPr lang="en-US" sz="1300" dirty="0">
                <a:solidFill>
                  <a:schemeClr val="dk1"/>
                </a:solidFill>
              </a:rPr>
            </a:br>
            <a:endParaRPr sz="1300" dirty="0">
              <a:solidFill>
                <a:schemeClr val="dk1"/>
              </a:solidFill>
            </a:endParaRPr>
          </a:p>
          <a:p>
            <a:pPr marL="457200" lvl="1" indent="-317500">
              <a:lnSpc>
                <a:spcPct val="74000"/>
              </a:lnSpc>
              <a:spcBef>
                <a:spcPts val="170"/>
              </a:spcBef>
              <a:buClr>
                <a:schemeClr val="dk1"/>
              </a:buClr>
              <a:buSzPts val="1400"/>
              <a:buAutoNum type="arabicPeriod"/>
            </a:pPr>
            <a:r>
              <a:rPr lang="en-US" b="1" dirty="0">
                <a:solidFill>
                  <a:schemeClr val="dk1"/>
                </a:solidFill>
              </a:rPr>
              <a:t>Feature Selection</a:t>
            </a:r>
            <a:br>
              <a:rPr lang="en-US" b="1" dirty="0">
                <a:solidFill>
                  <a:schemeClr val="dk1"/>
                </a:solidFill>
              </a:rPr>
            </a:br>
            <a:endParaRPr b="1" dirty="0">
              <a:solidFill>
                <a:schemeClr val="dk1"/>
              </a:solidFill>
            </a:endParaRPr>
          </a:p>
          <a:p>
            <a:pPr marL="914400" lvl="2" indent="-311150">
              <a:lnSpc>
                <a:spcPct val="74000"/>
              </a:lnSpc>
              <a:spcBef>
                <a:spcPts val="170"/>
              </a:spcBef>
              <a:buClr>
                <a:schemeClr val="dk1"/>
              </a:buClr>
              <a:buSzPts val="1300"/>
              <a:buChar char="○"/>
            </a:pPr>
            <a:r>
              <a:rPr lang="en-US" sz="1300" dirty="0">
                <a:solidFill>
                  <a:schemeClr val="dk1"/>
                </a:solidFill>
              </a:rPr>
              <a:t>Identified and selected key features like </a:t>
            </a:r>
            <a:r>
              <a:rPr lang="en-US" sz="1300" b="1" dirty="0">
                <a:solidFill>
                  <a:schemeClr val="dk1"/>
                </a:solidFill>
              </a:rPr>
              <a:t>Year</a:t>
            </a:r>
            <a:r>
              <a:rPr lang="en-US" sz="1300" dirty="0">
                <a:solidFill>
                  <a:schemeClr val="dk1"/>
                </a:solidFill>
              </a:rPr>
              <a:t>, </a:t>
            </a:r>
            <a:r>
              <a:rPr lang="en-US" sz="1300" b="1" dirty="0">
                <a:solidFill>
                  <a:schemeClr val="dk1"/>
                </a:solidFill>
              </a:rPr>
              <a:t>Country</a:t>
            </a:r>
            <a:r>
              <a:rPr lang="en-US" sz="1300" dirty="0">
                <a:solidFill>
                  <a:schemeClr val="dk1"/>
                </a:solidFill>
              </a:rPr>
              <a:t>, </a:t>
            </a:r>
            <a:r>
              <a:rPr lang="en-US" sz="1300" b="1" dirty="0">
                <a:solidFill>
                  <a:schemeClr val="dk1"/>
                </a:solidFill>
              </a:rPr>
              <a:t>Sector</a:t>
            </a:r>
            <a:r>
              <a:rPr lang="en-US" sz="1300" dirty="0">
                <a:solidFill>
                  <a:schemeClr val="dk1"/>
                </a:solidFill>
              </a:rPr>
              <a:t>, and </a:t>
            </a:r>
            <a:r>
              <a:rPr lang="en-US" sz="1300" b="1" dirty="0">
                <a:solidFill>
                  <a:schemeClr val="dk1"/>
                </a:solidFill>
              </a:rPr>
              <a:t>Emission Levels</a:t>
            </a:r>
            <a:r>
              <a:rPr lang="en-US" sz="1300" dirty="0">
                <a:solidFill>
                  <a:schemeClr val="dk1"/>
                </a:solidFill>
              </a:rPr>
              <a:t>.</a:t>
            </a:r>
            <a:br>
              <a:rPr lang="en-US" sz="1300" dirty="0">
                <a:solidFill>
                  <a:schemeClr val="dk1"/>
                </a:solidFill>
              </a:rPr>
            </a:br>
            <a:endParaRPr sz="1300" dirty="0">
              <a:solidFill>
                <a:schemeClr val="dk1"/>
              </a:solidFill>
            </a:endParaRPr>
          </a:p>
          <a:p>
            <a:pPr marL="914400" lvl="2" indent="-311150">
              <a:lnSpc>
                <a:spcPct val="74000"/>
              </a:lnSpc>
              <a:spcBef>
                <a:spcPts val="170"/>
              </a:spcBef>
              <a:buClr>
                <a:schemeClr val="dk1"/>
              </a:buClr>
              <a:buSzPts val="1300"/>
              <a:buChar char="○"/>
            </a:pPr>
            <a:r>
              <a:rPr lang="en-US" sz="1300" dirty="0">
                <a:solidFill>
                  <a:schemeClr val="dk1"/>
                </a:solidFill>
              </a:rPr>
              <a:t>Removed unnecessary or unrelated data based on relevance and data analysis.</a:t>
            </a:r>
            <a:br>
              <a:rPr lang="en-US" sz="1300" dirty="0">
                <a:solidFill>
                  <a:schemeClr val="dk1"/>
                </a:solidFill>
              </a:rPr>
            </a:br>
            <a:endParaRPr sz="1300" dirty="0">
              <a:solidFill>
                <a:schemeClr val="dk1"/>
              </a:solidFill>
            </a:endParaRPr>
          </a:p>
          <a:p>
            <a:pPr marL="457200" lvl="1" indent="-317500">
              <a:lnSpc>
                <a:spcPct val="74000"/>
              </a:lnSpc>
              <a:spcBef>
                <a:spcPts val="170"/>
              </a:spcBef>
              <a:buClr>
                <a:schemeClr val="dk1"/>
              </a:buClr>
              <a:buSzPts val="1400"/>
              <a:buAutoNum type="arabicPeriod"/>
            </a:pPr>
            <a:r>
              <a:rPr lang="en-US" b="1" dirty="0">
                <a:solidFill>
                  <a:schemeClr val="dk1"/>
                </a:solidFill>
              </a:rPr>
              <a:t>Model Building</a:t>
            </a:r>
            <a:br>
              <a:rPr lang="en-US" b="1" dirty="0">
                <a:solidFill>
                  <a:schemeClr val="dk1"/>
                </a:solidFill>
              </a:rPr>
            </a:br>
            <a:endParaRPr b="1" dirty="0">
              <a:solidFill>
                <a:schemeClr val="dk1"/>
              </a:solidFill>
            </a:endParaRPr>
          </a:p>
          <a:p>
            <a:pPr marL="914400" lvl="2" indent="-311150">
              <a:lnSpc>
                <a:spcPct val="74000"/>
              </a:lnSpc>
              <a:spcBef>
                <a:spcPts val="170"/>
              </a:spcBef>
              <a:buClr>
                <a:schemeClr val="dk1"/>
              </a:buClr>
              <a:buSzPts val="1300"/>
              <a:buChar char="○"/>
            </a:pPr>
            <a:r>
              <a:rPr lang="en-US" sz="1300" dirty="0">
                <a:solidFill>
                  <a:schemeClr val="dk1"/>
                </a:solidFill>
              </a:rPr>
              <a:t>Trained a machine learning model (e.g., Linear Regression) to learn from historical trends and predict future emissions.</a:t>
            </a:r>
            <a:br>
              <a:rPr lang="en-US" sz="1300" dirty="0">
                <a:solidFill>
                  <a:schemeClr val="dk1"/>
                </a:solidFill>
              </a:rPr>
            </a:br>
            <a:endParaRPr sz="1300" dirty="0">
              <a:solidFill>
                <a:schemeClr val="dk1"/>
              </a:solidFill>
            </a:endParaRPr>
          </a:p>
          <a:p>
            <a:pPr marL="457200" lvl="1" indent="-317500">
              <a:lnSpc>
                <a:spcPct val="74000"/>
              </a:lnSpc>
              <a:spcBef>
                <a:spcPts val="170"/>
              </a:spcBef>
              <a:buClr>
                <a:schemeClr val="dk1"/>
              </a:buClr>
              <a:buSzPts val="1400"/>
              <a:buAutoNum type="arabicPeriod"/>
            </a:pPr>
            <a:r>
              <a:rPr lang="en-US" b="1" dirty="0">
                <a:solidFill>
                  <a:schemeClr val="dk1"/>
                </a:solidFill>
              </a:rPr>
              <a:t>Model Testing</a:t>
            </a:r>
            <a:br>
              <a:rPr lang="en-US" b="1" dirty="0">
                <a:solidFill>
                  <a:schemeClr val="dk1"/>
                </a:solidFill>
              </a:rPr>
            </a:br>
            <a:endParaRPr b="1" dirty="0">
              <a:solidFill>
                <a:schemeClr val="dk1"/>
              </a:solidFill>
            </a:endParaRPr>
          </a:p>
          <a:p>
            <a:pPr marL="914400" lvl="2" indent="-311150">
              <a:lnSpc>
                <a:spcPct val="74000"/>
              </a:lnSpc>
              <a:spcBef>
                <a:spcPts val="170"/>
              </a:spcBef>
              <a:buClr>
                <a:schemeClr val="dk1"/>
              </a:buClr>
              <a:buSzPts val="1300"/>
              <a:buChar char="○"/>
            </a:pPr>
            <a:r>
              <a:rPr lang="en-US" sz="1300" dirty="0">
                <a:solidFill>
                  <a:schemeClr val="dk1"/>
                </a:solidFill>
              </a:rPr>
              <a:t>Evaluated the model’s performance using test data and metrics to check how accurate the predictions were.</a:t>
            </a:r>
            <a:br>
              <a:rPr lang="en-US" sz="1300" dirty="0">
                <a:solidFill>
                  <a:schemeClr val="dk1"/>
                </a:solidFill>
              </a:rPr>
            </a:br>
            <a:endParaRPr sz="1300" dirty="0">
              <a:solidFill>
                <a:schemeClr val="dk1"/>
              </a:solidFill>
            </a:endParaRPr>
          </a:p>
          <a:p>
            <a:pPr marL="457200" lvl="1" indent="-317500">
              <a:lnSpc>
                <a:spcPct val="74000"/>
              </a:lnSpc>
              <a:spcBef>
                <a:spcPts val="170"/>
              </a:spcBef>
              <a:buClr>
                <a:schemeClr val="dk1"/>
              </a:buClr>
              <a:buSzPts val="1400"/>
              <a:buAutoNum type="arabicPeriod"/>
            </a:pPr>
            <a:r>
              <a:rPr lang="en-US" b="1" dirty="0">
                <a:solidFill>
                  <a:schemeClr val="dk1"/>
                </a:solidFill>
              </a:rPr>
              <a:t>Visualization</a:t>
            </a:r>
            <a:br>
              <a:rPr lang="en-US" b="1" dirty="0">
                <a:solidFill>
                  <a:schemeClr val="dk1"/>
                </a:solidFill>
              </a:rPr>
            </a:br>
            <a:endParaRPr b="1" dirty="0">
              <a:solidFill>
                <a:schemeClr val="dk1"/>
              </a:solidFill>
            </a:endParaRPr>
          </a:p>
          <a:p>
            <a:pPr marL="914400" lvl="2" indent="-311150">
              <a:lnSpc>
                <a:spcPct val="74000"/>
              </a:lnSpc>
              <a:spcBef>
                <a:spcPts val="170"/>
              </a:spcBef>
              <a:spcAft>
                <a:spcPts val="75"/>
              </a:spcAft>
              <a:buClr>
                <a:schemeClr val="dk1"/>
              </a:buClr>
              <a:buSzPts val="1300"/>
              <a:buChar char="○"/>
            </a:pPr>
            <a:r>
              <a:rPr lang="en-US" sz="1300" dirty="0">
                <a:solidFill>
                  <a:schemeClr val="dk1"/>
                </a:solidFill>
              </a:rPr>
              <a:t>Displayed the predicted emission results using graphs and charts to easily understand future trends and patterns.</a:t>
            </a:r>
            <a:br>
              <a:rPr lang="en-US" sz="1300" dirty="0">
                <a:solidFill>
                  <a:schemeClr val="dk1"/>
                </a:solidFill>
              </a:rPr>
            </a:br>
            <a:endParaRPr sz="13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0"/>
          <p:cNvSpPr txBox="1"/>
          <p:nvPr/>
        </p:nvSpPr>
        <p:spPr>
          <a:xfrm>
            <a:off x="255104" y="1054412"/>
            <a:ext cx="61026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213163"/>
                </a:solidFill>
              </a:rPr>
              <a:t>Problem Statement:  </a:t>
            </a:r>
            <a:endParaRPr sz="2000" b="1" i="0" u="none" strike="noStrike" cap="none">
              <a:solidFill>
                <a:srgbClr val="213163"/>
              </a:solidFill>
            </a:endParaRPr>
          </a:p>
        </p:txBody>
      </p:sp>
      <p:sp>
        <p:nvSpPr>
          <p:cNvPr id="54" name="Google Shape;54;p10"/>
          <p:cNvSpPr txBox="1"/>
          <p:nvPr/>
        </p:nvSpPr>
        <p:spPr>
          <a:xfrm>
            <a:off x="257875" y="1454525"/>
            <a:ext cx="8469300" cy="298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7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800">
                <a:solidFill>
                  <a:schemeClr val="dk1"/>
                </a:solidFill>
              </a:rPr>
              <a:t>Accurately forecasting carbon emissions is crucial for understanding climate change and planning mitigation strategies. Using the historical greenhouse gas emissions dataset (country-level CO₂ and GHG emissions from 1750 to 2017), this project aims to develop a predictive machine learning model that can estimate future emission levels. The model can be used to predict a country’s annual carbon emissions or analyze global emission trends based on past data.</a:t>
            </a:r>
            <a:endParaRPr sz="1800">
              <a:solidFill>
                <a:schemeClr val="dk1"/>
              </a:solidFill>
            </a:endParaRPr>
          </a:p>
          <a:p>
            <a:pPr marL="0" marR="0" lvl="0" indent="0" algn="l" rtl="0">
              <a:lnSpc>
                <a:spcPct val="100000"/>
              </a:lnSpc>
              <a:spcBef>
                <a:spcPts val="1200"/>
              </a:spcBef>
              <a:spcAft>
                <a:spcPts val="0"/>
              </a:spcAft>
              <a:buNone/>
            </a:pPr>
            <a:endParaRPr sz="2667"/>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1"/>
          <p:cNvSpPr txBox="1"/>
          <p:nvPr/>
        </p:nvSpPr>
        <p:spPr>
          <a:xfrm>
            <a:off x="255104" y="1054412"/>
            <a:ext cx="61026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213163"/>
                </a:solidFill>
                <a:latin typeface="Arial"/>
                <a:ea typeface="Arial"/>
                <a:cs typeface="Arial"/>
                <a:sym typeface="Arial"/>
              </a:rPr>
              <a:t>Solution:  </a:t>
            </a:r>
            <a:endParaRPr sz="2000" b="1" i="0" u="none" strike="noStrike" cap="none">
              <a:solidFill>
                <a:srgbClr val="213163"/>
              </a:solidFill>
              <a:latin typeface="Arial"/>
              <a:ea typeface="Arial"/>
              <a:cs typeface="Arial"/>
              <a:sym typeface="Arial"/>
            </a:endParaRPr>
          </a:p>
        </p:txBody>
      </p:sp>
      <p:sp>
        <p:nvSpPr>
          <p:cNvPr id="60" name="Google Shape;60;p11"/>
          <p:cNvSpPr txBox="1"/>
          <p:nvPr/>
        </p:nvSpPr>
        <p:spPr>
          <a:xfrm>
            <a:off x="255100" y="1868350"/>
            <a:ext cx="8468400" cy="2966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67">
                <a:solidFill>
                  <a:schemeClr val="accent2"/>
                </a:solidFill>
                <a:highlight>
                  <a:schemeClr val="lt1"/>
                </a:highlight>
              </a:rPr>
              <a:t>To address the challenge of forecasting carbon emissions, climate data was collected from public sources and thoroughly cleaned to remove (errors)inconsistencies</a:t>
            </a:r>
            <a:r>
              <a:rPr lang="en-US" sz="1867" i="0" u="none" strike="noStrike" cap="none">
                <a:solidFill>
                  <a:schemeClr val="accent2"/>
                </a:solidFill>
                <a:highlight>
                  <a:schemeClr val="lt1"/>
                </a:highlight>
              </a:rPr>
              <a:t>.</a:t>
            </a:r>
            <a:r>
              <a:rPr lang="en-US" sz="1867">
                <a:solidFill>
                  <a:schemeClr val="accent2"/>
                </a:solidFill>
                <a:highlight>
                  <a:schemeClr val="lt1"/>
                </a:highlight>
              </a:rPr>
              <a:t>Relevant features such as year, GDP, population, energy usage, etc</a:t>
            </a:r>
            <a:r>
              <a:rPr lang="en-US" sz="1867" i="0" u="none" strike="noStrike" cap="none">
                <a:solidFill>
                  <a:schemeClr val="accent2"/>
                </a:solidFill>
                <a:highlight>
                  <a:schemeClr val="lt1"/>
                </a:highlight>
              </a:rPr>
              <a:t> are extracted and selected then we explored that data </a:t>
            </a:r>
            <a:r>
              <a:rPr lang="en-US" sz="1867">
                <a:solidFill>
                  <a:schemeClr val="accent2"/>
                </a:solidFill>
                <a:highlight>
                  <a:schemeClr val="lt1"/>
                </a:highlight>
              </a:rPr>
              <a:t>.After that </a:t>
            </a:r>
            <a:r>
              <a:rPr lang="en-US" sz="1867" i="0" u="none" strike="noStrike" cap="none">
                <a:solidFill>
                  <a:schemeClr val="accent2"/>
                </a:solidFill>
                <a:highlight>
                  <a:schemeClr val="lt1"/>
                </a:highlight>
              </a:rPr>
              <a:t>a machine learning model was trained by  </a:t>
            </a:r>
            <a:r>
              <a:rPr lang="en-US" sz="1867">
                <a:solidFill>
                  <a:schemeClr val="accent2"/>
                </a:solidFill>
                <a:highlight>
                  <a:schemeClr val="lt1"/>
                </a:highlight>
              </a:rPr>
              <a:t>u</a:t>
            </a:r>
            <a:r>
              <a:rPr lang="en-US" sz="1867" i="0" u="none" strike="noStrike" cap="none">
                <a:solidFill>
                  <a:schemeClr val="accent2"/>
                </a:solidFill>
                <a:highlight>
                  <a:schemeClr val="lt1"/>
                </a:highlight>
              </a:rPr>
              <a:t>s</a:t>
            </a:r>
            <a:r>
              <a:rPr lang="en-US" sz="1867">
                <a:solidFill>
                  <a:schemeClr val="accent2"/>
                </a:solidFill>
                <a:highlight>
                  <a:schemeClr val="lt1"/>
                </a:highlight>
              </a:rPr>
              <a:t>ing</a:t>
            </a:r>
            <a:r>
              <a:rPr lang="en-US" sz="1867" i="0" u="none" strike="noStrike" cap="none">
                <a:solidFill>
                  <a:schemeClr val="accent2"/>
                </a:solidFill>
                <a:highlight>
                  <a:schemeClr val="lt1"/>
                </a:highlight>
              </a:rPr>
              <a:t> machine learning algorithms (e.g., Linear Regression, Decision Trees) to predict future carbon emissions. F</a:t>
            </a:r>
            <a:r>
              <a:rPr lang="en-US" sz="1867">
                <a:solidFill>
                  <a:schemeClr val="accent2"/>
                </a:solidFill>
                <a:highlight>
                  <a:schemeClr val="lt1"/>
                </a:highlight>
              </a:rPr>
              <a:t>inally, the predicted results were visualized using graphs, enabling clear interpretation of emission trends and supporting data-driven environmental policy decisions.</a:t>
            </a:r>
            <a:endParaRPr sz="1867">
              <a:solidFill>
                <a:schemeClr val="accent2"/>
              </a:solidFill>
              <a:highlight>
                <a:schemeClr val="lt1"/>
              </a:highlight>
            </a:endParaRPr>
          </a:p>
          <a:p>
            <a:pPr marL="0" marR="0" lvl="0" indent="0" algn="l" rtl="0">
              <a:lnSpc>
                <a:spcPct val="100000"/>
              </a:lnSpc>
              <a:spcBef>
                <a:spcPts val="0"/>
              </a:spcBef>
              <a:spcAft>
                <a:spcPts val="0"/>
              </a:spcAft>
              <a:buNone/>
            </a:pPr>
            <a:endParaRPr sz="1867">
              <a:solidFill>
                <a:schemeClr val="accent2"/>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p:nvPr/>
        </p:nvSpPr>
        <p:spPr>
          <a:xfrm>
            <a:off x="255104" y="1054412"/>
            <a:ext cx="61026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213163"/>
                </a:solidFill>
                <a:latin typeface="Arial"/>
                <a:ea typeface="Arial"/>
                <a:cs typeface="Arial"/>
                <a:sym typeface="Arial"/>
              </a:rPr>
              <a:t>Screenshot of Output:  </a:t>
            </a:r>
            <a:endParaRPr sz="2000" b="1" i="0" u="none" strike="noStrike" cap="none">
              <a:solidFill>
                <a:srgbClr val="213163"/>
              </a:solidFill>
              <a:latin typeface="Arial"/>
              <a:ea typeface="Arial"/>
              <a:cs typeface="Arial"/>
              <a:sym typeface="Arial"/>
            </a:endParaRPr>
          </a:p>
        </p:txBody>
      </p:sp>
      <p:pic>
        <p:nvPicPr>
          <p:cNvPr id="66" name="Google Shape;66;p12"/>
          <p:cNvPicPr preferRelativeResize="0"/>
          <p:nvPr/>
        </p:nvPicPr>
        <p:blipFill rotWithShape="1">
          <a:blip r:embed="rId3">
            <a:alphaModFix/>
          </a:blip>
          <a:srcRect/>
          <a:stretch/>
        </p:blipFill>
        <p:spPr>
          <a:xfrm>
            <a:off x="93372" y="1854632"/>
            <a:ext cx="6121802" cy="4294241"/>
          </a:xfrm>
          <a:prstGeom prst="rect">
            <a:avLst/>
          </a:prstGeom>
          <a:noFill/>
          <a:ln>
            <a:noFill/>
          </a:ln>
        </p:spPr>
      </p:pic>
      <p:pic>
        <p:nvPicPr>
          <p:cNvPr id="67" name="Google Shape;67;p12"/>
          <p:cNvPicPr preferRelativeResize="0"/>
          <p:nvPr/>
        </p:nvPicPr>
        <p:blipFill rotWithShape="1">
          <a:blip r:embed="rId4">
            <a:alphaModFix/>
          </a:blip>
          <a:srcRect/>
          <a:stretch/>
        </p:blipFill>
        <p:spPr>
          <a:xfrm>
            <a:off x="6215174" y="1854632"/>
            <a:ext cx="5883454" cy="42942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3"/>
          <p:cNvPicPr preferRelativeResize="0"/>
          <p:nvPr/>
        </p:nvPicPr>
        <p:blipFill rotWithShape="1">
          <a:blip r:embed="rId3">
            <a:alphaModFix/>
          </a:blip>
          <a:srcRect/>
          <a:stretch/>
        </p:blipFill>
        <p:spPr>
          <a:xfrm>
            <a:off x="354562" y="928153"/>
            <a:ext cx="11383348" cy="5808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4"/>
          <p:cNvPicPr preferRelativeResize="0"/>
          <p:nvPr/>
        </p:nvPicPr>
        <p:blipFill rotWithShape="1">
          <a:blip r:embed="rId3">
            <a:alphaModFix/>
          </a:blip>
          <a:srcRect/>
          <a:stretch/>
        </p:blipFill>
        <p:spPr>
          <a:xfrm>
            <a:off x="97732" y="989044"/>
            <a:ext cx="11910765" cy="5893217"/>
          </a:xfrm>
          <a:prstGeom prst="rect">
            <a:avLst/>
          </a:prstGeom>
          <a:noFill/>
          <a:ln>
            <a:noFill/>
          </a:ln>
        </p:spPr>
      </p:pic>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785</Words>
  <Application>Microsoft Office PowerPoint</Application>
  <PresentationFormat>Widescreen</PresentationFormat>
  <Paragraphs>65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 Mono</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Shiva Kumar Singh</cp:lastModifiedBy>
  <cp:revision>1</cp:revision>
  <dcterms:modified xsi:type="dcterms:W3CDTF">2025-07-07T08:17:29Z</dcterms:modified>
</cp:coreProperties>
</file>