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Inter" charset="1" panose="020B0502030000000004"/>
      <p:regular r:id="rId10"/>
    </p:embeddedFont>
    <p:embeddedFont>
      <p:font typeface="Inter Bold" charset="1" panose="020B0802030000000004"/>
      <p:regular r:id="rId11"/>
    </p:embeddedFont>
    <p:embeddedFont>
      <p:font typeface="Inter Italics" charset="1" panose="020B0502030000000004"/>
      <p:regular r:id="rId12"/>
    </p:embeddedFont>
    <p:embeddedFont>
      <p:font typeface="Inter Bold Italics" charset="1" panose="020B0802030000000004"/>
      <p:regular r:id="rId13"/>
    </p:embeddedFont>
    <p:embeddedFont>
      <p:font typeface="Inter Thin" charset="1" panose="020B0A02050000000004"/>
      <p:regular r:id="rId14"/>
    </p:embeddedFont>
    <p:embeddedFont>
      <p:font typeface="Inter Thin Bold" charset="1" panose="020B0502030000000004"/>
      <p:regular r:id="rId15"/>
    </p:embeddedFont>
    <p:embeddedFont>
      <p:font typeface="Inter Thin Italics" charset="1" panose="020B0A02050000000004"/>
      <p:regular r:id="rId16"/>
    </p:embeddedFont>
    <p:embeddedFont>
      <p:font typeface="Inter Thin Bold Italics" charset="1" panose="020B05020300000000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35" Target="slides/slide1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E9E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5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5400000">
            <a:off x="-107832" y="0"/>
            <a:ext cx="18503663" cy="18503663"/>
          </a:xfrm>
          <a:prstGeom prst="rect">
            <a:avLst/>
          </a:prstGeom>
        </p:spPr>
      </p:pic>
      <p:sp>
        <p:nvSpPr>
          <p:cNvPr name="TextBox 3" id="3"/>
          <p:cNvSpPr txBox="true"/>
          <p:nvPr/>
        </p:nvSpPr>
        <p:spPr>
          <a:xfrm rot="0">
            <a:off x="3033496" y="3698469"/>
            <a:ext cx="12622915" cy="1444872"/>
          </a:xfrm>
          <a:prstGeom prst="rect">
            <a:avLst/>
          </a:prstGeom>
        </p:spPr>
        <p:txBody>
          <a:bodyPr anchor="t" rtlCol="false" tIns="0" lIns="0" bIns="0" rIns="0">
            <a:spAutoFit/>
          </a:bodyPr>
          <a:lstStyle/>
          <a:p>
            <a:pPr algn="ctr">
              <a:lnSpc>
                <a:spcPts val="11711"/>
              </a:lnSpc>
            </a:pPr>
            <a:r>
              <a:rPr lang="en-US" sz="8365">
                <a:solidFill>
                  <a:srgbClr val="000000"/>
                </a:solidFill>
                <a:latin typeface="Inter Bold"/>
              </a:rPr>
              <a:t>Heart Stroke Prediction</a:t>
            </a:r>
          </a:p>
        </p:txBody>
      </p:sp>
      <p:sp>
        <p:nvSpPr>
          <p:cNvPr name="TextBox 4" id="4"/>
          <p:cNvSpPr txBox="true"/>
          <p:nvPr/>
        </p:nvSpPr>
        <p:spPr>
          <a:xfrm rot="0">
            <a:off x="10245051" y="6866221"/>
            <a:ext cx="6526262" cy="1336182"/>
          </a:xfrm>
          <a:prstGeom prst="rect">
            <a:avLst/>
          </a:prstGeom>
        </p:spPr>
        <p:txBody>
          <a:bodyPr anchor="t" rtlCol="false" tIns="0" lIns="0" bIns="0" rIns="0">
            <a:spAutoFit/>
          </a:bodyPr>
          <a:lstStyle/>
          <a:p>
            <a:pPr algn="r">
              <a:lnSpc>
                <a:spcPts val="3527"/>
              </a:lnSpc>
            </a:pPr>
            <a:r>
              <a:rPr lang="en-US" sz="2519">
                <a:solidFill>
                  <a:srgbClr val="2E2E2E"/>
                </a:solidFill>
                <a:latin typeface="Inter Thin Bold"/>
              </a:rPr>
              <a:t>Ayesha Shariff (21BDA18)</a:t>
            </a:r>
          </a:p>
          <a:p>
            <a:pPr algn="r">
              <a:lnSpc>
                <a:spcPts val="3527"/>
              </a:lnSpc>
            </a:pPr>
            <a:r>
              <a:rPr lang="en-US" sz="2519">
                <a:solidFill>
                  <a:srgbClr val="2E2E2E"/>
                </a:solidFill>
                <a:latin typeface="Inter Thin Bold"/>
              </a:rPr>
              <a:t>Aaron D'lima (21BDA23)</a:t>
            </a:r>
          </a:p>
          <a:p>
            <a:pPr algn="r">
              <a:lnSpc>
                <a:spcPts val="3527"/>
              </a:lnSpc>
              <a:spcBef>
                <a:spcPct val="0"/>
              </a:spcBef>
            </a:pPr>
            <a:r>
              <a:rPr lang="en-US" sz="2519">
                <a:solidFill>
                  <a:srgbClr val="2E2E2E"/>
                </a:solidFill>
                <a:latin typeface="Inter Thin Bold"/>
              </a:rPr>
              <a:t>Shivanshi Maheshwari (21BDA33)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E9E1"/>
        </a:solidFill>
      </p:bgPr>
    </p:bg>
    <p:spTree>
      <p:nvGrpSpPr>
        <p:cNvPr id="1" name=""/>
        <p:cNvGrpSpPr/>
        <p:nvPr/>
      </p:nvGrpSpPr>
      <p:grpSpPr>
        <a:xfrm>
          <a:off x="0" y="0"/>
          <a:ext cx="0" cy="0"/>
          <a:chOff x="0" y="0"/>
          <a:chExt cx="0" cy="0"/>
        </a:xfrm>
      </p:grpSpPr>
      <p:grpSp>
        <p:nvGrpSpPr>
          <p:cNvPr name="Group 2" id="2"/>
          <p:cNvGrpSpPr/>
          <p:nvPr/>
        </p:nvGrpSpPr>
        <p:grpSpPr>
          <a:xfrm rot="0">
            <a:off x="13005290" y="6176872"/>
            <a:ext cx="5158361" cy="3502882"/>
            <a:chOff x="0" y="0"/>
            <a:chExt cx="2019644" cy="1371478"/>
          </a:xfrm>
        </p:grpSpPr>
        <p:sp>
          <p:nvSpPr>
            <p:cNvPr name="Freeform 3" id="3"/>
            <p:cNvSpPr/>
            <p:nvPr/>
          </p:nvSpPr>
          <p:spPr>
            <a:xfrm>
              <a:off x="0" y="0"/>
              <a:ext cx="2019644" cy="1371478"/>
            </a:xfrm>
            <a:custGeom>
              <a:avLst/>
              <a:gdLst/>
              <a:ahLst/>
              <a:cxnLst/>
              <a:rect r="r" b="b" t="t" l="l"/>
              <a:pathLst>
                <a:path h="1371478" w="2019644">
                  <a:moveTo>
                    <a:pt x="1895184" y="1371478"/>
                  </a:moveTo>
                  <a:lnTo>
                    <a:pt x="124460" y="1371478"/>
                  </a:lnTo>
                  <a:cubicBezTo>
                    <a:pt x="55880" y="1371478"/>
                    <a:pt x="0" y="1315598"/>
                    <a:pt x="0" y="1247018"/>
                  </a:cubicBezTo>
                  <a:lnTo>
                    <a:pt x="0" y="124460"/>
                  </a:lnTo>
                  <a:cubicBezTo>
                    <a:pt x="0" y="55880"/>
                    <a:pt x="55880" y="0"/>
                    <a:pt x="124460" y="0"/>
                  </a:cubicBezTo>
                  <a:lnTo>
                    <a:pt x="1895184" y="0"/>
                  </a:lnTo>
                  <a:cubicBezTo>
                    <a:pt x="1963764" y="0"/>
                    <a:pt x="2019644" y="55880"/>
                    <a:pt x="2019644" y="124460"/>
                  </a:cubicBezTo>
                  <a:lnTo>
                    <a:pt x="2019644" y="1247018"/>
                  </a:lnTo>
                  <a:cubicBezTo>
                    <a:pt x="2019644" y="1315598"/>
                    <a:pt x="1963764" y="1371478"/>
                    <a:pt x="1895184" y="1371478"/>
                  </a:cubicBezTo>
                  <a:close/>
                </a:path>
              </a:pathLst>
            </a:custGeom>
            <a:solidFill>
              <a:srgbClr val="814256"/>
            </a:solidFill>
          </p:spPr>
        </p:sp>
      </p:grpSp>
      <p:pic>
        <p:nvPicPr>
          <p:cNvPr name="Picture 4" id="4"/>
          <p:cNvPicPr>
            <a:picLocks noChangeAspect="true"/>
          </p:cNvPicPr>
          <p:nvPr/>
        </p:nvPicPr>
        <p:blipFill>
          <a:blip r:embed="rId2">
            <a:alphaModFix amt="55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4536578" y="6052682"/>
            <a:ext cx="3627073" cy="3627073"/>
          </a:xfrm>
          <a:prstGeom prst="rect">
            <a:avLst/>
          </a:prstGeom>
        </p:spPr>
      </p:pic>
      <p:sp>
        <p:nvSpPr>
          <p:cNvPr name="AutoShape 5" id="5"/>
          <p:cNvSpPr/>
          <p:nvPr/>
        </p:nvSpPr>
        <p:spPr>
          <a:xfrm rot="0">
            <a:off x="17354550" y="6412405"/>
            <a:ext cx="481895" cy="0"/>
          </a:xfrm>
          <a:prstGeom prst="line">
            <a:avLst/>
          </a:prstGeom>
          <a:ln cap="rnd" w="28575">
            <a:solidFill>
              <a:srgbClr val="F2E9E1"/>
            </a:solidFill>
            <a:prstDash val="solid"/>
            <a:headEnd type="none" len="sm" w="sm"/>
            <a:tailEnd type="none" len="sm" w="sm"/>
          </a:ln>
        </p:spPr>
      </p:sp>
      <p:pic>
        <p:nvPicPr>
          <p:cNvPr name="Picture 6" id="6"/>
          <p:cNvPicPr>
            <a:picLocks noChangeAspect="true"/>
          </p:cNvPicPr>
          <p:nvPr/>
        </p:nvPicPr>
        <p:blipFill>
          <a:blip r:embed="rId4"/>
          <a:srcRect l="0" t="0" r="0" b="0"/>
          <a:stretch>
            <a:fillRect/>
          </a:stretch>
        </p:blipFill>
        <p:spPr>
          <a:xfrm flipH="false" flipV="false" rot="0">
            <a:off x="601360" y="563323"/>
            <a:ext cx="17121921" cy="5328504"/>
          </a:xfrm>
          <a:prstGeom prst="rect">
            <a:avLst/>
          </a:prstGeom>
        </p:spPr>
      </p:pic>
      <p:sp>
        <p:nvSpPr>
          <p:cNvPr name="TextBox 7" id="7"/>
          <p:cNvSpPr txBox="true"/>
          <p:nvPr/>
        </p:nvSpPr>
        <p:spPr>
          <a:xfrm rot="0">
            <a:off x="13290471" y="6927432"/>
            <a:ext cx="4555498" cy="1363221"/>
          </a:xfrm>
          <a:prstGeom prst="rect">
            <a:avLst/>
          </a:prstGeom>
        </p:spPr>
        <p:txBody>
          <a:bodyPr anchor="t" rtlCol="false" tIns="0" lIns="0" bIns="0" rIns="0">
            <a:spAutoFit/>
          </a:bodyPr>
          <a:lstStyle/>
          <a:p>
            <a:pPr algn="l" marL="0" indent="0" lvl="0">
              <a:lnSpc>
                <a:spcPts val="3611"/>
              </a:lnSpc>
              <a:spcBef>
                <a:spcPct val="0"/>
              </a:spcBef>
            </a:pPr>
            <a:r>
              <a:rPr lang="en-US" sz="2579">
                <a:solidFill>
                  <a:srgbClr val="F2E9E1"/>
                </a:solidFill>
                <a:latin typeface="Inter"/>
              </a:rPr>
              <a:t>The results from the Random Forest classifier also show 95% accuracy.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E9E1"/>
        </a:solidFill>
      </p:bgPr>
    </p:bg>
    <p:spTree>
      <p:nvGrpSpPr>
        <p:cNvPr id="1" name=""/>
        <p:cNvGrpSpPr/>
        <p:nvPr/>
      </p:nvGrpSpPr>
      <p:grpSpPr>
        <a:xfrm>
          <a:off x="0" y="0"/>
          <a:ext cx="0" cy="0"/>
          <a:chOff x="0" y="0"/>
          <a:chExt cx="0" cy="0"/>
        </a:xfrm>
      </p:grpSpPr>
      <p:grpSp>
        <p:nvGrpSpPr>
          <p:cNvPr name="Group 2" id="2"/>
          <p:cNvGrpSpPr/>
          <p:nvPr/>
        </p:nvGrpSpPr>
        <p:grpSpPr>
          <a:xfrm rot="0">
            <a:off x="9793555" y="2096079"/>
            <a:ext cx="5158361" cy="3502882"/>
            <a:chOff x="0" y="0"/>
            <a:chExt cx="2019644" cy="1371478"/>
          </a:xfrm>
        </p:grpSpPr>
        <p:sp>
          <p:nvSpPr>
            <p:cNvPr name="Freeform 3" id="3"/>
            <p:cNvSpPr/>
            <p:nvPr/>
          </p:nvSpPr>
          <p:spPr>
            <a:xfrm>
              <a:off x="0" y="0"/>
              <a:ext cx="2019644" cy="1371478"/>
            </a:xfrm>
            <a:custGeom>
              <a:avLst/>
              <a:gdLst/>
              <a:ahLst/>
              <a:cxnLst/>
              <a:rect r="r" b="b" t="t" l="l"/>
              <a:pathLst>
                <a:path h="1371478" w="2019644">
                  <a:moveTo>
                    <a:pt x="1895184" y="1371478"/>
                  </a:moveTo>
                  <a:lnTo>
                    <a:pt x="124460" y="1371478"/>
                  </a:lnTo>
                  <a:cubicBezTo>
                    <a:pt x="55880" y="1371478"/>
                    <a:pt x="0" y="1315598"/>
                    <a:pt x="0" y="1247018"/>
                  </a:cubicBezTo>
                  <a:lnTo>
                    <a:pt x="0" y="124460"/>
                  </a:lnTo>
                  <a:cubicBezTo>
                    <a:pt x="0" y="55880"/>
                    <a:pt x="55880" y="0"/>
                    <a:pt x="124460" y="0"/>
                  </a:cubicBezTo>
                  <a:lnTo>
                    <a:pt x="1895184" y="0"/>
                  </a:lnTo>
                  <a:cubicBezTo>
                    <a:pt x="1963764" y="0"/>
                    <a:pt x="2019644" y="55880"/>
                    <a:pt x="2019644" y="124460"/>
                  </a:cubicBezTo>
                  <a:lnTo>
                    <a:pt x="2019644" y="1247018"/>
                  </a:lnTo>
                  <a:cubicBezTo>
                    <a:pt x="2019644" y="1315598"/>
                    <a:pt x="1963764" y="1371478"/>
                    <a:pt x="1895184" y="1371478"/>
                  </a:cubicBezTo>
                  <a:close/>
                </a:path>
              </a:pathLst>
            </a:custGeom>
            <a:solidFill>
              <a:srgbClr val="814256"/>
            </a:solidFill>
          </p:spPr>
        </p:sp>
      </p:grpSp>
      <p:pic>
        <p:nvPicPr>
          <p:cNvPr name="Picture 4" id="4"/>
          <p:cNvPicPr>
            <a:picLocks noChangeAspect="true"/>
          </p:cNvPicPr>
          <p:nvPr/>
        </p:nvPicPr>
        <p:blipFill>
          <a:blip r:embed="rId2">
            <a:alphaModFix amt="55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1324843" y="1971888"/>
            <a:ext cx="3627073" cy="3627073"/>
          </a:xfrm>
          <a:prstGeom prst="rect">
            <a:avLst/>
          </a:prstGeom>
        </p:spPr>
      </p:pic>
      <p:sp>
        <p:nvSpPr>
          <p:cNvPr name="AutoShape 5" id="5"/>
          <p:cNvSpPr/>
          <p:nvPr/>
        </p:nvSpPr>
        <p:spPr>
          <a:xfrm rot="0">
            <a:off x="14142814" y="2331612"/>
            <a:ext cx="481895" cy="0"/>
          </a:xfrm>
          <a:prstGeom prst="line">
            <a:avLst/>
          </a:prstGeom>
          <a:ln cap="rnd" w="28575">
            <a:solidFill>
              <a:srgbClr val="F2E9E1"/>
            </a:solidFill>
            <a:prstDash val="solid"/>
            <a:headEnd type="none" len="sm" w="sm"/>
            <a:tailEnd type="none" len="sm" w="sm"/>
          </a:ln>
        </p:spPr>
      </p:sp>
      <p:pic>
        <p:nvPicPr>
          <p:cNvPr name="Picture 6" id="6"/>
          <p:cNvPicPr>
            <a:picLocks noChangeAspect="true"/>
          </p:cNvPicPr>
          <p:nvPr/>
        </p:nvPicPr>
        <p:blipFill>
          <a:blip r:embed="rId4"/>
          <a:srcRect l="0" t="0" r="0" b="0"/>
          <a:stretch>
            <a:fillRect/>
          </a:stretch>
        </p:blipFill>
        <p:spPr>
          <a:xfrm flipH="false" flipV="false" rot="0">
            <a:off x="1577141" y="1732137"/>
            <a:ext cx="5921392" cy="8254061"/>
          </a:xfrm>
          <a:prstGeom prst="rect">
            <a:avLst/>
          </a:prstGeom>
        </p:spPr>
      </p:pic>
      <p:sp>
        <p:nvSpPr>
          <p:cNvPr name="TextBox 7" id="7"/>
          <p:cNvSpPr txBox="true"/>
          <p:nvPr/>
        </p:nvSpPr>
        <p:spPr>
          <a:xfrm rot="0">
            <a:off x="10078736" y="2846639"/>
            <a:ext cx="4555498" cy="1363221"/>
          </a:xfrm>
          <a:prstGeom prst="rect">
            <a:avLst/>
          </a:prstGeom>
        </p:spPr>
        <p:txBody>
          <a:bodyPr anchor="t" rtlCol="false" tIns="0" lIns="0" bIns="0" rIns="0">
            <a:spAutoFit/>
          </a:bodyPr>
          <a:lstStyle/>
          <a:p>
            <a:pPr algn="l" marL="0" indent="0" lvl="0">
              <a:lnSpc>
                <a:spcPts val="3611"/>
              </a:lnSpc>
              <a:spcBef>
                <a:spcPct val="0"/>
              </a:spcBef>
            </a:pPr>
            <a:r>
              <a:rPr lang="en-US" sz="2579">
                <a:solidFill>
                  <a:srgbClr val="F2E9E1"/>
                </a:solidFill>
                <a:latin typeface="Inter"/>
              </a:rPr>
              <a:t>The result from the confusion matrixof logistic regression shows, 75% accuracy. </a:t>
            </a:r>
          </a:p>
        </p:txBody>
      </p:sp>
      <p:sp>
        <p:nvSpPr>
          <p:cNvPr name="TextBox 8" id="8"/>
          <p:cNvSpPr txBox="true"/>
          <p:nvPr/>
        </p:nvSpPr>
        <p:spPr>
          <a:xfrm rot="0">
            <a:off x="1028700" y="563633"/>
            <a:ext cx="15143521" cy="1065117"/>
          </a:xfrm>
          <a:prstGeom prst="rect">
            <a:avLst/>
          </a:prstGeom>
        </p:spPr>
        <p:txBody>
          <a:bodyPr anchor="t" rtlCol="false" tIns="0" lIns="0" bIns="0" rIns="0">
            <a:spAutoFit/>
          </a:bodyPr>
          <a:lstStyle/>
          <a:p>
            <a:pPr marL="662003" indent="-331001" lvl="1">
              <a:lnSpc>
                <a:spcPts val="4292"/>
              </a:lnSpc>
              <a:buFont typeface="Arial"/>
              <a:buChar char="•"/>
            </a:pPr>
            <a:r>
              <a:rPr lang="en-US" sz="3066">
                <a:solidFill>
                  <a:srgbClr val="672A3F"/>
                </a:solidFill>
                <a:latin typeface="Inter"/>
              </a:rPr>
              <a:t>Since the data was imbalanced, we used the under fitting method to deal with it.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E9E1"/>
        </a:solidFill>
      </p:bgPr>
    </p:bg>
    <p:spTree>
      <p:nvGrpSpPr>
        <p:cNvPr id="1" name=""/>
        <p:cNvGrpSpPr/>
        <p:nvPr/>
      </p:nvGrpSpPr>
      <p:grpSpPr>
        <a:xfrm>
          <a:off x="0" y="0"/>
          <a:ext cx="0" cy="0"/>
          <a:chOff x="0" y="0"/>
          <a:chExt cx="0" cy="0"/>
        </a:xfrm>
      </p:grpSpPr>
      <p:grpSp>
        <p:nvGrpSpPr>
          <p:cNvPr name="Group 2" id="2"/>
          <p:cNvGrpSpPr/>
          <p:nvPr/>
        </p:nvGrpSpPr>
        <p:grpSpPr>
          <a:xfrm rot="0">
            <a:off x="11364129" y="6426028"/>
            <a:ext cx="5158361" cy="3502882"/>
            <a:chOff x="0" y="0"/>
            <a:chExt cx="2019644" cy="1371478"/>
          </a:xfrm>
        </p:grpSpPr>
        <p:sp>
          <p:nvSpPr>
            <p:cNvPr name="Freeform 3" id="3"/>
            <p:cNvSpPr/>
            <p:nvPr/>
          </p:nvSpPr>
          <p:spPr>
            <a:xfrm>
              <a:off x="0" y="0"/>
              <a:ext cx="2019644" cy="1371478"/>
            </a:xfrm>
            <a:custGeom>
              <a:avLst/>
              <a:gdLst/>
              <a:ahLst/>
              <a:cxnLst/>
              <a:rect r="r" b="b" t="t" l="l"/>
              <a:pathLst>
                <a:path h="1371478" w="2019644">
                  <a:moveTo>
                    <a:pt x="1895184" y="1371478"/>
                  </a:moveTo>
                  <a:lnTo>
                    <a:pt x="124460" y="1371478"/>
                  </a:lnTo>
                  <a:cubicBezTo>
                    <a:pt x="55880" y="1371478"/>
                    <a:pt x="0" y="1315598"/>
                    <a:pt x="0" y="1247018"/>
                  </a:cubicBezTo>
                  <a:lnTo>
                    <a:pt x="0" y="124460"/>
                  </a:lnTo>
                  <a:cubicBezTo>
                    <a:pt x="0" y="55880"/>
                    <a:pt x="55880" y="0"/>
                    <a:pt x="124460" y="0"/>
                  </a:cubicBezTo>
                  <a:lnTo>
                    <a:pt x="1895184" y="0"/>
                  </a:lnTo>
                  <a:cubicBezTo>
                    <a:pt x="1963764" y="0"/>
                    <a:pt x="2019644" y="55880"/>
                    <a:pt x="2019644" y="124460"/>
                  </a:cubicBezTo>
                  <a:lnTo>
                    <a:pt x="2019644" y="1247018"/>
                  </a:lnTo>
                  <a:cubicBezTo>
                    <a:pt x="2019644" y="1315598"/>
                    <a:pt x="1963764" y="1371478"/>
                    <a:pt x="1895184" y="1371478"/>
                  </a:cubicBezTo>
                  <a:close/>
                </a:path>
              </a:pathLst>
            </a:custGeom>
            <a:solidFill>
              <a:srgbClr val="814256"/>
            </a:solidFill>
          </p:spPr>
        </p:sp>
      </p:grpSp>
      <p:pic>
        <p:nvPicPr>
          <p:cNvPr name="Picture 4" id="4"/>
          <p:cNvPicPr>
            <a:picLocks noChangeAspect="true"/>
          </p:cNvPicPr>
          <p:nvPr/>
        </p:nvPicPr>
        <p:blipFill>
          <a:blip r:embed="rId2">
            <a:alphaModFix amt="55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2895417" y="6301838"/>
            <a:ext cx="3627073" cy="3627073"/>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1196336" y="1028700"/>
            <a:ext cx="16205913" cy="4899985"/>
          </a:xfrm>
          <a:prstGeom prst="rect">
            <a:avLst/>
          </a:prstGeom>
        </p:spPr>
      </p:pic>
      <p:sp>
        <p:nvSpPr>
          <p:cNvPr name="TextBox 6" id="6"/>
          <p:cNvSpPr txBox="true"/>
          <p:nvPr/>
        </p:nvSpPr>
        <p:spPr>
          <a:xfrm rot="0">
            <a:off x="11649310" y="7176589"/>
            <a:ext cx="4555498" cy="906021"/>
          </a:xfrm>
          <a:prstGeom prst="rect">
            <a:avLst/>
          </a:prstGeom>
        </p:spPr>
        <p:txBody>
          <a:bodyPr anchor="t" rtlCol="false" tIns="0" lIns="0" bIns="0" rIns="0">
            <a:spAutoFit/>
          </a:bodyPr>
          <a:lstStyle/>
          <a:p>
            <a:pPr algn="l" marL="0" indent="0" lvl="0">
              <a:lnSpc>
                <a:spcPts val="3611"/>
              </a:lnSpc>
              <a:spcBef>
                <a:spcPct val="0"/>
              </a:spcBef>
            </a:pPr>
            <a:r>
              <a:rPr lang="en-US" sz="2579">
                <a:solidFill>
                  <a:srgbClr val="F2E9E1"/>
                </a:solidFill>
                <a:latin typeface="Inter"/>
              </a:rPr>
              <a:t>The Random forest classifier gives 75.3% accuracy.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E9E1"/>
        </a:solidFill>
      </p:bgPr>
    </p:bg>
    <p:spTree>
      <p:nvGrpSpPr>
        <p:cNvPr id="1" name=""/>
        <p:cNvGrpSpPr/>
        <p:nvPr/>
      </p:nvGrpSpPr>
      <p:grpSpPr>
        <a:xfrm>
          <a:off x="0" y="0"/>
          <a:ext cx="0" cy="0"/>
          <a:chOff x="0" y="0"/>
          <a:chExt cx="0" cy="0"/>
        </a:xfrm>
      </p:grpSpPr>
      <p:grpSp>
        <p:nvGrpSpPr>
          <p:cNvPr name="Group 2" id="2"/>
          <p:cNvGrpSpPr/>
          <p:nvPr/>
        </p:nvGrpSpPr>
        <p:grpSpPr>
          <a:xfrm rot="0">
            <a:off x="9793555" y="2096079"/>
            <a:ext cx="5158361" cy="3502882"/>
            <a:chOff x="0" y="0"/>
            <a:chExt cx="2019644" cy="1371478"/>
          </a:xfrm>
        </p:grpSpPr>
        <p:sp>
          <p:nvSpPr>
            <p:cNvPr name="Freeform 3" id="3"/>
            <p:cNvSpPr/>
            <p:nvPr/>
          </p:nvSpPr>
          <p:spPr>
            <a:xfrm>
              <a:off x="0" y="0"/>
              <a:ext cx="2019644" cy="1371478"/>
            </a:xfrm>
            <a:custGeom>
              <a:avLst/>
              <a:gdLst/>
              <a:ahLst/>
              <a:cxnLst/>
              <a:rect r="r" b="b" t="t" l="l"/>
              <a:pathLst>
                <a:path h="1371478" w="2019644">
                  <a:moveTo>
                    <a:pt x="1895184" y="1371478"/>
                  </a:moveTo>
                  <a:lnTo>
                    <a:pt x="124460" y="1371478"/>
                  </a:lnTo>
                  <a:cubicBezTo>
                    <a:pt x="55880" y="1371478"/>
                    <a:pt x="0" y="1315598"/>
                    <a:pt x="0" y="1247018"/>
                  </a:cubicBezTo>
                  <a:lnTo>
                    <a:pt x="0" y="124460"/>
                  </a:lnTo>
                  <a:cubicBezTo>
                    <a:pt x="0" y="55880"/>
                    <a:pt x="55880" y="0"/>
                    <a:pt x="124460" y="0"/>
                  </a:cubicBezTo>
                  <a:lnTo>
                    <a:pt x="1895184" y="0"/>
                  </a:lnTo>
                  <a:cubicBezTo>
                    <a:pt x="1963764" y="0"/>
                    <a:pt x="2019644" y="55880"/>
                    <a:pt x="2019644" y="124460"/>
                  </a:cubicBezTo>
                  <a:lnTo>
                    <a:pt x="2019644" y="1247018"/>
                  </a:lnTo>
                  <a:cubicBezTo>
                    <a:pt x="2019644" y="1315598"/>
                    <a:pt x="1963764" y="1371478"/>
                    <a:pt x="1895184" y="1371478"/>
                  </a:cubicBezTo>
                  <a:close/>
                </a:path>
              </a:pathLst>
            </a:custGeom>
            <a:solidFill>
              <a:srgbClr val="814256"/>
            </a:solidFill>
          </p:spPr>
        </p:sp>
      </p:grpSp>
      <p:pic>
        <p:nvPicPr>
          <p:cNvPr name="Picture 4" id="4"/>
          <p:cNvPicPr>
            <a:picLocks noChangeAspect="true"/>
          </p:cNvPicPr>
          <p:nvPr/>
        </p:nvPicPr>
        <p:blipFill>
          <a:blip r:embed="rId2">
            <a:alphaModFix amt="55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1324843" y="1971888"/>
            <a:ext cx="3627073" cy="3627073"/>
          </a:xfrm>
          <a:prstGeom prst="rect">
            <a:avLst/>
          </a:prstGeom>
        </p:spPr>
      </p:pic>
      <p:sp>
        <p:nvSpPr>
          <p:cNvPr name="AutoShape 5" id="5"/>
          <p:cNvSpPr/>
          <p:nvPr/>
        </p:nvSpPr>
        <p:spPr>
          <a:xfrm rot="0">
            <a:off x="14142814" y="2331612"/>
            <a:ext cx="481895" cy="0"/>
          </a:xfrm>
          <a:prstGeom prst="line">
            <a:avLst/>
          </a:prstGeom>
          <a:ln cap="rnd" w="28575">
            <a:solidFill>
              <a:srgbClr val="F2E9E1"/>
            </a:solidFill>
            <a:prstDash val="solid"/>
            <a:headEnd type="none" len="sm" w="sm"/>
            <a:tailEnd type="none" len="sm" w="sm"/>
          </a:ln>
        </p:spPr>
      </p:sp>
      <p:pic>
        <p:nvPicPr>
          <p:cNvPr name="Picture 6" id="6"/>
          <p:cNvPicPr>
            <a:picLocks noChangeAspect="true"/>
          </p:cNvPicPr>
          <p:nvPr/>
        </p:nvPicPr>
        <p:blipFill>
          <a:blip r:embed="rId4"/>
          <a:srcRect l="0" t="0" r="0" b="0"/>
          <a:stretch>
            <a:fillRect/>
          </a:stretch>
        </p:blipFill>
        <p:spPr>
          <a:xfrm flipH="false" flipV="false" rot="0">
            <a:off x="1766455" y="1628750"/>
            <a:ext cx="5946452" cy="8413401"/>
          </a:xfrm>
          <a:prstGeom prst="rect">
            <a:avLst/>
          </a:prstGeom>
        </p:spPr>
      </p:pic>
      <p:sp>
        <p:nvSpPr>
          <p:cNvPr name="TextBox 7" id="7"/>
          <p:cNvSpPr txBox="true"/>
          <p:nvPr/>
        </p:nvSpPr>
        <p:spPr>
          <a:xfrm rot="0">
            <a:off x="10078736" y="2846639"/>
            <a:ext cx="4555498" cy="1363221"/>
          </a:xfrm>
          <a:prstGeom prst="rect">
            <a:avLst/>
          </a:prstGeom>
        </p:spPr>
        <p:txBody>
          <a:bodyPr anchor="t" rtlCol="false" tIns="0" lIns="0" bIns="0" rIns="0">
            <a:spAutoFit/>
          </a:bodyPr>
          <a:lstStyle/>
          <a:p>
            <a:pPr algn="l" marL="0" indent="0" lvl="0">
              <a:lnSpc>
                <a:spcPts val="3611"/>
              </a:lnSpc>
              <a:spcBef>
                <a:spcPct val="0"/>
              </a:spcBef>
            </a:pPr>
            <a:r>
              <a:rPr lang="en-US" sz="2579">
                <a:solidFill>
                  <a:srgbClr val="F2E9E1"/>
                </a:solidFill>
                <a:latin typeface="Inter"/>
              </a:rPr>
              <a:t>The result from the confusion matrix of logistic regression shows, 77% accuracy. </a:t>
            </a:r>
          </a:p>
        </p:txBody>
      </p:sp>
      <p:sp>
        <p:nvSpPr>
          <p:cNvPr name="TextBox 8" id="8"/>
          <p:cNvSpPr txBox="true"/>
          <p:nvPr/>
        </p:nvSpPr>
        <p:spPr>
          <a:xfrm rot="0">
            <a:off x="1028700" y="563633"/>
            <a:ext cx="15143521" cy="1065117"/>
          </a:xfrm>
          <a:prstGeom prst="rect">
            <a:avLst/>
          </a:prstGeom>
        </p:spPr>
        <p:txBody>
          <a:bodyPr anchor="t" rtlCol="false" tIns="0" lIns="0" bIns="0" rIns="0">
            <a:spAutoFit/>
          </a:bodyPr>
          <a:lstStyle/>
          <a:p>
            <a:pPr marL="662003" indent="-331001" lvl="1">
              <a:lnSpc>
                <a:spcPts val="4292"/>
              </a:lnSpc>
              <a:buFont typeface="Arial"/>
              <a:buChar char="•"/>
            </a:pPr>
            <a:r>
              <a:rPr lang="en-US" sz="3066">
                <a:solidFill>
                  <a:srgbClr val="672A3F"/>
                </a:solidFill>
                <a:latin typeface="Inter"/>
              </a:rPr>
              <a:t>Since the data was imbalanced, we used the over fitting method to deal with it.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E9E1"/>
        </a:solidFill>
      </p:bgPr>
    </p:bg>
    <p:spTree>
      <p:nvGrpSpPr>
        <p:cNvPr id="1" name=""/>
        <p:cNvGrpSpPr/>
        <p:nvPr/>
      </p:nvGrpSpPr>
      <p:grpSpPr>
        <a:xfrm>
          <a:off x="0" y="0"/>
          <a:ext cx="0" cy="0"/>
          <a:chOff x="0" y="0"/>
          <a:chExt cx="0" cy="0"/>
        </a:xfrm>
      </p:grpSpPr>
      <p:grpSp>
        <p:nvGrpSpPr>
          <p:cNvPr name="Group 2" id="2"/>
          <p:cNvGrpSpPr/>
          <p:nvPr/>
        </p:nvGrpSpPr>
        <p:grpSpPr>
          <a:xfrm rot="0">
            <a:off x="13005290" y="6176872"/>
            <a:ext cx="5158361" cy="3502882"/>
            <a:chOff x="0" y="0"/>
            <a:chExt cx="2019644" cy="1371478"/>
          </a:xfrm>
        </p:grpSpPr>
        <p:sp>
          <p:nvSpPr>
            <p:cNvPr name="Freeform 3" id="3"/>
            <p:cNvSpPr/>
            <p:nvPr/>
          </p:nvSpPr>
          <p:spPr>
            <a:xfrm>
              <a:off x="0" y="0"/>
              <a:ext cx="2019644" cy="1371478"/>
            </a:xfrm>
            <a:custGeom>
              <a:avLst/>
              <a:gdLst/>
              <a:ahLst/>
              <a:cxnLst/>
              <a:rect r="r" b="b" t="t" l="l"/>
              <a:pathLst>
                <a:path h="1371478" w="2019644">
                  <a:moveTo>
                    <a:pt x="1895184" y="1371478"/>
                  </a:moveTo>
                  <a:lnTo>
                    <a:pt x="124460" y="1371478"/>
                  </a:lnTo>
                  <a:cubicBezTo>
                    <a:pt x="55880" y="1371478"/>
                    <a:pt x="0" y="1315598"/>
                    <a:pt x="0" y="1247018"/>
                  </a:cubicBezTo>
                  <a:lnTo>
                    <a:pt x="0" y="124460"/>
                  </a:lnTo>
                  <a:cubicBezTo>
                    <a:pt x="0" y="55880"/>
                    <a:pt x="55880" y="0"/>
                    <a:pt x="124460" y="0"/>
                  </a:cubicBezTo>
                  <a:lnTo>
                    <a:pt x="1895184" y="0"/>
                  </a:lnTo>
                  <a:cubicBezTo>
                    <a:pt x="1963764" y="0"/>
                    <a:pt x="2019644" y="55880"/>
                    <a:pt x="2019644" y="124460"/>
                  </a:cubicBezTo>
                  <a:lnTo>
                    <a:pt x="2019644" y="1247018"/>
                  </a:lnTo>
                  <a:cubicBezTo>
                    <a:pt x="2019644" y="1315598"/>
                    <a:pt x="1963764" y="1371478"/>
                    <a:pt x="1895184" y="1371478"/>
                  </a:cubicBezTo>
                  <a:close/>
                </a:path>
              </a:pathLst>
            </a:custGeom>
            <a:solidFill>
              <a:srgbClr val="814256"/>
            </a:solidFill>
          </p:spPr>
        </p:sp>
      </p:grpSp>
      <p:pic>
        <p:nvPicPr>
          <p:cNvPr name="Picture 4" id="4"/>
          <p:cNvPicPr>
            <a:picLocks noChangeAspect="true"/>
          </p:cNvPicPr>
          <p:nvPr/>
        </p:nvPicPr>
        <p:blipFill>
          <a:blip r:embed="rId2">
            <a:alphaModFix amt="55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4536578" y="6052682"/>
            <a:ext cx="3627073" cy="3627073"/>
          </a:xfrm>
          <a:prstGeom prst="rect">
            <a:avLst/>
          </a:prstGeom>
        </p:spPr>
      </p:pic>
      <p:sp>
        <p:nvSpPr>
          <p:cNvPr name="AutoShape 5" id="5"/>
          <p:cNvSpPr/>
          <p:nvPr/>
        </p:nvSpPr>
        <p:spPr>
          <a:xfrm rot="0">
            <a:off x="17354550" y="6412405"/>
            <a:ext cx="481895" cy="0"/>
          </a:xfrm>
          <a:prstGeom prst="line">
            <a:avLst/>
          </a:prstGeom>
          <a:ln cap="rnd" w="28575">
            <a:solidFill>
              <a:srgbClr val="F2E9E1"/>
            </a:solidFill>
            <a:prstDash val="solid"/>
            <a:headEnd type="none" len="sm" w="sm"/>
            <a:tailEnd type="none" len="sm" w="sm"/>
          </a:ln>
        </p:spPr>
      </p:sp>
      <p:pic>
        <p:nvPicPr>
          <p:cNvPr name="Picture 6" id="6"/>
          <p:cNvPicPr>
            <a:picLocks noChangeAspect="true"/>
          </p:cNvPicPr>
          <p:nvPr/>
        </p:nvPicPr>
        <p:blipFill>
          <a:blip r:embed="rId4"/>
          <a:srcRect l="0" t="0" r="0" b="0"/>
          <a:stretch>
            <a:fillRect/>
          </a:stretch>
        </p:blipFill>
        <p:spPr>
          <a:xfrm flipH="false" flipV="false" rot="0">
            <a:off x="400050" y="191113"/>
            <a:ext cx="11970828" cy="9488641"/>
          </a:xfrm>
          <a:prstGeom prst="rect">
            <a:avLst/>
          </a:prstGeom>
        </p:spPr>
      </p:pic>
      <p:sp>
        <p:nvSpPr>
          <p:cNvPr name="TextBox 7" id="7"/>
          <p:cNvSpPr txBox="true"/>
          <p:nvPr/>
        </p:nvSpPr>
        <p:spPr>
          <a:xfrm rot="0">
            <a:off x="13280946" y="6927432"/>
            <a:ext cx="4555498" cy="1363221"/>
          </a:xfrm>
          <a:prstGeom prst="rect">
            <a:avLst/>
          </a:prstGeom>
        </p:spPr>
        <p:txBody>
          <a:bodyPr anchor="t" rtlCol="false" tIns="0" lIns="0" bIns="0" rIns="0">
            <a:spAutoFit/>
          </a:bodyPr>
          <a:lstStyle/>
          <a:p>
            <a:pPr algn="l" marL="0" indent="0" lvl="0">
              <a:lnSpc>
                <a:spcPts val="3611"/>
              </a:lnSpc>
              <a:spcBef>
                <a:spcPct val="0"/>
              </a:spcBef>
            </a:pPr>
            <a:r>
              <a:rPr lang="en-US" sz="2579">
                <a:solidFill>
                  <a:srgbClr val="F2E9E1"/>
                </a:solidFill>
                <a:latin typeface="Inter"/>
              </a:rPr>
              <a:t>The results from the logistic Regression are also show 77-79% accuracy in the dataset.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2E9E1"/>
        </a:solidFill>
      </p:bgPr>
    </p:bg>
    <p:spTree>
      <p:nvGrpSpPr>
        <p:cNvPr id="1" name=""/>
        <p:cNvGrpSpPr/>
        <p:nvPr/>
      </p:nvGrpSpPr>
      <p:grpSpPr>
        <a:xfrm>
          <a:off x="0" y="0"/>
          <a:ext cx="0" cy="0"/>
          <a:chOff x="0" y="0"/>
          <a:chExt cx="0" cy="0"/>
        </a:xfrm>
      </p:grpSpPr>
      <p:grpSp>
        <p:nvGrpSpPr>
          <p:cNvPr name="Group 2" id="2"/>
          <p:cNvGrpSpPr/>
          <p:nvPr/>
        </p:nvGrpSpPr>
        <p:grpSpPr>
          <a:xfrm rot="0">
            <a:off x="11364129" y="6426028"/>
            <a:ext cx="5158361" cy="3502882"/>
            <a:chOff x="0" y="0"/>
            <a:chExt cx="2019644" cy="1371478"/>
          </a:xfrm>
        </p:grpSpPr>
        <p:sp>
          <p:nvSpPr>
            <p:cNvPr name="Freeform 3" id="3"/>
            <p:cNvSpPr/>
            <p:nvPr/>
          </p:nvSpPr>
          <p:spPr>
            <a:xfrm>
              <a:off x="0" y="0"/>
              <a:ext cx="2019644" cy="1371478"/>
            </a:xfrm>
            <a:custGeom>
              <a:avLst/>
              <a:gdLst/>
              <a:ahLst/>
              <a:cxnLst/>
              <a:rect r="r" b="b" t="t" l="l"/>
              <a:pathLst>
                <a:path h="1371478" w="2019644">
                  <a:moveTo>
                    <a:pt x="1895184" y="1371478"/>
                  </a:moveTo>
                  <a:lnTo>
                    <a:pt x="124460" y="1371478"/>
                  </a:lnTo>
                  <a:cubicBezTo>
                    <a:pt x="55880" y="1371478"/>
                    <a:pt x="0" y="1315598"/>
                    <a:pt x="0" y="1247018"/>
                  </a:cubicBezTo>
                  <a:lnTo>
                    <a:pt x="0" y="124460"/>
                  </a:lnTo>
                  <a:cubicBezTo>
                    <a:pt x="0" y="55880"/>
                    <a:pt x="55880" y="0"/>
                    <a:pt x="124460" y="0"/>
                  </a:cubicBezTo>
                  <a:lnTo>
                    <a:pt x="1895184" y="0"/>
                  </a:lnTo>
                  <a:cubicBezTo>
                    <a:pt x="1963764" y="0"/>
                    <a:pt x="2019644" y="55880"/>
                    <a:pt x="2019644" y="124460"/>
                  </a:cubicBezTo>
                  <a:lnTo>
                    <a:pt x="2019644" y="1247018"/>
                  </a:lnTo>
                  <a:cubicBezTo>
                    <a:pt x="2019644" y="1315598"/>
                    <a:pt x="1963764" y="1371478"/>
                    <a:pt x="1895184" y="1371478"/>
                  </a:cubicBezTo>
                  <a:close/>
                </a:path>
              </a:pathLst>
            </a:custGeom>
            <a:solidFill>
              <a:srgbClr val="814256"/>
            </a:solidFill>
          </p:spPr>
        </p:sp>
      </p:grpSp>
      <p:pic>
        <p:nvPicPr>
          <p:cNvPr name="Picture 4" id="4"/>
          <p:cNvPicPr>
            <a:picLocks noChangeAspect="true"/>
          </p:cNvPicPr>
          <p:nvPr/>
        </p:nvPicPr>
        <p:blipFill>
          <a:blip r:embed="rId2">
            <a:alphaModFix amt="55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2895417" y="6301838"/>
            <a:ext cx="3627073" cy="3627073"/>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511336" y="461896"/>
            <a:ext cx="17221399" cy="4990691"/>
          </a:xfrm>
          <a:prstGeom prst="rect">
            <a:avLst/>
          </a:prstGeom>
        </p:spPr>
      </p:pic>
      <p:sp>
        <p:nvSpPr>
          <p:cNvPr name="TextBox 6" id="6"/>
          <p:cNvSpPr txBox="true"/>
          <p:nvPr/>
        </p:nvSpPr>
        <p:spPr>
          <a:xfrm rot="0">
            <a:off x="11649310" y="7176589"/>
            <a:ext cx="4555498" cy="906021"/>
          </a:xfrm>
          <a:prstGeom prst="rect">
            <a:avLst/>
          </a:prstGeom>
        </p:spPr>
        <p:txBody>
          <a:bodyPr anchor="t" rtlCol="false" tIns="0" lIns="0" bIns="0" rIns="0">
            <a:spAutoFit/>
          </a:bodyPr>
          <a:lstStyle/>
          <a:p>
            <a:pPr algn="l" marL="0" indent="0" lvl="0">
              <a:lnSpc>
                <a:spcPts val="3611"/>
              </a:lnSpc>
              <a:spcBef>
                <a:spcPct val="0"/>
              </a:spcBef>
            </a:pPr>
            <a:r>
              <a:rPr lang="en-US" sz="2579">
                <a:solidFill>
                  <a:srgbClr val="F2E9E1"/>
                </a:solidFill>
                <a:latin typeface="Inter"/>
              </a:rPr>
              <a:t>The Random forest classifier gives 99.08% accuracy. </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2E9E1"/>
        </a:solidFill>
      </p:bgPr>
    </p:bg>
    <p:spTree>
      <p:nvGrpSpPr>
        <p:cNvPr id="1" name=""/>
        <p:cNvGrpSpPr/>
        <p:nvPr/>
      </p:nvGrpSpPr>
      <p:grpSpPr>
        <a:xfrm>
          <a:off x="0" y="0"/>
          <a:ext cx="0" cy="0"/>
          <a:chOff x="0" y="0"/>
          <a:chExt cx="0" cy="0"/>
        </a:xfrm>
      </p:grpSpPr>
      <p:sp>
        <p:nvSpPr>
          <p:cNvPr name="AutoShape 2" id="2"/>
          <p:cNvSpPr/>
          <p:nvPr/>
        </p:nvSpPr>
        <p:spPr>
          <a:xfrm rot="-5400000">
            <a:off x="1326194" y="5803928"/>
            <a:ext cx="618043" cy="0"/>
          </a:xfrm>
          <a:prstGeom prst="line">
            <a:avLst/>
          </a:prstGeom>
          <a:ln cap="rnd" w="38100">
            <a:solidFill>
              <a:srgbClr val="58571E"/>
            </a:solidFill>
            <a:prstDash val="solid"/>
            <a:headEnd type="none" len="sm" w="sm"/>
            <a:tailEnd type="none" len="sm" w="sm"/>
          </a:ln>
        </p:spPr>
      </p:sp>
      <p:sp>
        <p:nvSpPr>
          <p:cNvPr name="TextBox 3" id="3"/>
          <p:cNvSpPr txBox="true"/>
          <p:nvPr/>
        </p:nvSpPr>
        <p:spPr>
          <a:xfrm rot="0">
            <a:off x="2115779" y="2679600"/>
            <a:ext cx="15143521" cy="4865592"/>
          </a:xfrm>
          <a:prstGeom prst="rect">
            <a:avLst/>
          </a:prstGeom>
        </p:spPr>
        <p:txBody>
          <a:bodyPr anchor="t" rtlCol="false" tIns="0" lIns="0" bIns="0" rIns="0">
            <a:spAutoFit/>
          </a:bodyPr>
          <a:lstStyle/>
          <a:p>
            <a:pPr marL="662003" indent="-331001" lvl="1">
              <a:lnSpc>
                <a:spcPts val="4292"/>
              </a:lnSpc>
              <a:buFont typeface="Arial"/>
              <a:buChar char="•"/>
            </a:pPr>
            <a:r>
              <a:rPr lang="en-US" sz="3066">
                <a:solidFill>
                  <a:srgbClr val="672A3F"/>
                </a:solidFill>
                <a:latin typeface="Inter"/>
              </a:rPr>
              <a:t>In this project, we used logistic regression to discover the relationship between stroke and other input features. </a:t>
            </a:r>
          </a:p>
          <a:p>
            <a:pPr>
              <a:lnSpc>
                <a:spcPts val="4292"/>
              </a:lnSpc>
            </a:pPr>
          </a:p>
          <a:p>
            <a:pPr marL="662003" indent="-331001" lvl="1">
              <a:lnSpc>
                <a:spcPts val="4292"/>
              </a:lnSpc>
              <a:buFont typeface="Arial"/>
              <a:buChar char="•"/>
            </a:pPr>
            <a:r>
              <a:rPr lang="en-US" sz="3066">
                <a:solidFill>
                  <a:srgbClr val="672A3F"/>
                </a:solidFill>
                <a:latin typeface="Inter"/>
              </a:rPr>
              <a:t>We get the conclusion that age, hypertension and work_type_self-employed would affect the possibility of getting stroke. </a:t>
            </a:r>
          </a:p>
          <a:p>
            <a:pPr>
              <a:lnSpc>
                <a:spcPts val="4292"/>
              </a:lnSpc>
            </a:pPr>
          </a:p>
          <a:p>
            <a:pPr marL="662003" indent="-331001" lvl="1">
              <a:lnSpc>
                <a:spcPts val="4292"/>
              </a:lnSpc>
              <a:buFont typeface="Arial"/>
              <a:buChar char="•"/>
            </a:pPr>
            <a:r>
              <a:rPr lang="en-US" sz="3066">
                <a:solidFill>
                  <a:srgbClr val="672A3F"/>
                </a:solidFill>
                <a:latin typeface="Inter"/>
              </a:rPr>
              <a:t>We also use logistic regression and random forest to build a prediction model for stroke. Both model reach the accuracy of 95%, but the imbalance of dataset has limited the accuracy level. </a:t>
            </a:r>
          </a:p>
        </p:txBody>
      </p:sp>
      <p:sp>
        <p:nvSpPr>
          <p:cNvPr name="TextBox 4" id="4"/>
          <p:cNvSpPr txBox="true"/>
          <p:nvPr/>
        </p:nvSpPr>
        <p:spPr>
          <a:xfrm rot="0">
            <a:off x="2115779" y="885825"/>
            <a:ext cx="6393561" cy="1236345"/>
          </a:xfrm>
          <a:prstGeom prst="rect">
            <a:avLst/>
          </a:prstGeom>
        </p:spPr>
        <p:txBody>
          <a:bodyPr anchor="t" rtlCol="false" tIns="0" lIns="0" bIns="0" rIns="0">
            <a:spAutoFit/>
          </a:bodyPr>
          <a:lstStyle/>
          <a:p>
            <a:pPr>
              <a:lnSpc>
                <a:spcPts val="10080"/>
              </a:lnSpc>
              <a:spcBef>
                <a:spcPct val="0"/>
              </a:spcBef>
            </a:pPr>
            <a:r>
              <a:rPr lang="en-US" sz="7200">
                <a:solidFill>
                  <a:srgbClr val="672A3F"/>
                </a:solidFill>
                <a:latin typeface="Inter Thin Bold"/>
              </a:rPr>
              <a:t>Conclusion </a:t>
            </a:r>
          </a:p>
        </p:txBody>
      </p:sp>
      <p:sp>
        <p:nvSpPr>
          <p:cNvPr name="TextBox 5" id="5"/>
          <p:cNvSpPr txBox="true"/>
          <p:nvPr/>
        </p:nvSpPr>
        <p:spPr>
          <a:xfrm rot="0">
            <a:off x="2115779" y="8107167"/>
            <a:ext cx="15143521" cy="522192"/>
          </a:xfrm>
          <a:prstGeom prst="rect">
            <a:avLst/>
          </a:prstGeom>
        </p:spPr>
        <p:txBody>
          <a:bodyPr anchor="t" rtlCol="false" tIns="0" lIns="0" bIns="0" rIns="0">
            <a:spAutoFit/>
          </a:bodyPr>
          <a:lstStyle/>
          <a:p>
            <a:pPr marL="662003" indent="-331001" lvl="1">
              <a:lnSpc>
                <a:spcPts val="4292"/>
              </a:lnSpc>
              <a:buFont typeface="Arial"/>
              <a:buChar char="•"/>
            </a:pPr>
            <a:r>
              <a:rPr lang="en-US" sz="3066">
                <a:solidFill>
                  <a:srgbClr val="672A3F"/>
                </a:solidFill>
                <a:latin typeface="Inter"/>
              </a:rPr>
              <a:t>Using the underfitting method, we saw that the accuracy reduced to 75%.</a:t>
            </a:r>
          </a:p>
        </p:txBody>
      </p:sp>
      <p:sp>
        <p:nvSpPr>
          <p:cNvPr name="TextBox 6" id="6"/>
          <p:cNvSpPr txBox="true"/>
          <p:nvPr/>
        </p:nvSpPr>
        <p:spPr>
          <a:xfrm rot="0">
            <a:off x="2115779" y="8705560"/>
            <a:ext cx="15143521" cy="1065117"/>
          </a:xfrm>
          <a:prstGeom prst="rect">
            <a:avLst/>
          </a:prstGeom>
        </p:spPr>
        <p:txBody>
          <a:bodyPr anchor="t" rtlCol="false" tIns="0" lIns="0" bIns="0" rIns="0">
            <a:spAutoFit/>
          </a:bodyPr>
          <a:lstStyle/>
          <a:p>
            <a:pPr marL="662003" indent="-331001" lvl="1">
              <a:lnSpc>
                <a:spcPts val="4292"/>
              </a:lnSpc>
              <a:buFont typeface="Arial"/>
              <a:buChar char="•"/>
            </a:pPr>
            <a:r>
              <a:rPr lang="en-US" sz="3066">
                <a:solidFill>
                  <a:srgbClr val="672A3F"/>
                </a:solidFill>
                <a:latin typeface="Inter"/>
              </a:rPr>
              <a:t>Using the overfitting method, we saw that the accuracy increase to 99.08% using Random Forest Classifier.</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2E9E1"/>
        </a:solidFill>
      </p:bgPr>
    </p:bg>
    <p:spTree>
      <p:nvGrpSpPr>
        <p:cNvPr id="1" name=""/>
        <p:cNvGrpSpPr/>
        <p:nvPr/>
      </p:nvGrpSpPr>
      <p:grpSpPr>
        <a:xfrm>
          <a:off x="0" y="0"/>
          <a:ext cx="0" cy="0"/>
          <a:chOff x="0" y="0"/>
          <a:chExt cx="0" cy="0"/>
        </a:xfrm>
      </p:grpSpPr>
      <p:sp>
        <p:nvSpPr>
          <p:cNvPr name="AutoShape 2" id="2"/>
          <p:cNvSpPr/>
          <p:nvPr/>
        </p:nvSpPr>
        <p:spPr>
          <a:xfrm rot="-5400000">
            <a:off x="1326194" y="5803928"/>
            <a:ext cx="618043" cy="0"/>
          </a:xfrm>
          <a:prstGeom prst="line">
            <a:avLst/>
          </a:prstGeom>
          <a:ln cap="rnd" w="38100">
            <a:solidFill>
              <a:srgbClr val="58571E"/>
            </a:solidFill>
            <a:prstDash val="solid"/>
            <a:headEnd type="none" len="sm" w="sm"/>
            <a:tailEnd type="none" len="sm" w="sm"/>
          </a:ln>
        </p:spPr>
      </p:sp>
      <p:sp>
        <p:nvSpPr>
          <p:cNvPr name="TextBox 3" id="3"/>
          <p:cNvSpPr txBox="true"/>
          <p:nvPr/>
        </p:nvSpPr>
        <p:spPr>
          <a:xfrm rot="0">
            <a:off x="2115779" y="2792955"/>
            <a:ext cx="15143521" cy="3236817"/>
          </a:xfrm>
          <a:prstGeom prst="rect">
            <a:avLst/>
          </a:prstGeom>
        </p:spPr>
        <p:txBody>
          <a:bodyPr anchor="t" rtlCol="false" tIns="0" lIns="0" bIns="0" rIns="0">
            <a:spAutoFit/>
          </a:bodyPr>
          <a:lstStyle/>
          <a:p>
            <a:pPr marL="662003" indent="-331001" lvl="1">
              <a:lnSpc>
                <a:spcPts val="4292"/>
              </a:lnSpc>
              <a:buFont typeface="Arial"/>
              <a:buChar char="•"/>
            </a:pPr>
            <a:r>
              <a:rPr lang="en-US" sz="3066">
                <a:solidFill>
                  <a:srgbClr val="672A3F"/>
                </a:solidFill>
                <a:latin typeface="Inter"/>
              </a:rPr>
              <a:t>We will be using SMOTE method also to deal with the imbalanced data.</a:t>
            </a:r>
          </a:p>
          <a:p>
            <a:pPr>
              <a:lnSpc>
                <a:spcPts val="4292"/>
              </a:lnSpc>
            </a:pPr>
          </a:p>
          <a:p>
            <a:pPr marL="662003" indent="-331001" lvl="1">
              <a:lnSpc>
                <a:spcPts val="4292"/>
              </a:lnSpc>
              <a:buFont typeface="Arial"/>
              <a:buChar char="•"/>
            </a:pPr>
            <a:r>
              <a:rPr lang="en-US" sz="3066">
                <a:solidFill>
                  <a:srgbClr val="672A3F"/>
                </a:solidFill>
                <a:latin typeface="Inter"/>
              </a:rPr>
              <a:t>After that we will again use the same models to check whether they are good or not.</a:t>
            </a:r>
          </a:p>
          <a:p>
            <a:pPr marL="662003" indent="-331001" lvl="1">
              <a:lnSpc>
                <a:spcPts val="4292"/>
              </a:lnSpc>
              <a:buFont typeface="Arial"/>
              <a:buChar char="•"/>
            </a:pPr>
            <a:r>
              <a:rPr lang="en-US" sz="3066">
                <a:solidFill>
                  <a:srgbClr val="672A3F"/>
                </a:solidFill>
                <a:latin typeface="Inter"/>
              </a:rPr>
              <a:t>We will try to implement other models to obtain better accuracy </a:t>
            </a:r>
          </a:p>
          <a:p>
            <a:pPr>
              <a:lnSpc>
                <a:spcPts val="4292"/>
              </a:lnSpc>
            </a:pPr>
            <a:r>
              <a:rPr lang="en-US" sz="3066">
                <a:solidFill>
                  <a:srgbClr val="672A3F"/>
                </a:solidFill>
                <a:latin typeface="Inter"/>
              </a:rPr>
              <a:t> </a:t>
            </a:r>
          </a:p>
        </p:txBody>
      </p:sp>
      <p:sp>
        <p:nvSpPr>
          <p:cNvPr name="TextBox 4" id="4"/>
          <p:cNvSpPr txBox="true"/>
          <p:nvPr/>
        </p:nvSpPr>
        <p:spPr>
          <a:xfrm rot="0">
            <a:off x="2115779" y="885825"/>
            <a:ext cx="11230057" cy="1236345"/>
          </a:xfrm>
          <a:prstGeom prst="rect">
            <a:avLst/>
          </a:prstGeom>
        </p:spPr>
        <p:txBody>
          <a:bodyPr anchor="t" rtlCol="false" tIns="0" lIns="0" bIns="0" rIns="0">
            <a:spAutoFit/>
          </a:bodyPr>
          <a:lstStyle/>
          <a:p>
            <a:pPr>
              <a:lnSpc>
                <a:spcPts val="10080"/>
              </a:lnSpc>
              <a:spcBef>
                <a:spcPct val="0"/>
              </a:spcBef>
            </a:pPr>
            <a:r>
              <a:rPr lang="en-US" sz="7200">
                <a:solidFill>
                  <a:srgbClr val="672A3F"/>
                </a:solidFill>
                <a:latin typeface="Inter Thin Bold"/>
              </a:rPr>
              <a:t>Next Course of Action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2E9E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5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5400000">
            <a:off x="-107832" y="0"/>
            <a:ext cx="18503663" cy="18503663"/>
          </a:xfrm>
          <a:prstGeom prst="rect">
            <a:avLst/>
          </a:prstGeom>
        </p:spPr>
      </p:pic>
      <p:sp>
        <p:nvSpPr>
          <p:cNvPr name="TextBox 3" id="3"/>
          <p:cNvSpPr txBox="true"/>
          <p:nvPr/>
        </p:nvSpPr>
        <p:spPr>
          <a:xfrm rot="0">
            <a:off x="2832543" y="4335339"/>
            <a:ext cx="12622915" cy="1444872"/>
          </a:xfrm>
          <a:prstGeom prst="rect">
            <a:avLst/>
          </a:prstGeom>
        </p:spPr>
        <p:txBody>
          <a:bodyPr anchor="t" rtlCol="false" tIns="0" lIns="0" bIns="0" rIns="0">
            <a:spAutoFit/>
          </a:bodyPr>
          <a:lstStyle/>
          <a:p>
            <a:pPr algn="ctr">
              <a:lnSpc>
                <a:spcPts val="11711"/>
              </a:lnSpc>
            </a:pPr>
            <a:r>
              <a:rPr lang="en-US" sz="8365">
                <a:solidFill>
                  <a:srgbClr val="000000"/>
                </a:solidFill>
                <a:latin typeface="Inter Bold"/>
              </a:rPr>
              <a:t>Thankyou!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2E9E1"/>
        </a:solidFill>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p="http://schemas.openxmlformats.org/presentationml/2006/main" xmlns:a="http://schemas.openxmlformats.org/drawingml/2006/main">
  <p:cSld>
    <p:bg>
      <p:bgPr>
        <a:solidFill>
          <a:srgbClr val="F2E9E1"/>
        </a:solidFill>
      </p:bgPr>
    </p:bg>
    <p:spTree>
      <p:nvGrpSpPr>
        <p:cNvPr id="1" name=""/>
        <p:cNvGrpSpPr/>
        <p:nvPr/>
      </p:nvGrpSpPr>
      <p:grpSpPr>
        <a:xfrm>
          <a:off x="0" y="0"/>
          <a:ext cx="0" cy="0"/>
          <a:chOff x="0" y="0"/>
          <a:chExt cx="0" cy="0"/>
        </a:xfrm>
      </p:grpSpPr>
      <p:sp>
        <p:nvSpPr>
          <p:cNvPr name="AutoShape 2" id="2"/>
          <p:cNvSpPr/>
          <p:nvPr/>
        </p:nvSpPr>
        <p:spPr>
          <a:xfrm rot="-5400000">
            <a:off x="1326194" y="5803928"/>
            <a:ext cx="618043" cy="0"/>
          </a:xfrm>
          <a:prstGeom prst="line">
            <a:avLst/>
          </a:prstGeom>
          <a:ln cap="rnd" w="38100">
            <a:solidFill>
              <a:srgbClr val="58571E"/>
            </a:solidFill>
            <a:prstDash val="solid"/>
            <a:headEnd type="none" len="sm" w="sm"/>
            <a:tailEnd type="none" len="sm" w="sm"/>
          </a:ln>
        </p:spPr>
      </p:sp>
      <p:sp>
        <p:nvSpPr>
          <p:cNvPr name="TextBox 3" id="3"/>
          <p:cNvSpPr txBox="true"/>
          <p:nvPr/>
        </p:nvSpPr>
        <p:spPr>
          <a:xfrm rot="0">
            <a:off x="2115779" y="2679600"/>
            <a:ext cx="15143521" cy="4865592"/>
          </a:xfrm>
          <a:prstGeom prst="rect">
            <a:avLst/>
          </a:prstGeom>
        </p:spPr>
        <p:txBody>
          <a:bodyPr anchor="t" rtlCol="false" tIns="0" lIns="0" bIns="0" rIns="0">
            <a:spAutoFit/>
          </a:bodyPr>
          <a:lstStyle/>
          <a:p>
            <a:pPr marL="662003" indent="-331001" lvl="1">
              <a:lnSpc>
                <a:spcPts val="4292"/>
              </a:lnSpc>
              <a:buFont typeface="Arial"/>
              <a:buChar char="•"/>
            </a:pPr>
            <a:r>
              <a:rPr lang="en-US" sz="3066">
                <a:solidFill>
                  <a:srgbClr val="672A3F"/>
                </a:solidFill>
                <a:latin typeface="Inter"/>
              </a:rPr>
              <a:t>The variables that we have are:</a:t>
            </a:r>
          </a:p>
          <a:p>
            <a:pPr>
              <a:lnSpc>
                <a:spcPts val="4292"/>
              </a:lnSpc>
            </a:pPr>
          </a:p>
          <a:p>
            <a:pPr marL="662003" indent="-331001" lvl="1">
              <a:lnSpc>
                <a:spcPts val="4292"/>
              </a:lnSpc>
              <a:buFont typeface="Arial"/>
              <a:buChar char="•"/>
            </a:pPr>
            <a:r>
              <a:rPr lang="en-US" sz="3066">
                <a:solidFill>
                  <a:srgbClr val="672A3F"/>
                </a:solidFill>
                <a:latin typeface="Inter"/>
              </a:rPr>
              <a:t>gender, age, hypertension, heart_disease, ever_married, work_type, Residence_type, avg_glucose_level, bmi, smoking_status, stroke </a:t>
            </a:r>
          </a:p>
          <a:p>
            <a:pPr>
              <a:lnSpc>
                <a:spcPts val="4292"/>
              </a:lnSpc>
            </a:pPr>
          </a:p>
          <a:p>
            <a:pPr marL="662003" indent="-331001" lvl="1">
              <a:lnSpc>
                <a:spcPts val="4292"/>
              </a:lnSpc>
              <a:buFont typeface="Arial"/>
              <a:buChar char="•"/>
            </a:pPr>
            <a:r>
              <a:rPr lang="en-US" sz="3066">
                <a:solidFill>
                  <a:srgbClr val="672A3F"/>
                </a:solidFill>
                <a:latin typeface="Inter"/>
              </a:rPr>
              <a:t>We got the dataset from Kaggle.</a:t>
            </a:r>
          </a:p>
          <a:p>
            <a:pPr>
              <a:lnSpc>
                <a:spcPts val="4292"/>
              </a:lnSpc>
            </a:pPr>
          </a:p>
          <a:p>
            <a:pPr marL="662003" indent="-331001" lvl="1">
              <a:lnSpc>
                <a:spcPts val="4292"/>
              </a:lnSpc>
              <a:buFont typeface="Arial"/>
              <a:buChar char="•"/>
            </a:pPr>
            <a:r>
              <a:rPr lang="en-US" sz="3066">
                <a:solidFill>
                  <a:srgbClr val="672A3F"/>
                </a:solidFill>
                <a:latin typeface="Inter"/>
              </a:rPr>
              <a:t>We are trying to predict the people who are more prone to getting a stroke, based on these variables.</a:t>
            </a:r>
          </a:p>
        </p:txBody>
      </p:sp>
      <p:sp>
        <p:nvSpPr>
          <p:cNvPr name="TextBox 4" id="4"/>
          <p:cNvSpPr txBox="true"/>
          <p:nvPr/>
        </p:nvSpPr>
        <p:spPr>
          <a:xfrm rot="0">
            <a:off x="2115779" y="885825"/>
            <a:ext cx="11230057" cy="1236345"/>
          </a:xfrm>
          <a:prstGeom prst="rect">
            <a:avLst/>
          </a:prstGeom>
        </p:spPr>
        <p:txBody>
          <a:bodyPr anchor="t" rtlCol="false" tIns="0" lIns="0" bIns="0" rIns="0">
            <a:spAutoFit/>
          </a:bodyPr>
          <a:lstStyle/>
          <a:p>
            <a:pPr>
              <a:lnSpc>
                <a:spcPts val="10080"/>
              </a:lnSpc>
              <a:spcBef>
                <a:spcPct val="0"/>
              </a:spcBef>
            </a:pPr>
            <a:r>
              <a:rPr lang="en-US" sz="7200">
                <a:solidFill>
                  <a:srgbClr val="672A3F"/>
                </a:solidFill>
                <a:latin typeface="Inter Thin Bold"/>
              </a:rPr>
              <a:t>About the Dataset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E9E1"/>
        </a:solidFill>
      </p:bgPr>
    </p:bg>
    <p:spTree>
      <p:nvGrpSpPr>
        <p:cNvPr id="1" name=""/>
        <p:cNvGrpSpPr/>
        <p:nvPr/>
      </p:nvGrpSpPr>
      <p:grpSpPr>
        <a:xfrm>
          <a:off x="0" y="0"/>
          <a:ext cx="0" cy="0"/>
          <a:chOff x="0" y="0"/>
          <a:chExt cx="0" cy="0"/>
        </a:xfrm>
      </p:grpSpPr>
      <p:sp>
        <p:nvSpPr>
          <p:cNvPr name="AutoShape 2" id="2"/>
          <p:cNvSpPr/>
          <p:nvPr/>
        </p:nvSpPr>
        <p:spPr>
          <a:xfrm rot="-5400000">
            <a:off x="1326194" y="5803928"/>
            <a:ext cx="618043" cy="0"/>
          </a:xfrm>
          <a:prstGeom prst="line">
            <a:avLst/>
          </a:prstGeom>
          <a:ln cap="rnd" w="38100">
            <a:solidFill>
              <a:srgbClr val="58571E"/>
            </a:solidFill>
            <a:prstDash val="solid"/>
            <a:headEnd type="none" len="sm" w="sm"/>
            <a:tailEnd type="none" len="sm" w="sm"/>
          </a:ln>
        </p:spPr>
      </p:sp>
      <p:pic>
        <p:nvPicPr>
          <p:cNvPr name="Picture 3" id="3"/>
          <p:cNvPicPr>
            <a:picLocks noChangeAspect="true"/>
          </p:cNvPicPr>
          <p:nvPr/>
        </p:nvPicPr>
        <p:blipFill>
          <a:blip r:embed="rId2"/>
          <a:srcRect l="0" t="0" r="0" b="0"/>
          <a:stretch>
            <a:fillRect/>
          </a:stretch>
        </p:blipFill>
        <p:spPr>
          <a:xfrm flipH="false" flipV="false" rot="0">
            <a:off x="10960484" y="429388"/>
            <a:ext cx="6313085" cy="4419160"/>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0">
            <a:off x="10960484" y="5143500"/>
            <a:ext cx="6410718" cy="4487503"/>
          </a:xfrm>
          <a:prstGeom prst="rect">
            <a:avLst/>
          </a:prstGeom>
        </p:spPr>
      </p:pic>
      <p:sp>
        <p:nvSpPr>
          <p:cNvPr name="TextBox 5" id="5"/>
          <p:cNvSpPr txBox="true"/>
          <p:nvPr/>
        </p:nvSpPr>
        <p:spPr>
          <a:xfrm rot="0">
            <a:off x="2115779" y="5456807"/>
            <a:ext cx="5838931" cy="2580134"/>
          </a:xfrm>
          <a:prstGeom prst="rect">
            <a:avLst/>
          </a:prstGeom>
        </p:spPr>
        <p:txBody>
          <a:bodyPr anchor="t" rtlCol="false" tIns="0" lIns="0" bIns="0" rIns="0">
            <a:spAutoFit/>
          </a:bodyPr>
          <a:lstStyle/>
          <a:p>
            <a:pPr marL="0" indent="0" lvl="0">
              <a:lnSpc>
                <a:spcPts val="4096"/>
              </a:lnSpc>
              <a:spcBef>
                <a:spcPct val="0"/>
              </a:spcBef>
            </a:pPr>
            <a:r>
              <a:rPr lang="en-US" sz="2926">
                <a:solidFill>
                  <a:srgbClr val="672A3F"/>
                </a:solidFill>
                <a:latin typeface="Inter"/>
              </a:rPr>
              <a:t>We can conclude from these plots that those who have stroke have a higher glucose level and bmi, but it’s not that significant because of the outliers.</a:t>
            </a:r>
          </a:p>
        </p:txBody>
      </p:sp>
      <p:sp>
        <p:nvSpPr>
          <p:cNvPr name="TextBox 6" id="6"/>
          <p:cNvSpPr txBox="true"/>
          <p:nvPr/>
        </p:nvSpPr>
        <p:spPr>
          <a:xfrm rot="0">
            <a:off x="2115779" y="885825"/>
            <a:ext cx="6393561" cy="2512695"/>
          </a:xfrm>
          <a:prstGeom prst="rect">
            <a:avLst/>
          </a:prstGeom>
        </p:spPr>
        <p:txBody>
          <a:bodyPr anchor="t" rtlCol="false" tIns="0" lIns="0" bIns="0" rIns="0">
            <a:spAutoFit/>
          </a:bodyPr>
          <a:lstStyle/>
          <a:p>
            <a:pPr>
              <a:lnSpc>
                <a:spcPts val="10080"/>
              </a:lnSpc>
              <a:spcBef>
                <a:spcPct val="0"/>
              </a:spcBef>
            </a:pPr>
            <a:r>
              <a:rPr lang="en-US" sz="7200">
                <a:solidFill>
                  <a:srgbClr val="672A3F"/>
                </a:solidFill>
                <a:latin typeface="Inter Thin Bold"/>
              </a:rPr>
              <a:t>Conclusions from the EDA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E9E1"/>
        </a:solidFill>
      </p:bgPr>
    </p:bg>
    <p:spTree>
      <p:nvGrpSpPr>
        <p:cNvPr id="1" name=""/>
        <p:cNvGrpSpPr/>
        <p:nvPr/>
      </p:nvGrpSpPr>
      <p:grpSpPr>
        <a:xfrm>
          <a:off x="0" y="0"/>
          <a:ext cx="0" cy="0"/>
          <a:chOff x="0" y="0"/>
          <a:chExt cx="0" cy="0"/>
        </a:xfrm>
      </p:grpSpPr>
      <p:sp>
        <p:nvSpPr>
          <p:cNvPr name="AutoShape 2" id="2"/>
          <p:cNvSpPr/>
          <p:nvPr/>
        </p:nvSpPr>
        <p:spPr>
          <a:xfrm rot="-5400000">
            <a:off x="1326194" y="5803928"/>
            <a:ext cx="618043" cy="0"/>
          </a:xfrm>
          <a:prstGeom prst="line">
            <a:avLst/>
          </a:prstGeom>
          <a:ln cap="rnd" w="38100">
            <a:solidFill>
              <a:srgbClr val="58571E"/>
            </a:solidFill>
            <a:prstDash val="solid"/>
            <a:headEnd type="none" len="sm" w="sm"/>
            <a:tailEnd type="none" len="sm" w="sm"/>
          </a:ln>
        </p:spPr>
      </p:sp>
      <p:pic>
        <p:nvPicPr>
          <p:cNvPr name="Picture 3" id="3"/>
          <p:cNvPicPr>
            <a:picLocks noChangeAspect="true"/>
          </p:cNvPicPr>
          <p:nvPr/>
        </p:nvPicPr>
        <p:blipFill>
          <a:blip r:embed="rId2"/>
          <a:srcRect l="0" t="0" r="0" b="0"/>
          <a:stretch>
            <a:fillRect/>
          </a:stretch>
        </p:blipFill>
        <p:spPr>
          <a:xfrm flipH="false" flipV="false" rot="0">
            <a:off x="10960484" y="429388"/>
            <a:ext cx="6313085" cy="4419160"/>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0">
            <a:off x="10960484" y="5143500"/>
            <a:ext cx="6410718" cy="4487503"/>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10960484" y="429388"/>
            <a:ext cx="6313085" cy="4419160"/>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0960484" y="5143500"/>
            <a:ext cx="6410718" cy="4487503"/>
          </a:xfrm>
          <a:prstGeom prst="rect">
            <a:avLst/>
          </a:prstGeom>
        </p:spPr>
      </p:pic>
      <p:sp>
        <p:nvSpPr>
          <p:cNvPr name="TextBox 7" id="7"/>
          <p:cNvSpPr txBox="true"/>
          <p:nvPr/>
        </p:nvSpPr>
        <p:spPr>
          <a:xfrm rot="0">
            <a:off x="2115779" y="5456807"/>
            <a:ext cx="5838931" cy="2580134"/>
          </a:xfrm>
          <a:prstGeom prst="rect">
            <a:avLst/>
          </a:prstGeom>
        </p:spPr>
        <p:txBody>
          <a:bodyPr anchor="t" rtlCol="false" tIns="0" lIns="0" bIns="0" rIns="0">
            <a:spAutoFit/>
          </a:bodyPr>
          <a:lstStyle/>
          <a:p>
            <a:pPr marL="0" indent="0" lvl="0">
              <a:lnSpc>
                <a:spcPts val="4096"/>
              </a:lnSpc>
              <a:spcBef>
                <a:spcPct val="0"/>
              </a:spcBef>
            </a:pPr>
            <a:r>
              <a:rPr lang="en-US" sz="2926">
                <a:solidFill>
                  <a:srgbClr val="672A3F"/>
                </a:solidFill>
                <a:latin typeface="Inter"/>
              </a:rPr>
              <a:t>We can conclude from these plots that stroke patients are more likely to appear at older  age and people with high bmi and average glucose levels.</a:t>
            </a:r>
          </a:p>
        </p:txBody>
      </p:sp>
      <p:sp>
        <p:nvSpPr>
          <p:cNvPr name="TextBox 8" id="8"/>
          <p:cNvSpPr txBox="true"/>
          <p:nvPr/>
        </p:nvSpPr>
        <p:spPr>
          <a:xfrm rot="0">
            <a:off x="2115779" y="885825"/>
            <a:ext cx="6393561" cy="2512695"/>
          </a:xfrm>
          <a:prstGeom prst="rect">
            <a:avLst/>
          </a:prstGeom>
        </p:spPr>
        <p:txBody>
          <a:bodyPr anchor="t" rtlCol="false" tIns="0" lIns="0" bIns="0" rIns="0">
            <a:spAutoFit/>
          </a:bodyPr>
          <a:lstStyle/>
          <a:p>
            <a:pPr>
              <a:lnSpc>
                <a:spcPts val="10080"/>
              </a:lnSpc>
              <a:spcBef>
                <a:spcPct val="0"/>
              </a:spcBef>
            </a:pPr>
            <a:r>
              <a:rPr lang="en-US" sz="7200">
                <a:solidFill>
                  <a:srgbClr val="672A3F"/>
                </a:solidFill>
                <a:latin typeface="Inter Thin Bold"/>
              </a:rPr>
              <a:t>Conclusions from the EDA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E9E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562129" y="435194"/>
            <a:ext cx="13483383" cy="9438368"/>
          </a:xfrm>
          <a:prstGeom prst="rect">
            <a:avLst/>
          </a:prstGeom>
        </p:spPr>
      </p:pic>
      <p:grpSp>
        <p:nvGrpSpPr>
          <p:cNvPr name="Group 3" id="3"/>
          <p:cNvGrpSpPr/>
          <p:nvPr/>
        </p:nvGrpSpPr>
        <p:grpSpPr>
          <a:xfrm rot="0">
            <a:off x="13005290" y="6176872"/>
            <a:ext cx="5158361" cy="3502882"/>
            <a:chOff x="0" y="0"/>
            <a:chExt cx="2019644" cy="1371478"/>
          </a:xfrm>
        </p:grpSpPr>
        <p:sp>
          <p:nvSpPr>
            <p:cNvPr name="Freeform 4" id="4"/>
            <p:cNvSpPr/>
            <p:nvPr/>
          </p:nvSpPr>
          <p:spPr>
            <a:xfrm>
              <a:off x="0" y="0"/>
              <a:ext cx="2019644" cy="1371478"/>
            </a:xfrm>
            <a:custGeom>
              <a:avLst/>
              <a:gdLst/>
              <a:ahLst/>
              <a:cxnLst/>
              <a:rect r="r" b="b" t="t" l="l"/>
              <a:pathLst>
                <a:path h="1371478" w="2019644">
                  <a:moveTo>
                    <a:pt x="1895184" y="1371478"/>
                  </a:moveTo>
                  <a:lnTo>
                    <a:pt x="124460" y="1371478"/>
                  </a:lnTo>
                  <a:cubicBezTo>
                    <a:pt x="55880" y="1371478"/>
                    <a:pt x="0" y="1315598"/>
                    <a:pt x="0" y="1247018"/>
                  </a:cubicBezTo>
                  <a:lnTo>
                    <a:pt x="0" y="124460"/>
                  </a:lnTo>
                  <a:cubicBezTo>
                    <a:pt x="0" y="55880"/>
                    <a:pt x="55880" y="0"/>
                    <a:pt x="124460" y="0"/>
                  </a:cubicBezTo>
                  <a:lnTo>
                    <a:pt x="1895184" y="0"/>
                  </a:lnTo>
                  <a:cubicBezTo>
                    <a:pt x="1963764" y="0"/>
                    <a:pt x="2019644" y="55880"/>
                    <a:pt x="2019644" y="124460"/>
                  </a:cubicBezTo>
                  <a:lnTo>
                    <a:pt x="2019644" y="1247018"/>
                  </a:lnTo>
                  <a:cubicBezTo>
                    <a:pt x="2019644" y="1315598"/>
                    <a:pt x="1963764" y="1371478"/>
                    <a:pt x="1895184" y="1371478"/>
                  </a:cubicBezTo>
                  <a:close/>
                </a:path>
              </a:pathLst>
            </a:custGeom>
            <a:solidFill>
              <a:srgbClr val="814256"/>
            </a:solidFill>
          </p:spPr>
        </p:sp>
      </p:grpSp>
      <p:pic>
        <p:nvPicPr>
          <p:cNvPr name="Picture 5" id="5"/>
          <p:cNvPicPr>
            <a:picLocks noChangeAspect="true"/>
          </p:cNvPicPr>
          <p:nvPr/>
        </p:nvPicPr>
        <p:blipFill>
          <a:blip r:embed="rId3">
            <a:alphaModFix amt="55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true" flipV="false" rot="0">
            <a:off x="14536578" y="6052682"/>
            <a:ext cx="3627073" cy="3627073"/>
          </a:xfrm>
          <a:prstGeom prst="rect">
            <a:avLst/>
          </a:prstGeom>
        </p:spPr>
      </p:pic>
      <p:sp>
        <p:nvSpPr>
          <p:cNvPr name="AutoShape 6" id="6"/>
          <p:cNvSpPr/>
          <p:nvPr/>
        </p:nvSpPr>
        <p:spPr>
          <a:xfrm rot="0">
            <a:off x="17354550" y="6412405"/>
            <a:ext cx="481895" cy="0"/>
          </a:xfrm>
          <a:prstGeom prst="line">
            <a:avLst/>
          </a:prstGeom>
          <a:ln cap="rnd" w="28575">
            <a:solidFill>
              <a:srgbClr val="F2E9E1"/>
            </a:solidFill>
            <a:prstDash val="solid"/>
            <a:headEnd type="none" len="sm" w="sm"/>
            <a:tailEnd type="none" len="sm" w="sm"/>
          </a:ln>
        </p:spPr>
      </p:sp>
      <p:sp>
        <p:nvSpPr>
          <p:cNvPr name="TextBox 7" id="7"/>
          <p:cNvSpPr txBox="true"/>
          <p:nvPr/>
        </p:nvSpPr>
        <p:spPr>
          <a:xfrm rot="0">
            <a:off x="13138071" y="6268803"/>
            <a:ext cx="4555498" cy="3261871"/>
          </a:xfrm>
          <a:prstGeom prst="rect">
            <a:avLst/>
          </a:prstGeom>
        </p:spPr>
        <p:txBody>
          <a:bodyPr anchor="t" rtlCol="false" tIns="0" lIns="0" bIns="0" rIns="0">
            <a:spAutoFit/>
          </a:bodyPr>
          <a:lstStyle/>
          <a:p>
            <a:pPr algn="l" marL="0" indent="0" lvl="0">
              <a:lnSpc>
                <a:spcPts val="2911"/>
              </a:lnSpc>
              <a:spcBef>
                <a:spcPct val="0"/>
              </a:spcBef>
            </a:pPr>
            <a:r>
              <a:rPr lang="en-US" sz="2079">
                <a:solidFill>
                  <a:srgbClr val="F2E9E1"/>
                </a:solidFill>
                <a:latin typeface="Inter"/>
              </a:rPr>
              <a:t>As we can see from the heatmap, most features don’t have a significant correlation with others, which is suitable for regression. The only worth-noticing correlation is between age and ever_married. Among all features, age has the largest correlation coefficients with stroke.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E9E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629638" y="207979"/>
            <a:ext cx="11116945" cy="9615150"/>
          </a:xfrm>
          <a:prstGeom prst="rect">
            <a:avLst/>
          </a:prstGeom>
        </p:spPr>
      </p:pic>
      <p:grpSp>
        <p:nvGrpSpPr>
          <p:cNvPr name="Group 3" id="3"/>
          <p:cNvGrpSpPr/>
          <p:nvPr/>
        </p:nvGrpSpPr>
        <p:grpSpPr>
          <a:xfrm rot="0">
            <a:off x="11134927" y="565781"/>
            <a:ext cx="5158361" cy="3502882"/>
            <a:chOff x="0" y="0"/>
            <a:chExt cx="2019644" cy="1371478"/>
          </a:xfrm>
        </p:grpSpPr>
        <p:sp>
          <p:nvSpPr>
            <p:cNvPr name="Freeform 4" id="4"/>
            <p:cNvSpPr/>
            <p:nvPr/>
          </p:nvSpPr>
          <p:spPr>
            <a:xfrm>
              <a:off x="0" y="0"/>
              <a:ext cx="2019644" cy="1371478"/>
            </a:xfrm>
            <a:custGeom>
              <a:avLst/>
              <a:gdLst/>
              <a:ahLst/>
              <a:cxnLst/>
              <a:rect r="r" b="b" t="t" l="l"/>
              <a:pathLst>
                <a:path h="1371478" w="2019644">
                  <a:moveTo>
                    <a:pt x="1895184" y="1371478"/>
                  </a:moveTo>
                  <a:lnTo>
                    <a:pt x="124460" y="1371478"/>
                  </a:lnTo>
                  <a:cubicBezTo>
                    <a:pt x="55880" y="1371478"/>
                    <a:pt x="0" y="1315598"/>
                    <a:pt x="0" y="1247018"/>
                  </a:cubicBezTo>
                  <a:lnTo>
                    <a:pt x="0" y="124460"/>
                  </a:lnTo>
                  <a:cubicBezTo>
                    <a:pt x="0" y="55880"/>
                    <a:pt x="55880" y="0"/>
                    <a:pt x="124460" y="0"/>
                  </a:cubicBezTo>
                  <a:lnTo>
                    <a:pt x="1895184" y="0"/>
                  </a:lnTo>
                  <a:cubicBezTo>
                    <a:pt x="1963764" y="0"/>
                    <a:pt x="2019644" y="55880"/>
                    <a:pt x="2019644" y="124460"/>
                  </a:cubicBezTo>
                  <a:lnTo>
                    <a:pt x="2019644" y="1247018"/>
                  </a:lnTo>
                  <a:cubicBezTo>
                    <a:pt x="2019644" y="1315598"/>
                    <a:pt x="1963764" y="1371478"/>
                    <a:pt x="1895184" y="1371478"/>
                  </a:cubicBezTo>
                  <a:close/>
                </a:path>
              </a:pathLst>
            </a:custGeom>
            <a:solidFill>
              <a:srgbClr val="814256"/>
            </a:solidFill>
          </p:spPr>
        </p:sp>
      </p:grpSp>
      <p:pic>
        <p:nvPicPr>
          <p:cNvPr name="Picture 5" id="5"/>
          <p:cNvPicPr>
            <a:picLocks noChangeAspect="true"/>
          </p:cNvPicPr>
          <p:nvPr/>
        </p:nvPicPr>
        <p:blipFill>
          <a:blip r:embed="rId3">
            <a:alphaModFix amt="55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true" flipV="false" rot="0">
            <a:off x="12666215" y="441591"/>
            <a:ext cx="3627073" cy="3627073"/>
          </a:xfrm>
          <a:prstGeom prst="rect">
            <a:avLst/>
          </a:prstGeom>
        </p:spPr>
      </p:pic>
      <p:sp>
        <p:nvSpPr>
          <p:cNvPr name="AutoShape 6" id="6"/>
          <p:cNvSpPr/>
          <p:nvPr/>
        </p:nvSpPr>
        <p:spPr>
          <a:xfrm rot="0">
            <a:off x="15484186" y="801314"/>
            <a:ext cx="481895" cy="0"/>
          </a:xfrm>
          <a:prstGeom prst="line">
            <a:avLst/>
          </a:prstGeom>
          <a:ln cap="rnd" w="28575">
            <a:solidFill>
              <a:srgbClr val="F2E9E1"/>
            </a:solidFill>
            <a:prstDash val="solid"/>
            <a:headEnd type="none" len="sm" w="sm"/>
            <a:tailEnd type="none" len="sm" w="sm"/>
          </a:ln>
        </p:spPr>
      </p:sp>
      <p:sp>
        <p:nvSpPr>
          <p:cNvPr name="TextBox 7" id="7"/>
          <p:cNvSpPr txBox="true"/>
          <p:nvPr/>
        </p:nvSpPr>
        <p:spPr>
          <a:xfrm rot="0">
            <a:off x="11267708" y="657712"/>
            <a:ext cx="4555498" cy="3261871"/>
          </a:xfrm>
          <a:prstGeom prst="rect">
            <a:avLst/>
          </a:prstGeom>
        </p:spPr>
        <p:txBody>
          <a:bodyPr anchor="t" rtlCol="false" tIns="0" lIns="0" bIns="0" rIns="0">
            <a:spAutoFit/>
          </a:bodyPr>
          <a:lstStyle/>
          <a:p>
            <a:pPr algn="l" marL="0" indent="0" lvl="0">
              <a:lnSpc>
                <a:spcPts val="2911"/>
              </a:lnSpc>
              <a:spcBef>
                <a:spcPct val="0"/>
              </a:spcBef>
            </a:pPr>
            <a:r>
              <a:rPr lang="en-US" sz="2079">
                <a:solidFill>
                  <a:srgbClr val="F2E9E1"/>
                </a:solidFill>
                <a:latin typeface="Inter"/>
              </a:rPr>
              <a:t>Besides Gender, work_type and smoking_status, in the regression result, avg_glucose_level also significantly lowers the deviance. Those features with a large p-value shows that even without these features, the model would explain more or less of the same of total variation.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E9E1"/>
        </a:solidFill>
      </p:bgPr>
    </p:bg>
    <p:spTree>
      <p:nvGrpSpPr>
        <p:cNvPr id="1" name=""/>
        <p:cNvGrpSpPr/>
        <p:nvPr/>
      </p:nvGrpSpPr>
      <p:grpSpPr>
        <a:xfrm>
          <a:off x="0" y="0"/>
          <a:ext cx="0" cy="0"/>
          <a:chOff x="0" y="0"/>
          <a:chExt cx="0" cy="0"/>
        </a:xfrm>
      </p:grpSpPr>
      <p:grpSp>
        <p:nvGrpSpPr>
          <p:cNvPr name="Group 2" id="2"/>
          <p:cNvGrpSpPr/>
          <p:nvPr/>
        </p:nvGrpSpPr>
        <p:grpSpPr>
          <a:xfrm rot="0">
            <a:off x="11286067" y="689972"/>
            <a:ext cx="5158361" cy="3502882"/>
            <a:chOff x="0" y="0"/>
            <a:chExt cx="2019644" cy="1371478"/>
          </a:xfrm>
        </p:grpSpPr>
        <p:sp>
          <p:nvSpPr>
            <p:cNvPr name="Freeform 3" id="3"/>
            <p:cNvSpPr/>
            <p:nvPr/>
          </p:nvSpPr>
          <p:spPr>
            <a:xfrm>
              <a:off x="0" y="0"/>
              <a:ext cx="2019644" cy="1371478"/>
            </a:xfrm>
            <a:custGeom>
              <a:avLst/>
              <a:gdLst/>
              <a:ahLst/>
              <a:cxnLst/>
              <a:rect r="r" b="b" t="t" l="l"/>
              <a:pathLst>
                <a:path h="1371478" w="2019644">
                  <a:moveTo>
                    <a:pt x="1895184" y="1371478"/>
                  </a:moveTo>
                  <a:lnTo>
                    <a:pt x="124460" y="1371478"/>
                  </a:lnTo>
                  <a:cubicBezTo>
                    <a:pt x="55880" y="1371478"/>
                    <a:pt x="0" y="1315598"/>
                    <a:pt x="0" y="1247018"/>
                  </a:cubicBezTo>
                  <a:lnTo>
                    <a:pt x="0" y="124460"/>
                  </a:lnTo>
                  <a:cubicBezTo>
                    <a:pt x="0" y="55880"/>
                    <a:pt x="55880" y="0"/>
                    <a:pt x="124460" y="0"/>
                  </a:cubicBezTo>
                  <a:lnTo>
                    <a:pt x="1895184" y="0"/>
                  </a:lnTo>
                  <a:cubicBezTo>
                    <a:pt x="1963764" y="0"/>
                    <a:pt x="2019644" y="55880"/>
                    <a:pt x="2019644" y="124460"/>
                  </a:cubicBezTo>
                  <a:lnTo>
                    <a:pt x="2019644" y="1247018"/>
                  </a:lnTo>
                  <a:cubicBezTo>
                    <a:pt x="2019644" y="1315598"/>
                    <a:pt x="1963764" y="1371478"/>
                    <a:pt x="1895184" y="1371478"/>
                  </a:cubicBezTo>
                  <a:close/>
                </a:path>
              </a:pathLst>
            </a:custGeom>
            <a:solidFill>
              <a:srgbClr val="814256"/>
            </a:solidFill>
          </p:spPr>
        </p:sp>
      </p:grpSp>
      <p:pic>
        <p:nvPicPr>
          <p:cNvPr name="Picture 4" id="4"/>
          <p:cNvPicPr>
            <a:picLocks noChangeAspect="true"/>
          </p:cNvPicPr>
          <p:nvPr/>
        </p:nvPicPr>
        <p:blipFill>
          <a:blip r:embed="rId2">
            <a:alphaModFix amt="55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2817355" y="565781"/>
            <a:ext cx="3627073" cy="3627073"/>
          </a:xfrm>
          <a:prstGeom prst="rect">
            <a:avLst/>
          </a:prstGeom>
        </p:spPr>
      </p:pic>
      <p:sp>
        <p:nvSpPr>
          <p:cNvPr name="AutoShape 5" id="5"/>
          <p:cNvSpPr/>
          <p:nvPr/>
        </p:nvSpPr>
        <p:spPr>
          <a:xfrm rot="0">
            <a:off x="15635327" y="925505"/>
            <a:ext cx="481895" cy="0"/>
          </a:xfrm>
          <a:prstGeom prst="line">
            <a:avLst/>
          </a:prstGeom>
          <a:ln cap="rnd" w="28575">
            <a:solidFill>
              <a:srgbClr val="F2E9E1"/>
            </a:solidFill>
            <a:prstDash val="solid"/>
            <a:headEnd type="none" len="sm" w="sm"/>
            <a:tailEnd type="none" len="sm" w="sm"/>
          </a:ln>
        </p:spPr>
      </p:sp>
      <p:pic>
        <p:nvPicPr>
          <p:cNvPr name="Picture 6" id="6"/>
          <p:cNvPicPr>
            <a:picLocks noChangeAspect="true"/>
          </p:cNvPicPr>
          <p:nvPr/>
        </p:nvPicPr>
        <p:blipFill>
          <a:blip r:embed="rId4"/>
          <a:srcRect l="0" t="0" r="0" b="0"/>
          <a:stretch>
            <a:fillRect/>
          </a:stretch>
        </p:blipFill>
        <p:spPr>
          <a:xfrm flipH="false" flipV="false" rot="0">
            <a:off x="695536" y="565781"/>
            <a:ext cx="7651585" cy="9165085"/>
          </a:xfrm>
          <a:prstGeom prst="rect">
            <a:avLst/>
          </a:prstGeom>
        </p:spPr>
      </p:pic>
      <p:sp>
        <p:nvSpPr>
          <p:cNvPr name="TextBox 7" id="7"/>
          <p:cNvSpPr txBox="true"/>
          <p:nvPr/>
        </p:nvSpPr>
        <p:spPr>
          <a:xfrm rot="0">
            <a:off x="11418848" y="781902"/>
            <a:ext cx="4698373" cy="1930524"/>
          </a:xfrm>
          <a:prstGeom prst="rect">
            <a:avLst/>
          </a:prstGeom>
        </p:spPr>
        <p:txBody>
          <a:bodyPr anchor="t" rtlCol="false" tIns="0" lIns="0" bIns="0" rIns="0">
            <a:spAutoFit/>
          </a:bodyPr>
          <a:lstStyle/>
          <a:p>
            <a:pPr algn="l" marL="0" indent="0" lvl="0">
              <a:lnSpc>
                <a:spcPts val="3843"/>
              </a:lnSpc>
              <a:spcBef>
                <a:spcPct val="0"/>
              </a:spcBef>
            </a:pPr>
            <a:r>
              <a:rPr lang="en-US" sz="2745">
                <a:solidFill>
                  <a:srgbClr val="F2E9E1"/>
                </a:solidFill>
                <a:latin typeface="Inter"/>
              </a:rPr>
              <a:t>From the confusion matrix report, we could find the accuracy to be 0.95, which is relatively high.  </a:t>
            </a:r>
          </a:p>
        </p:txBody>
      </p:sp>
      <p:grpSp>
        <p:nvGrpSpPr>
          <p:cNvPr name="Group 8" id="8"/>
          <p:cNvGrpSpPr/>
          <p:nvPr/>
        </p:nvGrpSpPr>
        <p:grpSpPr>
          <a:xfrm rot="0">
            <a:off x="11286067" y="5395794"/>
            <a:ext cx="5158361" cy="3502882"/>
            <a:chOff x="0" y="0"/>
            <a:chExt cx="2019644" cy="1371478"/>
          </a:xfrm>
        </p:grpSpPr>
        <p:sp>
          <p:nvSpPr>
            <p:cNvPr name="Freeform 9" id="9"/>
            <p:cNvSpPr/>
            <p:nvPr/>
          </p:nvSpPr>
          <p:spPr>
            <a:xfrm>
              <a:off x="0" y="0"/>
              <a:ext cx="2019644" cy="1371478"/>
            </a:xfrm>
            <a:custGeom>
              <a:avLst/>
              <a:gdLst/>
              <a:ahLst/>
              <a:cxnLst/>
              <a:rect r="r" b="b" t="t" l="l"/>
              <a:pathLst>
                <a:path h="1371478" w="2019644">
                  <a:moveTo>
                    <a:pt x="1895184" y="1371478"/>
                  </a:moveTo>
                  <a:lnTo>
                    <a:pt x="124460" y="1371478"/>
                  </a:lnTo>
                  <a:cubicBezTo>
                    <a:pt x="55880" y="1371478"/>
                    <a:pt x="0" y="1315598"/>
                    <a:pt x="0" y="1247018"/>
                  </a:cubicBezTo>
                  <a:lnTo>
                    <a:pt x="0" y="124460"/>
                  </a:lnTo>
                  <a:cubicBezTo>
                    <a:pt x="0" y="55880"/>
                    <a:pt x="55880" y="0"/>
                    <a:pt x="124460" y="0"/>
                  </a:cubicBezTo>
                  <a:lnTo>
                    <a:pt x="1895184" y="0"/>
                  </a:lnTo>
                  <a:cubicBezTo>
                    <a:pt x="1963764" y="0"/>
                    <a:pt x="2019644" y="55880"/>
                    <a:pt x="2019644" y="124460"/>
                  </a:cubicBezTo>
                  <a:lnTo>
                    <a:pt x="2019644" y="1247018"/>
                  </a:lnTo>
                  <a:cubicBezTo>
                    <a:pt x="2019644" y="1315598"/>
                    <a:pt x="1963764" y="1371478"/>
                    <a:pt x="1895184" y="1371478"/>
                  </a:cubicBezTo>
                  <a:close/>
                </a:path>
              </a:pathLst>
            </a:custGeom>
            <a:solidFill>
              <a:srgbClr val="814256"/>
            </a:solidFill>
          </p:spPr>
        </p:sp>
      </p:grpSp>
      <p:pic>
        <p:nvPicPr>
          <p:cNvPr name="Picture 10" id="10"/>
          <p:cNvPicPr>
            <a:picLocks noChangeAspect="true"/>
          </p:cNvPicPr>
          <p:nvPr/>
        </p:nvPicPr>
        <p:blipFill>
          <a:blip r:embed="rId2">
            <a:alphaModFix amt="55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2817355" y="5271603"/>
            <a:ext cx="3627073" cy="3627073"/>
          </a:xfrm>
          <a:prstGeom prst="rect">
            <a:avLst/>
          </a:prstGeom>
        </p:spPr>
      </p:pic>
      <p:sp>
        <p:nvSpPr>
          <p:cNvPr name="AutoShape 11" id="11"/>
          <p:cNvSpPr/>
          <p:nvPr/>
        </p:nvSpPr>
        <p:spPr>
          <a:xfrm rot="0">
            <a:off x="15635327" y="5631327"/>
            <a:ext cx="481895" cy="0"/>
          </a:xfrm>
          <a:prstGeom prst="line">
            <a:avLst/>
          </a:prstGeom>
          <a:ln cap="rnd" w="28575">
            <a:solidFill>
              <a:srgbClr val="F2E9E1"/>
            </a:solidFill>
            <a:prstDash val="solid"/>
            <a:headEnd type="none" len="sm" w="sm"/>
            <a:tailEnd type="none" len="sm" w="sm"/>
          </a:ln>
        </p:spPr>
      </p:sp>
      <p:sp>
        <p:nvSpPr>
          <p:cNvPr name="TextBox 12" id="12"/>
          <p:cNvSpPr txBox="true"/>
          <p:nvPr/>
        </p:nvSpPr>
        <p:spPr>
          <a:xfrm rot="0">
            <a:off x="11418848" y="5487725"/>
            <a:ext cx="4894026" cy="2678825"/>
          </a:xfrm>
          <a:prstGeom prst="rect">
            <a:avLst/>
          </a:prstGeom>
        </p:spPr>
        <p:txBody>
          <a:bodyPr anchor="t" rtlCol="false" tIns="0" lIns="0" bIns="0" rIns="0">
            <a:spAutoFit/>
          </a:bodyPr>
          <a:lstStyle/>
          <a:p>
            <a:pPr algn="l" marL="0" indent="0" lvl="0">
              <a:lnSpc>
                <a:spcPts val="3548"/>
              </a:lnSpc>
              <a:spcBef>
                <a:spcPct val="0"/>
              </a:spcBef>
            </a:pPr>
            <a:r>
              <a:rPr lang="en-US" sz="2534">
                <a:solidFill>
                  <a:srgbClr val="F2E9E1"/>
                </a:solidFill>
                <a:latin typeface="Inter"/>
              </a:rPr>
              <a:t>The outcome ‘stroke’ is so imbalanced that the model believes that almost all the outcomes are 0. It’s hard to distinguish the one with the stroke and the one without it.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E9E1"/>
        </a:solidFill>
      </p:bgPr>
    </p:bg>
    <p:spTree>
      <p:nvGrpSpPr>
        <p:cNvPr id="1" name=""/>
        <p:cNvGrpSpPr/>
        <p:nvPr/>
      </p:nvGrpSpPr>
      <p:grpSpPr>
        <a:xfrm>
          <a:off x="0" y="0"/>
          <a:ext cx="0" cy="0"/>
          <a:chOff x="0" y="0"/>
          <a:chExt cx="0" cy="0"/>
        </a:xfrm>
      </p:grpSpPr>
      <p:grpSp>
        <p:nvGrpSpPr>
          <p:cNvPr name="Group 2" id="2"/>
          <p:cNvGrpSpPr/>
          <p:nvPr/>
        </p:nvGrpSpPr>
        <p:grpSpPr>
          <a:xfrm rot="0">
            <a:off x="13005290" y="6176872"/>
            <a:ext cx="5158361" cy="3502882"/>
            <a:chOff x="0" y="0"/>
            <a:chExt cx="2019644" cy="1371478"/>
          </a:xfrm>
        </p:grpSpPr>
        <p:sp>
          <p:nvSpPr>
            <p:cNvPr name="Freeform 3" id="3"/>
            <p:cNvSpPr/>
            <p:nvPr/>
          </p:nvSpPr>
          <p:spPr>
            <a:xfrm>
              <a:off x="0" y="0"/>
              <a:ext cx="2019644" cy="1371478"/>
            </a:xfrm>
            <a:custGeom>
              <a:avLst/>
              <a:gdLst/>
              <a:ahLst/>
              <a:cxnLst/>
              <a:rect r="r" b="b" t="t" l="l"/>
              <a:pathLst>
                <a:path h="1371478" w="2019644">
                  <a:moveTo>
                    <a:pt x="1895184" y="1371478"/>
                  </a:moveTo>
                  <a:lnTo>
                    <a:pt x="124460" y="1371478"/>
                  </a:lnTo>
                  <a:cubicBezTo>
                    <a:pt x="55880" y="1371478"/>
                    <a:pt x="0" y="1315598"/>
                    <a:pt x="0" y="1247018"/>
                  </a:cubicBezTo>
                  <a:lnTo>
                    <a:pt x="0" y="124460"/>
                  </a:lnTo>
                  <a:cubicBezTo>
                    <a:pt x="0" y="55880"/>
                    <a:pt x="55880" y="0"/>
                    <a:pt x="124460" y="0"/>
                  </a:cubicBezTo>
                  <a:lnTo>
                    <a:pt x="1895184" y="0"/>
                  </a:lnTo>
                  <a:cubicBezTo>
                    <a:pt x="1963764" y="0"/>
                    <a:pt x="2019644" y="55880"/>
                    <a:pt x="2019644" y="124460"/>
                  </a:cubicBezTo>
                  <a:lnTo>
                    <a:pt x="2019644" y="1247018"/>
                  </a:lnTo>
                  <a:cubicBezTo>
                    <a:pt x="2019644" y="1315598"/>
                    <a:pt x="1963764" y="1371478"/>
                    <a:pt x="1895184" y="1371478"/>
                  </a:cubicBezTo>
                  <a:close/>
                </a:path>
              </a:pathLst>
            </a:custGeom>
            <a:solidFill>
              <a:srgbClr val="814256"/>
            </a:solidFill>
          </p:spPr>
        </p:sp>
      </p:grpSp>
      <p:pic>
        <p:nvPicPr>
          <p:cNvPr name="Picture 4" id="4"/>
          <p:cNvPicPr>
            <a:picLocks noChangeAspect="true"/>
          </p:cNvPicPr>
          <p:nvPr/>
        </p:nvPicPr>
        <p:blipFill>
          <a:blip r:embed="rId2">
            <a:alphaModFix amt="55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4536578" y="6052682"/>
            <a:ext cx="3627073" cy="3627073"/>
          </a:xfrm>
          <a:prstGeom prst="rect">
            <a:avLst/>
          </a:prstGeom>
        </p:spPr>
      </p:pic>
      <p:sp>
        <p:nvSpPr>
          <p:cNvPr name="AutoShape 5" id="5"/>
          <p:cNvSpPr/>
          <p:nvPr/>
        </p:nvSpPr>
        <p:spPr>
          <a:xfrm rot="0">
            <a:off x="17354550" y="6412405"/>
            <a:ext cx="481895" cy="0"/>
          </a:xfrm>
          <a:prstGeom prst="line">
            <a:avLst/>
          </a:prstGeom>
          <a:ln cap="rnd" w="28575">
            <a:solidFill>
              <a:srgbClr val="F2E9E1"/>
            </a:solidFill>
            <a:prstDash val="solid"/>
            <a:headEnd type="none" len="sm" w="sm"/>
            <a:tailEnd type="none" len="sm" w="sm"/>
          </a:ln>
        </p:spPr>
      </p:sp>
      <p:pic>
        <p:nvPicPr>
          <p:cNvPr name="Picture 6" id="6"/>
          <p:cNvPicPr>
            <a:picLocks noChangeAspect="true"/>
          </p:cNvPicPr>
          <p:nvPr/>
        </p:nvPicPr>
        <p:blipFill>
          <a:blip r:embed="rId4"/>
          <a:srcRect l="0" t="0" r="0" b="0"/>
          <a:stretch>
            <a:fillRect/>
          </a:stretch>
        </p:blipFill>
        <p:spPr>
          <a:xfrm flipH="false" flipV="false" rot="0">
            <a:off x="1028700" y="443179"/>
            <a:ext cx="11652823" cy="9236576"/>
          </a:xfrm>
          <a:prstGeom prst="rect">
            <a:avLst/>
          </a:prstGeom>
        </p:spPr>
      </p:pic>
      <p:sp>
        <p:nvSpPr>
          <p:cNvPr name="TextBox 7" id="7"/>
          <p:cNvSpPr txBox="true"/>
          <p:nvPr/>
        </p:nvSpPr>
        <p:spPr>
          <a:xfrm rot="0">
            <a:off x="13280946" y="6927432"/>
            <a:ext cx="4555498" cy="1820421"/>
          </a:xfrm>
          <a:prstGeom prst="rect">
            <a:avLst/>
          </a:prstGeom>
        </p:spPr>
        <p:txBody>
          <a:bodyPr anchor="t" rtlCol="false" tIns="0" lIns="0" bIns="0" rIns="0">
            <a:spAutoFit/>
          </a:bodyPr>
          <a:lstStyle/>
          <a:p>
            <a:pPr algn="l" marL="0" indent="0" lvl="0">
              <a:lnSpc>
                <a:spcPts val="3611"/>
              </a:lnSpc>
              <a:spcBef>
                <a:spcPct val="0"/>
              </a:spcBef>
            </a:pPr>
            <a:r>
              <a:rPr lang="en-US" sz="2579">
                <a:solidFill>
                  <a:srgbClr val="F2E9E1"/>
                </a:solidFill>
                <a:latin typeface="Inter"/>
              </a:rPr>
              <a:t>The results from the logistic Regression are also not very pleasing because of the imbalance in the dataset.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DAFE0PhoEzw</dc:identifier>
  <dcterms:modified xsi:type="dcterms:W3CDTF">2011-08-01T06:04:30Z</dcterms:modified>
  <cp:revision>1</cp:revision>
  <dc:title>ADVANCED STATISTICAL METHO</dc:title>
</cp:coreProperties>
</file>