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36"/>
  </p:notesMasterIdLst>
  <p:handoutMasterIdLst>
    <p:handoutMasterId r:id="rId37"/>
  </p:handoutMasterIdLst>
  <p:sldIdLst>
    <p:sldId id="256" r:id="rId2"/>
    <p:sldId id="257" r:id="rId3"/>
    <p:sldId id="271" r:id="rId4"/>
    <p:sldId id="273" r:id="rId5"/>
    <p:sldId id="272"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58" r:id="rId23"/>
    <p:sldId id="259" r:id="rId24"/>
    <p:sldId id="261" r:id="rId25"/>
    <p:sldId id="263" r:id="rId26"/>
    <p:sldId id="260" r:id="rId27"/>
    <p:sldId id="262" r:id="rId28"/>
    <p:sldId id="264" r:id="rId29"/>
    <p:sldId id="265" r:id="rId30"/>
    <p:sldId id="266" r:id="rId31"/>
    <p:sldId id="267" r:id="rId32"/>
    <p:sldId id="268" r:id="rId33"/>
    <p:sldId id="269"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599EE3-F03F-44B4-A346-3125C8B22C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Northeastern University</a:t>
            </a:r>
          </a:p>
        </p:txBody>
      </p:sp>
      <p:sp>
        <p:nvSpPr>
          <p:cNvPr id="3" name="Date Placeholder 2">
            <a:extLst>
              <a:ext uri="{FF2B5EF4-FFF2-40B4-BE49-F238E27FC236}">
                <a16:creationId xmlns:a16="http://schemas.microsoft.com/office/drawing/2014/main" id="{46059723-5570-419A-9567-3F35720E87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7FFDED-73F5-480C-8F4E-F6479DB9C016}" type="datetimeFigureOut">
              <a:rPr lang="en-US" smtClean="0"/>
              <a:t>3/21/2021</a:t>
            </a:fld>
            <a:endParaRPr lang="en-US"/>
          </a:p>
        </p:txBody>
      </p:sp>
      <p:sp>
        <p:nvSpPr>
          <p:cNvPr id="4" name="Footer Placeholder 3">
            <a:extLst>
              <a:ext uri="{FF2B5EF4-FFF2-40B4-BE49-F238E27FC236}">
                <a16:creationId xmlns:a16="http://schemas.microsoft.com/office/drawing/2014/main" id="{CE90516B-E7FF-4FF6-BB08-E1639F10B8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C8AB801-BDB4-495F-B2E3-26F1813837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CC8C34-33E1-42C9-9E7E-7D113D76FC74}" type="slidenum">
              <a:rPr lang="en-US" smtClean="0"/>
              <a:t>‹#›</a:t>
            </a:fld>
            <a:endParaRPr lang="en-US"/>
          </a:p>
        </p:txBody>
      </p:sp>
    </p:spTree>
    <p:extLst>
      <p:ext uri="{BB962C8B-B14F-4D97-AF65-F5344CB8AC3E}">
        <p14:creationId xmlns:p14="http://schemas.microsoft.com/office/powerpoint/2010/main" val="3920674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Northeastern University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1DF10-4109-4404-84F8-FD2F138594E9}"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0E84E-2AE1-45C0-9D44-9677D8BA1384}" type="slidenum">
              <a:rPr lang="en-US" smtClean="0"/>
              <a:t>‹#›</a:t>
            </a:fld>
            <a:endParaRPr lang="en-US"/>
          </a:p>
        </p:txBody>
      </p:sp>
    </p:spTree>
    <p:extLst>
      <p:ext uri="{BB962C8B-B14F-4D97-AF65-F5344CB8AC3E}">
        <p14:creationId xmlns:p14="http://schemas.microsoft.com/office/powerpoint/2010/main" val="8624368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8BEB2-C8C9-4FE5-BB97-DF6F6BF9A37E}" type="datetime1">
              <a:rPr lang="en-US" smtClean="0"/>
              <a:t>3/21/2021</a:t>
            </a:fld>
            <a:endParaRPr lang="en-US"/>
          </a:p>
        </p:txBody>
      </p:sp>
      <p:sp>
        <p:nvSpPr>
          <p:cNvPr id="5" name="Footer Placeholder 4"/>
          <p:cNvSpPr>
            <a:spLocks noGrp="1"/>
          </p:cNvSpPr>
          <p:nvPr>
            <p:ph type="ftr" sz="quarter" idx="11"/>
          </p:nvPr>
        </p:nvSpPr>
        <p:spPr/>
        <p:txBody>
          <a:bodyPr/>
          <a:lstStyle/>
          <a:p>
            <a:r>
              <a:rPr lang="en-US"/>
              <a:t>Northeastern University</a:t>
            </a:r>
          </a:p>
        </p:txBody>
      </p:sp>
      <p:sp>
        <p:nvSpPr>
          <p:cNvPr id="6" name="Slide Number Placeholder 5"/>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198004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B57C7-CD47-462D-9658-F5159E5F7FC3}" type="datetime1">
              <a:rPr lang="en-US" smtClean="0"/>
              <a:t>3/21/2021</a:t>
            </a:fld>
            <a:endParaRPr lang="en-US"/>
          </a:p>
        </p:txBody>
      </p:sp>
      <p:sp>
        <p:nvSpPr>
          <p:cNvPr id="5" name="Footer Placeholder 4"/>
          <p:cNvSpPr>
            <a:spLocks noGrp="1"/>
          </p:cNvSpPr>
          <p:nvPr>
            <p:ph type="ftr" sz="quarter" idx="11"/>
          </p:nvPr>
        </p:nvSpPr>
        <p:spPr/>
        <p:txBody>
          <a:bodyPr/>
          <a:lstStyle/>
          <a:p>
            <a:r>
              <a:rPr lang="en-US"/>
              <a:t>Northeastern University</a:t>
            </a:r>
          </a:p>
        </p:txBody>
      </p:sp>
      <p:sp>
        <p:nvSpPr>
          <p:cNvPr id="6" name="Slide Number Placeholder 5"/>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385060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5CF9E-6F14-4886-913C-E71706057184}" type="datetime1">
              <a:rPr lang="en-US" smtClean="0"/>
              <a:t>3/21/2021</a:t>
            </a:fld>
            <a:endParaRPr lang="en-US"/>
          </a:p>
        </p:txBody>
      </p:sp>
      <p:sp>
        <p:nvSpPr>
          <p:cNvPr id="5" name="Footer Placeholder 4"/>
          <p:cNvSpPr>
            <a:spLocks noGrp="1"/>
          </p:cNvSpPr>
          <p:nvPr>
            <p:ph type="ftr" sz="quarter" idx="11"/>
          </p:nvPr>
        </p:nvSpPr>
        <p:spPr/>
        <p:txBody>
          <a:bodyPr/>
          <a:lstStyle/>
          <a:p>
            <a:r>
              <a:rPr lang="en-US"/>
              <a:t>Northeastern University</a:t>
            </a:r>
          </a:p>
        </p:txBody>
      </p:sp>
      <p:sp>
        <p:nvSpPr>
          <p:cNvPr id="6" name="Slide Number Placeholder 5"/>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53258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CBD6C-FFEC-4AEA-9A8C-605E4160E971}" type="datetime1">
              <a:rPr lang="en-US" smtClean="0"/>
              <a:t>3/21/2021</a:t>
            </a:fld>
            <a:endParaRPr lang="en-US"/>
          </a:p>
        </p:txBody>
      </p:sp>
      <p:sp>
        <p:nvSpPr>
          <p:cNvPr id="5" name="Footer Placeholder 4"/>
          <p:cNvSpPr>
            <a:spLocks noGrp="1"/>
          </p:cNvSpPr>
          <p:nvPr>
            <p:ph type="ftr" sz="quarter" idx="11"/>
          </p:nvPr>
        </p:nvSpPr>
        <p:spPr/>
        <p:txBody>
          <a:bodyPr/>
          <a:lstStyle/>
          <a:p>
            <a:r>
              <a:rPr lang="en-US"/>
              <a:t>Northeastern University</a:t>
            </a:r>
          </a:p>
        </p:txBody>
      </p:sp>
      <p:sp>
        <p:nvSpPr>
          <p:cNvPr id="6" name="Slide Number Placeholder 5"/>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133894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636AE-37E0-4EC9-940A-841ADA2E1682}" type="datetime1">
              <a:rPr lang="en-US" smtClean="0"/>
              <a:t>3/21/2021</a:t>
            </a:fld>
            <a:endParaRPr lang="en-US"/>
          </a:p>
        </p:txBody>
      </p:sp>
      <p:sp>
        <p:nvSpPr>
          <p:cNvPr id="5" name="Footer Placeholder 4"/>
          <p:cNvSpPr>
            <a:spLocks noGrp="1"/>
          </p:cNvSpPr>
          <p:nvPr>
            <p:ph type="ftr" sz="quarter" idx="11"/>
          </p:nvPr>
        </p:nvSpPr>
        <p:spPr/>
        <p:txBody>
          <a:bodyPr/>
          <a:lstStyle/>
          <a:p>
            <a:r>
              <a:rPr lang="en-US"/>
              <a:t>Northeastern University</a:t>
            </a:r>
          </a:p>
        </p:txBody>
      </p:sp>
      <p:sp>
        <p:nvSpPr>
          <p:cNvPr id="6" name="Slide Number Placeholder 5"/>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181750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A2289D-7F20-433B-B1F6-88C7E4470A9C}" type="datetime1">
              <a:rPr lang="en-US" smtClean="0"/>
              <a:t>3/21/2021</a:t>
            </a:fld>
            <a:endParaRPr lang="en-US"/>
          </a:p>
        </p:txBody>
      </p:sp>
      <p:sp>
        <p:nvSpPr>
          <p:cNvPr id="6" name="Footer Placeholder 5"/>
          <p:cNvSpPr>
            <a:spLocks noGrp="1"/>
          </p:cNvSpPr>
          <p:nvPr>
            <p:ph type="ftr" sz="quarter" idx="11"/>
          </p:nvPr>
        </p:nvSpPr>
        <p:spPr/>
        <p:txBody>
          <a:bodyPr/>
          <a:lstStyle/>
          <a:p>
            <a:r>
              <a:rPr lang="en-US"/>
              <a:t>Northeastern University</a:t>
            </a:r>
          </a:p>
        </p:txBody>
      </p:sp>
      <p:sp>
        <p:nvSpPr>
          <p:cNvPr id="7" name="Slide Number Placeholder 6"/>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94461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4134E-BF4C-4E83-8153-28ABFAF7F611}" type="datetime1">
              <a:rPr lang="en-US" smtClean="0"/>
              <a:t>3/21/2021</a:t>
            </a:fld>
            <a:endParaRPr lang="en-US"/>
          </a:p>
        </p:txBody>
      </p:sp>
      <p:sp>
        <p:nvSpPr>
          <p:cNvPr id="8" name="Footer Placeholder 7"/>
          <p:cNvSpPr>
            <a:spLocks noGrp="1"/>
          </p:cNvSpPr>
          <p:nvPr>
            <p:ph type="ftr" sz="quarter" idx="11"/>
          </p:nvPr>
        </p:nvSpPr>
        <p:spPr/>
        <p:txBody>
          <a:bodyPr/>
          <a:lstStyle/>
          <a:p>
            <a:r>
              <a:rPr lang="en-US"/>
              <a:t>Northeastern University</a:t>
            </a:r>
          </a:p>
        </p:txBody>
      </p:sp>
      <p:sp>
        <p:nvSpPr>
          <p:cNvPr id="9" name="Slide Number Placeholder 8"/>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428548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47045E-F7F1-4B95-B423-6698943FB753}" type="datetime1">
              <a:rPr lang="en-US" smtClean="0"/>
              <a:t>3/21/2021</a:t>
            </a:fld>
            <a:endParaRPr lang="en-US"/>
          </a:p>
        </p:txBody>
      </p:sp>
      <p:sp>
        <p:nvSpPr>
          <p:cNvPr id="4" name="Footer Placeholder 3"/>
          <p:cNvSpPr>
            <a:spLocks noGrp="1"/>
          </p:cNvSpPr>
          <p:nvPr>
            <p:ph type="ftr" sz="quarter" idx="11"/>
          </p:nvPr>
        </p:nvSpPr>
        <p:spPr/>
        <p:txBody>
          <a:bodyPr/>
          <a:lstStyle/>
          <a:p>
            <a:r>
              <a:rPr lang="en-US"/>
              <a:t>Northeastern University</a:t>
            </a:r>
          </a:p>
        </p:txBody>
      </p:sp>
      <p:sp>
        <p:nvSpPr>
          <p:cNvPr id="5" name="Slide Number Placeholder 4"/>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356327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FB3E0-CCE0-4998-9827-F28E375CE7F3}" type="datetime1">
              <a:rPr lang="en-US" smtClean="0"/>
              <a:t>3/21/2021</a:t>
            </a:fld>
            <a:endParaRPr lang="en-US"/>
          </a:p>
        </p:txBody>
      </p:sp>
      <p:sp>
        <p:nvSpPr>
          <p:cNvPr id="3" name="Footer Placeholder 2"/>
          <p:cNvSpPr>
            <a:spLocks noGrp="1"/>
          </p:cNvSpPr>
          <p:nvPr>
            <p:ph type="ftr" sz="quarter" idx="11"/>
          </p:nvPr>
        </p:nvSpPr>
        <p:spPr/>
        <p:txBody>
          <a:bodyPr/>
          <a:lstStyle/>
          <a:p>
            <a:r>
              <a:rPr lang="en-US"/>
              <a:t>Northeastern University</a:t>
            </a:r>
          </a:p>
        </p:txBody>
      </p:sp>
      <p:sp>
        <p:nvSpPr>
          <p:cNvPr id="4" name="Slide Number Placeholder 3"/>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303980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7C76B-9EF4-41A6-BDB7-B738C5CFA3BA}" type="datetime1">
              <a:rPr lang="en-US" smtClean="0"/>
              <a:t>3/21/2021</a:t>
            </a:fld>
            <a:endParaRPr lang="en-US"/>
          </a:p>
        </p:txBody>
      </p:sp>
      <p:sp>
        <p:nvSpPr>
          <p:cNvPr id="6" name="Footer Placeholder 5"/>
          <p:cNvSpPr>
            <a:spLocks noGrp="1"/>
          </p:cNvSpPr>
          <p:nvPr>
            <p:ph type="ftr" sz="quarter" idx="11"/>
          </p:nvPr>
        </p:nvSpPr>
        <p:spPr/>
        <p:txBody>
          <a:bodyPr/>
          <a:lstStyle/>
          <a:p>
            <a:r>
              <a:rPr lang="en-US"/>
              <a:t>Northeastern University</a:t>
            </a:r>
          </a:p>
        </p:txBody>
      </p:sp>
      <p:sp>
        <p:nvSpPr>
          <p:cNvPr id="7" name="Slide Number Placeholder 6"/>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255124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2BB66-9E45-4DAF-8467-3B2BDE03457B}" type="datetime1">
              <a:rPr lang="en-US" smtClean="0"/>
              <a:t>3/21/2021</a:t>
            </a:fld>
            <a:endParaRPr lang="en-US"/>
          </a:p>
        </p:txBody>
      </p:sp>
      <p:sp>
        <p:nvSpPr>
          <p:cNvPr id="6" name="Footer Placeholder 5"/>
          <p:cNvSpPr>
            <a:spLocks noGrp="1"/>
          </p:cNvSpPr>
          <p:nvPr>
            <p:ph type="ftr" sz="quarter" idx="11"/>
          </p:nvPr>
        </p:nvSpPr>
        <p:spPr/>
        <p:txBody>
          <a:bodyPr/>
          <a:lstStyle/>
          <a:p>
            <a:r>
              <a:rPr lang="en-US"/>
              <a:t>Northeastern University</a:t>
            </a:r>
          </a:p>
        </p:txBody>
      </p:sp>
      <p:sp>
        <p:nvSpPr>
          <p:cNvPr id="7" name="Slide Number Placeholder 6"/>
          <p:cNvSpPr>
            <a:spLocks noGrp="1"/>
          </p:cNvSpPr>
          <p:nvPr>
            <p:ph type="sldNum" sz="quarter" idx="12"/>
          </p:nvPr>
        </p:nvSpPr>
        <p:spPr/>
        <p:txBody>
          <a:bodyPr/>
          <a:lstStyle/>
          <a:p>
            <a:fld id="{F209A584-8333-4788-9280-2920157466BE}" type="slidenum">
              <a:rPr lang="en-US" smtClean="0"/>
              <a:t>‹#›</a:t>
            </a:fld>
            <a:endParaRPr lang="en-US"/>
          </a:p>
        </p:txBody>
      </p:sp>
    </p:spTree>
    <p:extLst>
      <p:ext uri="{BB962C8B-B14F-4D97-AF65-F5344CB8AC3E}">
        <p14:creationId xmlns:p14="http://schemas.microsoft.com/office/powerpoint/2010/main" val="207071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627E2-CE8F-45EA-916E-928ECF33DD7A}" type="datetime1">
              <a:rPr lang="en-US" smtClean="0"/>
              <a:t>3/21/2021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Northeastern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9A584-8333-4788-9280-2920157466BE}" type="slidenum">
              <a:rPr lang="en-US" smtClean="0"/>
              <a:t>‹#›</a:t>
            </a:fld>
            <a:endParaRPr lang="en-US"/>
          </a:p>
        </p:txBody>
      </p:sp>
    </p:spTree>
    <p:extLst>
      <p:ext uri="{BB962C8B-B14F-4D97-AF65-F5344CB8AC3E}">
        <p14:creationId xmlns:p14="http://schemas.microsoft.com/office/powerpoint/2010/main" val="3035944324"/>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1E650F1-B72C-49E1-BC5C-65F9D560F55A}"/>
              </a:ext>
            </a:extLst>
          </p:cNvPr>
          <p:cNvSpPr txBox="1"/>
          <p:nvPr/>
        </p:nvSpPr>
        <p:spPr>
          <a:xfrm>
            <a:off x="219075" y="3743276"/>
            <a:ext cx="5175249" cy="1155525"/>
          </a:xfrm>
          <a:prstGeom prst="rect">
            <a:avLst/>
          </a:prstGeom>
          <a:noFill/>
        </p:spPr>
        <p:txBody>
          <a:bodyPr wrap="square" rtlCol="0" anchor="t">
            <a:normAutofit/>
          </a:bodyPr>
          <a:lstStyle/>
          <a:p>
            <a:pPr>
              <a:spcAft>
                <a:spcPts val="600"/>
              </a:spcAft>
            </a:pPr>
            <a:r>
              <a:rPr lang="en-US" b="1" dirty="0"/>
              <a:t>Assignment 3: University Model </a:t>
            </a:r>
          </a:p>
          <a:p>
            <a:pPr>
              <a:spcAft>
                <a:spcPts val="600"/>
              </a:spcAft>
            </a:pPr>
            <a:r>
              <a:rPr lang="en-US" b="1" dirty="0"/>
              <a:t>Implementation</a:t>
            </a:r>
          </a:p>
        </p:txBody>
      </p:sp>
      <p:sp>
        <p:nvSpPr>
          <p:cNvPr id="7" name="TextBox 6">
            <a:extLst>
              <a:ext uri="{FF2B5EF4-FFF2-40B4-BE49-F238E27FC236}">
                <a16:creationId xmlns:a16="http://schemas.microsoft.com/office/drawing/2014/main" id="{E5FE2376-E776-4D90-AB8E-EE495C3F56D6}"/>
              </a:ext>
            </a:extLst>
          </p:cNvPr>
          <p:cNvSpPr txBox="1"/>
          <p:nvPr/>
        </p:nvSpPr>
        <p:spPr>
          <a:xfrm>
            <a:off x="5394324" y="2905760"/>
            <a:ext cx="6407806" cy="2572161"/>
          </a:xfrm>
          <a:prstGeom prst="rect">
            <a:avLst/>
          </a:prstGeom>
          <a:noFill/>
        </p:spPr>
        <p:txBody>
          <a:bodyPr wrap="square" anchor="t">
            <a:normAutofit/>
          </a:bodyPr>
          <a:lstStyle/>
          <a:p>
            <a:pPr>
              <a:spcAft>
                <a:spcPts val="600"/>
              </a:spcAft>
            </a:pPr>
            <a:r>
              <a:rPr lang="en-US" sz="2800" dirty="0">
                <a:solidFill>
                  <a:schemeClr val="bg1"/>
                </a:solidFill>
              </a:rPr>
              <a:t>Shiva Shankar </a:t>
            </a:r>
            <a:r>
              <a:rPr lang="en-US" sz="2800" dirty="0" err="1">
                <a:solidFill>
                  <a:schemeClr val="bg1"/>
                </a:solidFill>
              </a:rPr>
              <a:t>Ananthula</a:t>
            </a:r>
            <a:r>
              <a:rPr lang="en-US" sz="2800" dirty="0">
                <a:solidFill>
                  <a:schemeClr val="bg1"/>
                </a:solidFill>
              </a:rPr>
              <a:t>        001549845</a:t>
            </a:r>
          </a:p>
          <a:p>
            <a:pPr>
              <a:spcAft>
                <a:spcPts val="600"/>
              </a:spcAft>
            </a:pPr>
            <a:r>
              <a:rPr lang="en-US" sz="2800" dirty="0">
                <a:solidFill>
                  <a:schemeClr val="bg1"/>
                </a:solidFill>
              </a:rPr>
              <a:t>Koushik Kumar </a:t>
            </a:r>
            <a:r>
              <a:rPr lang="en-US" sz="2800" dirty="0" err="1">
                <a:solidFill>
                  <a:schemeClr val="bg1"/>
                </a:solidFill>
              </a:rPr>
              <a:t>Karre</a:t>
            </a:r>
            <a:r>
              <a:rPr lang="en-US" sz="2800" dirty="0">
                <a:solidFill>
                  <a:schemeClr val="bg1"/>
                </a:solidFill>
              </a:rPr>
              <a:t>               001568820</a:t>
            </a:r>
          </a:p>
          <a:p>
            <a:pPr>
              <a:spcAft>
                <a:spcPts val="600"/>
              </a:spcAft>
            </a:pPr>
            <a:r>
              <a:rPr lang="en-US" sz="2800" dirty="0">
                <a:solidFill>
                  <a:schemeClr val="bg1"/>
                </a:solidFill>
              </a:rPr>
              <a:t>Deepika Reddy </a:t>
            </a:r>
            <a:r>
              <a:rPr lang="en-US" sz="2800" dirty="0" err="1">
                <a:solidFill>
                  <a:schemeClr val="bg1"/>
                </a:solidFill>
              </a:rPr>
              <a:t>Chudi</a:t>
            </a:r>
            <a:r>
              <a:rPr lang="en-US" sz="2800" dirty="0">
                <a:solidFill>
                  <a:schemeClr val="bg1"/>
                </a:solidFill>
              </a:rPr>
              <a:t>              001593148</a:t>
            </a:r>
          </a:p>
        </p:txBody>
      </p:sp>
      <p:sp>
        <p:nvSpPr>
          <p:cNvPr id="2" name="Title 1">
            <a:extLst>
              <a:ext uri="{FF2B5EF4-FFF2-40B4-BE49-F238E27FC236}">
                <a16:creationId xmlns:a16="http://schemas.microsoft.com/office/drawing/2014/main" id="{06516661-264D-4BD2-9C18-FBA054227F99}"/>
              </a:ext>
            </a:extLst>
          </p:cNvPr>
          <p:cNvSpPr>
            <a:spLocks noGrp="1"/>
          </p:cNvSpPr>
          <p:nvPr>
            <p:ph type="ctrTitle"/>
          </p:nvPr>
        </p:nvSpPr>
        <p:spPr>
          <a:xfrm>
            <a:off x="188723" y="169164"/>
            <a:ext cx="3877056" cy="2249424"/>
          </a:xfrm>
        </p:spPr>
        <p:txBody>
          <a:bodyPr vert="horz" lIns="91440" tIns="45720" rIns="91440" bIns="45720" rtlCol="0" anchor="b">
            <a:normAutofit/>
          </a:bodyPr>
          <a:lstStyle/>
          <a:p>
            <a:pPr algn="l"/>
            <a:r>
              <a:rPr lang="en-US" sz="5400" b="1" kern="1200" dirty="0">
                <a:solidFill>
                  <a:srgbClr val="FF0000"/>
                </a:solidFill>
                <a:latin typeface="+mj-lt"/>
                <a:ea typeface="+mj-ea"/>
                <a:cs typeface="+mj-cs"/>
              </a:rPr>
              <a:t>Northeastern University</a:t>
            </a:r>
          </a:p>
        </p:txBody>
      </p:sp>
      <p:sp>
        <p:nvSpPr>
          <p:cNvPr id="3" name="Subtitle 2">
            <a:extLst>
              <a:ext uri="{FF2B5EF4-FFF2-40B4-BE49-F238E27FC236}">
                <a16:creationId xmlns:a16="http://schemas.microsoft.com/office/drawing/2014/main" id="{DF8AE835-33A5-477E-A2EE-448EF1FD7F2E}"/>
              </a:ext>
            </a:extLst>
          </p:cNvPr>
          <p:cNvSpPr>
            <a:spLocks noGrp="1"/>
          </p:cNvSpPr>
          <p:nvPr>
            <p:ph type="subTitle" idx="1"/>
          </p:nvPr>
        </p:nvSpPr>
        <p:spPr>
          <a:xfrm>
            <a:off x="228151" y="2587751"/>
            <a:ext cx="4151173" cy="1155525"/>
          </a:xfrm>
        </p:spPr>
        <p:txBody>
          <a:bodyPr vert="horz" lIns="91440" tIns="45720" rIns="91440" bIns="45720" rtlCol="0" anchor="t">
            <a:normAutofit/>
          </a:bodyPr>
          <a:lstStyle/>
          <a:p>
            <a:pPr algn="l"/>
            <a:r>
              <a:rPr lang="en-US" sz="2000" b="1" kern="1200" dirty="0">
                <a:solidFill>
                  <a:schemeClr val="tx1"/>
                </a:solidFill>
                <a:latin typeface="+mn-lt"/>
                <a:ea typeface="+mn-ea"/>
                <a:cs typeface="+mn-cs"/>
              </a:rPr>
              <a:t>Application Engineering Development, Spring 2021</a:t>
            </a:r>
          </a:p>
        </p:txBody>
      </p:sp>
    </p:spTree>
    <p:extLst>
      <p:ext uri="{BB962C8B-B14F-4D97-AF65-F5344CB8AC3E}">
        <p14:creationId xmlns:p14="http://schemas.microsoft.com/office/powerpoint/2010/main" val="9451388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C98B-A8B9-4EAC-894A-CF5AA4D4CDD9}"/>
              </a:ext>
            </a:extLst>
          </p:cNvPr>
          <p:cNvSpPr>
            <a:spLocks noGrp="1"/>
          </p:cNvSpPr>
          <p:nvPr>
            <p:ph type="title"/>
          </p:nvPr>
        </p:nvSpPr>
        <p:spPr/>
        <p:txBody>
          <a:bodyPr/>
          <a:lstStyle/>
          <a:p>
            <a:r>
              <a:rPr lang="en-US" b="1" dirty="0">
                <a:solidFill>
                  <a:srgbClr val="FF0000"/>
                </a:solidFill>
              </a:rPr>
              <a:t>Ranking the Students based on GPA</a:t>
            </a:r>
          </a:p>
        </p:txBody>
      </p:sp>
      <p:sp>
        <p:nvSpPr>
          <p:cNvPr id="3" name="Content Placeholder 2">
            <a:extLst>
              <a:ext uri="{FF2B5EF4-FFF2-40B4-BE49-F238E27FC236}">
                <a16:creationId xmlns:a16="http://schemas.microsoft.com/office/drawing/2014/main" id="{79907C63-DC8C-40B9-AF84-D8ADB81DE4C3}"/>
              </a:ext>
            </a:extLst>
          </p:cNvPr>
          <p:cNvSpPr>
            <a:spLocks noGrp="1"/>
          </p:cNvSpPr>
          <p:nvPr>
            <p:ph idx="1"/>
          </p:nvPr>
        </p:nvSpPr>
        <p:spPr/>
        <p:txBody>
          <a:bodyPr/>
          <a:lstStyle/>
          <a:p>
            <a:r>
              <a:rPr lang="en-US" dirty="0"/>
              <a:t>To compute the Ranking for the students among the Department, we could compute the CGPA for each student in the department and rank them accordingly.</a:t>
            </a:r>
          </a:p>
          <a:p>
            <a:pPr marL="0" indent="0">
              <a:buNone/>
            </a:pPr>
            <a:endParaRPr lang="en-US" dirty="0"/>
          </a:p>
        </p:txBody>
      </p:sp>
    </p:spTree>
    <p:extLst>
      <p:ext uri="{BB962C8B-B14F-4D97-AF65-F5344CB8AC3E}">
        <p14:creationId xmlns:p14="http://schemas.microsoft.com/office/powerpoint/2010/main" val="402570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50A8-E636-406D-8878-DAA3BC93DE67}"/>
              </a:ext>
            </a:extLst>
          </p:cNvPr>
          <p:cNvSpPr>
            <a:spLocks noGrp="1"/>
          </p:cNvSpPr>
          <p:nvPr>
            <p:ph type="title"/>
          </p:nvPr>
        </p:nvSpPr>
        <p:spPr/>
        <p:txBody>
          <a:bodyPr/>
          <a:lstStyle/>
          <a:p>
            <a:r>
              <a:rPr lang="en-US" b="1" dirty="0">
                <a:solidFill>
                  <a:srgbClr val="FF0000"/>
                </a:solidFill>
              </a:rPr>
              <a:t>Computing the most Popular course</a:t>
            </a:r>
          </a:p>
        </p:txBody>
      </p:sp>
      <p:sp>
        <p:nvSpPr>
          <p:cNvPr id="3" name="Content Placeholder 2">
            <a:extLst>
              <a:ext uri="{FF2B5EF4-FFF2-40B4-BE49-F238E27FC236}">
                <a16:creationId xmlns:a16="http://schemas.microsoft.com/office/drawing/2014/main" id="{78BB0BB2-1853-4CC8-93A4-CFE7A8376185}"/>
              </a:ext>
            </a:extLst>
          </p:cNvPr>
          <p:cNvSpPr>
            <a:spLocks noGrp="1"/>
          </p:cNvSpPr>
          <p:nvPr>
            <p:ph idx="1"/>
          </p:nvPr>
        </p:nvSpPr>
        <p:spPr/>
        <p:txBody>
          <a:bodyPr/>
          <a:lstStyle/>
          <a:p>
            <a:r>
              <a:rPr lang="en-US" dirty="0"/>
              <a:t>There are two ways of computing the most popular course in a department. </a:t>
            </a:r>
          </a:p>
          <a:p>
            <a:r>
              <a:rPr lang="en-US" dirty="0"/>
              <a:t>One way to computing the popular course is across all the semesters for the department, we can aggregate the number of seats occupied for each Course across all the </a:t>
            </a:r>
            <a:r>
              <a:rPr lang="en-US" dirty="0" err="1"/>
              <a:t>CourseOffers</a:t>
            </a:r>
            <a:r>
              <a:rPr lang="en-US" dirty="0"/>
              <a:t> for that particular course and extract the Course which was occupied by more students.</a:t>
            </a:r>
          </a:p>
          <a:p>
            <a:r>
              <a:rPr lang="en-US" dirty="0"/>
              <a:t>In this way, we just get the Course just based on the occupancy, but not based on the number of jobs students are getting after the graduation. </a:t>
            </a:r>
          </a:p>
        </p:txBody>
      </p:sp>
    </p:spTree>
    <p:extLst>
      <p:ext uri="{BB962C8B-B14F-4D97-AF65-F5344CB8AC3E}">
        <p14:creationId xmlns:p14="http://schemas.microsoft.com/office/powerpoint/2010/main" val="50791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A601-D828-48CD-8A03-8B8882050622}"/>
              </a:ext>
            </a:extLst>
          </p:cNvPr>
          <p:cNvSpPr>
            <a:spLocks noGrp="1"/>
          </p:cNvSpPr>
          <p:nvPr>
            <p:ph type="title"/>
          </p:nvPr>
        </p:nvSpPr>
        <p:spPr/>
        <p:txBody>
          <a:bodyPr/>
          <a:lstStyle/>
          <a:p>
            <a:r>
              <a:rPr lang="en-US" b="1" dirty="0">
                <a:solidFill>
                  <a:srgbClr val="FF0000"/>
                </a:solidFill>
              </a:rPr>
              <a:t>Relevance of Courses to Graduate Growth</a:t>
            </a:r>
          </a:p>
        </p:txBody>
      </p:sp>
      <p:sp>
        <p:nvSpPr>
          <p:cNvPr id="3" name="Content Placeholder 2">
            <a:extLst>
              <a:ext uri="{FF2B5EF4-FFF2-40B4-BE49-F238E27FC236}">
                <a16:creationId xmlns:a16="http://schemas.microsoft.com/office/drawing/2014/main" id="{212B1D41-949D-4944-944E-294191992A74}"/>
              </a:ext>
            </a:extLst>
          </p:cNvPr>
          <p:cNvSpPr>
            <a:spLocks noGrp="1"/>
          </p:cNvSpPr>
          <p:nvPr>
            <p:ph idx="1"/>
          </p:nvPr>
        </p:nvSpPr>
        <p:spPr/>
        <p:txBody>
          <a:bodyPr/>
          <a:lstStyle/>
          <a:p>
            <a:r>
              <a:rPr lang="en-US" dirty="0"/>
              <a:t>One of the important feature to be implemented for the universities is to calculate the Courses that are having a major impact for the graduate growth.</a:t>
            </a:r>
          </a:p>
          <a:p>
            <a:r>
              <a:rPr lang="en-US" dirty="0"/>
              <a:t>In order to compute this, what we could propose is that, we can rank the courses based on the number of Students who are succeeding at their respective employments in the form of the increments and promotions they are being offered.</a:t>
            </a:r>
          </a:p>
          <a:p>
            <a:endParaRPr lang="en-US" dirty="0"/>
          </a:p>
        </p:txBody>
      </p:sp>
    </p:spTree>
    <p:extLst>
      <p:ext uri="{BB962C8B-B14F-4D97-AF65-F5344CB8AC3E}">
        <p14:creationId xmlns:p14="http://schemas.microsoft.com/office/powerpoint/2010/main" val="89135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968A-3AC3-4AD1-A492-7395AB8E0723}"/>
              </a:ext>
            </a:extLst>
          </p:cNvPr>
          <p:cNvSpPr>
            <a:spLocks noGrp="1"/>
          </p:cNvSpPr>
          <p:nvPr>
            <p:ph type="title"/>
          </p:nvPr>
        </p:nvSpPr>
        <p:spPr/>
        <p:txBody>
          <a:bodyPr/>
          <a:lstStyle/>
          <a:p>
            <a:r>
              <a:rPr lang="en-US" b="1" dirty="0">
                <a:solidFill>
                  <a:srgbClr val="FF0000"/>
                </a:solidFill>
              </a:rPr>
              <a:t>The code snippet for compute the Relevance of the Courses is as below</a:t>
            </a:r>
          </a:p>
        </p:txBody>
      </p:sp>
      <p:sp>
        <p:nvSpPr>
          <p:cNvPr id="3" name="Content Placeholder 2">
            <a:extLst>
              <a:ext uri="{FF2B5EF4-FFF2-40B4-BE49-F238E27FC236}">
                <a16:creationId xmlns:a16="http://schemas.microsoft.com/office/drawing/2014/main" id="{390B1810-38C9-44DB-B343-A14C62FAC844}"/>
              </a:ext>
            </a:extLst>
          </p:cNvPr>
          <p:cNvSpPr>
            <a:spLocks noGrp="1"/>
          </p:cNvSpPr>
          <p:nvPr>
            <p:ph idx="1"/>
          </p:nvPr>
        </p:nvSpPr>
        <p:spPr/>
        <p:txBody>
          <a:bodyPr>
            <a:normAutofit fontScale="47500" lnSpcReduction="20000"/>
          </a:bodyPr>
          <a:lstStyle/>
          <a:p>
            <a:pPr marL="0" indent="0">
              <a:buNone/>
            </a:pPr>
            <a:r>
              <a:rPr lang="en-US" dirty="0">
                <a:effectLst/>
              </a:rPr>
              <a:t>public HashMap&lt;Course, Integer&gt; </a:t>
            </a:r>
            <a:r>
              <a:rPr lang="en-US" dirty="0" err="1">
                <a:effectLst/>
              </a:rPr>
              <a:t>getMostPopularCourse</a:t>
            </a:r>
            <a:r>
              <a:rPr lang="en-US" dirty="0">
                <a:effectLst/>
              </a:rPr>
              <a:t>(){     </a:t>
            </a:r>
          </a:p>
          <a:p>
            <a:pPr marL="0" indent="0">
              <a:buNone/>
            </a:pPr>
            <a:r>
              <a:rPr lang="en-US" dirty="0">
                <a:effectLst/>
              </a:rPr>
              <a:t>   HashMap&lt;</a:t>
            </a:r>
            <a:r>
              <a:rPr lang="en-US" dirty="0" err="1">
                <a:effectLst/>
              </a:rPr>
              <a:t>Course,Integer</a:t>
            </a:r>
            <a:r>
              <a:rPr lang="en-US" dirty="0">
                <a:effectLst/>
              </a:rPr>
              <a:t>&gt; </a:t>
            </a:r>
            <a:r>
              <a:rPr lang="en-US" dirty="0" err="1">
                <a:effectLst/>
              </a:rPr>
              <a:t>CourseToPromotions</a:t>
            </a:r>
            <a:r>
              <a:rPr lang="en-US" dirty="0">
                <a:effectLst/>
              </a:rPr>
              <a:t> = new HashMap&lt;Course, Integer&gt;();</a:t>
            </a:r>
            <a:br>
              <a:rPr lang="en-US" dirty="0">
                <a:effectLst/>
              </a:rPr>
            </a:br>
            <a:r>
              <a:rPr lang="en-US" dirty="0">
                <a:effectLst/>
              </a:rPr>
              <a:t>        for(</a:t>
            </a:r>
            <a:r>
              <a:rPr lang="en-US" dirty="0" err="1">
                <a:effectLst/>
              </a:rPr>
              <a:t>Map.Entry</a:t>
            </a:r>
            <a:r>
              <a:rPr lang="en-US" dirty="0">
                <a:effectLst/>
              </a:rPr>
              <a:t> entry: </a:t>
            </a:r>
            <a:r>
              <a:rPr lang="en-US" dirty="0" err="1">
                <a:effectLst/>
              </a:rPr>
              <a:t>this.mastercoursecatalog.entrySet</a:t>
            </a:r>
            <a:r>
              <a:rPr lang="en-US" dirty="0">
                <a:effectLst/>
              </a:rPr>
              <a:t>()){</a:t>
            </a:r>
            <a:br>
              <a:rPr lang="en-US" dirty="0">
                <a:effectLst/>
              </a:rPr>
            </a:br>
            <a:r>
              <a:rPr lang="en-US" dirty="0">
                <a:effectLst/>
              </a:rPr>
              <a:t>            </a:t>
            </a:r>
            <a:r>
              <a:rPr lang="en-US" dirty="0" err="1">
                <a:effectLst/>
              </a:rPr>
              <a:t>CourseSchedule</a:t>
            </a:r>
            <a:r>
              <a:rPr lang="en-US" dirty="0">
                <a:effectLst/>
              </a:rPr>
              <a:t> cs = (</a:t>
            </a:r>
            <a:r>
              <a:rPr lang="en-US" dirty="0" err="1">
                <a:effectLst/>
              </a:rPr>
              <a:t>CourseSchedule</a:t>
            </a:r>
            <a:r>
              <a:rPr lang="en-US" dirty="0">
                <a:effectLst/>
              </a:rPr>
              <a:t>)</a:t>
            </a:r>
            <a:r>
              <a:rPr lang="en-US" dirty="0" err="1">
                <a:effectLst/>
              </a:rPr>
              <a:t>entry.getValue</a:t>
            </a:r>
            <a:r>
              <a:rPr lang="en-US" dirty="0">
                <a:effectLst/>
              </a:rPr>
              <a:t>();</a:t>
            </a:r>
            <a:br>
              <a:rPr lang="en-US" dirty="0">
                <a:effectLst/>
              </a:rPr>
            </a:br>
            <a:r>
              <a:rPr lang="en-US" dirty="0">
                <a:effectLst/>
              </a:rPr>
              <a:t>            for(</a:t>
            </a:r>
            <a:r>
              <a:rPr lang="en-US" dirty="0" err="1">
                <a:effectLst/>
              </a:rPr>
              <a:t>CourseOffer</a:t>
            </a:r>
            <a:r>
              <a:rPr lang="en-US" dirty="0">
                <a:effectLst/>
              </a:rPr>
              <a:t> co: </a:t>
            </a:r>
            <a:r>
              <a:rPr lang="en-US" dirty="0" err="1">
                <a:effectLst/>
              </a:rPr>
              <a:t>cs.getSchedule</a:t>
            </a:r>
            <a:r>
              <a:rPr lang="en-US" dirty="0">
                <a:effectLst/>
              </a:rPr>
              <a:t>()){</a:t>
            </a:r>
            <a:br>
              <a:rPr lang="en-US" dirty="0">
                <a:effectLst/>
              </a:rPr>
            </a:br>
            <a:r>
              <a:rPr lang="en-US" dirty="0">
                <a:effectLst/>
              </a:rPr>
              <a:t>                int promotions =0;</a:t>
            </a:r>
            <a:br>
              <a:rPr lang="en-US" dirty="0">
                <a:effectLst/>
              </a:rPr>
            </a:br>
            <a:r>
              <a:rPr lang="en-US" dirty="0">
                <a:effectLst/>
              </a:rPr>
              <a:t>                for(Seat s: </a:t>
            </a:r>
            <a:r>
              <a:rPr lang="en-US" dirty="0" err="1">
                <a:effectLst/>
              </a:rPr>
              <a:t>co.getSeatlist</a:t>
            </a:r>
            <a:r>
              <a:rPr lang="en-US" dirty="0">
                <a:effectLst/>
              </a:rPr>
              <a:t>()){</a:t>
            </a:r>
            <a:br>
              <a:rPr lang="en-US" dirty="0">
                <a:effectLst/>
              </a:rPr>
            </a:br>
            <a:r>
              <a:rPr lang="en-US" dirty="0">
                <a:effectLst/>
              </a:rPr>
              <a:t>                    if(</a:t>
            </a:r>
            <a:r>
              <a:rPr lang="en-US" dirty="0" err="1">
                <a:effectLst/>
              </a:rPr>
              <a:t>s.getSeatassignment</a:t>
            </a:r>
            <a:r>
              <a:rPr lang="en-US" dirty="0">
                <a:effectLst/>
              </a:rPr>
              <a:t>()!=null){</a:t>
            </a:r>
            <a:br>
              <a:rPr lang="en-US" dirty="0">
                <a:effectLst/>
              </a:rPr>
            </a:br>
            <a:r>
              <a:rPr lang="en-US" dirty="0">
                <a:effectLst/>
              </a:rPr>
              <a:t>                        promotions += </a:t>
            </a:r>
            <a:r>
              <a:rPr lang="en-US" dirty="0" err="1">
                <a:effectLst/>
              </a:rPr>
              <a:t>s.getSeatassignment</a:t>
            </a:r>
            <a:r>
              <a:rPr lang="en-US" dirty="0">
                <a:effectLst/>
              </a:rPr>
              <a:t>().</a:t>
            </a:r>
            <a:r>
              <a:rPr lang="en-US" dirty="0" err="1">
                <a:effectLst/>
              </a:rPr>
              <a:t>getCourseload</a:t>
            </a:r>
            <a:r>
              <a:rPr lang="en-US" dirty="0">
                <a:effectLst/>
              </a:rPr>
              <a:t>().</a:t>
            </a:r>
            <a:r>
              <a:rPr lang="en-US" dirty="0" err="1">
                <a:effectLst/>
              </a:rPr>
              <a:t>getTranscript</a:t>
            </a:r>
            <a:r>
              <a:rPr lang="en-US" dirty="0">
                <a:effectLst/>
              </a:rPr>
              <a:t>().</a:t>
            </a:r>
            <a:r>
              <a:rPr lang="en-US" dirty="0" err="1">
                <a:effectLst/>
              </a:rPr>
              <a:t>getStudentProfile</a:t>
            </a:r>
            <a:r>
              <a:rPr lang="en-US" dirty="0">
                <a:effectLst/>
              </a:rPr>
              <a:t>().</a:t>
            </a:r>
            <a:r>
              <a:rPr lang="en-US" dirty="0" err="1">
                <a:effectLst/>
              </a:rPr>
              <a:t>GetNumberOfPromotions</a:t>
            </a:r>
            <a:r>
              <a:rPr lang="en-US" dirty="0">
                <a:effectLst/>
              </a:rPr>
              <a:t>();                    }</a:t>
            </a:r>
            <a:br>
              <a:rPr lang="en-US" dirty="0">
                <a:effectLst/>
              </a:rPr>
            </a:br>
            <a:r>
              <a:rPr lang="en-US" dirty="0">
                <a:effectLst/>
              </a:rPr>
              <a:t>                }</a:t>
            </a:r>
            <a:br>
              <a:rPr lang="en-US" dirty="0">
                <a:effectLst/>
              </a:rPr>
            </a:br>
            <a:r>
              <a:rPr lang="en-US" dirty="0">
                <a:effectLst/>
              </a:rPr>
              <a:t>                </a:t>
            </a:r>
            <a:r>
              <a:rPr lang="en-US" dirty="0" err="1">
                <a:effectLst/>
              </a:rPr>
              <a:t>CourseToPromotions.put</a:t>
            </a:r>
            <a:r>
              <a:rPr lang="en-US" dirty="0">
                <a:effectLst/>
              </a:rPr>
              <a:t>(</a:t>
            </a:r>
            <a:r>
              <a:rPr lang="en-US" dirty="0" err="1">
                <a:effectLst/>
              </a:rPr>
              <a:t>co.getCourse</a:t>
            </a:r>
            <a:r>
              <a:rPr lang="en-US" dirty="0">
                <a:effectLst/>
              </a:rPr>
              <a:t>(), promotions);</a:t>
            </a:r>
            <a:br>
              <a:rPr lang="en-US" dirty="0">
                <a:effectLst/>
              </a:rPr>
            </a:br>
            <a:r>
              <a:rPr lang="en-US" dirty="0">
                <a:effectLst/>
              </a:rPr>
              <a:t>            }</a:t>
            </a:r>
            <a:br>
              <a:rPr lang="en-US" dirty="0">
                <a:effectLst/>
              </a:rPr>
            </a:br>
            <a:r>
              <a:rPr lang="en-US" dirty="0">
                <a:effectLst/>
              </a:rPr>
              <a:t>        }        List&lt;</a:t>
            </a:r>
            <a:r>
              <a:rPr lang="en-US" dirty="0" err="1">
                <a:effectLst/>
              </a:rPr>
              <a:t>Map.Entry</a:t>
            </a:r>
            <a:r>
              <a:rPr lang="en-US" dirty="0">
                <a:effectLst/>
              </a:rPr>
              <a:t>&lt;</a:t>
            </a:r>
            <a:r>
              <a:rPr lang="en-US" dirty="0" err="1">
                <a:effectLst/>
              </a:rPr>
              <a:t>Course,Integer</a:t>
            </a:r>
            <a:r>
              <a:rPr lang="en-US" dirty="0">
                <a:effectLst/>
              </a:rPr>
              <a:t>&gt;&gt; </a:t>
            </a:r>
            <a:r>
              <a:rPr lang="en-US" dirty="0" err="1">
                <a:effectLst/>
              </a:rPr>
              <a:t>sortedCourseList</a:t>
            </a:r>
            <a:r>
              <a:rPr lang="en-US" dirty="0">
                <a:effectLst/>
              </a:rPr>
              <a:t> =</a:t>
            </a:r>
            <a:br>
              <a:rPr lang="en-US" dirty="0">
                <a:effectLst/>
              </a:rPr>
            </a:br>
            <a:r>
              <a:rPr lang="en-US" dirty="0">
                <a:effectLst/>
              </a:rPr>
              <a:t>                new LinkedList&lt;</a:t>
            </a:r>
            <a:r>
              <a:rPr lang="en-US" dirty="0" err="1">
                <a:effectLst/>
              </a:rPr>
              <a:t>Map.Entry</a:t>
            </a:r>
            <a:r>
              <a:rPr lang="en-US" dirty="0">
                <a:effectLst/>
              </a:rPr>
              <a:t>&lt;</a:t>
            </a:r>
            <a:r>
              <a:rPr lang="en-US" dirty="0" err="1">
                <a:effectLst/>
              </a:rPr>
              <a:t>Course,Integer</a:t>
            </a:r>
            <a:r>
              <a:rPr lang="en-US" dirty="0">
                <a:effectLst/>
              </a:rPr>
              <a:t>&gt;&gt;(</a:t>
            </a:r>
            <a:r>
              <a:rPr lang="en-US" dirty="0" err="1">
                <a:effectLst/>
              </a:rPr>
              <a:t>CourseToPromotions.entrySet</a:t>
            </a:r>
            <a:r>
              <a:rPr lang="en-US" dirty="0">
                <a:effectLst/>
              </a:rPr>
              <a:t>());        </a:t>
            </a:r>
            <a:r>
              <a:rPr lang="en-US" dirty="0" err="1">
                <a:effectLst/>
              </a:rPr>
              <a:t>Collections.sort</a:t>
            </a:r>
            <a:r>
              <a:rPr lang="en-US" dirty="0">
                <a:effectLst/>
              </a:rPr>
              <a:t>(</a:t>
            </a:r>
            <a:r>
              <a:rPr lang="en-US" dirty="0" err="1">
                <a:effectLst/>
              </a:rPr>
              <a:t>sortedCourseList</a:t>
            </a:r>
            <a:r>
              <a:rPr lang="en-US" dirty="0">
                <a:effectLst/>
              </a:rPr>
              <a:t>, new Comparator&lt;</a:t>
            </a:r>
            <a:r>
              <a:rPr lang="en-US" dirty="0" err="1">
                <a:effectLst/>
              </a:rPr>
              <a:t>Map.Entry</a:t>
            </a:r>
            <a:r>
              <a:rPr lang="en-US" dirty="0">
                <a:effectLst/>
              </a:rPr>
              <a:t>&lt;Course, Integer&gt; &gt;() {</a:t>
            </a:r>
            <a:br>
              <a:rPr lang="en-US" dirty="0">
                <a:effectLst/>
              </a:rPr>
            </a:br>
            <a:r>
              <a:rPr lang="en-US" dirty="0">
                <a:effectLst/>
              </a:rPr>
              <a:t>            public int compare(</a:t>
            </a:r>
            <a:r>
              <a:rPr lang="en-US" dirty="0" err="1">
                <a:effectLst/>
              </a:rPr>
              <a:t>Map.Entry</a:t>
            </a:r>
            <a:r>
              <a:rPr lang="en-US" dirty="0">
                <a:effectLst/>
              </a:rPr>
              <a:t>&lt;Course, Integer&gt; o1,</a:t>
            </a:r>
            <a:br>
              <a:rPr lang="en-US" dirty="0">
                <a:effectLst/>
              </a:rPr>
            </a:br>
            <a:r>
              <a:rPr lang="en-US" dirty="0">
                <a:effectLst/>
              </a:rPr>
              <a:t>                               </a:t>
            </a:r>
            <a:r>
              <a:rPr lang="en-US" dirty="0" err="1">
                <a:effectLst/>
              </a:rPr>
              <a:t>Map.Entry</a:t>
            </a:r>
            <a:r>
              <a:rPr lang="en-US" dirty="0">
                <a:effectLst/>
              </a:rPr>
              <a:t>&lt;Course, Integer&gt; o2)</a:t>
            </a:r>
            <a:br>
              <a:rPr lang="en-US" dirty="0">
                <a:effectLst/>
              </a:rPr>
            </a:br>
            <a:r>
              <a:rPr lang="en-US" dirty="0">
                <a:effectLst/>
              </a:rPr>
              <a:t>            {</a:t>
            </a:r>
            <a:br>
              <a:rPr lang="en-US" dirty="0">
                <a:effectLst/>
              </a:rPr>
            </a:br>
            <a:r>
              <a:rPr lang="en-US" dirty="0">
                <a:effectLst/>
              </a:rPr>
              <a:t>                return (o1.getValue()).</a:t>
            </a:r>
            <a:r>
              <a:rPr lang="en-US" dirty="0" err="1">
                <a:effectLst/>
              </a:rPr>
              <a:t>compareTo</a:t>
            </a:r>
            <a:r>
              <a:rPr lang="en-US" dirty="0">
                <a:effectLst/>
              </a:rPr>
              <a:t>(o2.getValue());</a:t>
            </a:r>
            <a:br>
              <a:rPr lang="en-US" dirty="0">
                <a:effectLst/>
              </a:rPr>
            </a:br>
            <a:r>
              <a:rPr lang="en-US" dirty="0">
                <a:effectLst/>
              </a:rPr>
              <a:t>            }</a:t>
            </a:r>
            <a:br>
              <a:rPr lang="en-US" dirty="0">
                <a:effectLst/>
              </a:rPr>
            </a:br>
            <a:r>
              <a:rPr lang="en-US" dirty="0">
                <a:effectLst/>
              </a:rPr>
              <a:t>        });     </a:t>
            </a:r>
          </a:p>
          <a:p>
            <a:pPr marL="0" indent="0">
              <a:buNone/>
            </a:pPr>
            <a:r>
              <a:rPr lang="en-US" dirty="0">
                <a:effectLst/>
              </a:rPr>
              <a:t>   HashMap&lt;Course, Integer&gt; temp = new </a:t>
            </a:r>
            <a:r>
              <a:rPr lang="en-US" dirty="0" err="1">
                <a:effectLst/>
              </a:rPr>
              <a:t>LinkedHashMap</a:t>
            </a:r>
            <a:r>
              <a:rPr lang="en-US" dirty="0">
                <a:effectLst/>
              </a:rPr>
              <a:t>&lt;Course, Integer&gt;();</a:t>
            </a:r>
            <a:br>
              <a:rPr lang="en-US" dirty="0">
                <a:effectLst/>
              </a:rPr>
            </a:br>
            <a:r>
              <a:rPr lang="en-US" dirty="0">
                <a:effectLst/>
              </a:rPr>
              <a:t>        for (</a:t>
            </a:r>
            <a:r>
              <a:rPr lang="en-US" dirty="0" err="1">
                <a:effectLst/>
              </a:rPr>
              <a:t>Map.Entry</a:t>
            </a:r>
            <a:r>
              <a:rPr lang="en-US" dirty="0">
                <a:effectLst/>
              </a:rPr>
              <a:t>&lt;Course, Integer&gt; aa : </a:t>
            </a:r>
            <a:r>
              <a:rPr lang="en-US" dirty="0" err="1">
                <a:effectLst/>
              </a:rPr>
              <a:t>sortedCourseList</a:t>
            </a:r>
            <a:r>
              <a:rPr lang="en-US" dirty="0">
                <a:effectLst/>
              </a:rPr>
              <a:t>) {</a:t>
            </a:r>
            <a:br>
              <a:rPr lang="en-US" dirty="0">
                <a:effectLst/>
              </a:rPr>
            </a:br>
            <a:r>
              <a:rPr lang="en-US" dirty="0">
                <a:effectLst/>
              </a:rPr>
              <a:t>            </a:t>
            </a:r>
            <a:r>
              <a:rPr lang="en-US" dirty="0" err="1">
                <a:effectLst/>
              </a:rPr>
              <a:t>temp.put</a:t>
            </a:r>
            <a:r>
              <a:rPr lang="en-US" dirty="0">
                <a:effectLst/>
              </a:rPr>
              <a:t>(</a:t>
            </a:r>
            <a:r>
              <a:rPr lang="en-US" dirty="0" err="1">
                <a:effectLst/>
              </a:rPr>
              <a:t>aa.getKey</a:t>
            </a:r>
            <a:r>
              <a:rPr lang="en-US" dirty="0">
                <a:effectLst/>
              </a:rPr>
              <a:t>(), </a:t>
            </a:r>
            <a:r>
              <a:rPr lang="en-US" dirty="0" err="1">
                <a:effectLst/>
              </a:rPr>
              <a:t>aa.getValue</a:t>
            </a:r>
            <a:r>
              <a:rPr lang="en-US" dirty="0">
                <a:effectLst/>
              </a:rPr>
              <a:t>());</a:t>
            </a:r>
            <a:br>
              <a:rPr lang="en-US" dirty="0">
                <a:effectLst/>
              </a:rPr>
            </a:br>
            <a:r>
              <a:rPr lang="en-US" dirty="0">
                <a:effectLst/>
              </a:rPr>
              <a:t>        }        return temp;</a:t>
            </a:r>
            <a:br>
              <a:rPr lang="en-US" dirty="0">
                <a:effectLst/>
              </a:rPr>
            </a:br>
            <a:r>
              <a:rPr lang="en-US" dirty="0">
                <a:effectLst/>
              </a:rPr>
              <a:t>    }</a:t>
            </a:r>
          </a:p>
          <a:p>
            <a:endParaRPr lang="en-US" dirty="0"/>
          </a:p>
        </p:txBody>
      </p:sp>
    </p:spTree>
    <p:extLst>
      <p:ext uri="{BB962C8B-B14F-4D97-AF65-F5344CB8AC3E}">
        <p14:creationId xmlns:p14="http://schemas.microsoft.com/office/powerpoint/2010/main" val="103824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4D8B-AC7A-4626-B787-5772F61DDBB1}"/>
              </a:ext>
            </a:extLst>
          </p:cNvPr>
          <p:cNvSpPr>
            <a:spLocks noGrp="1"/>
          </p:cNvSpPr>
          <p:nvPr>
            <p:ph type="title"/>
          </p:nvPr>
        </p:nvSpPr>
        <p:spPr/>
        <p:txBody>
          <a:bodyPr/>
          <a:lstStyle/>
          <a:p>
            <a:r>
              <a:rPr lang="en-US" b="1" dirty="0">
                <a:solidFill>
                  <a:srgbClr val="FF0000"/>
                </a:solidFill>
              </a:rPr>
              <a:t>Relation between GPA and industrial Success</a:t>
            </a:r>
            <a:r>
              <a:rPr lang="en-US" b="1" dirty="0"/>
              <a:t>.</a:t>
            </a:r>
          </a:p>
        </p:txBody>
      </p:sp>
      <p:sp>
        <p:nvSpPr>
          <p:cNvPr id="3" name="Content Placeholder 2">
            <a:extLst>
              <a:ext uri="{FF2B5EF4-FFF2-40B4-BE49-F238E27FC236}">
                <a16:creationId xmlns:a16="http://schemas.microsoft.com/office/drawing/2014/main" id="{08DE5F56-2076-4FDC-9BD8-0D5C7E905E58}"/>
              </a:ext>
            </a:extLst>
          </p:cNvPr>
          <p:cNvSpPr>
            <a:spLocks noGrp="1"/>
          </p:cNvSpPr>
          <p:nvPr>
            <p:ph idx="1"/>
          </p:nvPr>
        </p:nvSpPr>
        <p:spPr/>
        <p:txBody>
          <a:bodyPr/>
          <a:lstStyle/>
          <a:p>
            <a:r>
              <a:rPr lang="en-US" dirty="0"/>
              <a:t>In our university model, it is easy to establish a relation between Student GPA and Industrial success. </a:t>
            </a:r>
          </a:p>
          <a:p>
            <a:r>
              <a:rPr lang="en-US" dirty="0"/>
              <a:t>At a student level, we have access to the all the Employment related data. </a:t>
            </a:r>
          </a:p>
          <a:p>
            <a:r>
              <a:rPr lang="en-US" dirty="0"/>
              <a:t>Hence for every student, we can check if the student with a substantial career path has high GPA or not.</a:t>
            </a:r>
          </a:p>
          <a:p>
            <a:r>
              <a:rPr lang="en-US" dirty="0"/>
              <a:t>With this we calculate the statistical data for all the students and determine if the CGPA is affecting to the industrial growth.</a:t>
            </a:r>
          </a:p>
        </p:txBody>
      </p:sp>
    </p:spTree>
    <p:extLst>
      <p:ext uri="{BB962C8B-B14F-4D97-AF65-F5344CB8AC3E}">
        <p14:creationId xmlns:p14="http://schemas.microsoft.com/office/powerpoint/2010/main" val="26710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300B-2C3F-4E91-9E58-21719889F8DC}"/>
              </a:ext>
            </a:extLst>
          </p:cNvPr>
          <p:cNvSpPr>
            <a:spLocks noGrp="1"/>
          </p:cNvSpPr>
          <p:nvPr>
            <p:ph type="title"/>
          </p:nvPr>
        </p:nvSpPr>
        <p:spPr/>
        <p:txBody>
          <a:bodyPr/>
          <a:lstStyle/>
          <a:p>
            <a:r>
              <a:rPr lang="en-US" b="1" dirty="0">
                <a:solidFill>
                  <a:srgbClr val="FF0000"/>
                </a:solidFill>
              </a:rPr>
              <a:t>Ranking the institutions based on the </a:t>
            </a:r>
            <a:r>
              <a:rPr lang="en-US" b="1" dirty="0" err="1">
                <a:solidFill>
                  <a:srgbClr val="FF0000"/>
                </a:solidFill>
              </a:rPr>
              <a:t>the</a:t>
            </a:r>
            <a:r>
              <a:rPr lang="en-US" b="1" dirty="0">
                <a:solidFill>
                  <a:srgbClr val="FF0000"/>
                </a:solidFill>
              </a:rPr>
              <a:t> industrial growth.</a:t>
            </a:r>
          </a:p>
        </p:txBody>
      </p:sp>
      <p:sp>
        <p:nvSpPr>
          <p:cNvPr id="3" name="Content Placeholder 2">
            <a:extLst>
              <a:ext uri="{FF2B5EF4-FFF2-40B4-BE49-F238E27FC236}">
                <a16:creationId xmlns:a16="http://schemas.microsoft.com/office/drawing/2014/main" id="{41C65239-9D73-4CD1-B4AA-A5129F0A2E89}"/>
              </a:ext>
            </a:extLst>
          </p:cNvPr>
          <p:cNvSpPr>
            <a:spLocks noGrp="1"/>
          </p:cNvSpPr>
          <p:nvPr>
            <p:ph idx="1"/>
          </p:nvPr>
        </p:nvSpPr>
        <p:spPr/>
        <p:txBody>
          <a:bodyPr/>
          <a:lstStyle/>
          <a:p>
            <a:r>
              <a:rPr lang="en-US" dirty="0"/>
              <a:t>Similar to the previous ways, we can aggregate the Student growth for each institution and rank them accordingly.</a:t>
            </a:r>
          </a:p>
          <a:p>
            <a:pPr marL="0" indent="0">
              <a:buNone/>
            </a:pPr>
            <a:endParaRPr lang="en-US" dirty="0"/>
          </a:p>
        </p:txBody>
      </p:sp>
    </p:spTree>
    <p:extLst>
      <p:ext uri="{BB962C8B-B14F-4D97-AF65-F5344CB8AC3E}">
        <p14:creationId xmlns:p14="http://schemas.microsoft.com/office/powerpoint/2010/main" val="266600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669C-4455-41C0-A3D2-DF85E4B055A6}"/>
              </a:ext>
            </a:extLst>
          </p:cNvPr>
          <p:cNvSpPr>
            <a:spLocks noGrp="1"/>
          </p:cNvSpPr>
          <p:nvPr>
            <p:ph type="title"/>
          </p:nvPr>
        </p:nvSpPr>
        <p:spPr/>
        <p:txBody>
          <a:bodyPr/>
          <a:lstStyle/>
          <a:p>
            <a:r>
              <a:rPr lang="en-US" b="1" dirty="0">
                <a:solidFill>
                  <a:srgbClr val="FF0000"/>
                </a:solidFill>
              </a:rPr>
              <a:t>Computing the Quality of education the institution has provided.</a:t>
            </a:r>
          </a:p>
        </p:txBody>
      </p:sp>
      <p:sp>
        <p:nvSpPr>
          <p:cNvPr id="3" name="Content Placeholder 2">
            <a:extLst>
              <a:ext uri="{FF2B5EF4-FFF2-40B4-BE49-F238E27FC236}">
                <a16:creationId xmlns:a16="http://schemas.microsoft.com/office/drawing/2014/main" id="{04401570-85DC-483A-B3AB-FC5BCA21B7DF}"/>
              </a:ext>
            </a:extLst>
          </p:cNvPr>
          <p:cNvSpPr>
            <a:spLocks noGrp="1"/>
          </p:cNvSpPr>
          <p:nvPr>
            <p:ph idx="1"/>
          </p:nvPr>
        </p:nvSpPr>
        <p:spPr/>
        <p:txBody>
          <a:bodyPr/>
          <a:lstStyle/>
          <a:p>
            <a:r>
              <a:rPr lang="en-US" dirty="0"/>
              <a:t>We can compute the quality of the education provided by university based on the courses the college is offering.</a:t>
            </a:r>
          </a:p>
          <a:p>
            <a:r>
              <a:rPr lang="en-US" dirty="0"/>
              <a:t>The courses offered are matched with the industry trends which are calculated by the number of students who have taken courses and are successful in that particular field.</a:t>
            </a:r>
          </a:p>
          <a:p>
            <a:endParaRPr lang="en-US" dirty="0"/>
          </a:p>
        </p:txBody>
      </p:sp>
    </p:spTree>
    <p:extLst>
      <p:ext uri="{BB962C8B-B14F-4D97-AF65-F5344CB8AC3E}">
        <p14:creationId xmlns:p14="http://schemas.microsoft.com/office/powerpoint/2010/main" val="5036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F8EE-BAA8-470D-B1E8-01FD04B464C0}"/>
              </a:ext>
            </a:extLst>
          </p:cNvPr>
          <p:cNvSpPr>
            <a:spLocks noGrp="1"/>
          </p:cNvSpPr>
          <p:nvPr>
            <p:ph type="title"/>
          </p:nvPr>
        </p:nvSpPr>
        <p:spPr/>
        <p:txBody>
          <a:bodyPr/>
          <a:lstStyle/>
          <a:p>
            <a:r>
              <a:rPr lang="en-US" b="1" dirty="0">
                <a:solidFill>
                  <a:srgbClr val="FF0000"/>
                </a:solidFill>
              </a:rPr>
              <a:t>Ranking system of educational institute</a:t>
            </a:r>
          </a:p>
        </p:txBody>
      </p:sp>
      <p:sp>
        <p:nvSpPr>
          <p:cNvPr id="3" name="Content Placeholder 2">
            <a:extLst>
              <a:ext uri="{FF2B5EF4-FFF2-40B4-BE49-F238E27FC236}">
                <a16:creationId xmlns:a16="http://schemas.microsoft.com/office/drawing/2014/main" id="{34BE9D82-AC4F-45E6-B2A0-FE01C7FF3B1E}"/>
              </a:ext>
            </a:extLst>
          </p:cNvPr>
          <p:cNvSpPr>
            <a:spLocks noGrp="1"/>
          </p:cNvSpPr>
          <p:nvPr>
            <p:ph idx="1"/>
          </p:nvPr>
        </p:nvSpPr>
        <p:spPr/>
        <p:txBody>
          <a:bodyPr/>
          <a:lstStyle/>
          <a:p>
            <a:r>
              <a:rPr lang="en-US" dirty="0"/>
              <a:t>A college in a university are ranked based on the number of promotions students are receiving.</a:t>
            </a:r>
          </a:p>
          <a:p>
            <a:r>
              <a:rPr lang="en-US" dirty="0"/>
              <a:t>A college/department is advanced if the students are successful in their career paths.</a:t>
            </a:r>
          </a:p>
          <a:p>
            <a:r>
              <a:rPr lang="en-US" dirty="0"/>
              <a:t>With improvement in student’s career indicates the college curriculum has matched the industry standards.</a:t>
            </a:r>
          </a:p>
        </p:txBody>
      </p:sp>
    </p:spTree>
    <p:extLst>
      <p:ext uri="{BB962C8B-B14F-4D97-AF65-F5344CB8AC3E}">
        <p14:creationId xmlns:p14="http://schemas.microsoft.com/office/powerpoint/2010/main" val="106414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B6A-FE75-49FE-A2EE-5365BD017272}"/>
              </a:ext>
            </a:extLst>
          </p:cNvPr>
          <p:cNvSpPr>
            <a:spLocks noGrp="1"/>
          </p:cNvSpPr>
          <p:nvPr>
            <p:ph type="title"/>
          </p:nvPr>
        </p:nvSpPr>
        <p:spPr/>
        <p:txBody>
          <a:bodyPr/>
          <a:lstStyle/>
          <a:p>
            <a:r>
              <a:rPr lang="en-US" b="1" dirty="0">
                <a:solidFill>
                  <a:srgbClr val="FF0000"/>
                </a:solidFill>
              </a:rPr>
              <a:t>Creation and updating the University Model</a:t>
            </a:r>
          </a:p>
        </p:txBody>
      </p:sp>
      <p:sp>
        <p:nvSpPr>
          <p:cNvPr id="3" name="Content Placeholder 2">
            <a:extLst>
              <a:ext uri="{FF2B5EF4-FFF2-40B4-BE49-F238E27FC236}">
                <a16:creationId xmlns:a16="http://schemas.microsoft.com/office/drawing/2014/main" id="{1842B403-AE0A-4D06-8B7D-95EC00477A96}"/>
              </a:ext>
            </a:extLst>
          </p:cNvPr>
          <p:cNvSpPr>
            <a:spLocks noGrp="1"/>
          </p:cNvSpPr>
          <p:nvPr>
            <p:ph idx="1"/>
          </p:nvPr>
        </p:nvSpPr>
        <p:spPr/>
        <p:txBody>
          <a:bodyPr/>
          <a:lstStyle/>
          <a:p>
            <a:r>
              <a:rPr lang="en-US" dirty="0"/>
              <a:t>In our model, we are enabling the option to keep the model up to date for which Update and Create options are available.</a:t>
            </a:r>
          </a:p>
          <a:p>
            <a:r>
              <a:rPr lang="en-US" dirty="0"/>
              <a:t>We can add Student and update student details</a:t>
            </a:r>
          </a:p>
          <a:p>
            <a:r>
              <a:rPr lang="en-US" dirty="0"/>
              <a:t>To keep with technical advancement, we can add Courses and update them.</a:t>
            </a:r>
          </a:p>
          <a:p>
            <a:r>
              <a:rPr lang="en-US" dirty="0"/>
              <a:t>If a faculty no longer wants to teach or retired, we can replace the faculty with another professor.</a:t>
            </a:r>
          </a:p>
        </p:txBody>
      </p:sp>
    </p:spTree>
    <p:extLst>
      <p:ext uri="{BB962C8B-B14F-4D97-AF65-F5344CB8AC3E}">
        <p14:creationId xmlns:p14="http://schemas.microsoft.com/office/powerpoint/2010/main" val="378768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06E3073-0F92-4E94-8E5A-4982407E7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0913"/>
            <a:ext cx="11887200" cy="6248027"/>
          </a:xfrm>
        </p:spPr>
      </p:pic>
      <p:sp>
        <p:nvSpPr>
          <p:cNvPr id="6" name="TextBox 5">
            <a:extLst>
              <a:ext uri="{FF2B5EF4-FFF2-40B4-BE49-F238E27FC236}">
                <a16:creationId xmlns:a16="http://schemas.microsoft.com/office/drawing/2014/main" id="{9D19B25F-A27A-47EF-BCBE-A7A316FC7299}"/>
              </a:ext>
            </a:extLst>
          </p:cNvPr>
          <p:cNvSpPr txBox="1"/>
          <p:nvPr/>
        </p:nvSpPr>
        <p:spPr>
          <a:xfrm>
            <a:off x="3704734" y="6308940"/>
            <a:ext cx="2752627" cy="584775"/>
          </a:xfrm>
          <a:prstGeom prst="rect">
            <a:avLst/>
          </a:prstGeom>
          <a:noFill/>
        </p:spPr>
        <p:txBody>
          <a:bodyPr wrap="square" rtlCol="0">
            <a:spAutoFit/>
          </a:bodyPr>
          <a:lstStyle/>
          <a:p>
            <a:pPr algn="ctr"/>
            <a:r>
              <a:rPr lang="en-US" sz="3200" dirty="0">
                <a:solidFill>
                  <a:srgbClr val="FF0000"/>
                </a:solidFill>
              </a:rPr>
              <a:t>Object Model</a:t>
            </a:r>
          </a:p>
        </p:txBody>
      </p:sp>
    </p:spTree>
    <p:extLst>
      <p:ext uri="{BB962C8B-B14F-4D97-AF65-F5344CB8AC3E}">
        <p14:creationId xmlns:p14="http://schemas.microsoft.com/office/powerpoint/2010/main" val="182442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6FEE-CF05-40FA-8C1D-124209164483}"/>
              </a:ext>
            </a:extLst>
          </p:cNvPr>
          <p:cNvSpPr>
            <a:spLocks noGrp="1"/>
          </p:cNvSpPr>
          <p:nvPr>
            <p:ph type="ctrTitle"/>
          </p:nvPr>
        </p:nvSpPr>
        <p:spPr>
          <a:xfrm>
            <a:off x="1524000" y="1122363"/>
            <a:ext cx="9144000" cy="1290899"/>
          </a:xfrm>
        </p:spPr>
        <p:txBody>
          <a:bodyPr>
            <a:normAutofit fontScale="90000"/>
          </a:bodyPr>
          <a:lstStyle/>
          <a:p>
            <a:r>
              <a:rPr lang="en-US" b="1" dirty="0">
                <a:solidFill>
                  <a:srgbClr val="FF0000"/>
                </a:solidFill>
              </a:rPr>
              <a:t>University Model</a:t>
            </a:r>
            <a:br>
              <a:rPr lang="en-US" dirty="0"/>
            </a:br>
            <a:endParaRPr lang="en-US" dirty="0"/>
          </a:p>
        </p:txBody>
      </p:sp>
      <p:sp>
        <p:nvSpPr>
          <p:cNvPr id="3" name="Subtitle 2">
            <a:extLst>
              <a:ext uri="{FF2B5EF4-FFF2-40B4-BE49-F238E27FC236}">
                <a16:creationId xmlns:a16="http://schemas.microsoft.com/office/drawing/2014/main" id="{D82CD235-2319-4736-A5D8-633E6DC52A86}"/>
              </a:ext>
            </a:extLst>
          </p:cNvPr>
          <p:cNvSpPr>
            <a:spLocks noGrp="1"/>
          </p:cNvSpPr>
          <p:nvPr>
            <p:ph type="subTitle" idx="1"/>
          </p:nvPr>
        </p:nvSpPr>
        <p:spPr>
          <a:xfrm>
            <a:off x="1307183" y="2008908"/>
            <a:ext cx="9144000" cy="3402078"/>
          </a:xfrm>
        </p:spPr>
        <p:txBody>
          <a:bodyPr>
            <a:normAutofit/>
          </a:bodyPr>
          <a:lstStyle/>
          <a:p>
            <a:pPr algn="l"/>
            <a:r>
              <a:rPr lang="en-US" sz="3500" b="1" dirty="0">
                <a:solidFill>
                  <a:srgbClr val="FF0000"/>
                </a:solidFill>
              </a:rPr>
              <a:t>Objective:</a:t>
            </a:r>
          </a:p>
          <a:p>
            <a:pPr algn="l"/>
            <a:endParaRPr lang="en-US" sz="3500" dirty="0"/>
          </a:p>
          <a:p>
            <a:pPr algn="l"/>
            <a:r>
              <a:rPr lang="en-US" dirty="0"/>
              <a:t>Quality of Education plays a crucial role for a university to maintain its reputation. To maintain the standards software engineering techniques are used to keep track of their quality standards. The feedback from alumni and employer is taken into consideration to collect the courses that contributed for their growth in the 5 year span.</a:t>
            </a:r>
          </a:p>
        </p:txBody>
      </p:sp>
    </p:spTree>
    <p:extLst>
      <p:ext uri="{BB962C8B-B14F-4D97-AF65-F5344CB8AC3E}">
        <p14:creationId xmlns:p14="http://schemas.microsoft.com/office/powerpoint/2010/main" val="427666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52AB-AD54-4A15-821D-3F38168E17B7}"/>
              </a:ext>
            </a:extLst>
          </p:cNvPr>
          <p:cNvSpPr>
            <a:spLocks noGrp="1"/>
          </p:cNvSpPr>
          <p:nvPr>
            <p:ph type="title"/>
          </p:nvPr>
        </p:nvSpPr>
        <p:spPr>
          <a:xfrm>
            <a:off x="838200" y="365125"/>
            <a:ext cx="5147821" cy="1325563"/>
          </a:xfrm>
        </p:spPr>
        <p:txBody>
          <a:bodyPr/>
          <a:lstStyle/>
          <a:p>
            <a:endParaRPr lang="en-US" dirty="0"/>
          </a:p>
        </p:txBody>
      </p:sp>
      <p:pic>
        <p:nvPicPr>
          <p:cNvPr id="5" name="Content Placeholder 4" descr="Diagram&#10;&#10;Description automatically generated">
            <a:extLst>
              <a:ext uri="{FF2B5EF4-FFF2-40B4-BE49-F238E27FC236}">
                <a16:creationId xmlns:a16="http://schemas.microsoft.com/office/drawing/2014/main" id="{5753D0BC-F26E-44D8-A997-260A894AD3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75" y="0"/>
            <a:ext cx="7984503" cy="6962369"/>
          </a:xfrm>
        </p:spPr>
      </p:pic>
    </p:spTree>
    <p:extLst>
      <p:ext uri="{BB962C8B-B14F-4D97-AF65-F5344CB8AC3E}">
        <p14:creationId xmlns:p14="http://schemas.microsoft.com/office/powerpoint/2010/main" val="286170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5E2D-F7C9-46D2-A4C4-B962EF32FA85}"/>
              </a:ext>
            </a:extLst>
          </p:cNvPr>
          <p:cNvSpPr>
            <a:spLocks noGrp="1"/>
          </p:cNvSpPr>
          <p:nvPr>
            <p:ph type="title"/>
          </p:nvPr>
        </p:nvSpPr>
        <p:spPr>
          <a:xfrm>
            <a:off x="3786957" y="6176963"/>
            <a:ext cx="5655733" cy="887942"/>
          </a:xfrm>
        </p:spPr>
        <p:txBody>
          <a:bodyPr>
            <a:normAutofit/>
          </a:bodyPr>
          <a:lstStyle/>
          <a:p>
            <a:r>
              <a:rPr lang="en-US" sz="3200" dirty="0">
                <a:solidFill>
                  <a:srgbClr val="FF0000"/>
                </a:solidFill>
              </a:rPr>
              <a:t>Sequence Diagram</a:t>
            </a:r>
          </a:p>
        </p:txBody>
      </p:sp>
      <p:pic>
        <p:nvPicPr>
          <p:cNvPr id="5" name="Content Placeholder 4" descr="Diagram, schematic&#10;&#10;Description automatically generated">
            <a:extLst>
              <a:ext uri="{FF2B5EF4-FFF2-40B4-BE49-F238E27FC236}">
                <a16:creationId xmlns:a16="http://schemas.microsoft.com/office/drawing/2014/main" id="{238875BD-93EB-4068-BEA4-9BA4E1980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000" y="694267"/>
            <a:ext cx="6020247" cy="5482696"/>
          </a:xfrm>
        </p:spPr>
      </p:pic>
    </p:spTree>
    <p:extLst>
      <p:ext uri="{BB962C8B-B14F-4D97-AF65-F5344CB8AC3E}">
        <p14:creationId xmlns:p14="http://schemas.microsoft.com/office/powerpoint/2010/main" val="374442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1492-80DC-4FAE-8F84-9E60F77A86D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F294007-B012-4254-90E2-0F7AED7DE36C}"/>
              </a:ext>
            </a:extLst>
          </p:cNvPr>
          <p:cNvSpPr>
            <a:spLocks noGrp="1"/>
          </p:cNvSpPr>
          <p:nvPr>
            <p:ph type="subTitle" idx="1"/>
          </p:nvPr>
        </p:nvSpPr>
        <p:spPr/>
        <p:txBody>
          <a:bodyPr/>
          <a:lstStyle/>
          <a:p>
            <a:endParaRPr lang="en-US" dirty="0"/>
          </a:p>
        </p:txBody>
      </p:sp>
      <p:pic>
        <p:nvPicPr>
          <p:cNvPr id="5" name="Picture 4" descr="Graphical user interface&#10;&#10;Description automatically generated">
            <a:extLst>
              <a:ext uri="{FF2B5EF4-FFF2-40B4-BE49-F238E27FC236}">
                <a16:creationId xmlns:a16="http://schemas.microsoft.com/office/drawing/2014/main" id="{AA0D4646-B371-43C5-B2D7-A878FF0B7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01486" cy="6975835"/>
          </a:xfrm>
          <a:prstGeom prst="rect">
            <a:avLst/>
          </a:prstGeom>
        </p:spPr>
      </p:pic>
    </p:spTree>
    <p:extLst>
      <p:ext uri="{BB962C8B-B14F-4D97-AF65-F5344CB8AC3E}">
        <p14:creationId xmlns:p14="http://schemas.microsoft.com/office/powerpoint/2010/main" val="302810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4977-9AB2-4255-A53B-9847F53F59F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F291852-BB9B-4029-B184-832B72FBD89A}"/>
              </a:ext>
            </a:extLst>
          </p:cNvPr>
          <p:cNvSpPr>
            <a:spLocks noGrp="1"/>
          </p:cNvSpPr>
          <p:nvPr>
            <p:ph type="subTitle" idx="1"/>
          </p:nvPr>
        </p:nvSpPr>
        <p:spPr/>
        <p:txBody>
          <a:bodyPr/>
          <a:lstStyle/>
          <a:p>
            <a:endParaRPr lang="en-US"/>
          </a:p>
        </p:txBody>
      </p:sp>
      <p:pic>
        <p:nvPicPr>
          <p:cNvPr id="5" name="Picture 4" descr="Table&#10;&#10;Description automatically generated with medium confidence">
            <a:extLst>
              <a:ext uri="{FF2B5EF4-FFF2-40B4-BE49-F238E27FC236}">
                <a16:creationId xmlns:a16="http://schemas.microsoft.com/office/drawing/2014/main" id="{D6A36232-C906-49AA-B681-A9CD5A9F7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957984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F7FD-38A3-4E08-B652-5FA4BCC892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2FD4277-E45D-420E-B542-EE3D7F7B1F64}"/>
              </a:ext>
            </a:extLst>
          </p:cNvPr>
          <p:cNvSpPr>
            <a:spLocks noGrp="1"/>
          </p:cNvSpPr>
          <p:nvPr>
            <p:ph type="subTitle" idx="1"/>
          </p:nvPr>
        </p:nvSpPr>
        <p:spPr/>
        <p:txBody>
          <a:bodyPr/>
          <a:lstStyle/>
          <a:p>
            <a:endParaRPr lang="en-US"/>
          </a:p>
        </p:txBody>
      </p:sp>
      <p:pic>
        <p:nvPicPr>
          <p:cNvPr id="5" name="Picture 4" descr="Graphical user interface, table&#10;&#10;Description automatically generated">
            <a:extLst>
              <a:ext uri="{FF2B5EF4-FFF2-40B4-BE49-F238E27FC236}">
                <a16:creationId xmlns:a16="http://schemas.microsoft.com/office/drawing/2014/main" id="{AED0E428-AEB1-40A0-8A81-722215DB4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01299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1882-6012-4925-A6D9-178C043A9AB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0E05663-F829-49FC-970A-96617F89FD05}"/>
              </a:ext>
            </a:extLst>
          </p:cNvPr>
          <p:cNvSpPr>
            <a:spLocks noGrp="1"/>
          </p:cNvSpPr>
          <p:nvPr>
            <p:ph type="subTitle" idx="1"/>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933048FC-EB98-45E0-9E9E-0003D7BA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755795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EC76-E83D-4516-9D95-F855D489D9B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33D4FD7-A38F-40E8-A63C-CAF2EADCF51E}"/>
              </a:ext>
            </a:extLst>
          </p:cNvPr>
          <p:cNvSpPr>
            <a:spLocks noGrp="1"/>
          </p:cNvSpPr>
          <p:nvPr>
            <p:ph type="subTitle" idx="1"/>
          </p:nvPr>
        </p:nvSpPr>
        <p:spPr/>
        <p:txBody>
          <a:bodyPr/>
          <a:lstStyle/>
          <a:p>
            <a:endParaRPr lang="en-US"/>
          </a:p>
        </p:txBody>
      </p:sp>
      <p:pic>
        <p:nvPicPr>
          <p:cNvPr id="5" name="Picture 4" descr="Graphical user interface&#10;&#10;Description automatically generated">
            <a:extLst>
              <a:ext uri="{FF2B5EF4-FFF2-40B4-BE49-F238E27FC236}">
                <a16:creationId xmlns:a16="http://schemas.microsoft.com/office/drawing/2014/main" id="{02406FD7-D425-4CA8-9F39-A1929DEC2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98690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E1BE-DBB5-4E6C-A4EC-B4E55F4BFC0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860098-DE3F-4E3B-AE4F-15A8C7201563}"/>
              </a:ext>
            </a:extLst>
          </p:cNvPr>
          <p:cNvSpPr>
            <a:spLocks noGrp="1"/>
          </p:cNvSpPr>
          <p:nvPr>
            <p:ph type="subTitle" idx="1"/>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8F3AEFC8-7F54-4ABB-8C11-77C036DBF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894574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E328-DD54-47DF-9FCD-57D53020938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AA4CB0C-CAC7-4C5C-B267-11E72B3CC958}"/>
              </a:ext>
            </a:extLst>
          </p:cNvPr>
          <p:cNvSpPr>
            <a:spLocks noGrp="1"/>
          </p:cNvSpPr>
          <p:nvPr>
            <p:ph type="subTitle" idx="1"/>
          </p:nvPr>
        </p:nvSpPr>
        <p:spPr/>
        <p:txBody>
          <a:bodyPr/>
          <a:lstStyle/>
          <a:p>
            <a:endParaRPr lang="en-US"/>
          </a:p>
        </p:txBody>
      </p:sp>
      <p:pic>
        <p:nvPicPr>
          <p:cNvPr id="5" name="Picture 4" descr="Table&#10;&#10;Description automatically generated">
            <a:extLst>
              <a:ext uri="{FF2B5EF4-FFF2-40B4-BE49-F238E27FC236}">
                <a16:creationId xmlns:a16="http://schemas.microsoft.com/office/drawing/2014/main" id="{494DE8CA-358B-4F6F-917C-1010BCB73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03376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AFAE-BE35-4161-8ECE-695E3F8A22A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9B2045-2F02-4334-B8BB-0C28CE52007A}"/>
              </a:ext>
            </a:extLst>
          </p:cNvPr>
          <p:cNvSpPr>
            <a:spLocks noGrp="1"/>
          </p:cNvSpPr>
          <p:nvPr>
            <p:ph type="subTitle" idx="1"/>
          </p:nvPr>
        </p:nvSpPr>
        <p:spPr/>
        <p:txBody>
          <a:bodyPr/>
          <a:lstStyle/>
          <a:p>
            <a:endParaRPr lang="en-US"/>
          </a:p>
        </p:txBody>
      </p:sp>
      <p:pic>
        <p:nvPicPr>
          <p:cNvPr id="5" name="Picture 4" descr="Graphical user interface&#10;&#10;Description automatically generated">
            <a:extLst>
              <a:ext uri="{FF2B5EF4-FFF2-40B4-BE49-F238E27FC236}">
                <a16:creationId xmlns:a16="http://schemas.microsoft.com/office/drawing/2014/main" id="{14F70502-23EB-4640-854E-4B8AB6408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93414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B38D-EEED-4D7B-87F3-75B173393988}"/>
              </a:ext>
            </a:extLst>
          </p:cNvPr>
          <p:cNvSpPr>
            <a:spLocks noGrp="1"/>
          </p:cNvSpPr>
          <p:nvPr>
            <p:ph type="title"/>
          </p:nvPr>
        </p:nvSpPr>
        <p:spPr/>
        <p:txBody>
          <a:bodyPr/>
          <a:lstStyle/>
          <a:p>
            <a:r>
              <a:rPr lang="en-US" b="1" dirty="0">
                <a:solidFill>
                  <a:srgbClr val="FF0000"/>
                </a:solidFill>
              </a:rPr>
              <a:t>Computation of Feedback for the Faculty</a:t>
            </a:r>
            <a:r>
              <a:rPr lang="en-US" b="1" dirty="0"/>
              <a:t>.</a:t>
            </a:r>
          </a:p>
        </p:txBody>
      </p:sp>
      <p:sp>
        <p:nvSpPr>
          <p:cNvPr id="3" name="Content Placeholder 2">
            <a:extLst>
              <a:ext uri="{FF2B5EF4-FFF2-40B4-BE49-F238E27FC236}">
                <a16:creationId xmlns:a16="http://schemas.microsoft.com/office/drawing/2014/main" id="{56381F01-F87A-43DA-9923-AAA63DBA94ED}"/>
              </a:ext>
            </a:extLst>
          </p:cNvPr>
          <p:cNvSpPr>
            <a:spLocks noGrp="1"/>
          </p:cNvSpPr>
          <p:nvPr>
            <p:ph idx="1"/>
          </p:nvPr>
        </p:nvSpPr>
        <p:spPr/>
        <p:txBody>
          <a:bodyPr>
            <a:normAutofit/>
          </a:bodyPr>
          <a:lstStyle/>
          <a:p>
            <a:r>
              <a:rPr lang="en-US" sz="2000" dirty="0"/>
              <a:t>To compute the Feedback for the faculty, it would be better if we design a model where each student can report their review for the faculty in their respective seat assignment of the </a:t>
            </a:r>
            <a:r>
              <a:rPr lang="en-US" sz="2000" dirty="0" err="1"/>
              <a:t>CourseOffer</a:t>
            </a:r>
            <a:r>
              <a:rPr lang="en-US" sz="2000" dirty="0"/>
              <a:t>.</a:t>
            </a:r>
          </a:p>
          <a:p>
            <a:r>
              <a:rPr lang="en-US" sz="2000" dirty="0"/>
              <a:t>Hence, we enable an option from a student to report the faculty feedback to all the course offers he registered in his transcript.</a:t>
            </a:r>
          </a:p>
          <a:p>
            <a:r>
              <a:rPr lang="en-US" sz="2000" dirty="0"/>
              <a:t>After, the student providing the feedback to the professor, now our aim is to calculate overall review for the respective course.</a:t>
            </a:r>
          </a:p>
          <a:p>
            <a:r>
              <a:rPr lang="en-US" sz="2000" dirty="0"/>
              <a:t>For individual faculty, for each course he teaches, we can aggregate all the student feedback given in the respective course.</a:t>
            </a:r>
          </a:p>
          <a:p>
            <a:endParaRPr lang="en-US" sz="2000" dirty="0"/>
          </a:p>
        </p:txBody>
      </p:sp>
    </p:spTree>
    <p:extLst>
      <p:ext uri="{BB962C8B-B14F-4D97-AF65-F5344CB8AC3E}">
        <p14:creationId xmlns:p14="http://schemas.microsoft.com/office/powerpoint/2010/main" val="1156581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888C-59D0-4095-AD58-AF7FDCCEF926}"/>
              </a:ext>
            </a:extLst>
          </p:cNvPr>
          <p:cNvSpPr>
            <a:spLocks noGrp="1"/>
          </p:cNvSpPr>
          <p:nvPr>
            <p:ph type="title"/>
          </p:nvPr>
        </p:nvSpPr>
        <p:spPr/>
        <p:txBody>
          <a:bodyPr/>
          <a:lstStyle/>
          <a:p>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8877D648-0808-450C-A647-9C340934D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32" y="1"/>
            <a:ext cx="12467732" cy="6959600"/>
          </a:xfrm>
        </p:spPr>
      </p:pic>
    </p:spTree>
    <p:extLst>
      <p:ext uri="{BB962C8B-B14F-4D97-AF65-F5344CB8AC3E}">
        <p14:creationId xmlns:p14="http://schemas.microsoft.com/office/powerpoint/2010/main" val="312419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66AF-961B-4D59-85C9-4548712913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B66E663-22A4-4CAC-B612-64A74D79D652}"/>
              </a:ext>
            </a:extLst>
          </p:cNvPr>
          <p:cNvSpPr>
            <a:spLocks noGrp="1"/>
          </p:cNvSpPr>
          <p:nvPr>
            <p:ph type="subTitle" idx="1"/>
          </p:nvPr>
        </p:nvSpPr>
        <p:spPr/>
        <p:txBody>
          <a:bodyPr/>
          <a:lstStyle/>
          <a:p>
            <a:endParaRPr lang="en-US"/>
          </a:p>
        </p:txBody>
      </p:sp>
      <p:pic>
        <p:nvPicPr>
          <p:cNvPr id="5" name="Picture 4" descr="Graphical user interface&#10;&#10;Description automatically generated">
            <a:extLst>
              <a:ext uri="{FF2B5EF4-FFF2-40B4-BE49-F238E27FC236}">
                <a16:creationId xmlns:a16="http://schemas.microsoft.com/office/drawing/2014/main" id="{43C97599-02A6-468A-80C1-C62B15D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98351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CB0B-3913-4701-B5AE-5675E9E7F22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A2777834-69D1-4253-B592-B214EC3B633F}"/>
              </a:ext>
            </a:extLst>
          </p:cNvPr>
          <p:cNvSpPr>
            <a:spLocks noGrp="1"/>
          </p:cNvSpPr>
          <p:nvPr>
            <p:ph type="subTitle" idx="1"/>
          </p:nvPr>
        </p:nvSpPr>
        <p:spPr/>
        <p:txBody>
          <a:bodyPr/>
          <a:lstStyle/>
          <a:p>
            <a:endParaRPr lang="en-US"/>
          </a:p>
        </p:txBody>
      </p:sp>
      <p:pic>
        <p:nvPicPr>
          <p:cNvPr id="5" name="Picture 4" descr="Table&#10;&#10;Description automatically generated with medium confidence">
            <a:extLst>
              <a:ext uri="{FF2B5EF4-FFF2-40B4-BE49-F238E27FC236}">
                <a16:creationId xmlns:a16="http://schemas.microsoft.com/office/drawing/2014/main" id="{0C4A7508-AFE2-4967-8485-BBB1EB132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59490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B030-DF23-4C6C-B2EC-A3A9788036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C6AEB8B-1964-4EAE-8D6B-75FF3F066091}"/>
              </a:ext>
            </a:extLst>
          </p:cNvPr>
          <p:cNvSpPr>
            <a:spLocks noGrp="1"/>
          </p:cNvSpPr>
          <p:nvPr>
            <p:ph type="subTitle" idx="1"/>
          </p:nvPr>
        </p:nvSpPr>
        <p:spPr/>
        <p:txBody>
          <a:bodyPr/>
          <a:lstStyle/>
          <a:p>
            <a:endParaRPr lang="en-US"/>
          </a:p>
        </p:txBody>
      </p:sp>
      <p:pic>
        <p:nvPicPr>
          <p:cNvPr id="5" name="Picture 4" descr="Graphical user interface, table, Excel&#10;&#10;Description automatically generated">
            <a:extLst>
              <a:ext uri="{FF2B5EF4-FFF2-40B4-BE49-F238E27FC236}">
                <a16:creationId xmlns:a16="http://schemas.microsoft.com/office/drawing/2014/main" id="{CD47B5C2-738E-4D35-A179-1771EAA47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0147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508E-9F35-4845-9BBF-55DDBA182B6F}"/>
              </a:ext>
            </a:extLst>
          </p:cNvPr>
          <p:cNvSpPr>
            <a:spLocks noGrp="1"/>
          </p:cNvSpPr>
          <p:nvPr>
            <p:ph type="title"/>
          </p:nvPr>
        </p:nvSpPr>
        <p:spPr/>
        <p:txBody>
          <a:bodyPr/>
          <a:lstStyle/>
          <a:p>
            <a:endParaRPr lang="en-US"/>
          </a:p>
        </p:txBody>
      </p:sp>
      <p:pic>
        <p:nvPicPr>
          <p:cNvPr id="5" name="Content Placeholder 4" descr="Graphical user interface, table&#10;&#10;Description automatically generated">
            <a:extLst>
              <a:ext uri="{FF2B5EF4-FFF2-40B4-BE49-F238E27FC236}">
                <a16:creationId xmlns:a16="http://schemas.microsoft.com/office/drawing/2014/main" id="{11343EC3-7C07-4D1F-89CC-4C1D86443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661617" cy="7122160"/>
          </a:xfrm>
        </p:spPr>
      </p:pic>
    </p:spTree>
    <p:extLst>
      <p:ext uri="{BB962C8B-B14F-4D97-AF65-F5344CB8AC3E}">
        <p14:creationId xmlns:p14="http://schemas.microsoft.com/office/powerpoint/2010/main" val="287226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C47E-AE18-432F-A875-94EA0F8CE2C4}"/>
              </a:ext>
            </a:extLst>
          </p:cNvPr>
          <p:cNvSpPr>
            <a:spLocks noGrp="1"/>
          </p:cNvSpPr>
          <p:nvPr>
            <p:ph type="title"/>
          </p:nvPr>
        </p:nvSpPr>
        <p:spPr/>
        <p:txBody>
          <a:bodyPr/>
          <a:lstStyle/>
          <a:p>
            <a:r>
              <a:rPr lang="en-US" b="1" dirty="0">
                <a:solidFill>
                  <a:srgbClr val="FF0000"/>
                </a:solidFill>
              </a:rPr>
              <a:t>Code Snippet for faculty feedback:</a:t>
            </a:r>
          </a:p>
        </p:txBody>
      </p:sp>
      <p:sp>
        <p:nvSpPr>
          <p:cNvPr id="3" name="Content Placeholder 2">
            <a:extLst>
              <a:ext uri="{FF2B5EF4-FFF2-40B4-BE49-F238E27FC236}">
                <a16:creationId xmlns:a16="http://schemas.microsoft.com/office/drawing/2014/main" id="{49327A9C-DEC2-4F4A-B717-7D749BA52F1D}"/>
              </a:ext>
            </a:extLst>
          </p:cNvPr>
          <p:cNvSpPr>
            <a:spLocks noGrp="1"/>
          </p:cNvSpPr>
          <p:nvPr>
            <p:ph idx="1"/>
          </p:nvPr>
        </p:nvSpPr>
        <p:spPr/>
        <p:txBody>
          <a:bodyPr/>
          <a:lstStyle/>
          <a:p>
            <a:r>
              <a:rPr lang="en-US" dirty="0"/>
              <a:t>public double </a:t>
            </a:r>
            <a:r>
              <a:rPr lang="en-US" dirty="0" err="1"/>
              <a:t>getFacultyReviewAcrossCourses</a:t>
            </a:r>
            <a:r>
              <a:rPr lang="en-US" dirty="0"/>
              <a:t>(){</a:t>
            </a:r>
            <a:br>
              <a:rPr lang="en-US" dirty="0"/>
            </a:br>
            <a:r>
              <a:rPr lang="en-US" dirty="0"/>
              <a:t>        double aggregate=0.0;</a:t>
            </a:r>
            <a:br>
              <a:rPr lang="en-US" dirty="0"/>
            </a:br>
            <a:r>
              <a:rPr lang="en-US" dirty="0"/>
              <a:t>        int counter =0;</a:t>
            </a:r>
            <a:br>
              <a:rPr lang="en-US" dirty="0"/>
            </a:br>
            <a:r>
              <a:rPr lang="en-US" dirty="0"/>
              <a:t>        for(</a:t>
            </a:r>
            <a:r>
              <a:rPr lang="en-US" dirty="0" err="1"/>
              <a:t>FacultyAssignment</a:t>
            </a:r>
            <a:r>
              <a:rPr lang="en-US" dirty="0"/>
              <a:t> fa: </a:t>
            </a:r>
            <a:r>
              <a:rPr lang="en-US" dirty="0" err="1"/>
              <a:t>this.facultyassignments</a:t>
            </a:r>
            <a:r>
              <a:rPr lang="en-US" dirty="0"/>
              <a:t>){</a:t>
            </a:r>
            <a:br>
              <a:rPr lang="en-US" dirty="0"/>
            </a:br>
            <a:r>
              <a:rPr lang="en-US" dirty="0"/>
              <a:t>            aggregate += </a:t>
            </a:r>
            <a:r>
              <a:rPr lang="en-US" dirty="0" err="1"/>
              <a:t>fa.getFacultyFeedback</a:t>
            </a:r>
            <a:r>
              <a:rPr lang="en-US" dirty="0"/>
              <a:t>();</a:t>
            </a:r>
            <a:br>
              <a:rPr lang="en-US" dirty="0"/>
            </a:br>
            <a:r>
              <a:rPr lang="en-US" dirty="0"/>
              <a:t>            counter++;</a:t>
            </a:r>
            <a:br>
              <a:rPr lang="en-US" dirty="0"/>
            </a:br>
            <a:r>
              <a:rPr lang="en-US" dirty="0"/>
              <a:t>        }</a:t>
            </a:r>
            <a:br>
              <a:rPr lang="en-US" dirty="0"/>
            </a:br>
            <a:r>
              <a:rPr lang="en-US" dirty="0"/>
              <a:t>        return aggregate/counter;</a:t>
            </a:r>
            <a:br>
              <a:rPr lang="en-US" dirty="0"/>
            </a:br>
            <a:r>
              <a:rPr lang="en-US" dirty="0"/>
              <a:t>    }</a:t>
            </a:r>
          </a:p>
        </p:txBody>
      </p:sp>
    </p:spTree>
    <p:extLst>
      <p:ext uri="{BB962C8B-B14F-4D97-AF65-F5344CB8AC3E}">
        <p14:creationId xmlns:p14="http://schemas.microsoft.com/office/powerpoint/2010/main" val="227042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771F-0518-49DE-B4FC-DB3E9C89F542}"/>
              </a:ext>
            </a:extLst>
          </p:cNvPr>
          <p:cNvSpPr>
            <a:spLocks noGrp="1"/>
          </p:cNvSpPr>
          <p:nvPr>
            <p:ph type="title"/>
          </p:nvPr>
        </p:nvSpPr>
        <p:spPr/>
        <p:txBody>
          <a:bodyPr/>
          <a:lstStyle/>
          <a:p>
            <a:r>
              <a:rPr lang="en-US" b="1" dirty="0">
                <a:solidFill>
                  <a:srgbClr val="FF0000"/>
                </a:solidFill>
              </a:rPr>
              <a:t>CGPA for Student:</a:t>
            </a:r>
          </a:p>
        </p:txBody>
      </p:sp>
      <p:sp>
        <p:nvSpPr>
          <p:cNvPr id="3" name="Content Placeholder 2">
            <a:extLst>
              <a:ext uri="{FF2B5EF4-FFF2-40B4-BE49-F238E27FC236}">
                <a16:creationId xmlns:a16="http://schemas.microsoft.com/office/drawing/2014/main" id="{992797EB-F2D3-4F64-8860-F32971092E10}"/>
              </a:ext>
            </a:extLst>
          </p:cNvPr>
          <p:cNvSpPr>
            <a:spLocks noGrp="1"/>
          </p:cNvSpPr>
          <p:nvPr>
            <p:ph idx="1"/>
          </p:nvPr>
        </p:nvSpPr>
        <p:spPr/>
        <p:txBody>
          <a:bodyPr/>
          <a:lstStyle/>
          <a:p>
            <a:r>
              <a:rPr lang="en-US" dirty="0"/>
              <a:t>In our model, we enable the faculty in the particular course offer to grade each individual seat assignment.</a:t>
            </a:r>
          </a:p>
          <a:p>
            <a:r>
              <a:rPr lang="en-US" dirty="0"/>
              <a:t>In the similar way, all the faculties' grades to their respective seat assignments.</a:t>
            </a:r>
          </a:p>
          <a:p>
            <a:r>
              <a:rPr lang="en-US" dirty="0"/>
              <a:t>Now at a student level, we can aggregate all the grades provided by the faculty to the registered courses of the student across all the semesters to calculate the CGPA.</a:t>
            </a:r>
          </a:p>
          <a:p>
            <a:endParaRPr lang="en-US" dirty="0"/>
          </a:p>
        </p:txBody>
      </p:sp>
    </p:spTree>
    <p:extLst>
      <p:ext uri="{BB962C8B-B14F-4D97-AF65-F5344CB8AC3E}">
        <p14:creationId xmlns:p14="http://schemas.microsoft.com/office/powerpoint/2010/main" val="394297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329D-F6CB-4FBC-ABD9-7A56769B17F1}"/>
              </a:ext>
            </a:extLst>
          </p:cNvPr>
          <p:cNvSpPr>
            <a:spLocks noGrp="1"/>
          </p:cNvSpPr>
          <p:nvPr>
            <p:ph type="title"/>
          </p:nvPr>
        </p:nvSpPr>
        <p:spPr/>
        <p:txBody>
          <a:bodyPr/>
          <a:lstStyle/>
          <a:p>
            <a:r>
              <a:rPr lang="en-US" b="1" dirty="0">
                <a:solidFill>
                  <a:srgbClr val="FF0000"/>
                </a:solidFill>
              </a:rPr>
              <a:t>Code Snippet for calculating CGPA:</a:t>
            </a:r>
          </a:p>
        </p:txBody>
      </p:sp>
      <p:sp>
        <p:nvSpPr>
          <p:cNvPr id="3" name="Content Placeholder 2">
            <a:extLst>
              <a:ext uri="{FF2B5EF4-FFF2-40B4-BE49-F238E27FC236}">
                <a16:creationId xmlns:a16="http://schemas.microsoft.com/office/drawing/2014/main" id="{23F8F6AE-FF9C-452F-963F-BCAD56891D3A}"/>
              </a:ext>
            </a:extLst>
          </p:cNvPr>
          <p:cNvSpPr>
            <a:spLocks noGrp="1"/>
          </p:cNvSpPr>
          <p:nvPr>
            <p:ph idx="1"/>
          </p:nvPr>
        </p:nvSpPr>
        <p:spPr/>
        <p:txBody>
          <a:bodyPr/>
          <a:lstStyle/>
          <a:p>
            <a:r>
              <a:rPr lang="en-US" dirty="0"/>
              <a:t>public double </a:t>
            </a:r>
            <a:r>
              <a:rPr lang="en-US" dirty="0" err="1"/>
              <a:t>CalculateGPA</a:t>
            </a:r>
            <a:r>
              <a:rPr lang="en-US" dirty="0"/>
              <a:t>(){</a:t>
            </a:r>
            <a:br>
              <a:rPr lang="en-US" dirty="0"/>
            </a:br>
            <a:r>
              <a:rPr lang="en-US" dirty="0"/>
              <a:t>        double </a:t>
            </a:r>
            <a:r>
              <a:rPr lang="en-US" dirty="0" err="1"/>
              <a:t>aggregateGrade</a:t>
            </a:r>
            <a:r>
              <a:rPr lang="en-US" dirty="0"/>
              <a:t> =0.0;</a:t>
            </a:r>
            <a:br>
              <a:rPr lang="en-US" dirty="0"/>
            </a:br>
            <a:r>
              <a:rPr lang="en-US" dirty="0"/>
              <a:t>        int counter=0;</a:t>
            </a:r>
            <a:br>
              <a:rPr lang="en-US" dirty="0"/>
            </a:br>
            <a:r>
              <a:rPr lang="en-US" dirty="0"/>
              <a:t>        for(</a:t>
            </a:r>
            <a:r>
              <a:rPr lang="en-US" dirty="0" err="1"/>
              <a:t>CourseLoad</a:t>
            </a:r>
            <a:r>
              <a:rPr lang="en-US" dirty="0"/>
              <a:t> cl: </a:t>
            </a:r>
            <a:r>
              <a:rPr lang="en-US" dirty="0" err="1"/>
              <a:t>this.courseloadlist.values</a:t>
            </a:r>
            <a:r>
              <a:rPr lang="en-US" dirty="0"/>
              <a:t>()){</a:t>
            </a:r>
            <a:br>
              <a:rPr lang="en-US" dirty="0"/>
            </a:br>
            <a:r>
              <a:rPr lang="en-US" dirty="0"/>
              <a:t>            for(</a:t>
            </a:r>
            <a:r>
              <a:rPr lang="en-US" dirty="0" err="1"/>
              <a:t>SeatAssignment</a:t>
            </a:r>
            <a:r>
              <a:rPr lang="en-US" dirty="0"/>
              <a:t> </a:t>
            </a:r>
            <a:r>
              <a:rPr lang="en-US" dirty="0" err="1"/>
              <a:t>sa</a:t>
            </a:r>
            <a:r>
              <a:rPr lang="en-US" dirty="0"/>
              <a:t>: </a:t>
            </a:r>
            <a:r>
              <a:rPr lang="en-US" dirty="0" err="1"/>
              <a:t>cl.getSeatassignments</a:t>
            </a:r>
            <a:r>
              <a:rPr lang="en-US" dirty="0"/>
              <a:t>()){</a:t>
            </a:r>
            <a:br>
              <a:rPr lang="en-US" dirty="0"/>
            </a:br>
            <a:r>
              <a:rPr lang="en-US" dirty="0"/>
              <a:t>                </a:t>
            </a:r>
            <a:r>
              <a:rPr lang="en-US" dirty="0" err="1"/>
              <a:t>aggregateGrade</a:t>
            </a:r>
            <a:r>
              <a:rPr lang="en-US" dirty="0"/>
              <a:t> += </a:t>
            </a:r>
            <a:r>
              <a:rPr lang="en-US" dirty="0" err="1"/>
              <a:t>sa.Grade</a:t>
            </a:r>
            <a:r>
              <a:rPr lang="en-US" dirty="0"/>
              <a:t>;</a:t>
            </a:r>
            <a:br>
              <a:rPr lang="en-US" dirty="0"/>
            </a:br>
            <a:r>
              <a:rPr lang="en-US" dirty="0"/>
              <a:t>                counter++;</a:t>
            </a:r>
            <a:br>
              <a:rPr lang="en-US" dirty="0"/>
            </a:br>
            <a:r>
              <a:rPr lang="en-US" dirty="0"/>
              <a:t>            }</a:t>
            </a:r>
            <a:br>
              <a:rPr lang="en-US" dirty="0"/>
            </a:br>
            <a:r>
              <a:rPr lang="en-US" dirty="0"/>
              <a:t>        }</a:t>
            </a:r>
            <a:br>
              <a:rPr lang="en-US" dirty="0"/>
            </a:br>
            <a:r>
              <a:rPr lang="en-US" dirty="0"/>
              <a:t>        return </a:t>
            </a:r>
            <a:r>
              <a:rPr lang="en-US" dirty="0" err="1"/>
              <a:t>aggregateGrade</a:t>
            </a:r>
            <a:r>
              <a:rPr lang="en-US" dirty="0"/>
              <a:t>/counter;</a:t>
            </a:r>
            <a:br>
              <a:rPr lang="en-US" dirty="0"/>
            </a:br>
            <a:r>
              <a:rPr lang="en-US" dirty="0"/>
              <a:t>    }</a:t>
            </a:r>
          </a:p>
        </p:txBody>
      </p:sp>
    </p:spTree>
    <p:extLst>
      <p:ext uri="{BB962C8B-B14F-4D97-AF65-F5344CB8AC3E}">
        <p14:creationId xmlns:p14="http://schemas.microsoft.com/office/powerpoint/2010/main" val="126952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10D7-BE61-446E-BC31-1664839B1B73}"/>
              </a:ext>
            </a:extLst>
          </p:cNvPr>
          <p:cNvSpPr>
            <a:spLocks noGrp="1"/>
          </p:cNvSpPr>
          <p:nvPr>
            <p:ph type="title"/>
          </p:nvPr>
        </p:nvSpPr>
        <p:spPr/>
        <p:txBody>
          <a:bodyPr/>
          <a:lstStyle/>
          <a:p>
            <a:r>
              <a:rPr lang="en-US" b="1" dirty="0">
                <a:solidFill>
                  <a:srgbClr val="FF0000"/>
                </a:solidFill>
              </a:rPr>
              <a:t>How to improve the quality of education by keeping up with the industry trends.</a:t>
            </a:r>
          </a:p>
        </p:txBody>
      </p:sp>
      <p:sp>
        <p:nvSpPr>
          <p:cNvPr id="3" name="Content Placeholder 2">
            <a:extLst>
              <a:ext uri="{FF2B5EF4-FFF2-40B4-BE49-F238E27FC236}">
                <a16:creationId xmlns:a16="http://schemas.microsoft.com/office/drawing/2014/main" id="{ED68AA17-B510-4913-B935-E67D957815DC}"/>
              </a:ext>
            </a:extLst>
          </p:cNvPr>
          <p:cNvSpPr>
            <a:spLocks noGrp="1"/>
          </p:cNvSpPr>
          <p:nvPr>
            <p:ph idx="1"/>
          </p:nvPr>
        </p:nvSpPr>
        <p:spPr/>
        <p:txBody>
          <a:bodyPr>
            <a:normAutofit lnSpcReduction="10000"/>
          </a:bodyPr>
          <a:lstStyle/>
          <a:p>
            <a:r>
              <a:rPr lang="en-US" dirty="0"/>
              <a:t>In order to model this requirement, what we could do is that, among all the employments taken by the Students across the departments over all the colleges, we calculate the job(employment) which has more growth in the company by calculating the promotions. </a:t>
            </a:r>
          </a:p>
          <a:p>
            <a:r>
              <a:rPr lang="en-US" dirty="0"/>
              <a:t>Later after getting the top 10 more popular jobs, what we could do is aggregating all the relevant courses for those respective jobs and the colleges can try to add those courses in their curriculum for the upcoming semesters.</a:t>
            </a:r>
          </a:p>
          <a:p>
            <a:r>
              <a:rPr lang="en-US" dirty="0"/>
              <a:t>With this type of modeling, every college can try to research the best important course for the prominent jobs and keep those courses fresh.</a:t>
            </a:r>
          </a:p>
        </p:txBody>
      </p:sp>
    </p:spTree>
    <p:extLst>
      <p:ext uri="{BB962C8B-B14F-4D97-AF65-F5344CB8AC3E}">
        <p14:creationId xmlns:p14="http://schemas.microsoft.com/office/powerpoint/2010/main" val="374221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2B12-35AA-4953-A46F-F7CB1FB4D95C}"/>
              </a:ext>
            </a:extLst>
          </p:cNvPr>
          <p:cNvSpPr>
            <a:spLocks noGrp="1"/>
          </p:cNvSpPr>
          <p:nvPr>
            <p:ph type="title"/>
          </p:nvPr>
        </p:nvSpPr>
        <p:spPr/>
        <p:txBody>
          <a:bodyPr/>
          <a:lstStyle/>
          <a:p>
            <a:r>
              <a:rPr lang="en-US" b="1" dirty="0">
                <a:solidFill>
                  <a:srgbClr val="FF0000"/>
                </a:solidFill>
              </a:rPr>
              <a:t>Track the jobs and Promotions Students get</a:t>
            </a:r>
          </a:p>
        </p:txBody>
      </p:sp>
      <p:sp>
        <p:nvSpPr>
          <p:cNvPr id="3" name="Content Placeholder 2">
            <a:extLst>
              <a:ext uri="{FF2B5EF4-FFF2-40B4-BE49-F238E27FC236}">
                <a16:creationId xmlns:a16="http://schemas.microsoft.com/office/drawing/2014/main" id="{05BF391B-E5A7-44AB-A3BB-BD59B01EEA27}"/>
              </a:ext>
            </a:extLst>
          </p:cNvPr>
          <p:cNvSpPr>
            <a:spLocks noGrp="1"/>
          </p:cNvSpPr>
          <p:nvPr>
            <p:ph idx="1"/>
          </p:nvPr>
        </p:nvSpPr>
        <p:spPr/>
        <p:txBody>
          <a:bodyPr>
            <a:normAutofit lnSpcReduction="10000"/>
          </a:bodyPr>
          <a:lstStyle/>
          <a:p>
            <a:r>
              <a:rPr lang="en-US" dirty="0"/>
              <a:t>In order to model the jobs and promotions, we can have a Employment(SDE,QA) class which has reference to both Student and the Employer(</a:t>
            </a:r>
            <a:r>
              <a:rPr lang="en-US" dirty="0" err="1"/>
              <a:t>Google,Facebook</a:t>
            </a:r>
            <a:r>
              <a:rPr lang="en-US" dirty="0"/>
              <a:t>).</a:t>
            </a:r>
          </a:p>
          <a:p>
            <a:r>
              <a:rPr lang="en-US" dirty="0"/>
              <a:t>A student can have an </a:t>
            </a:r>
            <a:r>
              <a:rPr lang="en-US" dirty="0" err="1"/>
              <a:t>arraylist</a:t>
            </a:r>
            <a:r>
              <a:rPr lang="en-US" dirty="0"/>
              <a:t> of all the employments that he had been part of for the past 5 years.</a:t>
            </a:r>
          </a:p>
          <a:p>
            <a:r>
              <a:rPr lang="en-US" dirty="0"/>
              <a:t>At an Employment level, we can have properties like the Number of Promotions he got at the particular employment.</a:t>
            </a:r>
          </a:p>
          <a:p>
            <a:r>
              <a:rPr lang="en-US" dirty="0"/>
              <a:t>Hence for every new job, a student acquires, we can add the new Employment to the </a:t>
            </a:r>
            <a:r>
              <a:rPr lang="en-US" dirty="0" err="1"/>
              <a:t>EmploymentHistory</a:t>
            </a:r>
            <a:r>
              <a:rPr lang="en-US" dirty="0"/>
              <a:t> of the Student. Or whenever a student gets a promotion, we can add the promotions to the current employment.</a:t>
            </a:r>
          </a:p>
        </p:txBody>
      </p:sp>
    </p:spTree>
    <p:extLst>
      <p:ext uri="{BB962C8B-B14F-4D97-AF65-F5344CB8AC3E}">
        <p14:creationId xmlns:p14="http://schemas.microsoft.com/office/powerpoint/2010/main" val="324395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1717-86AD-4263-B70F-5D76308CB19B}"/>
              </a:ext>
            </a:extLst>
          </p:cNvPr>
          <p:cNvSpPr>
            <a:spLocks noGrp="1"/>
          </p:cNvSpPr>
          <p:nvPr>
            <p:ph type="title"/>
          </p:nvPr>
        </p:nvSpPr>
        <p:spPr/>
        <p:txBody>
          <a:bodyPr/>
          <a:lstStyle/>
          <a:p>
            <a:r>
              <a:rPr lang="en-US" b="1" dirty="0">
                <a:solidFill>
                  <a:srgbClr val="FF0000"/>
                </a:solidFill>
              </a:rPr>
              <a:t>Ranking the students based on the promotions.</a:t>
            </a:r>
          </a:p>
        </p:txBody>
      </p:sp>
      <p:sp>
        <p:nvSpPr>
          <p:cNvPr id="3" name="Content Placeholder 2">
            <a:extLst>
              <a:ext uri="{FF2B5EF4-FFF2-40B4-BE49-F238E27FC236}">
                <a16:creationId xmlns:a16="http://schemas.microsoft.com/office/drawing/2014/main" id="{4DA1D621-7589-44CA-ADAB-0AF5E544897D}"/>
              </a:ext>
            </a:extLst>
          </p:cNvPr>
          <p:cNvSpPr>
            <a:spLocks noGrp="1"/>
          </p:cNvSpPr>
          <p:nvPr>
            <p:ph idx="1"/>
          </p:nvPr>
        </p:nvSpPr>
        <p:spPr/>
        <p:txBody>
          <a:bodyPr>
            <a:normAutofit fontScale="62500" lnSpcReduction="20000"/>
          </a:bodyPr>
          <a:lstStyle/>
          <a:p>
            <a:r>
              <a:rPr lang="en-US" dirty="0"/>
              <a:t>The below code depicts the logic for computing the Ranks for the students based on their promotions.</a:t>
            </a:r>
          </a:p>
          <a:p>
            <a:r>
              <a:rPr lang="en-US" dirty="0">
                <a:effectLst/>
              </a:rPr>
              <a:t>public HashMap&lt;</a:t>
            </a:r>
            <a:r>
              <a:rPr lang="en-US" dirty="0" err="1">
                <a:effectLst/>
              </a:rPr>
              <a:t>StudentProfile,Integer</a:t>
            </a:r>
            <a:r>
              <a:rPr lang="en-US" dirty="0">
                <a:effectLst/>
              </a:rPr>
              <a:t>&gt; </a:t>
            </a:r>
            <a:r>
              <a:rPr lang="en-US" dirty="0" err="1">
                <a:effectLst/>
              </a:rPr>
              <a:t>RankStudentsBasedOnPromotions</a:t>
            </a:r>
            <a:r>
              <a:rPr lang="en-US" dirty="0">
                <a:effectLst/>
              </a:rPr>
              <a:t>(){        HashMap&lt;</a:t>
            </a:r>
            <a:r>
              <a:rPr lang="en-US" dirty="0" err="1">
                <a:effectLst/>
              </a:rPr>
              <a:t>StudentProfile,Integer</a:t>
            </a:r>
            <a:r>
              <a:rPr lang="en-US" dirty="0">
                <a:effectLst/>
              </a:rPr>
              <a:t>&gt; </a:t>
            </a:r>
            <a:r>
              <a:rPr lang="en-US" dirty="0" err="1">
                <a:effectLst/>
              </a:rPr>
              <a:t>StudentToPromotions</a:t>
            </a:r>
            <a:r>
              <a:rPr lang="en-US" dirty="0">
                <a:effectLst/>
              </a:rPr>
              <a:t> = new HashMap&lt;</a:t>
            </a:r>
            <a:r>
              <a:rPr lang="en-US" dirty="0" err="1">
                <a:effectLst/>
              </a:rPr>
              <a:t>StudentProfile</a:t>
            </a:r>
            <a:r>
              <a:rPr lang="en-US" dirty="0">
                <a:effectLst/>
              </a:rPr>
              <a:t>, Integer&gt;();        for(</a:t>
            </a:r>
            <a:r>
              <a:rPr lang="en-US" dirty="0" err="1">
                <a:effectLst/>
              </a:rPr>
              <a:t>StudentProfile</a:t>
            </a:r>
            <a:r>
              <a:rPr lang="en-US" dirty="0">
                <a:effectLst/>
              </a:rPr>
              <a:t> </a:t>
            </a:r>
            <a:r>
              <a:rPr lang="en-US" dirty="0" err="1">
                <a:effectLst/>
              </a:rPr>
              <a:t>sp</a:t>
            </a:r>
            <a:r>
              <a:rPr lang="en-US" dirty="0">
                <a:effectLst/>
              </a:rPr>
              <a:t>: </a:t>
            </a:r>
            <a:r>
              <a:rPr lang="en-US" dirty="0" err="1">
                <a:effectLst/>
              </a:rPr>
              <a:t>this.studentlist</a:t>
            </a:r>
            <a:r>
              <a:rPr lang="en-US" dirty="0">
                <a:effectLst/>
              </a:rPr>
              <a:t>){</a:t>
            </a:r>
            <a:br>
              <a:rPr lang="en-US" dirty="0">
                <a:effectLst/>
              </a:rPr>
            </a:br>
            <a:r>
              <a:rPr lang="en-US" dirty="0">
                <a:effectLst/>
              </a:rPr>
              <a:t>            int count=0;</a:t>
            </a:r>
            <a:br>
              <a:rPr lang="en-US" dirty="0">
                <a:effectLst/>
              </a:rPr>
            </a:br>
            <a:r>
              <a:rPr lang="en-US" dirty="0">
                <a:effectLst/>
              </a:rPr>
              <a:t>            for(Employment emp : </a:t>
            </a:r>
            <a:r>
              <a:rPr lang="en-US" dirty="0" err="1">
                <a:effectLst/>
              </a:rPr>
              <a:t>sp.employmenthistory.getEmployments</a:t>
            </a:r>
            <a:r>
              <a:rPr lang="en-US" dirty="0">
                <a:effectLst/>
              </a:rPr>
              <a:t>()){</a:t>
            </a:r>
            <a:br>
              <a:rPr lang="en-US" dirty="0">
                <a:effectLst/>
              </a:rPr>
            </a:br>
            <a:r>
              <a:rPr lang="en-US" dirty="0">
                <a:effectLst/>
              </a:rPr>
              <a:t>                count+= </a:t>
            </a:r>
            <a:r>
              <a:rPr lang="en-US" dirty="0" err="1">
                <a:effectLst/>
              </a:rPr>
              <a:t>emp.getPromotions</a:t>
            </a:r>
            <a:r>
              <a:rPr lang="en-US" dirty="0">
                <a:effectLst/>
              </a:rPr>
              <a:t>();</a:t>
            </a:r>
            <a:br>
              <a:rPr lang="en-US" dirty="0">
                <a:effectLst/>
              </a:rPr>
            </a:br>
            <a:r>
              <a:rPr lang="en-US" dirty="0">
                <a:effectLst/>
              </a:rPr>
              <a:t>            }</a:t>
            </a:r>
            <a:br>
              <a:rPr lang="en-US" dirty="0">
                <a:effectLst/>
              </a:rPr>
            </a:br>
            <a:r>
              <a:rPr lang="en-US" dirty="0">
                <a:effectLst/>
              </a:rPr>
              <a:t>            </a:t>
            </a:r>
            <a:r>
              <a:rPr lang="en-US" dirty="0" err="1">
                <a:effectLst/>
              </a:rPr>
              <a:t>StudentToPromotions.put</a:t>
            </a:r>
            <a:r>
              <a:rPr lang="en-US" dirty="0">
                <a:effectLst/>
              </a:rPr>
              <a:t>(</a:t>
            </a:r>
            <a:r>
              <a:rPr lang="en-US" dirty="0" err="1">
                <a:effectLst/>
              </a:rPr>
              <a:t>sp</a:t>
            </a:r>
            <a:r>
              <a:rPr lang="en-US" dirty="0">
                <a:effectLst/>
              </a:rPr>
              <a:t>, count);</a:t>
            </a:r>
            <a:br>
              <a:rPr lang="en-US" dirty="0">
                <a:effectLst/>
              </a:rPr>
            </a:br>
            <a:r>
              <a:rPr lang="en-US" dirty="0">
                <a:effectLst/>
              </a:rPr>
              <a:t>        }        List&lt;</a:t>
            </a:r>
            <a:r>
              <a:rPr lang="en-US" dirty="0" err="1">
                <a:effectLst/>
              </a:rPr>
              <a:t>Map.Entry</a:t>
            </a:r>
            <a:r>
              <a:rPr lang="en-US" dirty="0">
                <a:effectLst/>
              </a:rPr>
              <a:t>&lt;</a:t>
            </a:r>
            <a:r>
              <a:rPr lang="en-US" dirty="0" err="1">
                <a:effectLst/>
              </a:rPr>
              <a:t>StudentProfile,Integer</a:t>
            </a:r>
            <a:r>
              <a:rPr lang="en-US" dirty="0">
                <a:effectLst/>
              </a:rPr>
              <a:t>&gt;&gt; list =</a:t>
            </a:r>
            <a:br>
              <a:rPr lang="en-US" dirty="0">
                <a:effectLst/>
              </a:rPr>
            </a:br>
            <a:r>
              <a:rPr lang="en-US" dirty="0">
                <a:effectLst/>
              </a:rPr>
              <a:t>                new LinkedList&lt;</a:t>
            </a:r>
            <a:r>
              <a:rPr lang="en-US" dirty="0" err="1">
                <a:effectLst/>
              </a:rPr>
              <a:t>Map.Entry</a:t>
            </a:r>
            <a:r>
              <a:rPr lang="en-US" dirty="0">
                <a:effectLst/>
              </a:rPr>
              <a:t>&lt;</a:t>
            </a:r>
            <a:r>
              <a:rPr lang="en-US" dirty="0" err="1">
                <a:effectLst/>
              </a:rPr>
              <a:t>StudentProfile,Integer</a:t>
            </a:r>
            <a:r>
              <a:rPr lang="en-US" dirty="0">
                <a:effectLst/>
              </a:rPr>
              <a:t>&gt;&gt;(</a:t>
            </a:r>
            <a:r>
              <a:rPr lang="en-US" dirty="0" err="1">
                <a:effectLst/>
              </a:rPr>
              <a:t>StudentToPromotions.entrySet</a:t>
            </a:r>
            <a:r>
              <a:rPr lang="en-US" dirty="0">
                <a:effectLst/>
              </a:rPr>
              <a:t>());</a:t>
            </a:r>
            <a:br>
              <a:rPr lang="en-US" dirty="0">
                <a:effectLst/>
              </a:rPr>
            </a:br>
            <a:r>
              <a:rPr lang="en-US" dirty="0">
                <a:effectLst/>
              </a:rPr>
              <a:t>        </a:t>
            </a:r>
            <a:r>
              <a:rPr lang="en-US" dirty="0" err="1">
                <a:effectLst/>
              </a:rPr>
              <a:t>Collections.sort</a:t>
            </a:r>
            <a:r>
              <a:rPr lang="en-US" dirty="0">
                <a:effectLst/>
              </a:rPr>
              <a:t>(list, new Comparator&lt;</a:t>
            </a:r>
            <a:r>
              <a:rPr lang="en-US" dirty="0" err="1">
                <a:effectLst/>
              </a:rPr>
              <a:t>Map.Entry</a:t>
            </a:r>
            <a:r>
              <a:rPr lang="en-US" dirty="0">
                <a:effectLst/>
              </a:rPr>
              <a:t>&lt;</a:t>
            </a:r>
            <a:r>
              <a:rPr lang="en-US" dirty="0" err="1">
                <a:effectLst/>
              </a:rPr>
              <a:t>StudentProfile</a:t>
            </a:r>
            <a:r>
              <a:rPr lang="en-US" dirty="0">
                <a:effectLst/>
              </a:rPr>
              <a:t>, Integer&gt; &gt;() {</a:t>
            </a:r>
            <a:br>
              <a:rPr lang="en-US" dirty="0">
                <a:effectLst/>
              </a:rPr>
            </a:br>
            <a:r>
              <a:rPr lang="en-US" dirty="0">
                <a:effectLst/>
              </a:rPr>
              <a:t>            public int compare(</a:t>
            </a:r>
            <a:r>
              <a:rPr lang="en-US" dirty="0" err="1">
                <a:effectLst/>
              </a:rPr>
              <a:t>Map.Entry</a:t>
            </a:r>
            <a:r>
              <a:rPr lang="en-US" dirty="0">
                <a:effectLst/>
              </a:rPr>
              <a:t>&lt;</a:t>
            </a:r>
            <a:r>
              <a:rPr lang="en-US" dirty="0" err="1">
                <a:effectLst/>
              </a:rPr>
              <a:t>StudentProfile</a:t>
            </a:r>
            <a:r>
              <a:rPr lang="en-US" dirty="0">
                <a:effectLst/>
              </a:rPr>
              <a:t>, Integer&gt; o1,</a:t>
            </a:r>
            <a:br>
              <a:rPr lang="en-US" dirty="0">
                <a:effectLst/>
              </a:rPr>
            </a:br>
            <a:r>
              <a:rPr lang="en-US" dirty="0">
                <a:effectLst/>
              </a:rPr>
              <a:t>                               </a:t>
            </a:r>
            <a:r>
              <a:rPr lang="en-US" dirty="0" err="1">
                <a:effectLst/>
              </a:rPr>
              <a:t>Map.Entry</a:t>
            </a:r>
            <a:r>
              <a:rPr lang="en-US" dirty="0">
                <a:effectLst/>
              </a:rPr>
              <a:t>&lt;</a:t>
            </a:r>
            <a:r>
              <a:rPr lang="en-US" dirty="0" err="1">
                <a:effectLst/>
              </a:rPr>
              <a:t>StudentProfile</a:t>
            </a:r>
            <a:r>
              <a:rPr lang="en-US" dirty="0">
                <a:effectLst/>
              </a:rPr>
              <a:t>, Integer&gt; o2)</a:t>
            </a:r>
            <a:br>
              <a:rPr lang="en-US" dirty="0">
                <a:effectLst/>
              </a:rPr>
            </a:br>
            <a:r>
              <a:rPr lang="en-US" dirty="0">
                <a:effectLst/>
              </a:rPr>
              <a:t>            {</a:t>
            </a:r>
            <a:br>
              <a:rPr lang="en-US" dirty="0">
                <a:effectLst/>
              </a:rPr>
            </a:br>
            <a:r>
              <a:rPr lang="en-US" dirty="0">
                <a:effectLst/>
              </a:rPr>
              <a:t>                return (o1.getValue()).</a:t>
            </a:r>
            <a:r>
              <a:rPr lang="en-US" dirty="0" err="1">
                <a:effectLst/>
              </a:rPr>
              <a:t>compareTo</a:t>
            </a:r>
            <a:r>
              <a:rPr lang="en-US" dirty="0">
                <a:effectLst/>
              </a:rPr>
              <a:t>(o2.getValue());</a:t>
            </a:r>
            <a:br>
              <a:rPr lang="en-US" dirty="0">
                <a:effectLst/>
              </a:rPr>
            </a:br>
            <a:r>
              <a:rPr lang="en-US" dirty="0">
                <a:effectLst/>
              </a:rPr>
              <a:t>            }</a:t>
            </a:r>
            <a:br>
              <a:rPr lang="en-US" dirty="0">
                <a:effectLst/>
              </a:rPr>
            </a:br>
            <a:r>
              <a:rPr lang="en-US" dirty="0">
                <a:effectLst/>
              </a:rPr>
              <a:t>        });        HashMap&lt;</a:t>
            </a:r>
            <a:r>
              <a:rPr lang="en-US" dirty="0" err="1">
                <a:effectLst/>
              </a:rPr>
              <a:t>StudentProfile</a:t>
            </a:r>
            <a:r>
              <a:rPr lang="en-US" dirty="0">
                <a:effectLst/>
              </a:rPr>
              <a:t>, Integer&gt; temp = new </a:t>
            </a:r>
            <a:r>
              <a:rPr lang="en-US" dirty="0" err="1">
                <a:effectLst/>
              </a:rPr>
              <a:t>LinkedHashMap</a:t>
            </a:r>
            <a:r>
              <a:rPr lang="en-US" dirty="0">
                <a:effectLst/>
              </a:rPr>
              <a:t>&lt;</a:t>
            </a:r>
            <a:r>
              <a:rPr lang="en-US" dirty="0" err="1">
                <a:effectLst/>
              </a:rPr>
              <a:t>StudentProfile</a:t>
            </a:r>
            <a:r>
              <a:rPr lang="en-US" dirty="0">
                <a:effectLst/>
              </a:rPr>
              <a:t>, Integer&gt;();</a:t>
            </a:r>
            <a:br>
              <a:rPr lang="en-US" dirty="0">
                <a:effectLst/>
              </a:rPr>
            </a:br>
            <a:r>
              <a:rPr lang="en-US" dirty="0">
                <a:effectLst/>
              </a:rPr>
              <a:t>        for (</a:t>
            </a:r>
            <a:r>
              <a:rPr lang="en-US" dirty="0" err="1">
                <a:effectLst/>
              </a:rPr>
              <a:t>Map.Entry</a:t>
            </a:r>
            <a:r>
              <a:rPr lang="en-US" dirty="0">
                <a:effectLst/>
              </a:rPr>
              <a:t>&lt;</a:t>
            </a:r>
            <a:r>
              <a:rPr lang="en-US" dirty="0" err="1">
                <a:effectLst/>
              </a:rPr>
              <a:t>StudentProfile</a:t>
            </a:r>
            <a:r>
              <a:rPr lang="en-US" dirty="0">
                <a:effectLst/>
              </a:rPr>
              <a:t>, Integer&gt; aa : list) {</a:t>
            </a:r>
            <a:br>
              <a:rPr lang="en-US" dirty="0">
                <a:effectLst/>
              </a:rPr>
            </a:br>
            <a:r>
              <a:rPr lang="en-US" dirty="0">
                <a:effectLst/>
              </a:rPr>
              <a:t>            </a:t>
            </a:r>
            <a:r>
              <a:rPr lang="en-US" dirty="0" err="1">
                <a:effectLst/>
              </a:rPr>
              <a:t>temp.put</a:t>
            </a:r>
            <a:r>
              <a:rPr lang="en-US" dirty="0">
                <a:effectLst/>
              </a:rPr>
              <a:t>(</a:t>
            </a:r>
            <a:r>
              <a:rPr lang="en-US" dirty="0" err="1">
                <a:effectLst/>
              </a:rPr>
              <a:t>aa.getKey</a:t>
            </a:r>
            <a:r>
              <a:rPr lang="en-US" dirty="0">
                <a:effectLst/>
              </a:rPr>
              <a:t>(), </a:t>
            </a:r>
            <a:r>
              <a:rPr lang="en-US" dirty="0" err="1">
                <a:effectLst/>
              </a:rPr>
              <a:t>aa.getValue</a:t>
            </a:r>
            <a:r>
              <a:rPr lang="en-US" dirty="0">
                <a:effectLst/>
              </a:rPr>
              <a:t>());</a:t>
            </a:r>
            <a:br>
              <a:rPr lang="en-US" dirty="0">
                <a:effectLst/>
              </a:rPr>
            </a:br>
            <a:r>
              <a:rPr lang="en-US" dirty="0">
                <a:effectLst/>
              </a:rPr>
              <a:t>        }        return temp;    }</a:t>
            </a:r>
          </a:p>
          <a:p>
            <a:pPr marL="0" indent="0">
              <a:buNone/>
            </a:pPr>
            <a:endParaRPr lang="en-US" dirty="0">
              <a:effectLst/>
            </a:endParaRPr>
          </a:p>
          <a:p>
            <a:endParaRPr lang="en-US" dirty="0"/>
          </a:p>
        </p:txBody>
      </p:sp>
    </p:spTree>
    <p:extLst>
      <p:ext uri="{BB962C8B-B14F-4D97-AF65-F5344CB8AC3E}">
        <p14:creationId xmlns:p14="http://schemas.microsoft.com/office/powerpoint/2010/main" val="39569313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598</TotalTime>
  <Words>2361</Words>
  <Application>Microsoft Office PowerPoint</Application>
  <PresentationFormat>Widescreen</PresentationFormat>
  <Paragraphs>70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Northeastern University</vt:lpstr>
      <vt:lpstr>University Model </vt:lpstr>
      <vt:lpstr>Computation of Feedback for the Faculty.</vt:lpstr>
      <vt:lpstr>Code Snippet for faculty feedback:</vt:lpstr>
      <vt:lpstr>CGPA for Student:</vt:lpstr>
      <vt:lpstr>Code Snippet for calculating CGPA:</vt:lpstr>
      <vt:lpstr>How to improve the quality of education by keeping up with the industry trends.</vt:lpstr>
      <vt:lpstr>Track the jobs and Promotions Students get</vt:lpstr>
      <vt:lpstr>Ranking the students based on the promotions.</vt:lpstr>
      <vt:lpstr>Ranking the Students based on GPA</vt:lpstr>
      <vt:lpstr>Computing the most Popular course</vt:lpstr>
      <vt:lpstr>Relevance of Courses to Graduate Growth</vt:lpstr>
      <vt:lpstr>The code snippet for compute the Relevance of the Courses is as below</vt:lpstr>
      <vt:lpstr>Relation between GPA and industrial Success.</vt:lpstr>
      <vt:lpstr>Ranking the institutions based on the the industrial growth.</vt:lpstr>
      <vt:lpstr>Computing the Quality of education the institution has provided.</vt:lpstr>
      <vt:lpstr>Ranking system of educational institute</vt:lpstr>
      <vt:lpstr>Creation and updating the University Model</vt:lpstr>
      <vt:lpstr>PowerPoint Presentation</vt:lpstr>
      <vt:lpstr>PowerPoint Presentation</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Univeristy</dc:title>
  <dc:creator>deepikachudi16@outlook.com</dc:creator>
  <cp:lastModifiedBy>deepikachudi16@outlook.com</cp:lastModifiedBy>
  <cp:revision>31</cp:revision>
  <dcterms:created xsi:type="dcterms:W3CDTF">2021-03-21T17:22:57Z</dcterms:created>
  <dcterms:modified xsi:type="dcterms:W3CDTF">2021-03-22T03:27:34Z</dcterms:modified>
</cp:coreProperties>
</file>