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8" r:id="rId3"/>
    <p:sldId id="259" r:id="rId4"/>
    <p:sldId id="266" r:id="rId5"/>
    <p:sldId id="264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AD8FB-D381-4704-8FC9-E68684AD1780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99257-C9A0-4593-AFAA-0C9D82EED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99257-C9A0-4593-AFAA-0C9D82EEDBD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-Organized by RGPV,CII &amp; Young Indians, Bhopal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MP Tech Innovation Challenge 2019</a:t>
            </a:r>
            <a:endParaRPr lang="en-US" dirty="0"/>
          </a:p>
        </p:txBody>
      </p:sp>
      <p:pic>
        <p:nvPicPr>
          <p:cNvPr id="1026" name="Picture 2" descr="C:\Documents and Settings\Administrator\Desktop\AISECT Scope\CII YI\Tech Innovation Challenge 2016\RGPV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114800"/>
            <a:ext cx="1322990" cy="1407952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Desktop\AISECT Scope\CII YI\Tech Innovation Challenge 2016\CII 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4191000"/>
            <a:ext cx="3943350" cy="1162050"/>
          </a:xfrm>
          <a:prstGeom prst="rect">
            <a:avLst/>
          </a:prstGeom>
          <a:noFill/>
        </p:spPr>
      </p:pic>
      <p:pic>
        <p:nvPicPr>
          <p:cNvPr id="1028" name="Picture 4" descr="C:\Documents and Settings\Administrator\Desktop\AISECT Scope\CII YI\Tech Innovation Challenge 2016\Logo YI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3962400"/>
            <a:ext cx="1485900" cy="1485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794" y="285728"/>
            <a:ext cx="7215206" cy="642942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 Black" pitchFamily="34" charset="0"/>
              </a:rPr>
              <a:t>COSTING OF PROJECT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57224" y="1071546"/>
            <a:ext cx="7772400" cy="578645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b="1" dirty="0" smtClean="0">
                <a:solidFill>
                  <a:srgbClr val="FF0000"/>
                </a:solidFill>
                <a:latin typeface="Arial Black" pitchFamily="34" charset="0"/>
              </a:rPr>
              <a:t>                    INITIAL COST INCLUDES</a:t>
            </a:r>
          </a:p>
          <a:p>
            <a:pPr>
              <a:buNone/>
            </a:pPr>
            <a:r>
              <a:rPr lang="en-GB" dirty="0" smtClean="0">
                <a:latin typeface="Arial Rounded MT Bold" pitchFamily="34" charset="0"/>
              </a:rPr>
              <a:t>1.Website Development and hosting</a:t>
            </a:r>
          </a:p>
          <a:p>
            <a:pPr>
              <a:buNone/>
            </a:pPr>
            <a:r>
              <a:rPr lang="en-GB" dirty="0" smtClean="0">
                <a:latin typeface="Arial Rounded MT Bold" pitchFamily="34" charset="0"/>
              </a:rPr>
              <a:t>2.Publicity</a:t>
            </a:r>
          </a:p>
          <a:p>
            <a:pPr>
              <a:buNone/>
            </a:pPr>
            <a:r>
              <a:rPr lang="en-GB" dirty="0" smtClean="0">
                <a:latin typeface="Arial Black" pitchFamily="34" charset="0"/>
              </a:rPr>
              <a:t>                      </a:t>
            </a:r>
            <a:r>
              <a:rPr lang="en-GB" b="1" dirty="0" smtClean="0">
                <a:solidFill>
                  <a:srgbClr val="FF0000"/>
                </a:solidFill>
                <a:latin typeface="Arial Black" pitchFamily="34" charset="0"/>
              </a:rPr>
              <a:t>RECCURING COST</a:t>
            </a:r>
          </a:p>
          <a:p>
            <a:pPr>
              <a:buNone/>
            </a:pPr>
            <a:r>
              <a:rPr lang="en-GB" dirty="0" smtClean="0">
                <a:latin typeface="Arial Rounded MT Bold" pitchFamily="34" charset="0"/>
              </a:rPr>
              <a:t>1.Payment of CR</a:t>
            </a:r>
          </a:p>
          <a:p>
            <a:pPr>
              <a:buNone/>
            </a:pPr>
            <a:r>
              <a:rPr lang="en-GB" dirty="0" smtClean="0">
                <a:latin typeface="Arial Rounded MT Bold" pitchFamily="34" charset="0"/>
              </a:rPr>
              <a:t>2.Publicity</a:t>
            </a:r>
          </a:p>
          <a:p>
            <a:pPr>
              <a:buNone/>
            </a:pPr>
            <a:r>
              <a:rPr lang="en-GB" dirty="0" smtClean="0">
                <a:latin typeface="Arial Rounded MT Bold" pitchFamily="34" charset="0"/>
              </a:rPr>
              <a:t>3.Rent for store house</a:t>
            </a: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  <a:latin typeface="Arial Rounded MT Bold" pitchFamily="34" charset="0"/>
              </a:rPr>
              <a:t>                              </a:t>
            </a:r>
            <a:r>
              <a:rPr lang="en-GB" b="1" dirty="0" smtClean="0">
                <a:solidFill>
                  <a:srgbClr val="FF0000"/>
                </a:solidFill>
                <a:latin typeface="Arial Black" pitchFamily="34" charset="0"/>
              </a:rPr>
              <a:t>FUND RAISING</a:t>
            </a:r>
          </a:p>
          <a:p>
            <a:pPr>
              <a:buNone/>
            </a:pPr>
            <a:r>
              <a:rPr lang="en-GB" dirty="0" smtClean="0">
                <a:latin typeface="Arial Rounded MT Bold" pitchFamily="34" charset="0"/>
              </a:rPr>
              <a:t>1.From smart city OR Nagar Nigam</a:t>
            </a:r>
          </a:p>
          <a:p>
            <a:pPr>
              <a:buNone/>
            </a:pPr>
            <a:r>
              <a:rPr lang="en-GB" dirty="0" smtClean="0">
                <a:latin typeface="Arial Rounded MT Bold" pitchFamily="34" charset="0"/>
              </a:rPr>
              <a:t>2. Donation</a:t>
            </a:r>
          </a:p>
          <a:p>
            <a:pPr>
              <a:buNone/>
            </a:pPr>
            <a:endParaRPr lang="en-GB" dirty="0" smtClean="0">
              <a:latin typeface="Arial Rounded MT Bold" pitchFamily="34" charset="0"/>
            </a:endParaRPr>
          </a:p>
          <a:p>
            <a:pPr>
              <a:buNone/>
            </a:pPr>
            <a:r>
              <a:rPr lang="en-GB" sz="4100" dirty="0" smtClean="0">
                <a:latin typeface="Arial Black" pitchFamily="34" charset="0"/>
              </a:rPr>
              <a:t>            </a:t>
            </a:r>
            <a:r>
              <a:rPr lang="en-GB" sz="4100" b="1" dirty="0" smtClean="0">
                <a:solidFill>
                  <a:srgbClr val="0070C0"/>
                </a:solidFill>
                <a:latin typeface="Arial Black" pitchFamily="34" charset="0"/>
              </a:rPr>
              <a:t>MARKETING</a:t>
            </a:r>
          </a:p>
          <a:p>
            <a:pPr>
              <a:buNone/>
            </a:pPr>
            <a:r>
              <a:rPr lang="en-GB" sz="4100" b="1" dirty="0">
                <a:solidFill>
                  <a:srgbClr val="0070C0"/>
                </a:solidFill>
                <a:latin typeface="Arial Black" pitchFamily="34" charset="0"/>
              </a:rPr>
              <a:t>	</a:t>
            </a:r>
            <a:r>
              <a:rPr lang="en-GB" sz="4100" b="1" dirty="0" smtClean="0">
                <a:solidFill>
                  <a:srgbClr val="0070C0"/>
                </a:solidFill>
                <a:latin typeface="Arial Black" pitchFamily="34" charset="0"/>
              </a:rPr>
              <a:t>		</a:t>
            </a:r>
            <a:r>
              <a:rPr lang="en-GB" sz="3200" b="1" dirty="0" smtClean="0">
                <a:solidFill>
                  <a:srgbClr val="FF0000"/>
                </a:solidFill>
                <a:latin typeface="Arial Rounded MT Bold" pitchFamily="34" charset="0"/>
              </a:rPr>
              <a:t>    </a:t>
            </a:r>
            <a:r>
              <a:rPr lang="en-GB" sz="3200" b="1" dirty="0" smtClean="0">
                <a:solidFill>
                  <a:srgbClr val="FF0000"/>
                </a:solidFill>
                <a:latin typeface="Arial Black" pitchFamily="34" charset="0"/>
              </a:rPr>
              <a:t>PUBLICITY</a:t>
            </a:r>
          </a:p>
          <a:p>
            <a:pPr>
              <a:buNone/>
            </a:pPr>
            <a:r>
              <a:rPr lang="en-GB" sz="3200" dirty="0" smtClean="0">
                <a:latin typeface="Arial Rounded MT Bold" pitchFamily="34" charset="0"/>
              </a:rPr>
              <a:t> </a:t>
            </a:r>
            <a:r>
              <a:rPr lang="en-GB" dirty="0" smtClean="0">
                <a:latin typeface="Arial Rounded MT Bold" pitchFamily="34" charset="0"/>
              </a:rPr>
              <a:t>Advertisement</a:t>
            </a:r>
            <a:r>
              <a:rPr lang="en-GB" sz="3200" dirty="0" smtClean="0">
                <a:latin typeface="Arial Rounded MT Bold" pitchFamily="34" charset="0"/>
              </a:rPr>
              <a:t> </a:t>
            </a:r>
            <a:r>
              <a:rPr lang="en-GB" dirty="0">
                <a:latin typeface="Arial Rounded MT Bold" pitchFamily="34" charset="0"/>
              </a:rPr>
              <a:t>on radio </a:t>
            </a:r>
            <a:r>
              <a:rPr lang="en-GB" dirty="0" smtClean="0">
                <a:latin typeface="Arial Rounded MT Bold" pitchFamily="34" charset="0"/>
              </a:rPr>
              <a:t>FM supported by </a:t>
            </a:r>
            <a:r>
              <a:rPr lang="en-GB" dirty="0">
                <a:latin typeface="Arial Rounded MT Bold" pitchFamily="34" charset="0"/>
              </a:rPr>
              <a:t>N</a:t>
            </a:r>
            <a:r>
              <a:rPr lang="en-GB" dirty="0" smtClean="0">
                <a:latin typeface="Arial Rounded MT Bold" pitchFamily="34" charset="0"/>
              </a:rPr>
              <a:t>agar </a:t>
            </a:r>
            <a:r>
              <a:rPr lang="en-GB" dirty="0">
                <a:latin typeface="Arial Rounded MT Bold" pitchFamily="34" charset="0"/>
              </a:rPr>
              <a:t>N</a:t>
            </a:r>
            <a:r>
              <a:rPr lang="en-GB" dirty="0" smtClean="0">
                <a:latin typeface="Arial Rounded MT Bold" pitchFamily="34" charset="0"/>
              </a:rPr>
              <a:t>igam or smart city </a:t>
            </a:r>
          </a:p>
          <a:p>
            <a:pPr>
              <a:buNone/>
            </a:pPr>
            <a:r>
              <a:rPr lang="en-GB" dirty="0" smtClean="0">
                <a:latin typeface="Arial Rounded MT Bold" pitchFamily="34" charset="0"/>
              </a:rPr>
              <a:t>Audio stream played by daily solid waste collection vans.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3200400"/>
            <a:ext cx="6400800" cy="3108920"/>
          </a:xfrm>
        </p:spPr>
        <p:txBody>
          <a:bodyPr>
            <a:normAutofit fontScale="77500" lnSpcReduction="20000"/>
          </a:bodyPr>
          <a:lstStyle/>
          <a:p>
            <a:r>
              <a:rPr lang="en-GB" sz="3200" b="1" dirty="0" err="1" smtClean="0">
                <a:solidFill>
                  <a:srgbClr val="FF0000"/>
                </a:solidFill>
                <a:latin typeface="Algerian" pitchFamily="82" charset="0"/>
              </a:rPr>
              <a:t>Kalaniketan</a:t>
            </a:r>
            <a:r>
              <a:rPr lang="en-GB" sz="3200" b="1" dirty="0" smtClean="0">
                <a:solidFill>
                  <a:srgbClr val="FF0000"/>
                </a:solidFill>
                <a:latin typeface="Algerian" pitchFamily="82" charset="0"/>
              </a:rPr>
              <a:t>  polytechnic college  </a:t>
            </a:r>
            <a:r>
              <a:rPr lang="en-GB" sz="3200" b="1" dirty="0" err="1" smtClean="0">
                <a:solidFill>
                  <a:srgbClr val="FF0000"/>
                </a:solidFill>
                <a:latin typeface="Algerian" pitchFamily="82" charset="0"/>
              </a:rPr>
              <a:t>jabalpur</a:t>
            </a:r>
            <a:endParaRPr lang="en-GB" sz="3200" b="1" dirty="0" smtClean="0">
              <a:solidFill>
                <a:srgbClr val="FF0000"/>
              </a:solidFill>
              <a:latin typeface="Algerian" pitchFamily="82" charset="0"/>
            </a:endParaRPr>
          </a:p>
          <a:p>
            <a:endParaRPr lang="en-US" b="1" dirty="0" smtClean="0">
              <a:solidFill>
                <a:schemeClr val="tx1"/>
              </a:solidFill>
              <a:latin typeface="Algerian" pitchFamily="82" charset="0"/>
            </a:endParaRPr>
          </a:p>
          <a:p>
            <a:r>
              <a:rPr lang="en-GB" sz="2800" b="1" dirty="0" err="1" smtClean="0">
                <a:solidFill>
                  <a:schemeClr val="tx1"/>
                </a:solidFill>
                <a:latin typeface="Algerian" pitchFamily="82" charset="0"/>
              </a:rPr>
              <a:t>Rahul</a:t>
            </a:r>
            <a:r>
              <a:rPr lang="en-GB" sz="2800" b="1" dirty="0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lang="en-GB" sz="2800" b="1" dirty="0" err="1" smtClean="0">
                <a:solidFill>
                  <a:schemeClr val="tx1"/>
                </a:solidFill>
                <a:latin typeface="Algerian" pitchFamily="82" charset="0"/>
              </a:rPr>
              <a:t>Chelani</a:t>
            </a:r>
            <a:endParaRPr lang="en-GB" sz="2800" b="1" dirty="0" smtClean="0">
              <a:solidFill>
                <a:schemeClr val="tx1"/>
              </a:solidFill>
              <a:latin typeface="Algerian" pitchFamily="82" charset="0"/>
            </a:endParaRPr>
          </a:p>
          <a:p>
            <a:r>
              <a:rPr lang="en-GB" sz="2800" b="1" dirty="0" err="1" smtClean="0">
                <a:solidFill>
                  <a:schemeClr val="tx1"/>
                </a:solidFill>
                <a:latin typeface="Algerian" pitchFamily="82" charset="0"/>
              </a:rPr>
              <a:t>Bipin</a:t>
            </a:r>
            <a:r>
              <a:rPr lang="en-GB" sz="2800" b="1" dirty="0" smtClean="0">
                <a:solidFill>
                  <a:schemeClr val="tx1"/>
                </a:solidFill>
                <a:latin typeface="Algerian" pitchFamily="82" charset="0"/>
              </a:rPr>
              <a:t> Pal</a:t>
            </a:r>
          </a:p>
          <a:p>
            <a:r>
              <a:rPr lang="en-GB" sz="2800" b="1" dirty="0" err="1" smtClean="0">
                <a:solidFill>
                  <a:schemeClr val="tx1"/>
                </a:solidFill>
                <a:latin typeface="Algerian" pitchFamily="82" charset="0"/>
              </a:rPr>
              <a:t>Satvik</a:t>
            </a:r>
            <a:r>
              <a:rPr lang="en-GB" sz="2800" b="1" dirty="0" smtClean="0">
                <a:solidFill>
                  <a:schemeClr val="tx1"/>
                </a:solidFill>
                <a:latin typeface="Algerian" pitchFamily="82" charset="0"/>
              </a:rPr>
              <a:t> Pare</a:t>
            </a:r>
          </a:p>
          <a:p>
            <a:r>
              <a:rPr lang="en-GB" sz="2800" b="1" dirty="0" err="1" smtClean="0">
                <a:solidFill>
                  <a:schemeClr val="tx1"/>
                </a:solidFill>
                <a:latin typeface="Algerian" pitchFamily="82" charset="0"/>
              </a:rPr>
              <a:t>Surendra</a:t>
            </a:r>
            <a:r>
              <a:rPr lang="en-GB" sz="2800" b="1" dirty="0" smtClean="0">
                <a:solidFill>
                  <a:schemeClr val="tx1"/>
                </a:solidFill>
                <a:latin typeface="Algerian" pitchFamily="82" charset="0"/>
              </a:rPr>
              <a:t> Rajput</a:t>
            </a:r>
          </a:p>
          <a:p>
            <a:endParaRPr lang="en-GB" sz="2800" b="1" dirty="0" smtClean="0">
              <a:solidFill>
                <a:schemeClr val="tx1"/>
              </a:solidFill>
              <a:latin typeface="Algerian" pitchFamily="82" charset="0"/>
            </a:endParaRPr>
          </a:p>
          <a:p>
            <a:r>
              <a:rPr lang="en-GB" sz="2800" b="1" dirty="0" smtClean="0">
                <a:solidFill>
                  <a:schemeClr val="tx1"/>
                </a:solidFill>
                <a:latin typeface="Algerian" pitchFamily="82" charset="0"/>
              </a:rPr>
              <a:t>GUIDED BY:DR. JYOTI GUPTA</a:t>
            </a:r>
          </a:p>
          <a:p>
            <a:endParaRPr lang="en-GB" sz="2800" b="1" dirty="0" smtClean="0">
              <a:solidFill>
                <a:schemeClr val="tx1"/>
              </a:solidFill>
              <a:latin typeface="Algerian" pitchFamily="82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 smtClean="0"/>
              <a:t>A Presentation on "Topic"</a:t>
            </a:r>
            <a:br>
              <a:rPr dirty="0" smtClean="0"/>
            </a:br>
            <a:r>
              <a:rPr sz="6000" b="1" dirty="0" smtClean="0"/>
              <a:t>E-GARBIN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465042"/>
            <a:ext cx="77724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Franklin Gothic Demi" pitchFamily="34" charset="0"/>
              </a:rPr>
              <a:t>     Need Identification</a:t>
            </a:r>
            <a:endParaRPr lang="en-US" sz="3200" b="1" dirty="0">
              <a:solidFill>
                <a:srgbClr val="0070C0"/>
              </a:solidFill>
              <a:latin typeface="Franklin Gothic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692696"/>
            <a:ext cx="8579296" cy="61178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3000" b="1" dirty="0" smtClean="0">
                <a:solidFill>
                  <a:srgbClr val="FF0000"/>
                </a:solidFill>
                <a:latin typeface="Franklin Gothic Demi" pitchFamily="34" charset="0"/>
              </a:rPr>
              <a:t>WHAT’S E-WASTE</a:t>
            </a:r>
          </a:p>
          <a:p>
            <a:r>
              <a:rPr lang="en-US" sz="2200" dirty="0" smtClean="0">
                <a:latin typeface="Franklin Gothic Demi" pitchFamily="34" charset="0"/>
              </a:rPr>
              <a:t>E-waste has been defined as “waste electrical and electronic equipment, whole or in part or rejects from repair process, which are intended to be discarded”. </a:t>
            </a:r>
          </a:p>
          <a:p>
            <a:endParaRPr lang="en-US" b="1" dirty="0" smtClean="0">
              <a:latin typeface="Franklin Gothic Dem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20888"/>
            <a:ext cx="6120680" cy="4437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41" y="274638"/>
            <a:ext cx="8197475" cy="117872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Survey on Domestic E Waste Management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104654"/>
            <a:ext cx="4032448" cy="21326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1" y="4077072"/>
            <a:ext cx="4885107" cy="1997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454" y="1628799"/>
            <a:ext cx="4309042" cy="20910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1" y="1556792"/>
            <a:ext cx="4303134" cy="206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87009"/>
            <a:ext cx="3744416" cy="753616"/>
          </a:xfrm>
        </p:spPr>
        <p:txBody>
          <a:bodyPr>
            <a:normAutofit fontScale="90000"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 Black" pitchFamily="34" charset="0"/>
              </a:rPr>
              <a:t>Problem analysis</a:t>
            </a:r>
            <a:endParaRPr lang="en-US" sz="3200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36712"/>
            <a:ext cx="7772400" cy="5183088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Arial Rounded MT Bold" pitchFamily="34" charset="0"/>
              </a:rPr>
              <a:t>We performed a survey in our city by using </a:t>
            </a:r>
            <a:r>
              <a:rPr lang="en-GB" sz="2400" dirty="0">
                <a:latin typeface="Arial Rounded MT Bold" pitchFamily="34" charset="0"/>
              </a:rPr>
              <a:t>G</a:t>
            </a:r>
            <a:r>
              <a:rPr lang="en-GB" sz="2400" dirty="0" smtClean="0">
                <a:latin typeface="Arial Rounded MT Bold" pitchFamily="34" charset="0"/>
              </a:rPr>
              <a:t>oogle forms.</a:t>
            </a:r>
          </a:p>
          <a:p>
            <a:r>
              <a:rPr lang="en-GB" sz="2400" dirty="0" smtClean="0">
                <a:latin typeface="Arial Rounded MT Bold" pitchFamily="34" charset="0"/>
              </a:rPr>
              <a:t>The analysis of survey shows that E Waste is lying in every home &amp; office.</a:t>
            </a:r>
          </a:p>
          <a:p>
            <a:r>
              <a:rPr lang="en-GB" sz="2400" dirty="0" smtClean="0">
                <a:latin typeface="Arial Rounded MT Bold" pitchFamily="34" charset="0"/>
              </a:rPr>
              <a:t>The main problem is collection of E Waste.</a:t>
            </a:r>
          </a:p>
          <a:p>
            <a:r>
              <a:rPr lang="en-GB" sz="2400" dirty="0" smtClean="0">
                <a:latin typeface="Arial Rounded MT Bold" pitchFamily="34" charset="0"/>
              </a:rPr>
              <a:t>E-Waste is generated approx. twice every year in each Customer’s home.</a:t>
            </a:r>
          </a:p>
          <a:p>
            <a:pPr marL="0" indent="0">
              <a:buNone/>
            </a:pPr>
            <a:endParaRPr lang="en-GB" sz="2400" dirty="0" smtClean="0">
              <a:latin typeface="Arial Rounded MT Bol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36" y="4021832"/>
            <a:ext cx="3762571" cy="2088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8" y="4023320"/>
            <a:ext cx="3995936" cy="2086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36" y="0"/>
            <a:ext cx="7772400" cy="121442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Franklin Gothic Demi" pitchFamily="34" charset="0"/>
              </a:rPr>
              <a:t>The Project/Innovation</a:t>
            </a:r>
            <a:endParaRPr lang="en-US" sz="3600" b="1" dirty="0">
              <a:solidFill>
                <a:srgbClr val="0070C0"/>
              </a:solidFill>
              <a:latin typeface="Franklin Gothic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53034"/>
          </a:xfrm>
        </p:spPr>
        <p:txBody>
          <a:bodyPr>
            <a:normAutofit fontScale="85000" lnSpcReduction="20000"/>
          </a:bodyPr>
          <a:lstStyle/>
          <a:p>
            <a:pPr lvl="8"/>
            <a:r>
              <a:rPr lang="en-US" sz="3800" b="1" dirty="0" smtClean="0">
                <a:solidFill>
                  <a:srgbClr val="FF0000"/>
                </a:solidFill>
                <a:latin typeface="Franklin Gothic Demi" pitchFamily="34" charset="0"/>
              </a:rPr>
              <a:t>THE PROJECT</a:t>
            </a:r>
            <a:endParaRPr lang="en-US" sz="3800" dirty="0" smtClean="0">
              <a:solidFill>
                <a:srgbClr val="FF0000"/>
              </a:solidFill>
              <a:latin typeface="Franklin Gothic Demi" pitchFamily="34" charset="0"/>
            </a:endParaRPr>
          </a:p>
          <a:p>
            <a:r>
              <a:rPr lang="en-US" dirty="0" smtClean="0">
                <a:latin typeface="Franklin Gothic Demi" pitchFamily="34" charset="0"/>
              </a:rPr>
              <a:t> “E GARBIN” is a project which is working for E-waste management. </a:t>
            </a:r>
          </a:p>
          <a:p>
            <a:r>
              <a:rPr lang="en-US" dirty="0" smtClean="0">
                <a:latin typeface="Franklin Gothic Demi" pitchFamily="34" charset="0"/>
              </a:rPr>
              <a:t>“E GARBIN” works for electronic equipment consumers. We tell people what is E-waste, we tell people about hazards of E-waste  </a:t>
            </a:r>
          </a:p>
          <a:p>
            <a:r>
              <a:rPr lang="en-US" dirty="0" smtClean="0">
                <a:latin typeface="Franklin Gothic Demi" pitchFamily="34" charset="0"/>
              </a:rPr>
              <a:t>We Collect E-waste from homes and offices on call basis.</a:t>
            </a:r>
          </a:p>
          <a:p>
            <a:endParaRPr lang="en-US" b="1" dirty="0" smtClean="0">
              <a:latin typeface="Franklin Gothic Demi" pitchFamily="34" charset="0"/>
            </a:endParaRPr>
          </a:p>
          <a:p>
            <a:pPr lvl="8"/>
            <a:r>
              <a:rPr lang="en-US" sz="4100" b="1" dirty="0" smtClean="0">
                <a:solidFill>
                  <a:srgbClr val="FF0000"/>
                </a:solidFill>
                <a:latin typeface="Franklin Gothic Demi" pitchFamily="34" charset="0"/>
              </a:rPr>
              <a:t>INNOVATION</a:t>
            </a:r>
          </a:p>
          <a:p>
            <a:r>
              <a:rPr lang="en-GB" dirty="0" smtClean="0">
                <a:latin typeface="Franklin Gothic Demi" pitchFamily="34" charset="0"/>
              </a:rPr>
              <a:t>We are using interactive WEBSITE for enquiry and logistic.</a:t>
            </a:r>
            <a:endParaRPr lang="en-US" dirty="0" smtClean="0">
              <a:latin typeface="Franklin Gothic Demi" pitchFamily="34" charset="0"/>
            </a:endParaRPr>
          </a:p>
          <a:p>
            <a:r>
              <a:rPr lang="en-US" dirty="0" smtClean="0">
                <a:latin typeface="Franklin Gothic Demi" pitchFamily="34" charset="0"/>
              </a:rPr>
              <a:t>We give people e-vouchers to motivate them to remove E-waste from their homes which they can redeem from specified shops.</a:t>
            </a:r>
          </a:p>
          <a:p>
            <a:r>
              <a:rPr lang="en-US" dirty="0" smtClean="0">
                <a:latin typeface="Franklin Gothic Demi" pitchFamily="34" charset="0"/>
              </a:rPr>
              <a:t>We also give admiration certificate to those people who give away E-waste free of cost.</a:t>
            </a: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Franklin Gothic Demi" pitchFamily="34" charset="0"/>
              </a:rPr>
              <a:t>Technical Aspects of Innovation</a:t>
            </a:r>
            <a:endParaRPr lang="en-US" sz="3600" b="1" dirty="0">
              <a:solidFill>
                <a:srgbClr val="0070C0"/>
              </a:solidFill>
              <a:latin typeface="Franklin Gothic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2400" dirty="0">
                <a:latin typeface="Arial Black" pitchFamily="34" charset="0"/>
              </a:rPr>
              <a:t> Our model </a:t>
            </a:r>
            <a:r>
              <a:rPr lang="en-GB" sz="2400" dirty="0" smtClean="0">
                <a:latin typeface="Arial Black" pitchFamily="34" charset="0"/>
              </a:rPr>
              <a:t>works </a:t>
            </a:r>
            <a:r>
              <a:rPr lang="en-GB" sz="2400" dirty="0">
                <a:latin typeface="Arial Black" pitchFamily="34" charset="0"/>
              </a:rPr>
              <a:t>on collection of E  Waste  on call basis.</a:t>
            </a:r>
          </a:p>
          <a:p>
            <a:pPr marL="0" indent="0">
              <a:buNone/>
            </a:pPr>
            <a:endParaRPr lang="en-GB" sz="2400" dirty="0">
              <a:latin typeface="Arial Black" pitchFamily="34" charset="0"/>
            </a:endParaRPr>
          </a:p>
          <a:p>
            <a:r>
              <a:rPr lang="en-GB" sz="2400" dirty="0" smtClean="0">
                <a:latin typeface="Arial Black" pitchFamily="34" charset="0"/>
              </a:rPr>
              <a:t>We have used IT Service ,</a:t>
            </a:r>
            <a:r>
              <a:rPr lang="en-GB" sz="2400" dirty="0" err="1" smtClean="0">
                <a:latin typeface="Arial Black" pitchFamily="34" charset="0"/>
              </a:rPr>
              <a:t>i.e</a:t>
            </a:r>
            <a:r>
              <a:rPr lang="en-GB" sz="2400" dirty="0" smtClean="0">
                <a:latin typeface="Arial Black" pitchFamily="34" charset="0"/>
              </a:rPr>
              <a:t>  WEBSITE for registering enquiry and logistic for collection of E Waste.</a:t>
            </a:r>
          </a:p>
          <a:p>
            <a:endParaRPr lang="en-GB" sz="2400" dirty="0" smtClean="0">
              <a:latin typeface="Arial Black" pitchFamily="34" charset="0"/>
            </a:endParaRPr>
          </a:p>
          <a:p>
            <a:r>
              <a:rPr lang="en-GB" sz="2400" dirty="0" smtClean="0">
                <a:latin typeface="Arial Black" pitchFamily="34" charset="0"/>
              </a:rPr>
              <a:t>Collection process is tracked by CALL ID.</a:t>
            </a:r>
          </a:p>
          <a:p>
            <a:endParaRPr lang="en-GB" sz="2400" dirty="0" smtClean="0">
              <a:latin typeface="Arial Black" pitchFamily="34" charset="0"/>
            </a:endParaRPr>
          </a:p>
          <a:p>
            <a:r>
              <a:rPr lang="en-GB" sz="2400" dirty="0" smtClean="0">
                <a:latin typeface="Arial Black" pitchFamily="34" charset="0"/>
              </a:rPr>
              <a:t>We send auto SMS for acknowledgement.</a:t>
            </a:r>
          </a:p>
          <a:p>
            <a:endParaRPr lang="en-GB" sz="2400" dirty="0" smtClean="0">
              <a:latin typeface="Arial Black" pitchFamily="34" charset="0"/>
            </a:endParaRPr>
          </a:p>
          <a:p>
            <a:r>
              <a:rPr lang="en-GB" sz="2400" dirty="0" smtClean="0">
                <a:latin typeface="Arial Black" pitchFamily="34" charset="0"/>
              </a:rPr>
              <a:t>We send E VOUCHER through SMS.</a:t>
            </a:r>
          </a:p>
          <a:p>
            <a:endParaRPr lang="en-GB" sz="2400" dirty="0" smtClean="0">
              <a:latin typeface="Arial Black" pitchFamily="34" charset="0"/>
            </a:endParaRPr>
          </a:p>
          <a:p>
            <a:r>
              <a:rPr lang="en-GB" sz="2400" dirty="0" smtClean="0">
                <a:latin typeface="Arial Black" pitchFamily="34" charset="0"/>
              </a:rPr>
              <a:t>We send E CERFICATE through email.</a:t>
            </a:r>
          </a:p>
          <a:p>
            <a:pPr>
              <a:buNone/>
            </a:pPr>
            <a:endParaRPr lang="en-US" sz="24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28"/>
            <a:ext cx="77724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Franklin Gothic Demi" pitchFamily="34" charset="0"/>
              </a:rPr>
              <a:t>The Working Model/Practical Aspect</a:t>
            </a:r>
            <a:endParaRPr lang="en-US" sz="3200" b="1" dirty="0">
              <a:solidFill>
                <a:srgbClr val="0070C0"/>
              </a:solidFill>
              <a:latin typeface="Franklin Gothic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71612"/>
            <a:ext cx="7772400" cy="492922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As mentioned we have created a Website which is working between team E-</a:t>
            </a:r>
            <a:r>
              <a:rPr lang="en-GB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garbin</a:t>
            </a: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and a Consumer.   </a:t>
            </a:r>
          </a:p>
          <a:p>
            <a:pPr>
              <a:buNone/>
            </a:pPr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We ask people to visit our website and request us for pick up by filling enquiry form.</a:t>
            </a:r>
          </a:p>
          <a:p>
            <a:pPr>
              <a:buNone/>
            </a:pPr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Then the CR will contact the costumer within 24 hours of their request.</a:t>
            </a:r>
          </a:p>
          <a:p>
            <a:pPr>
              <a:buNone/>
            </a:pPr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The CR will visit the home/office and get the E-waste pick up.</a:t>
            </a:r>
          </a:p>
          <a:p>
            <a:pPr>
              <a:buNone/>
            </a:pPr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We will also offer them E-voucher or E-certificate for their positive support towards environment.</a:t>
            </a: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Franklin Gothic Demi" pitchFamily="34" charset="0"/>
              </a:rPr>
              <a:t>Prospects of Commercialization(Includes Costing of Project &amp; Marketing Plan)</a:t>
            </a:r>
            <a:endParaRPr lang="en-US" sz="3200" b="1" dirty="0">
              <a:solidFill>
                <a:srgbClr val="0070C0"/>
              </a:solidFill>
              <a:latin typeface="Franklin Gothic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484784"/>
            <a:ext cx="7772400" cy="5112568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latin typeface="Bahnschrift SemiBold" pitchFamily="34" charset="0"/>
              </a:rPr>
              <a:t>E-</a:t>
            </a:r>
            <a:r>
              <a:rPr lang="en-GB" dirty="0" err="1" smtClean="0">
                <a:latin typeface="Bahnschrift SemiBold" pitchFamily="34" charset="0"/>
              </a:rPr>
              <a:t>Garbin</a:t>
            </a:r>
            <a:r>
              <a:rPr lang="en-GB" dirty="0" smtClean="0">
                <a:latin typeface="Bahnschrift SemiBold" pitchFamily="34" charset="0"/>
              </a:rPr>
              <a:t> is a no-profit no-loss project, which works for safety of environment.</a:t>
            </a:r>
          </a:p>
          <a:p>
            <a:r>
              <a:rPr lang="en-GB" dirty="0" smtClean="0">
                <a:latin typeface="Bahnschrift SemiBold" pitchFamily="34" charset="0"/>
              </a:rPr>
              <a:t>With  help of Jabalpur Smart city, it becomes more successful.</a:t>
            </a:r>
          </a:p>
          <a:p>
            <a:r>
              <a:rPr lang="en-GB" dirty="0" smtClean="0">
                <a:latin typeface="Bahnschrift SemiBold" pitchFamily="34" charset="0"/>
              </a:rPr>
              <a:t>The CRs will be paid on commission basis.</a:t>
            </a:r>
          </a:p>
          <a:p>
            <a:r>
              <a:rPr lang="en-GB" dirty="0" smtClean="0">
                <a:latin typeface="Bahnschrift SemiBold" pitchFamily="34" charset="0"/>
              </a:rPr>
              <a:t>Our college management has provided us a </a:t>
            </a:r>
            <a:r>
              <a:rPr lang="en-GB" dirty="0">
                <a:latin typeface="Bahnschrift SemiBold" pitchFamily="34" charset="0"/>
              </a:rPr>
              <a:t>S</a:t>
            </a:r>
            <a:r>
              <a:rPr lang="en-GB" dirty="0" smtClean="0">
                <a:latin typeface="Bahnschrift SemiBold" pitchFamily="34" charset="0"/>
              </a:rPr>
              <a:t>tore House for collected e-waste in our college campus.</a:t>
            </a:r>
          </a:p>
          <a:p>
            <a:r>
              <a:rPr lang="en-GB" dirty="0">
                <a:latin typeface="Bahnschrift SemiBold" pitchFamily="34" charset="0"/>
              </a:rPr>
              <a:t>The given E- vouchers can be redeemed at the specific shops for 10% -15% discount</a:t>
            </a:r>
            <a:r>
              <a:rPr lang="en-GB" dirty="0" smtClean="0">
                <a:latin typeface="Bahnschrift SemiBold" pitchFamily="34" charset="0"/>
              </a:rPr>
              <a:t>.</a:t>
            </a:r>
          </a:p>
          <a:p>
            <a:r>
              <a:rPr lang="en-GB" dirty="0" smtClean="0">
                <a:latin typeface="Bahnschrift SemiBold" pitchFamily="34" charset="0"/>
              </a:rPr>
              <a:t>The </a:t>
            </a:r>
            <a:r>
              <a:rPr lang="en-GB" dirty="0">
                <a:latin typeface="Bahnschrift SemiBold" pitchFamily="34" charset="0"/>
              </a:rPr>
              <a:t>Recycler will pick the collected E-waste every after the limit is reached</a:t>
            </a:r>
            <a:r>
              <a:rPr lang="en-GB" dirty="0" smtClean="0">
                <a:latin typeface="Bahnschrift SemiBold" pitchFamily="34" charset="0"/>
              </a:rPr>
              <a:t>.</a:t>
            </a:r>
            <a:endParaRPr lang="en-GB" dirty="0">
              <a:latin typeface="Bahnschrift SemiBold" pitchFamily="34" charset="0"/>
            </a:endParaRP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2421</TotalTime>
  <Words>515</Words>
  <Application>Microsoft Office PowerPoint</Application>
  <PresentationFormat>On-screen Show (4:3)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Algerian</vt:lpstr>
      <vt:lpstr>Arial</vt:lpstr>
      <vt:lpstr>Arial Black</vt:lpstr>
      <vt:lpstr>Arial Rounded MT Bold</vt:lpstr>
      <vt:lpstr>Bahnschrift SemiBold</vt:lpstr>
      <vt:lpstr>Calibri</vt:lpstr>
      <vt:lpstr>Franklin Gothic Book</vt:lpstr>
      <vt:lpstr>Franklin Gothic Demi</vt:lpstr>
      <vt:lpstr>Perpetua</vt:lpstr>
      <vt:lpstr>Wingdings 2</vt:lpstr>
      <vt:lpstr>Equity</vt:lpstr>
      <vt:lpstr>MP Tech Innovation Challenge 2019</vt:lpstr>
      <vt:lpstr>A Presentation on "Topic" E-GARBIN</vt:lpstr>
      <vt:lpstr>     Need Identification</vt:lpstr>
      <vt:lpstr>Survey on Domestic E Waste Management</vt:lpstr>
      <vt:lpstr>Problem analysis</vt:lpstr>
      <vt:lpstr>The Project/Innovation</vt:lpstr>
      <vt:lpstr>Technical Aspects of Innovation</vt:lpstr>
      <vt:lpstr>The Working Model/Practical Aspect</vt:lpstr>
      <vt:lpstr>Prospects of Commercialization(Includes Costing of Project &amp; Marketing Plan)</vt:lpstr>
      <vt:lpstr>COSTING OF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 Tech Innovation Contest 2016</dc:title>
  <dc:creator/>
  <cp:lastModifiedBy>Satvik Pare</cp:lastModifiedBy>
  <cp:revision>103</cp:revision>
  <dcterms:created xsi:type="dcterms:W3CDTF">2006-08-16T00:00:00Z</dcterms:created>
  <dcterms:modified xsi:type="dcterms:W3CDTF">2020-02-09T07:38:27Z</dcterms:modified>
</cp:coreProperties>
</file>