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60" r:id="rId6"/>
    <p:sldId id="259" r:id="rId7"/>
    <p:sldId id="262" r:id="rId8"/>
    <p:sldId id="261" r:id="rId9"/>
    <p:sldId id="263" r:id="rId10"/>
    <p:sldId id="265" r:id="rId11"/>
    <p:sldId id="279" r:id="rId12"/>
    <p:sldId id="280" r:id="rId13"/>
    <p:sldId id="281" r:id="rId14"/>
    <p:sldId id="264" r:id="rId15"/>
    <p:sldId id="266" r:id="rId16"/>
    <p:sldId id="268" r:id="rId17"/>
    <p:sldId id="269" r:id="rId18"/>
    <p:sldId id="270" r:id="rId19"/>
    <p:sldId id="271" r:id="rId20"/>
    <p:sldId id="267" r:id="rId21"/>
    <p:sldId id="273" r:id="rId22"/>
    <p:sldId id="274" r:id="rId23"/>
    <p:sldId id="275" r:id="rId24"/>
    <p:sldId id="276" r:id="rId25"/>
    <p:sldId id="272" r:id="rId26"/>
    <p:sldId id="283" r:id="rId27"/>
    <p:sldId id="284" r:id="rId28"/>
    <p:sldId id="277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plugins/chunks-webpack-plugin/" TargetMode="External"/><Relationship Id="rId7" Type="http://schemas.openxmlformats.org/officeDocument/2006/relationships/hyperlink" Target="https://webpack.js.org/plugins/copy-webpack-plugin" TargetMode="External"/><Relationship Id="rId2" Type="http://schemas.openxmlformats.org/officeDocument/2006/relationships/hyperlink" Target="https://webpack.js.org/plugins/banner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bpack.js.org/plugins/context-replacement-plugin" TargetMode="External"/><Relationship Id="rId5" Type="http://schemas.openxmlformats.org/officeDocument/2006/relationships/hyperlink" Target="https://webpack.js.org/plugins/compression-webpack-plugin" TargetMode="External"/><Relationship Id="rId4" Type="http://schemas.openxmlformats.org/officeDocument/2006/relationships/hyperlink" Target="https://webpack.js.org/plugins/commons-chunk-plugi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pack.js.org/plugins/ignore-plugin" TargetMode="External"/><Relationship Id="rId3" Type="http://schemas.openxmlformats.org/officeDocument/2006/relationships/hyperlink" Target="https://webpack.js.org/plugins/dll-plugin" TargetMode="External"/><Relationship Id="rId7" Type="http://schemas.openxmlformats.org/officeDocument/2006/relationships/hyperlink" Target="https://webpack.js.org/plugins/html-webpack-plugin" TargetMode="External"/><Relationship Id="rId2" Type="http://schemas.openxmlformats.org/officeDocument/2006/relationships/hyperlink" Target="https://webpack.js.org/plugins/define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bpack.js.org/plugins/hot-module-replacement-plugin" TargetMode="External"/><Relationship Id="rId5" Type="http://schemas.openxmlformats.org/officeDocument/2006/relationships/hyperlink" Target="https://webpack.js.org/plugins/eslint-webpack-plugin" TargetMode="External"/><Relationship Id="rId4" Type="http://schemas.openxmlformats.org/officeDocument/2006/relationships/hyperlink" Target="https://webpack.js.org/plugins/environment-plugin" TargetMode="External"/><Relationship Id="rId9" Type="http://schemas.openxmlformats.org/officeDocument/2006/relationships/hyperlink" Target="https://webpack.js.org/plugins/limit-chunk-count-plugi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plugins/mini-css-extract-plugin" TargetMode="External"/><Relationship Id="rId7" Type="http://schemas.openxmlformats.org/officeDocument/2006/relationships/hyperlink" Target="https://webpack.js.org/plugins/progress-plugin" TargetMode="External"/><Relationship Id="rId2" Type="http://schemas.openxmlformats.org/officeDocument/2006/relationships/hyperlink" Target="https://webpack.js.org/plugins/min-chunk-size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bpack.js.org/plugins/install-webpack-plugin" TargetMode="External"/><Relationship Id="rId5" Type="http://schemas.openxmlformats.org/officeDocument/2006/relationships/hyperlink" Target="https://webpack.js.org/plugins/normal-module-replacement-plugin" TargetMode="External"/><Relationship Id="rId4" Type="http://schemas.openxmlformats.org/officeDocument/2006/relationships/hyperlink" Target="https://webpack.js.org/configuration/optimization/#optimizationemitonerr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plugins/source-map-dev-tool-plugin" TargetMode="External"/><Relationship Id="rId2" Type="http://schemas.openxmlformats.org/officeDocument/2006/relationships/hyperlink" Target="https://webpack.js.org/plugins/provide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bpack.js.org/plugins/terser-webpack-plugin/" TargetMode="External"/><Relationship Id="rId5" Type="http://schemas.openxmlformats.org/officeDocument/2006/relationships/hyperlink" Target="https://webpack.js.org/plugins/svg-chunk-webpack-plugin/" TargetMode="External"/><Relationship Id="rId4" Type="http://schemas.openxmlformats.org/officeDocument/2006/relationships/hyperlink" Target="https://webpack.js.org/plugins/eval-source-map-dev-tool-plu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277" y="2064315"/>
            <a:ext cx="6815669" cy="1515533"/>
          </a:xfrm>
        </p:spPr>
        <p:txBody>
          <a:bodyPr/>
          <a:lstStyle/>
          <a:p>
            <a:r>
              <a:rPr lang="en-US" dirty="0" smtClean="0"/>
              <a:t>WEBPACK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3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785611"/>
            <a:ext cx="6725875" cy="52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1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Loaders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babel-loader: </a:t>
            </a:r>
            <a:r>
              <a:rPr lang="en-IN" dirty="0" err="1"/>
              <a:t>Transpiles</a:t>
            </a:r>
            <a:r>
              <a:rPr lang="en-IN" dirty="0"/>
              <a:t> modern JavaScript to older versions for compatibility.</a:t>
            </a:r>
          </a:p>
          <a:p>
            <a:r>
              <a:rPr lang="en-IN" dirty="0" err="1"/>
              <a:t>css</a:t>
            </a:r>
            <a:r>
              <a:rPr lang="en-IN" dirty="0"/>
              <a:t>-loader: Resolves @import and </a:t>
            </a:r>
            <a:r>
              <a:rPr lang="en-IN" dirty="0" err="1"/>
              <a:t>url</a:t>
            </a:r>
            <a:r>
              <a:rPr lang="en-IN" dirty="0"/>
              <a:t>() in CSS files.</a:t>
            </a:r>
          </a:p>
          <a:p>
            <a:r>
              <a:rPr lang="en-IN" dirty="0"/>
              <a:t>style-loader: Injects CSS into the DOM.</a:t>
            </a:r>
          </a:p>
          <a:p>
            <a:r>
              <a:rPr lang="en-IN" dirty="0"/>
              <a:t>sass-loader: Compiles Sass/SCSS files to CSS.</a:t>
            </a:r>
          </a:p>
          <a:p>
            <a:r>
              <a:rPr lang="en-IN" dirty="0"/>
              <a:t>less-loader: Compiles Less files to CSS.</a:t>
            </a:r>
          </a:p>
          <a:p>
            <a:r>
              <a:rPr lang="en-IN" dirty="0" err="1"/>
              <a:t>ts</a:t>
            </a:r>
            <a:r>
              <a:rPr lang="en-IN" dirty="0"/>
              <a:t>-loader: </a:t>
            </a:r>
            <a:r>
              <a:rPr lang="en-IN" dirty="0" err="1"/>
              <a:t>Transpiles</a:t>
            </a:r>
            <a:r>
              <a:rPr lang="en-IN" dirty="0"/>
              <a:t> </a:t>
            </a:r>
            <a:r>
              <a:rPr lang="en-IN" dirty="0" err="1"/>
              <a:t>TypeScript</a:t>
            </a:r>
            <a:r>
              <a:rPr lang="en-IN" dirty="0"/>
              <a:t> to JavaScript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14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file-loader: Emits files and returns their URLs.</a:t>
            </a:r>
          </a:p>
          <a:p>
            <a:r>
              <a:rPr lang="en-IN" dirty="0" err="1"/>
              <a:t>url</a:t>
            </a:r>
            <a:r>
              <a:rPr lang="en-IN" dirty="0"/>
              <a:t>-loader: </a:t>
            </a:r>
            <a:r>
              <a:rPr lang="en-IN" dirty="0" err="1"/>
              <a:t>Inlines</a:t>
            </a:r>
            <a:r>
              <a:rPr lang="en-IN" dirty="0"/>
              <a:t> files as base64 URLs if they are smaller than a specified limit.</a:t>
            </a:r>
          </a:p>
          <a:p>
            <a:r>
              <a:rPr lang="en-IN" dirty="0"/>
              <a:t>html-loader: Exports HTML as a string and can handle image sources.</a:t>
            </a:r>
          </a:p>
          <a:p>
            <a:r>
              <a:rPr lang="en-IN" dirty="0"/>
              <a:t>raw-loader: Loads file contents as a string.</a:t>
            </a:r>
          </a:p>
          <a:p>
            <a:r>
              <a:rPr lang="en-IN" dirty="0" err="1"/>
              <a:t>json</a:t>
            </a:r>
            <a:r>
              <a:rPr lang="en-IN" dirty="0"/>
              <a:t>-loader: Loads JSON files.</a:t>
            </a:r>
          </a:p>
          <a:p>
            <a:r>
              <a:rPr lang="en-IN" dirty="0" err="1"/>
              <a:t>vue</a:t>
            </a:r>
            <a:r>
              <a:rPr lang="en-IN" dirty="0"/>
              <a:t>-loader: Processes Vue.js single-file components.</a:t>
            </a:r>
          </a:p>
        </p:txBody>
      </p:sp>
    </p:spTree>
    <p:extLst>
      <p:ext uri="{BB962C8B-B14F-4D97-AF65-F5344CB8AC3E}">
        <p14:creationId xmlns:p14="http://schemas.microsoft.com/office/powerpoint/2010/main" val="68440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eslint</a:t>
            </a:r>
            <a:r>
              <a:rPr lang="en-IN" dirty="0"/>
              <a:t>-loader: </a:t>
            </a:r>
            <a:r>
              <a:rPr lang="en-IN" dirty="0" err="1"/>
              <a:t>Lints</a:t>
            </a:r>
            <a:r>
              <a:rPr lang="en-IN" dirty="0"/>
              <a:t> JavaScript files using </a:t>
            </a:r>
            <a:r>
              <a:rPr lang="en-IN" dirty="0" err="1"/>
              <a:t>ESLint</a:t>
            </a:r>
            <a:r>
              <a:rPr lang="en-IN" dirty="0"/>
              <a:t>.</a:t>
            </a:r>
          </a:p>
          <a:p>
            <a:r>
              <a:rPr lang="en-IN" dirty="0"/>
              <a:t>babel-loader: Integrates Babel for JavaScript </a:t>
            </a:r>
            <a:r>
              <a:rPr lang="en-IN" dirty="0" err="1"/>
              <a:t>transpilation</a:t>
            </a:r>
            <a:r>
              <a:rPr lang="en-IN" dirty="0"/>
              <a:t>.</a:t>
            </a:r>
          </a:p>
          <a:p>
            <a:r>
              <a:rPr lang="en-IN" dirty="0"/>
              <a:t>image-</a:t>
            </a:r>
            <a:r>
              <a:rPr lang="en-IN" dirty="0" err="1"/>
              <a:t>webpack</a:t>
            </a:r>
            <a:r>
              <a:rPr lang="en-IN" dirty="0"/>
              <a:t>-loader: Optimizes image files.</a:t>
            </a:r>
          </a:p>
          <a:p>
            <a:r>
              <a:rPr lang="en-IN" dirty="0"/>
              <a:t>csv-loader: Loads CSV files and converts them to JSON.</a:t>
            </a:r>
          </a:p>
          <a:p>
            <a:r>
              <a:rPr lang="en-IN" dirty="0"/>
              <a:t>xml-loader: Loads XML files and converts them to JSON.</a:t>
            </a:r>
          </a:p>
          <a:p>
            <a:r>
              <a:rPr lang="en-IN" dirty="0" err="1"/>
              <a:t>graphql</a:t>
            </a:r>
            <a:r>
              <a:rPr lang="en-IN" dirty="0"/>
              <a:t>-tag/loader: Imports </a:t>
            </a:r>
            <a:r>
              <a:rPr lang="en-IN" dirty="0" err="1"/>
              <a:t>GraphQL</a:t>
            </a:r>
            <a:r>
              <a:rPr lang="en-IN" dirty="0"/>
              <a:t> files into JavaScript.</a:t>
            </a:r>
          </a:p>
        </p:txBody>
      </p:sp>
    </p:spTree>
    <p:extLst>
      <p:ext uri="{BB962C8B-B14F-4D97-AF65-F5344CB8AC3E}">
        <p14:creationId xmlns:p14="http://schemas.microsoft.com/office/powerpoint/2010/main" val="34211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4.Plugins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loaders are used to transform certain types of modules, plugins can be leveraged to perform a wider range of tasks like bundle optimization, asset management and injection of environment variables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00" y="3902299"/>
            <a:ext cx="5688522" cy="19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(continue).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a plugin, you need to require() it and add it to the plugins array. Most plugins are customizable through options. Since you can use a plugin multiple times in a configuration for different purposes, you need to create an instance of it by calling it with the new operator.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66316"/>
              </p:ext>
            </p:extLst>
          </p:nvPr>
        </p:nvGraphicFramePr>
        <p:xfrm>
          <a:off x="1687132" y="656823"/>
          <a:ext cx="9285668" cy="5522728"/>
        </p:xfrm>
        <a:graphic>
          <a:graphicData uri="http://schemas.openxmlformats.org/drawingml/2006/table">
            <a:tbl>
              <a:tblPr/>
              <a:tblGrid>
                <a:gridCol w="464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9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effectLst/>
                          <a:latin typeface="inherit"/>
                        </a:rPr>
                        <a:t>Name</a:t>
                      </a:r>
                    </a:p>
                  </a:txBody>
                  <a:tcPr marL="71815" marR="71815" marT="35908" marB="35908" anchor="ctr">
                    <a:lnL w="9525" cap="flat" cmpd="sng" algn="ctr">
                      <a:solidFill>
                        <a:srgbClr val="F03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1815" marR="71815" marT="35908" marB="3590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73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2"/>
                        </a:rPr>
                        <a:t>BannerPlugin</a:t>
                      </a:r>
                      <a:endParaRPr lang="en-IN" sz="2000">
                        <a:effectLst/>
                      </a:endParaRP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Add a banner to the top of each generated chunk</a:t>
                      </a: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71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3"/>
                        </a:rPr>
                        <a:t>ChunksWebpackPlugin</a:t>
                      </a:r>
                      <a:endParaRPr lang="en-IN" sz="2000">
                        <a:effectLst/>
                      </a:endParaRP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Create HTML files with entrypoints and chunks relations to serve your bundles</a:t>
                      </a: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73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4"/>
                        </a:rPr>
                        <a:t>CommonsChunkPlugin</a:t>
                      </a:r>
                      <a:endParaRPr lang="en-IN" sz="2000">
                        <a:effectLst/>
                      </a:endParaRP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Extract common modules shared between chunks</a:t>
                      </a: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71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5"/>
                        </a:rPr>
                        <a:t>CompressionWebpackPlugin</a:t>
                      </a:r>
                      <a:endParaRPr lang="en-IN" sz="2000">
                        <a:effectLst/>
                      </a:endParaRP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Prepare compressed versions of assets to serve them with Content-Encoding</a:t>
                      </a: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73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6"/>
                        </a:rPr>
                        <a:t>ContextReplacementPlugin</a:t>
                      </a:r>
                      <a:endParaRPr lang="en-IN" sz="2000">
                        <a:effectLst/>
                      </a:endParaRP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Override the inferred context of a require expression</a:t>
                      </a: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73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7"/>
                        </a:rPr>
                        <a:t>CopyWebpackPlugin</a:t>
                      </a:r>
                      <a:endParaRPr lang="en-IN" sz="2000">
                        <a:effectLst/>
                      </a:endParaRP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Copies individual files or entire directories to the build directory</a:t>
                      </a:r>
                    </a:p>
                  </a:txBody>
                  <a:tcPr marL="131662" marR="131662" marT="83785" marB="8378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9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48524"/>
              </p:ext>
            </p:extLst>
          </p:nvPr>
        </p:nvGraphicFramePr>
        <p:xfrm>
          <a:off x="1197732" y="695455"/>
          <a:ext cx="9581884" cy="5332179"/>
        </p:xfrm>
        <a:graphic>
          <a:graphicData uri="http://schemas.openxmlformats.org/drawingml/2006/table">
            <a:tbl>
              <a:tblPr/>
              <a:tblGrid>
                <a:gridCol w="479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7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2"/>
                        </a:rPr>
                        <a:t>DefinePlugin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Allow global constants configured at compile time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3"/>
                        </a:rPr>
                        <a:t>DllPlugin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Split bundles in order to drastically improve build time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7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4"/>
                        </a:rPr>
                        <a:t>EnvironmentPlugin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Shorthand for using the </a:t>
                      </a:r>
                      <a:r>
                        <a:rPr lang="en-US" sz="2000" u="none" strike="noStrike">
                          <a:solidFill>
                            <a:srgbClr val="1A6BAC"/>
                          </a:solidFill>
                          <a:effectLst/>
                          <a:hlinkClick r:id="rId2"/>
                        </a:rPr>
                        <a:t>DefinePlugin</a:t>
                      </a:r>
                      <a:r>
                        <a:rPr lang="en-US" sz="2000">
                          <a:effectLst/>
                        </a:rPr>
                        <a:t> on process.env keys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5"/>
                        </a:rPr>
                        <a:t>EslintWebpackPlugin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A ESLint plugin for webpack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6"/>
                        </a:rPr>
                        <a:t>HotModuleReplacementPlugin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Enable Hot Module Replacement (HMR)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7"/>
                        </a:rPr>
                        <a:t>HtmlWebpackPlugin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Easily create HTML files to serve your bundles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8"/>
                        </a:rPr>
                        <a:t>IgnorePlugin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>
                          <a:effectLst/>
                        </a:rPr>
                        <a:t>Exclude certain modules from bundles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7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9"/>
                        </a:rPr>
                        <a:t>LimitChunkCountPlugin</a:t>
                      </a:r>
                      <a:endParaRPr lang="en-IN" sz="2000">
                        <a:effectLst/>
                      </a:endParaRP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Set min/max limits for chunking to better control chunking</a:t>
                      </a:r>
                    </a:p>
                  </a:txBody>
                  <a:tcPr marL="128148" marR="128148" marT="81549" marB="815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51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58848"/>
              </p:ext>
            </p:extLst>
          </p:nvPr>
        </p:nvGraphicFramePr>
        <p:xfrm>
          <a:off x="1339402" y="1056067"/>
          <a:ext cx="9620518" cy="4989478"/>
        </p:xfrm>
        <a:graphic>
          <a:graphicData uri="http://schemas.openxmlformats.org/drawingml/2006/table">
            <a:tbl>
              <a:tblPr/>
              <a:tblGrid>
                <a:gridCol w="481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5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2"/>
                        </a:rPr>
                        <a:t>MinChunkSizePlugin</a:t>
                      </a:r>
                      <a:endParaRPr lang="en-IN" sz="2000">
                        <a:effectLst/>
                      </a:endParaRP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Keep chunk size above the specified limit</a:t>
                      </a: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5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3"/>
                        </a:rPr>
                        <a:t>MiniCssExtractPlugin</a:t>
                      </a:r>
                      <a:endParaRPr lang="en-IN" sz="2000">
                        <a:effectLst/>
                      </a:endParaRP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creates a CSS file per JS file which requires CSS</a:t>
                      </a: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51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4"/>
                        </a:rPr>
                        <a:t>NoEmitOnErrorsPlugin</a:t>
                      </a:r>
                      <a:endParaRPr lang="en-IN" sz="2000">
                        <a:effectLst/>
                      </a:endParaRP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Skip the emitting phase when there are compilation errors</a:t>
                      </a: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5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5"/>
                        </a:rPr>
                        <a:t>NormalModuleReplacementPlugin</a:t>
                      </a:r>
                      <a:endParaRPr lang="en-IN" sz="2000">
                        <a:effectLst/>
                      </a:endParaRP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Replace resource(s) that matches a regexp</a:t>
                      </a: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51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6"/>
                        </a:rPr>
                        <a:t>NpmInstallWebpackPlugin</a:t>
                      </a:r>
                      <a:endParaRPr lang="en-IN" sz="2000">
                        <a:effectLst/>
                      </a:endParaRP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Auto-install missing dependencies during development</a:t>
                      </a: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55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u="none" strike="noStrike">
                          <a:solidFill>
                            <a:srgbClr val="1A6BAC"/>
                          </a:solidFill>
                          <a:effectLst/>
                          <a:hlinkClick r:id="rId7"/>
                        </a:rPr>
                        <a:t>ProgressPlugin</a:t>
                      </a:r>
                      <a:endParaRPr lang="en-IN" sz="2000">
                        <a:effectLst/>
                      </a:endParaRP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dirty="0">
                          <a:effectLst/>
                        </a:rPr>
                        <a:t>Report compilation progress</a:t>
                      </a:r>
                    </a:p>
                  </a:txBody>
                  <a:tcPr marL="183216" marR="183216" marT="116592" marB="1165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6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88368"/>
              </p:ext>
            </p:extLst>
          </p:nvPr>
        </p:nvGraphicFramePr>
        <p:xfrm>
          <a:off x="1326522" y="618185"/>
          <a:ext cx="9736430" cy="5508174"/>
        </p:xfrm>
        <a:graphic>
          <a:graphicData uri="http://schemas.openxmlformats.org/drawingml/2006/table">
            <a:tbl>
              <a:tblPr/>
              <a:tblGrid>
                <a:gridCol w="48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131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u="none" strike="noStrike" dirty="0" err="1">
                          <a:solidFill>
                            <a:srgbClr val="1A6BAC"/>
                          </a:solidFill>
                          <a:effectLst/>
                          <a:hlinkClick r:id="rId2"/>
                        </a:rPr>
                        <a:t>ProvidePlugin</a:t>
                      </a:r>
                      <a:endParaRPr lang="en-IN" sz="2400" dirty="0">
                        <a:effectLst/>
                      </a:endParaRP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Use modules without having to use import/require</a:t>
                      </a: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31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u="none" strike="noStrike" dirty="0" err="1">
                          <a:solidFill>
                            <a:srgbClr val="1A6BAC"/>
                          </a:solidFill>
                          <a:effectLst/>
                          <a:hlinkClick r:id="rId3"/>
                        </a:rPr>
                        <a:t>SourceMapDevToolPlugin</a:t>
                      </a:r>
                      <a:endParaRPr lang="en-IN" sz="2400" dirty="0">
                        <a:effectLst/>
                      </a:endParaRP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Enables a more fine grained control of source maps</a:t>
                      </a: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31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u="none" strike="noStrike">
                          <a:solidFill>
                            <a:srgbClr val="1A6BAC"/>
                          </a:solidFill>
                          <a:effectLst/>
                          <a:hlinkClick r:id="rId4"/>
                        </a:rPr>
                        <a:t>EvalSourceMapDevToolPlugin</a:t>
                      </a:r>
                      <a:endParaRPr lang="en-IN" sz="2400">
                        <a:effectLst/>
                      </a:endParaRP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Enables a more fine grained control of eval source maps</a:t>
                      </a: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31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u="none" strike="noStrike">
                          <a:solidFill>
                            <a:srgbClr val="1A6BAC"/>
                          </a:solidFill>
                          <a:effectLst/>
                          <a:hlinkClick r:id="rId5"/>
                        </a:rPr>
                        <a:t>SvgChunkWebpackPlugin</a:t>
                      </a:r>
                      <a:endParaRPr lang="en-IN" sz="2400">
                        <a:effectLst/>
                      </a:endParaRP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Generate SVG sprites optimized by SVGO based on your entry point dependencies</a:t>
                      </a: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69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u="none" strike="noStrike">
                          <a:solidFill>
                            <a:srgbClr val="1A6BAC"/>
                          </a:solidFill>
                          <a:effectLst/>
                          <a:hlinkClick r:id="rId6"/>
                        </a:rPr>
                        <a:t>TerserPlugin</a:t>
                      </a:r>
                      <a:endParaRPr lang="en-IN" sz="2400">
                        <a:effectLst/>
                      </a:endParaRP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Uses Terser to minify the JS in your project</a:t>
                      </a:r>
                    </a:p>
                  </a:txBody>
                  <a:tcPr marL="182849" marR="182849" marT="116358" marB="11635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52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webpack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8349"/>
            <a:ext cx="9601196" cy="346751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Webpack</a:t>
            </a:r>
            <a:r>
              <a:rPr lang="en-US" sz="2000" dirty="0"/>
              <a:t> is a powerful open-source JavaScript module bundler primarily used in modern web development. It takes modules with dependencies and generates static </a:t>
            </a:r>
            <a:r>
              <a:rPr lang="en-US" sz="2000" dirty="0" smtClean="0"/>
              <a:t>assets </a:t>
            </a:r>
            <a:r>
              <a:rPr lang="en-US" sz="2000" dirty="0"/>
              <a:t>representing those modules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err="1"/>
              <a:t>webpack</a:t>
            </a:r>
            <a:r>
              <a:rPr lang="en-US" sz="2000" dirty="0"/>
              <a:t> is a static module bundler for modern JavaScript applications. When </a:t>
            </a:r>
            <a:r>
              <a:rPr lang="en-US" sz="2000" dirty="0" err="1"/>
              <a:t>webpack</a:t>
            </a:r>
            <a:r>
              <a:rPr lang="en-US" sz="2000" dirty="0"/>
              <a:t> processes your application, it internally builds a dependency graph from one or more entry points and then combines every module your project needs into one or more bundles, which are static assets to serve your content from.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6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setting the mode parameter to either development, production or none, you can enable </a:t>
            </a:r>
            <a:r>
              <a:rPr lang="en-US" dirty="0" err="1"/>
              <a:t>webpack's</a:t>
            </a:r>
            <a:r>
              <a:rPr lang="en-US" dirty="0"/>
              <a:t> built-in optimizations that correspond to each environment. The default value is production.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35" y="3863662"/>
            <a:ext cx="4914381" cy="22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8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Browser Compatibility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826272"/>
            <a:ext cx="4020527" cy="3310128"/>
          </a:xfrm>
        </p:spPr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helps ensure that the code is compatible with the target browsers. It works with tools like Babel to </a:t>
            </a:r>
            <a:r>
              <a:rPr lang="en-US" dirty="0" err="1"/>
              <a:t>transpile</a:t>
            </a:r>
            <a:r>
              <a:rPr lang="en-US" dirty="0"/>
              <a:t> modern JavaScript into a version that can run in older browsers.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2158" y="2826272"/>
            <a:ext cx="5387617" cy="30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complete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Webpack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configuration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400" dirty="0" smtClean="0">
                <a:ln w="3175" cmpd="sng">
                  <a:noFill/>
                </a:ln>
                <a:solidFill>
                  <a:srgbClr val="0D0D0D"/>
                </a:solidFill>
                <a:latin typeface="Söhne"/>
                <a:ea typeface="+mj-ea"/>
                <a:cs typeface="+mj-cs"/>
              </a:rPr>
              <a:t>that </a:t>
            </a:r>
            <a:r>
              <a:rPr lang="en-US" sz="5400" dirty="0">
                <a:ln w="3175" cmpd="sng">
                  <a:noFill/>
                </a:ln>
                <a:solidFill>
                  <a:srgbClr val="0D0D0D"/>
                </a:solidFill>
                <a:latin typeface="Söhne"/>
                <a:ea typeface="+mj-ea"/>
                <a:cs typeface="+mj-cs"/>
              </a:rPr>
              <a:t>incorporates all these concepts: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71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58" y="868341"/>
            <a:ext cx="6916562" cy="51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30786"/>
            <a:ext cx="4739425" cy="4277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34" y="1530786"/>
            <a:ext cx="5114665" cy="16760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54840" y="3553014"/>
            <a:ext cx="4537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configuration will take index.js as the entry point, process CSS and image files, </a:t>
            </a:r>
            <a:r>
              <a:rPr lang="en-US" sz="2400" dirty="0" err="1"/>
              <a:t>transpile</a:t>
            </a:r>
            <a:r>
              <a:rPr lang="en-US" sz="2400" dirty="0"/>
              <a:t> JavaScript for browser compatibility, and generate an HTML file with the bundled scripts.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92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time one file depends on another, </a:t>
            </a:r>
            <a:r>
              <a:rPr lang="en-US" dirty="0" err="1"/>
              <a:t>webpack</a:t>
            </a:r>
            <a:r>
              <a:rPr lang="en-US" dirty="0"/>
              <a:t> treats this as a dependency. This allows </a:t>
            </a:r>
            <a:r>
              <a:rPr lang="en-US" dirty="0" err="1"/>
              <a:t>webpack</a:t>
            </a:r>
            <a:r>
              <a:rPr lang="en-US" dirty="0"/>
              <a:t> to take non-code assets, such as images or web fonts, and also provide them as dependencies for your 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webpack</a:t>
            </a:r>
            <a:r>
              <a:rPr lang="en-US" dirty="0"/>
              <a:t> processes your application, it starts from a list of modules defined on the command line or in its configuration file. Starting from these entry points, </a:t>
            </a:r>
            <a:r>
              <a:rPr lang="en-US" dirty="0" err="1"/>
              <a:t>webpack</a:t>
            </a:r>
            <a:r>
              <a:rPr lang="en-US" dirty="0"/>
              <a:t> recursively builds a dependency graph that includes every module your application needs, then bundles all of those modules into a small number of bundles - often, only one - to be loaded by the browser.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600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37968" cy="3228903"/>
          </a:xfrm>
        </p:spPr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comparison of web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development</a:t>
            </a:r>
            <a:br>
              <a:rPr lang="en-US" dirty="0" smtClean="0">
                <a:solidFill>
                  <a:srgbClr val="0D0D0D"/>
                </a:solidFill>
                <a:latin typeface="Söhne"/>
              </a:rPr>
            </a:br>
            <a:r>
              <a:rPr lang="en-US" dirty="0" smtClean="0">
                <a:solidFill>
                  <a:srgbClr val="0D0D0D"/>
                </a:solidFill>
                <a:latin typeface="Söhne"/>
              </a:rPr>
              <a:t>workflows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with and without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Webpack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4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2821"/>
              </p:ext>
            </p:extLst>
          </p:nvPr>
        </p:nvGraphicFramePr>
        <p:xfrm>
          <a:off x="1648497" y="643944"/>
          <a:ext cx="9208392" cy="5609911"/>
        </p:xfrm>
        <a:graphic>
          <a:graphicData uri="http://schemas.openxmlformats.org/drawingml/2006/table">
            <a:tbl>
              <a:tblPr/>
              <a:tblGrid>
                <a:gridCol w="306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68">
                <a:tc>
                  <a:txBody>
                    <a:bodyPr/>
                    <a:lstStyle/>
                    <a:p>
                      <a:pPr fontAlgn="b"/>
                      <a:r>
                        <a:rPr lang="en-IN" sz="1800" b="1">
                          <a:effectLst/>
                        </a:rPr>
                        <a:t>Aspect</a:t>
                      </a:r>
                    </a:p>
                  </a:txBody>
                  <a:tcPr marL="43089" marR="43089" marT="21545" marB="21545" anchor="b">
                    <a:lnL w="9525" cap="flat" cmpd="sng" algn="ctr">
                      <a:solidFill>
                        <a:srgbClr val="F05E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4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E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>
                          <a:effectLst/>
                        </a:rPr>
                        <a:t>Without Webpack</a:t>
                      </a:r>
                    </a:p>
                  </a:txBody>
                  <a:tcPr marL="43089" marR="43089" marT="21545" marB="21545" anchor="b">
                    <a:lnL w="9525" cap="flat" cmpd="sng" algn="ctr">
                      <a:solidFill>
                        <a:srgbClr val="E074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4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>
                          <a:effectLst/>
                        </a:rPr>
                        <a:t>With Webpack</a:t>
                      </a:r>
                    </a:p>
                  </a:txBody>
                  <a:tcPr marL="43089" marR="43089" marT="21545" marB="21545" anchor="b">
                    <a:lnL w="9525" cap="flat" cmpd="sng" algn="ctr">
                      <a:solidFill>
                        <a:srgbClr val="108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File Management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508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8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Manual inclusion of separate files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F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Single entry point with automatic bundling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Dependency Management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F08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F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8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8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Manual order management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508F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F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Automated dependency graph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0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8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Transpiling/Preprocessing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D08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8C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Separate tools for Babel, Sass, etc.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3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C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Loaders for transpiling and preprocessing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408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Code Splitting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F08C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C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8C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No code splitting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908C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C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9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Automatic code splitting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508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9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Initial Load Time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309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Slower, multiple HTTP requests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C09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9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Faster, fewer HTTP requests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609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9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171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Optimizations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309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Manual optimizations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7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Automatic minification, tree shaking, etc.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D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Development Server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809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7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Manual setup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F0A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Webpack Dev Server with HMR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D0B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File Inclusion in HTML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E0B7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C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7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F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Manual script/style tags in HTML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D0C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0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HtmlWebpackPlugin for automatic injection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F0E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E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0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Error Prone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20F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0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F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More error-prone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400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0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Less error-prone, automated processes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F00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0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1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920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>
                          <a:effectLst/>
                        </a:rPr>
                        <a:t>Build Process</a:t>
                      </a:r>
                      <a:endParaRPr lang="en-IN" sz="1800">
                        <a:effectLst/>
                      </a:endParaRP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A00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1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0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0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More time-consuming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A01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1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Efficient, streamlined build process</a:t>
                      </a:r>
                    </a:p>
                  </a:txBody>
                  <a:tcPr marL="43089" marR="43089" marT="21545" marB="21545" anchor="ctr">
                    <a:lnL w="9525" cap="flat" cmpd="sng" algn="ctr">
                      <a:solidFill>
                        <a:srgbClr val="601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1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1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80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Using </a:t>
            </a:r>
            <a:r>
              <a:rPr lang="en-IN" b="1" dirty="0" err="1"/>
              <a:t>Webpack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Efficiency</a:t>
            </a:r>
            <a:r>
              <a:rPr lang="en-US" dirty="0"/>
              <a:t>: It helps in optimizing the assets of your application, resulting in faster load times.</a:t>
            </a:r>
          </a:p>
          <a:p>
            <a:r>
              <a:rPr lang="en-US" b="1" dirty="0"/>
              <a:t>Modularity</a:t>
            </a:r>
            <a:r>
              <a:rPr lang="en-US" dirty="0"/>
              <a:t>: Encourages a modular approach to development, where each part of the application can be developed, tested, and maintained independently.</a:t>
            </a:r>
          </a:p>
          <a:p>
            <a:r>
              <a:rPr lang="en-US" b="1" dirty="0"/>
              <a:t>Ecosystem</a:t>
            </a:r>
            <a:r>
              <a:rPr lang="en-US" dirty="0"/>
              <a:t>: A vast ecosystem of loaders and plugins that can be used to tailor the build process to specific needs.</a:t>
            </a:r>
          </a:p>
          <a:p>
            <a:r>
              <a:rPr lang="en-US" b="1" dirty="0"/>
              <a:t>Community Support</a:t>
            </a:r>
            <a:r>
              <a:rPr lang="en-US" dirty="0"/>
              <a:t>: Strong community support with extensive documentation and a wealth of tutorials and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334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React- Part II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vs NPM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593970"/>
              </p:ext>
            </p:extLst>
          </p:nvPr>
        </p:nvGraphicFramePr>
        <p:xfrm>
          <a:off x="1558344" y="2434107"/>
          <a:ext cx="9338254" cy="3739349"/>
        </p:xfrm>
        <a:graphic>
          <a:graphicData uri="http://schemas.openxmlformats.org/drawingml/2006/table">
            <a:tbl>
              <a:tblPr/>
              <a:tblGrid>
                <a:gridCol w="2569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2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Feature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 err="1">
                          <a:effectLst/>
                        </a:rPr>
                        <a:t>Webpack</a:t>
                      </a:r>
                      <a:endParaRPr lang="en-IN" sz="1600" dirty="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NPM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effectLst/>
                        </a:rPr>
                        <a:t>Primary Function</a:t>
                      </a:r>
                      <a:endParaRPr lang="en-IN" sz="160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Module bundler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Package manager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>
                          <a:effectLst/>
                        </a:rPr>
                        <a:t>Installation Command</a:t>
                      </a:r>
                      <a:endParaRPr lang="en-IN" sz="1600" dirty="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npm install --save-dev webpack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npm install &lt;package-name&gt;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9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effectLst/>
                        </a:rPr>
                        <a:t>Main Use</a:t>
                      </a:r>
                      <a:endParaRPr lang="en-IN" sz="160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Bundles JavaScript files for browsers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Manages dependencies for Node.js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effectLst/>
                        </a:rPr>
                        <a:t>Compatibility</a:t>
                      </a:r>
                      <a:endParaRPr lang="en-IN" sz="160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ES5-compliant browsers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Node.js environments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40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>
                          <a:effectLst/>
                        </a:rPr>
                        <a:t>Advantages</a:t>
                      </a:r>
                      <a:endParaRPr lang="en-IN" sz="1600" dirty="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Modular plugin system, loaders for file </a:t>
                      </a:r>
                      <a:r>
                        <a:rPr lang="en-IN" sz="1600" dirty="0" err="1">
                          <a:effectLst/>
                        </a:rPr>
                        <a:t>preprocessing</a:t>
                      </a:r>
                      <a:endParaRPr lang="en-IN" sz="1600" dirty="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Package version management, wide repository of packages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09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effectLst/>
                        </a:rPr>
                        <a:t>Speed</a:t>
                      </a:r>
                      <a:endParaRPr lang="en-IN" sz="160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Optimized bundling process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Yarn installs packages faster than NPM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40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>
                          <a:effectLst/>
                        </a:rPr>
                        <a:t>Lock File</a:t>
                      </a:r>
                      <a:endParaRPr lang="en-IN" sz="1600">
                        <a:effectLst/>
                      </a:endParaRP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Not by default (can be configured)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 smtClean="0">
                          <a:effectLst/>
                        </a:rPr>
                        <a:t>package-</a:t>
                      </a:r>
                      <a:r>
                        <a:rPr lang="en-IN" sz="1600" dirty="0" err="1" smtClean="0">
                          <a:effectLst/>
                        </a:rPr>
                        <a:t>lock.json</a:t>
                      </a:r>
                      <a:r>
                        <a:rPr lang="en-IN" sz="1600" dirty="0">
                          <a:effectLst/>
                        </a:rPr>
                        <a:t> (NPM), </a:t>
                      </a:r>
                      <a:r>
                        <a:rPr lang="en-IN" sz="1600" dirty="0" err="1">
                          <a:effectLst/>
                        </a:rPr>
                        <a:t>yarn.lock</a:t>
                      </a:r>
                      <a:r>
                        <a:rPr lang="en-IN" sz="1600" dirty="0">
                          <a:effectLst/>
                        </a:rPr>
                        <a:t> (Yarn)</a:t>
                      </a:r>
                    </a:p>
                  </a:txBody>
                  <a:tcPr marL="23699" marR="23699" marT="47398" marB="473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51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Resource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96542" y="3244334"/>
            <a:ext cx="4409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https://react.dev/learn/thinking-in-react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39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and nest components</a:t>
            </a:r>
          </a:p>
          <a:p>
            <a:r>
              <a:rPr lang="en-US" dirty="0"/>
              <a:t>How to add markup and styles</a:t>
            </a:r>
          </a:p>
          <a:p>
            <a:r>
              <a:rPr lang="en-US" dirty="0"/>
              <a:t>How to display data</a:t>
            </a:r>
          </a:p>
          <a:p>
            <a:r>
              <a:rPr lang="en-US" dirty="0"/>
              <a:t>How to render conditions and lists</a:t>
            </a:r>
          </a:p>
          <a:p>
            <a:r>
              <a:rPr lang="en-US" dirty="0"/>
              <a:t>How to respond to events and update the screen</a:t>
            </a:r>
          </a:p>
          <a:p>
            <a:r>
              <a:rPr lang="en-US" dirty="0"/>
              <a:t>How to share data between component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77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53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Creating </a:t>
            </a:r>
            <a:r>
              <a:rPr lang="en-IN" b="1" dirty="0"/>
              <a:t>and nesting components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React apps are made out of </a:t>
            </a:r>
            <a:r>
              <a:rPr lang="en-US" i="1" dirty="0"/>
              <a:t>components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component is a piece of the UI (user interface) that has its own logic and </a:t>
            </a:r>
            <a:r>
              <a:rPr lang="en-US" dirty="0" smtClean="0"/>
              <a:t>appearance</a:t>
            </a:r>
          </a:p>
          <a:p>
            <a:r>
              <a:rPr lang="en-US" dirty="0"/>
              <a:t>function </a:t>
            </a:r>
            <a:r>
              <a:rPr lang="en-US" dirty="0" err="1"/>
              <a:t>MyButton</a:t>
            </a:r>
            <a:r>
              <a:rPr lang="en-US" dirty="0"/>
              <a:t>() {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return (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button&gt;I'm a button&lt;/button&gt;</a:t>
            </a:r>
            <a:br>
              <a:rPr lang="en-US" dirty="0"/>
            </a:b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817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JS Virtual DOM is an in-memory representation of the DOM. </a:t>
            </a:r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refers to the Document Object Model that represents the content of XML or HTML documents as a tree structure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programs can be read, accessed and changed in the document structure, style, and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5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Webpack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01631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Module Bundling: </a:t>
            </a:r>
            <a:r>
              <a:rPr lang="en-US" dirty="0" err="1"/>
              <a:t>Webpack</a:t>
            </a:r>
            <a:r>
              <a:rPr lang="en-US" dirty="0"/>
              <a:t> takes various modules (JavaScript, CSS, images, etc.) and bundles them into a smaller set of files. This is especially useful for managing dependencies and optimizing load times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Code Splitting: It can split your code into smaller chunks, which can be loaded on demand or in parallel. This reduces the initial load time and improves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9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0766" y="1390917"/>
            <a:ext cx="98523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Loaders: These are transformations that are applied to the source files of your project. For example, you can use loaders to </a:t>
            </a:r>
            <a:r>
              <a:rPr lang="en-US" sz="2400" dirty="0" err="1"/>
              <a:t>transpile</a:t>
            </a:r>
            <a:r>
              <a:rPr lang="en-US" sz="2400" dirty="0"/>
              <a:t> </a:t>
            </a:r>
            <a:r>
              <a:rPr lang="en-US" sz="2400" dirty="0" err="1"/>
              <a:t>TypeScript</a:t>
            </a:r>
            <a:r>
              <a:rPr lang="en-US" sz="2400" dirty="0"/>
              <a:t> to JavaScript, convert Sass to CSS, or load images as data URLs.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Plugins: Plugins are used to perform a wider range of tasks like bundle optimization, asset management, and injection of environment variables. </a:t>
            </a:r>
            <a:r>
              <a:rPr lang="en-US" sz="2400" dirty="0" err="1"/>
              <a:t>Webpack's</a:t>
            </a:r>
            <a:r>
              <a:rPr lang="en-US" sz="2400" dirty="0"/>
              <a:t> plugin system is very powerful and can be customized to fit any need.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 Server: </a:t>
            </a:r>
            <a:r>
              <a:rPr lang="en-US" sz="2400" dirty="0" err="1"/>
              <a:t>Webpack</a:t>
            </a:r>
            <a:r>
              <a:rPr lang="en-US" sz="2400" dirty="0"/>
              <a:t> Dev Server provides live reloading and other development features, making it easier to develop and test your applications locally.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938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Core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</a:t>
            </a:r>
          </a:p>
          <a:p>
            <a:r>
              <a:rPr lang="en-IN" dirty="0"/>
              <a:t>Output</a:t>
            </a:r>
          </a:p>
          <a:p>
            <a:r>
              <a:rPr lang="en-IN" dirty="0"/>
              <a:t>Loaders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Mode</a:t>
            </a:r>
          </a:p>
          <a:p>
            <a:r>
              <a:rPr lang="en-IN" dirty="0"/>
              <a:t>Browser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53335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1.Entry 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The entry point is the module where </a:t>
            </a:r>
            <a:r>
              <a:rPr lang="en-US" dirty="0" err="1"/>
              <a:t>Webpack</a:t>
            </a:r>
            <a:r>
              <a:rPr lang="en-US" dirty="0"/>
              <a:t> starts building the dependency graph. This is usually the main JavaScript file </a:t>
            </a:r>
            <a:r>
              <a:rPr lang="en-US" dirty="0" smtClean="0"/>
              <a:t>of the application.</a:t>
            </a:r>
          </a:p>
          <a:p>
            <a:pPr algn="just"/>
            <a:r>
              <a:rPr lang="en-US" dirty="0" smtClean="0"/>
              <a:t>In this example, </a:t>
            </a:r>
            <a:r>
              <a:rPr lang="en-US" dirty="0" err="1" smtClean="0"/>
              <a:t>webpack</a:t>
            </a:r>
            <a:r>
              <a:rPr lang="en-US" dirty="0" smtClean="0"/>
              <a:t> will start from ./src/index.js and include all dependencies starting from this file.</a:t>
            </a:r>
          </a:p>
          <a:p>
            <a:pPr algn="just"/>
            <a:endParaRPr lang="en-IN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687" y="3000777"/>
            <a:ext cx="4402687" cy="22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property tells </a:t>
            </a:r>
            <a:r>
              <a:rPr lang="en-US" dirty="0" err="1"/>
              <a:t>Webpack</a:t>
            </a:r>
            <a:r>
              <a:rPr lang="en-US" dirty="0"/>
              <a:t> where to emit the bundles it creates and how to name these files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89" y="3411080"/>
            <a:ext cx="5747764" cy="24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1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3.Loaders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Loaders are transformations that are applied on the source files of your application. </a:t>
            </a:r>
            <a:r>
              <a:rPr lang="en-US" dirty="0" smtClean="0"/>
              <a:t>They </a:t>
            </a:r>
            <a:r>
              <a:rPr lang="en-US" dirty="0"/>
              <a:t>allow </a:t>
            </a:r>
            <a:r>
              <a:rPr lang="en-US" dirty="0" smtClean="0"/>
              <a:t>us </a:t>
            </a:r>
            <a:r>
              <a:rPr lang="en-US" dirty="0"/>
              <a:t>to preprocess files as </a:t>
            </a:r>
            <a:r>
              <a:rPr lang="en-US" dirty="0" smtClean="0"/>
              <a:t>we import </a:t>
            </a:r>
            <a:r>
              <a:rPr lang="en-US" dirty="0"/>
              <a:t>or load them</a:t>
            </a:r>
            <a:r>
              <a:rPr lang="en-US" dirty="0" smtClean="0"/>
              <a:t>.</a:t>
            </a:r>
          </a:p>
          <a:p>
            <a:r>
              <a:rPr lang="en-US" dirty="0"/>
              <a:t>Loaders allow </a:t>
            </a:r>
            <a:r>
              <a:rPr lang="en-US" dirty="0" err="1"/>
              <a:t>webpack</a:t>
            </a:r>
            <a:r>
              <a:rPr lang="en-US" dirty="0"/>
              <a:t> to process other types of files and convert them into valid modules that can be consumed by your application and added to the dependency graph.</a:t>
            </a:r>
            <a:endParaRPr lang="en-US" dirty="0" smtClean="0"/>
          </a:p>
          <a:p>
            <a:r>
              <a:rPr lang="en-US" dirty="0"/>
              <a:t>At a high level, loaders have two properties in your </a:t>
            </a:r>
            <a:r>
              <a:rPr lang="en-US" dirty="0" err="1"/>
              <a:t>webpack</a:t>
            </a:r>
            <a:r>
              <a:rPr lang="en-US" dirty="0"/>
              <a:t> configuration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The test property identifies which file or files should be transformed.</a:t>
            </a:r>
          </a:p>
          <a:p>
            <a:pPr lvl="1"/>
            <a:r>
              <a:rPr lang="en-US" dirty="0"/>
              <a:t>The use property indicates which loader should be used to do the transforming.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354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256</TotalTime>
  <Words>1568</Words>
  <Application>Microsoft Office PowerPoint</Application>
  <PresentationFormat>Widescreen</PresentationFormat>
  <Paragraphs>205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Garamond</vt:lpstr>
      <vt:lpstr>inherit</vt:lpstr>
      <vt:lpstr>Söhne</vt:lpstr>
      <vt:lpstr>Organic</vt:lpstr>
      <vt:lpstr>WEBPACK</vt:lpstr>
      <vt:lpstr>What is webpack</vt:lpstr>
      <vt:lpstr>Webpack vs NPM</vt:lpstr>
      <vt:lpstr>Key Features of Webpack</vt:lpstr>
      <vt:lpstr>PowerPoint Presentation</vt:lpstr>
      <vt:lpstr>Core Concepts</vt:lpstr>
      <vt:lpstr>1.Entry Point</vt:lpstr>
      <vt:lpstr>2. Output</vt:lpstr>
      <vt:lpstr>3.Loaders</vt:lpstr>
      <vt:lpstr>PowerPoint Presentation</vt:lpstr>
      <vt:lpstr>Commonly used Loaders</vt:lpstr>
      <vt:lpstr>Loaders</vt:lpstr>
      <vt:lpstr>Loaders</vt:lpstr>
      <vt:lpstr>4.Plugins</vt:lpstr>
      <vt:lpstr>Plugin (continue).</vt:lpstr>
      <vt:lpstr>PowerPoint Presentation</vt:lpstr>
      <vt:lpstr>PowerPoint Presentation</vt:lpstr>
      <vt:lpstr>PowerPoint Presentation</vt:lpstr>
      <vt:lpstr>PowerPoint Presentation</vt:lpstr>
      <vt:lpstr>5. Mode</vt:lpstr>
      <vt:lpstr>6. Browser Compatibility</vt:lpstr>
      <vt:lpstr>complete Webpack configuration file</vt:lpstr>
      <vt:lpstr>PowerPoint Presentation</vt:lpstr>
      <vt:lpstr>PowerPoint Presentation</vt:lpstr>
      <vt:lpstr>Dependency Graph</vt:lpstr>
      <vt:lpstr>comparison of web development workflows with and without Webpack</vt:lpstr>
      <vt:lpstr>PowerPoint Presentation</vt:lpstr>
      <vt:lpstr>Benefits of Using Webpack</vt:lpstr>
      <vt:lpstr>React- Part II </vt:lpstr>
      <vt:lpstr>Best Resource</vt:lpstr>
      <vt:lpstr>Topics</vt:lpstr>
      <vt:lpstr> Creating and nesting components  </vt:lpstr>
      <vt:lpstr>Virtual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Microsoft account</dc:creator>
  <cp:lastModifiedBy>admin</cp:lastModifiedBy>
  <cp:revision>9</cp:revision>
  <dcterms:created xsi:type="dcterms:W3CDTF">2024-05-16T02:22:43Z</dcterms:created>
  <dcterms:modified xsi:type="dcterms:W3CDTF">2024-05-20T21:50:10Z</dcterms:modified>
</cp:coreProperties>
</file>