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80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78" r:id="rId15"/>
    <p:sldId id="266" r:id="rId16"/>
    <p:sldId id="267" r:id="rId17"/>
    <p:sldId id="268" r:id="rId18"/>
    <p:sldId id="269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Baliyan" userId="68b8b1315fae6aa2" providerId="LiveId" clId="{9E332A2E-F63D-4D67-AF64-197976E07B0D}"/>
    <pc:docChg chg="undo custSel addSld delSld modSld">
      <pc:chgData name="shiva Baliyan" userId="68b8b1315fae6aa2" providerId="LiveId" clId="{9E332A2E-F63D-4D67-AF64-197976E07B0D}" dt="2025-02-23T16:28:07.866" v="29" actId="47"/>
      <pc:docMkLst>
        <pc:docMk/>
      </pc:docMkLst>
      <pc:sldChg chg="modSp mod">
        <pc:chgData name="shiva Baliyan" userId="68b8b1315fae6aa2" providerId="LiveId" clId="{9E332A2E-F63D-4D67-AF64-197976E07B0D}" dt="2025-02-23T16:26:23.095" v="15" actId="20577"/>
        <pc:sldMkLst>
          <pc:docMk/>
          <pc:sldMk cId="2659478525" sldId="256"/>
        </pc:sldMkLst>
        <pc:spChg chg="mod">
          <ac:chgData name="shiva Baliyan" userId="68b8b1315fae6aa2" providerId="LiveId" clId="{9E332A2E-F63D-4D67-AF64-197976E07B0D}" dt="2025-02-23T16:26:23.095" v="15" actId="20577"/>
          <ac:spMkLst>
            <pc:docMk/>
            <pc:sldMk cId="2659478525" sldId="256"/>
            <ac:spMk id="5" creationId="{3ECC6795-97D7-4268-B5B9-CE3F8AA93196}"/>
          </ac:spMkLst>
        </pc:spChg>
      </pc:sldChg>
      <pc:sldChg chg="del">
        <pc:chgData name="shiva Baliyan" userId="68b8b1315fae6aa2" providerId="LiveId" clId="{9E332A2E-F63D-4D67-AF64-197976E07B0D}" dt="2025-02-23T16:27:20.609" v="19" actId="47"/>
        <pc:sldMkLst>
          <pc:docMk/>
          <pc:sldMk cId="769098074" sldId="274"/>
        </pc:sldMkLst>
      </pc:sldChg>
      <pc:sldChg chg="add del">
        <pc:chgData name="shiva Baliyan" userId="68b8b1315fae6aa2" providerId="LiveId" clId="{9E332A2E-F63D-4D67-AF64-197976E07B0D}" dt="2025-02-23T16:27:18.996" v="18" actId="47"/>
        <pc:sldMkLst>
          <pc:docMk/>
          <pc:sldMk cId="903599449" sldId="281"/>
        </pc:sldMkLst>
      </pc:sldChg>
      <pc:sldChg chg="del">
        <pc:chgData name="shiva Baliyan" userId="68b8b1315fae6aa2" providerId="LiveId" clId="{9E332A2E-F63D-4D67-AF64-197976E07B0D}" dt="2025-02-23T16:28:04.709" v="28" actId="47"/>
        <pc:sldMkLst>
          <pc:docMk/>
          <pc:sldMk cId="2456933779" sldId="282"/>
        </pc:sldMkLst>
      </pc:sldChg>
      <pc:sldChg chg="del">
        <pc:chgData name="shiva Baliyan" userId="68b8b1315fae6aa2" providerId="LiveId" clId="{9E332A2E-F63D-4D67-AF64-197976E07B0D}" dt="2025-02-23T16:27:32.265" v="20" actId="47"/>
        <pc:sldMkLst>
          <pc:docMk/>
          <pc:sldMk cId="3354430775" sldId="284"/>
        </pc:sldMkLst>
      </pc:sldChg>
      <pc:sldChg chg="del">
        <pc:chgData name="shiva Baliyan" userId="68b8b1315fae6aa2" providerId="LiveId" clId="{9E332A2E-F63D-4D67-AF64-197976E07B0D}" dt="2025-02-23T16:27:33.436" v="21" actId="47"/>
        <pc:sldMkLst>
          <pc:docMk/>
          <pc:sldMk cId="3699424317" sldId="285"/>
        </pc:sldMkLst>
      </pc:sldChg>
      <pc:sldChg chg="del">
        <pc:chgData name="shiva Baliyan" userId="68b8b1315fae6aa2" providerId="LiveId" clId="{9E332A2E-F63D-4D67-AF64-197976E07B0D}" dt="2025-02-23T16:27:35.288" v="22" actId="47"/>
        <pc:sldMkLst>
          <pc:docMk/>
          <pc:sldMk cId="1749840876" sldId="286"/>
        </pc:sldMkLst>
      </pc:sldChg>
      <pc:sldChg chg="del">
        <pc:chgData name="shiva Baliyan" userId="68b8b1315fae6aa2" providerId="LiveId" clId="{9E332A2E-F63D-4D67-AF64-197976E07B0D}" dt="2025-02-23T16:28:07.866" v="29" actId="47"/>
        <pc:sldMkLst>
          <pc:docMk/>
          <pc:sldMk cId="2593669687" sldId="287"/>
        </pc:sldMkLst>
      </pc:sldChg>
      <pc:sldChg chg="del">
        <pc:chgData name="shiva Baliyan" userId="68b8b1315fae6aa2" providerId="LiveId" clId="{9E332A2E-F63D-4D67-AF64-197976E07B0D}" dt="2025-02-23T16:28:02.021" v="27" actId="47"/>
        <pc:sldMkLst>
          <pc:docMk/>
          <pc:sldMk cId="699064305" sldId="288"/>
        </pc:sldMkLst>
      </pc:sldChg>
      <pc:sldChg chg="del">
        <pc:chgData name="shiva Baliyan" userId="68b8b1315fae6aa2" providerId="LiveId" clId="{9E332A2E-F63D-4D67-AF64-197976E07B0D}" dt="2025-02-23T16:28:00.636" v="26" actId="47"/>
        <pc:sldMkLst>
          <pc:docMk/>
          <pc:sldMk cId="4164145654" sldId="289"/>
        </pc:sldMkLst>
      </pc:sldChg>
      <pc:sldChg chg="del">
        <pc:chgData name="shiva Baliyan" userId="68b8b1315fae6aa2" providerId="LiveId" clId="{9E332A2E-F63D-4D67-AF64-197976E07B0D}" dt="2025-02-23T16:27:59.709" v="25" actId="47"/>
        <pc:sldMkLst>
          <pc:docMk/>
          <pc:sldMk cId="687991211" sldId="290"/>
        </pc:sldMkLst>
      </pc:sldChg>
      <pc:sldChg chg="del">
        <pc:chgData name="shiva Baliyan" userId="68b8b1315fae6aa2" providerId="LiveId" clId="{9E332A2E-F63D-4D67-AF64-197976E07B0D}" dt="2025-02-23T16:27:58.264" v="23" actId="47"/>
        <pc:sldMkLst>
          <pc:docMk/>
          <pc:sldMk cId="3343922841" sldId="291"/>
        </pc:sldMkLst>
      </pc:sldChg>
      <pc:sldChg chg="del">
        <pc:chgData name="shiva Baliyan" userId="68b8b1315fae6aa2" providerId="LiveId" clId="{9E332A2E-F63D-4D67-AF64-197976E07B0D}" dt="2025-02-23T16:27:59.001" v="24" actId="47"/>
        <pc:sldMkLst>
          <pc:docMk/>
          <pc:sldMk cId="3574859454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88929-8C58-48B9-8095-360D0BAEDC6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B7356-F62B-4436-B4D4-537EFD7E6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2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0615-C741-4CB4-B51B-0142211A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FB50B-DEF7-4FE5-9556-6F8E3E833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E84D-21C0-4CAD-BCDB-60A976E5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EC449-8855-4953-8681-39CB614B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FE8C-3D53-4AE7-954E-9E3B02B3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C006-C9A4-4316-AD56-F06FE569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42833-667F-4E59-86D1-6AD1B279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4D87-EDA7-4D57-B53F-8EA472E8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F198-F589-4A41-8348-2E6AA693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02E0-A533-4E77-941B-D767FE1B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61528-AB86-4CD8-99DD-217F130B6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14FB-AF64-4858-9549-43A04213C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2B2D-1EF8-4FD4-80B6-CFEE84C7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FA02-B7E5-4CF9-BC42-8D29ECC9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6681-88FC-4396-83CD-44F1EA9D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4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AE34-D1F3-4E87-B32A-88D37FBF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C96-57F8-4FD9-8050-D94F615C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019D-952D-4E3E-866E-03EBFC44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F3A9-5F8A-4F98-A1EF-9BDE7B77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3669-C544-40BE-829D-30185D9D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45F5-EE68-4535-B18B-2844C476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55DDD-B0C9-409E-B901-8D2D42D1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147D-4721-454C-B47A-9CE36A47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8BEC4-E2D4-4BCF-A054-A8D0CB2D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30A4-FF2F-45E0-80F5-509A9C43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6FA5-7B0D-4815-8821-D946D433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340B-B974-49A9-96FF-0A0635D6C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605DA-BA62-4AC2-AD39-09C850B09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FE8E-59BE-44A0-B8FB-FE4FD07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A334-B535-4E28-99D7-45CF7F71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50A0-C198-437F-90D9-1B20E7B5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9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0B88-3152-4296-8826-C2096A88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2B037-4D4D-4F51-B758-3353AEFE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7DE31-FBE5-4D35-AFE8-27B9E8C8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F6BA8-3D6C-4D14-BE5E-C356367EA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BD496-8929-49CE-81DE-EFB04375F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D7422-3007-4956-A477-3E10C26A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4EBA2-B0FF-490B-88B0-DF6FF8E3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B245E-B0A1-43AB-94B5-4AF40763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AD93-8947-490E-BB27-AF6BCAFA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1EC5F-A8EB-4C92-B03F-B39445FC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6638D-39D4-4D72-BC3B-5A478E4D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0F547-691E-48A7-93D4-E95A67A5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A4CDE-0C8D-4EF3-8ED3-9BEB66FE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4C2FB-B671-4EC7-8381-50432C62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227E9-CB06-40C3-9B66-BD6D1007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1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AC58-DCAD-478D-8E53-AEBDF9A0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2079-0FDB-4B1A-BC45-1355F66E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B6F3-8880-4B47-B270-5D90298EF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459A-EA67-4035-A37E-4336201C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4498E-4087-47B1-A88C-46846054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FCFBE-3AE8-4B76-A243-528841E6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29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9D93-D0D3-4DA5-82B2-3CF79AE3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06B15-68A2-45FF-A2AA-98F12A230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7CEBD-1E85-46D5-93AD-8FD648704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65AE-20C0-4A23-94F6-5F322DFD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1FA9-CD2B-4B20-A72C-E48E6466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B015E-6027-4A4C-A8C6-10C6EA0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CBA2-4C61-4796-84C7-0641FB8E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96ABD-DD87-4CA4-B075-F908B95C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B148-4D56-4EF1-A1F9-45397B516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A0E1-D967-4AF7-89BF-CFE82A8D0D0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E08E-8EEE-4BA7-85D3-B6179F8B5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8B7C-E78F-4B7C-AC66-0DE013A0F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0872-6373-4077-A275-13AE09E79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CC6795-97D7-4268-B5B9-CE3F8AA93196}"/>
              </a:ext>
            </a:extLst>
          </p:cNvPr>
          <p:cNvSpPr/>
          <p:nvPr/>
        </p:nvSpPr>
        <p:spPr>
          <a:xfrm>
            <a:off x="2314195" y="1345925"/>
            <a:ext cx="756361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CASE STUDY SUBMISSION</a:t>
            </a: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By: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SHIVA BALIYAN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4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8E353-F5D4-41FE-8B07-86D89095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53" y="1805961"/>
            <a:ext cx="8461466" cy="4957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35B643-BE77-46B3-999B-7FDDCCEE40A2}"/>
              </a:ext>
            </a:extLst>
          </p:cNvPr>
          <p:cNvSpPr txBox="1"/>
          <p:nvPr/>
        </p:nvSpPr>
        <p:spPr>
          <a:xfrm>
            <a:off x="180753" y="328633"/>
            <a:ext cx="121849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Applicants with lower secondary education level have loan payment difficulty 						(10%+)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Applicants with Higher education level or having Academic degree have very less loan payment difficulty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3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0D2D8-DFDC-45CA-80F0-3963EAF4C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9" y="1994193"/>
            <a:ext cx="9168254" cy="4698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FFE83-8517-4E44-8302-82202F624344}"/>
              </a:ext>
            </a:extLst>
          </p:cNvPr>
          <p:cNvSpPr txBox="1"/>
          <p:nvPr/>
        </p:nvSpPr>
        <p:spPr>
          <a:xfrm>
            <a:off x="3047114" y="103248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widows are less likely to face loan payment difficulty (interesting)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6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D4EC6-BF57-443F-9DA7-C91416D16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4" y="1707266"/>
            <a:ext cx="9168254" cy="4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CF92E-4501-4384-A64E-AF0E8050E977}"/>
              </a:ext>
            </a:extLst>
          </p:cNvPr>
          <p:cNvSpPr txBox="1"/>
          <p:nvPr/>
        </p:nvSpPr>
        <p:spPr>
          <a:xfrm>
            <a:off x="2208914" y="38882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Applicants which are living in rented apartments or living with parents have more loan payment difficulty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2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6994B-54F6-45A5-95FF-742D977FA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38" y="1867152"/>
            <a:ext cx="9257143" cy="40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BB904B-9483-4D28-99FF-923ACBE93DC8}"/>
              </a:ext>
            </a:extLst>
          </p:cNvPr>
          <p:cNvSpPr txBox="1"/>
          <p:nvPr/>
        </p:nvSpPr>
        <p:spPr>
          <a:xfrm>
            <a:off x="3047114" y="83046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smaller the age, more will be the loan payment difficulty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1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993A0-2D61-4AF2-93A5-8D77D875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00" y="2746983"/>
            <a:ext cx="9257143" cy="38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0D1BA-6CF5-46C2-9E31-AEFF1925F274}"/>
              </a:ext>
            </a:extLst>
          </p:cNvPr>
          <p:cNvSpPr txBox="1"/>
          <p:nvPr/>
        </p:nvSpPr>
        <p:spPr>
          <a:xfrm>
            <a:off x="2972685" y="136209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People with higher employment years have lesser loan payment difficulty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5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B224D6-346C-4E7A-919D-C328DB7D1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01814" y="1230086"/>
            <a:ext cx="20035352" cy="5284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493C3-D807-4282-916D-87555CC78433}"/>
              </a:ext>
            </a:extLst>
          </p:cNvPr>
          <p:cNvSpPr txBox="1"/>
          <p:nvPr/>
        </p:nvSpPr>
        <p:spPr>
          <a:xfrm>
            <a:off x="587829" y="343107"/>
            <a:ext cx="931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Plot for % payment difficulty for each organization type</a:t>
            </a:r>
          </a:p>
        </p:txBody>
      </p:sp>
    </p:spTree>
    <p:extLst>
      <p:ext uri="{BB962C8B-B14F-4D97-AF65-F5344CB8AC3E}">
        <p14:creationId xmlns:p14="http://schemas.microsoft.com/office/powerpoint/2010/main" val="391161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D4C8EF-E0C5-49D3-8489-3E57F6C52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92" y="257468"/>
            <a:ext cx="6984127" cy="5853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6792B-F51C-481B-983C-8584F589009A}"/>
              </a:ext>
            </a:extLst>
          </p:cNvPr>
          <p:cNvSpPr txBox="1"/>
          <p:nvPr/>
        </p:nvSpPr>
        <p:spPr>
          <a:xfrm>
            <a:off x="169081" y="1064383"/>
            <a:ext cx="4786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Correlation 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eatmap for all numerical columns of all the rows of applicant’s dataset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(TARGET == 1 as well as TARGET == 0)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8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464E53-6550-4363-9CF5-2673165F7C05}"/>
              </a:ext>
            </a:extLst>
          </p:cNvPr>
          <p:cNvSpPr txBox="1"/>
          <p:nvPr/>
        </p:nvSpPr>
        <p:spPr>
          <a:xfrm>
            <a:off x="104245" y="236202"/>
            <a:ext cx="4978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Correlation 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eatmap for all numerical columns of all the rows of applicant’s dataset where TARGET == 1 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(WITH LOAN PAYMENT DIFFICULTY)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DC45A-A881-4249-A9EB-C02C7F7F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28" y="236202"/>
            <a:ext cx="6984127" cy="5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6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116E6-738D-4AC4-9E9E-C7CBA12FD644}"/>
              </a:ext>
            </a:extLst>
          </p:cNvPr>
          <p:cNvSpPr txBox="1"/>
          <p:nvPr/>
        </p:nvSpPr>
        <p:spPr>
          <a:xfrm>
            <a:off x="146197" y="230301"/>
            <a:ext cx="45427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Correlation 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eatmap for all numerical columns of all the rows of applicant’s dataset where TARGET == 0 (ALL OTHER CASES)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DDDA8-8A55-44E7-93DF-F6BCA501D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15" y="502016"/>
            <a:ext cx="6984127" cy="5853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3121B-65A7-45A4-86E2-ECAEA9D21037}"/>
              </a:ext>
            </a:extLst>
          </p:cNvPr>
          <p:cNvSpPr txBox="1"/>
          <p:nvPr/>
        </p:nvSpPr>
        <p:spPr>
          <a:xfrm>
            <a:off x="404037" y="5231219"/>
            <a:ext cx="344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It can be observed that all 3 Correlation heatmaps are almost identical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0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49477-7AAA-42D4-B1A6-05EE46006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475"/>
            <a:ext cx="12192000" cy="4606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0C26B-1BB7-466D-9344-4781FC1D4441}"/>
              </a:ext>
            </a:extLst>
          </p:cNvPr>
          <p:cNvSpPr txBox="1"/>
          <p:nvPr/>
        </p:nvSpPr>
        <p:spPr>
          <a:xfrm>
            <a:off x="167463" y="106624"/>
            <a:ext cx="119217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Heatmap with X axis= Type of occupation,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Y axis= Income bins, Values= loan Payment difficulty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 1: Lower skilled laborers have maximum loan payment difficulty, even true when they are having higher income.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 2: Accountants have least difficulty in loan payments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9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9DA0A-026F-44D0-A601-3A01C8B9C951}"/>
              </a:ext>
            </a:extLst>
          </p:cNvPr>
          <p:cNvSpPr txBox="1"/>
          <p:nvPr/>
        </p:nvSpPr>
        <p:spPr>
          <a:xfrm>
            <a:off x="439917" y="0"/>
            <a:ext cx="11312165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There are 3 </a:t>
            </a:r>
            <a:r>
              <a:rPr lang="en-IN" sz="3600" b="1" dirty="0" err="1"/>
              <a:t>dataframes</a:t>
            </a:r>
            <a:r>
              <a:rPr lang="en-IN" sz="3600" b="1" dirty="0"/>
              <a:t> here:</a:t>
            </a:r>
          </a:p>
          <a:p>
            <a:endParaRPr lang="en-IN" dirty="0"/>
          </a:p>
          <a:p>
            <a:r>
              <a:rPr lang="en-IN" sz="2800" dirty="0" err="1">
                <a:solidFill>
                  <a:srgbClr val="0070C0"/>
                </a:solidFill>
              </a:rPr>
              <a:t>df_app</a:t>
            </a:r>
            <a:r>
              <a:rPr lang="en-IN" sz="2800" dirty="0">
                <a:solidFill>
                  <a:srgbClr val="0070C0"/>
                </a:solidFill>
              </a:rPr>
              <a:t> </a:t>
            </a:r>
            <a:r>
              <a:rPr lang="en-IN" sz="2800" dirty="0"/>
              <a:t>contains </a:t>
            </a:r>
            <a:r>
              <a:rPr lang="en-IN" sz="2800" b="0" i="1" dirty="0">
                <a:solidFill>
                  <a:srgbClr val="091E42"/>
                </a:solidFill>
                <a:effectLst/>
                <a:latin typeface="freight-text-pro"/>
              </a:rPr>
              <a:t>'application_data.csv’</a:t>
            </a:r>
            <a:r>
              <a:rPr lang="en-IN" sz="2800" b="0" i="0" dirty="0">
                <a:solidFill>
                  <a:srgbClr val="091E42"/>
                </a:solidFill>
                <a:effectLst/>
                <a:latin typeface="freight-text-pro"/>
              </a:rPr>
              <a:t> data</a:t>
            </a:r>
            <a:endParaRPr lang="en-IN" sz="2800" dirty="0"/>
          </a:p>
          <a:p>
            <a:r>
              <a:rPr lang="en-IN" sz="2800" dirty="0" err="1">
                <a:solidFill>
                  <a:srgbClr val="0070C0"/>
                </a:solidFill>
              </a:rPr>
              <a:t>df_prev</a:t>
            </a:r>
            <a:r>
              <a:rPr lang="en-IN" sz="2800" dirty="0">
                <a:solidFill>
                  <a:srgbClr val="0070C0"/>
                </a:solidFill>
              </a:rPr>
              <a:t> </a:t>
            </a:r>
            <a:r>
              <a:rPr lang="en-IN" sz="2800" dirty="0"/>
              <a:t>contains </a:t>
            </a:r>
            <a:r>
              <a:rPr lang="en-IN" sz="2800" b="0" i="1" dirty="0">
                <a:solidFill>
                  <a:srgbClr val="091E42"/>
                </a:solidFill>
                <a:effectLst/>
                <a:latin typeface="freight-text-pro"/>
              </a:rPr>
              <a:t>'previous_application.csv’ data</a:t>
            </a:r>
            <a:endParaRPr lang="en-IN" sz="2800" dirty="0"/>
          </a:p>
          <a:p>
            <a:r>
              <a:rPr lang="en-IN" sz="2800" dirty="0" err="1"/>
              <a:t>df_</a:t>
            </a:r>
            <a:r>
              <a:rPr lang="en-IN" sz="2800" dirty="0" err="1">
                <a:solidFill>
                  <a:srgbClr val="0070C0"/>
                </a:solidFill>
              </a:rPr>
              <a:t>merged</a:t>
            </a:r>
            <a:r>
              <a:rPr lang="en-IN" sz="2800" dirty="0"/>
              <a:t> contains merged data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 EDA, we have removed all the columns with missing values more than 25%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Also we have removed columns which were less informative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We have replaced missing values with Mode for categorical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We have replaced missing values with median for continuous columns since there were lot of outliers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928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71F31-9B51-461A-A01C-80206E03E2BD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Heatmap with X axis= Type of education,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Y axis= Income bins, Values= loan Payment difficulty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people with lower secondary type of education have maximum loan payment difficulty until they don’t have a very high income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C03D6-1D40-4EF9-B499-AB0937FD0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48" y="1320516"/>
            <a:ext cx="6097696" cy="55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77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54CB02-13CB-43F6-9CFD-9E89419333B4}"/>
              </a:ext>
            </a:extLst>
          </p:cNvPr>
          <p:cNvSpPr txBox="1"/>
          <p:nvPr/>
        </p:nvSpPr>
        <p:spPr>
          <a:xfrm>
            <a:off x="-1" y="117533"/>
            <a:ext cx="10504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Finding 10 Highest correlations between two variables in the applicant’s data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(we will only consider data where TARGET == 1)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B3215-A7F3-4D74-81D0-B7705B19E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8" y="393405"/>
            <a:ext cx="6122718" cy="6347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88270-80B2-43BD-8337-B8B1E7E8B2FF}"/>
              </a:ext>
            </a:extLst>
          </p:cNvPr>
          <p:cNvSpPr txBox="1"/>
          <p:nvPr/>
        </p:nvSpPr>
        <p:spPr>
          <a:xfrm>
            <a:off x="51254" y="1305341"/>
            <a:ext cx="61243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From this heatmap, it can be concluded that top 10 correlation variable pair are: (Variable1, Variable2, Correlation)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1) AMT_CREDIT &amp; AMT_GOODS_PRICE : 0.98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2) AMT_ANNUITY &amp; AMT_GOODS_PRICE : 0.75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3) AMT_CREDIT &amp; AMT_ANNUITY : 0.75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4) AMT_INCOME_TOTAL &amp; AMT_ANNUITY : 0.40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5) AMT_INCOME_TOTAL &amp; AMT_GOODS_PRICE : 0.34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6) AMT_INCOME_TOTAL &amp; AMT_CREDIT : 0.33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7) YEARS_BIRTH &amp; YEARS_EMPLOYED : 0.31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8) YEARS_BIRTH &amp; YEARS_REGISTRATION : 0.24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9) AMT_CREDIT &amp; YEARS_BIRTH : 0.19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10) AMT_GOODS_PRICE &amp; YEARS_EMPLOYED : 0.11</a:t>
            </a:r>
          </a:p>
        </p:txBody>
      </p:sp>
    </p:spTree>
    <p:extLst>
      <p:ext uri="{BB962C8B-B14F-4D97-AF65-F5344CB8AC3E}">
        <p14:creationId xmlns:p14="http://schemas.microsoft.com/office/powerpoint/2010/main" val="4802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CDB15-B52B-4749-BC84-9455977A3E3D}"/>
              </a:ext>
            </a:extLst>
          </p:cNvPr>
          <p:cNvSpPr txBox="1"/>
          <p:nvPr/>
        </p:nvSpPr>
        <p:spPr>
          <a:xfrm>
            <a:off x="1967023" y="1679944"/>
            <a:ext cx="8304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Analysis For </a:t>
            </a:r>
            <a:r>
              <a:rPr lang="en-IN" sz="6000" b="0" i="1" dirty="0">
                <a:solidFill>
                  <a:srgbClr val="091E42"/>
                </a:solidFill>
                <a:effectLst/>
                <a:latin typeface="freight-text-pro"/>
              </a:rPr>
              <a:t>'application_data.csv’</a:t>
            </a:r>
            <a:r>
              <a:rPr lang="en-IN" sz="6000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  <a:r>
              <a:rPr lang="en-IN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924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0FB23-2C45-4A30-B5DF-A237F499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8" y="2064831"/>
            <a:ext cx="4837814" cy="3186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D51B1-60B5-44B3-B39A-D3ED7BB36842}"/>
              </a:ext>
            </a:extLst>
          </p:cNvPr>
          <p:cNvSpPr txBox="1"/>
          <p:nvPr/>
        </p:nvSpPr>
        <p:spPr>
          <a:xfrm>
            <a:off x="531628" y="552893"/>
            <a:ext cx="110153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Data Imbalance:</a:t>
            </a:r>
          </a:p>
          <a:p>
            <a:endParaRPr lang="en-IN" dirty="0"/>
          </a:p>
          <a:p>
            <a:r>
              <a:rPr lang="en-IN" sz="2400" dirty="0"/>
              <a:t>There are only 8.63% applicants which are having loan payment difficulty (TARGET==1)</a:t>
            </a:r>
          </a:p>
        </p:txBody>
      </p:sp>
    </p:spTree>
    <p:extLst>
      <p:ext uri="{BB962C8B-B14F-4D97-AF65-F5344CB8AC3E}">
        <p14:creationId xmlns:p14="http://schemas.microsoft.com/office/powerpoint/2010/main" val="17395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CEF62-2C8D-48EE-963A-B123E73C3C7E}"/>
              </a:ext>
            </a:extLst>
          </p:cNvPr>
          <p:cNvSpPr txBox="1"/>
          <p:nvPr/>
        </p:nvSpPr>
        <p:spPr>
          <a:xfrm>
            <a:off x="776177" y="1382233"/>
            <a:ext cx="8612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next few slides,</a:t>
            </a:r>
          </a:p>
          <a:p>
            <a:endParaRPr lang="en-IN" sz="2400" dirty="0"/>
          </a:p>
          <a:p>
            <a:r>
              <a:rPr lang="en-IN" sz="2400" dirty="0"/>
              <a:t>Left side plot shows contribution of each category of the column </a:t>
            </a:r>
          </a:p>
          <a:p>
            <a:r>
              <a:rPr lang="en-IN" sz="2400" dirty="0"/>
              <a:t>(to check data imbalance)</a:t>
            </a:r>
          </a:p>
          <a:p>
            <a:endParaRPr lang="en-IN" sz="2400" dirty="0"/>
          </a:p>
          <a:p>
            <a:r>
              <a:rPr lang="en-IN" sz="2400" dirty="0"/>
              <a:t>Right side plot shows percentage of applicants with  payment difficulty of each category of the column</a:t>
            </a:r>
          </a:p>
        </p:txBody>
      </p:sp>
    </p:spTree>
    <p:extLst>
      <p:ext uri="{BB962C8B-B14F-4D97-AF65-F5344CB8AC3E}">
        <p14:creationId xmlns:p14="http://schemas.microsoft.com/office/powerpoint/2010/main" val="301110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44901-A9D1-41D4-B030-EA4E473E2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9" y="1632080"/>
            <a:ext cx="9168254" cy="4444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69C5A7-B747-4301-9532-087D8CDFA8BE}"/>
              </a:ext>
            </a:extLst>
          </p:cNvPr>
          <p:cNvSpPr txBox="1"/>
          <p:nvPr/>
        </p:nvSpPr>
        <p:spPr>
          <a:xfrm>
            <a:off x="552893" y="446568"/>
            <a:ext cx="1074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Applicants with contract product type as 'Cash' are more likely to have loan payment difficulty (around 8%)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9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C1067-51AE-480E-B2AE-91B2E3CDC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68" y="2236013"/>
            <a:ext cx="9168254" cy="3555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A6A2C-FDED-4BBD-B1E7-14EA139A8C50}"/>
              </a:ext>
            </a:extLst>
          </p:cNvPr>
          <p:cNvSpPr txBox="1"/>
          <p:nvPr/>
        </p:nvSpPr>
        <p:spPr>
          <a:xfrm>
            <a:off x="576373" y="1191975"/>
            <a:ext cx="10252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Males more likely to have loan payment difficulty (around 10%)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2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E20F1-06D6-44F3-AD6A-DF52C35AB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52" y="2471994"/>
            <a:ext cx="9168254" cy="3530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5ECE2-8BDA-4687-A94B-96DC226739A6}"/>
              </a:ext>
            </a:extLst>
          </p:cNvPr>
          <p:cNvSpPr txBox="1"/>
          <p:nvPr/>
        </p:nvSpPr>
        <p:spPr>
          <a:xfrm>
            <a:off x="2527891" y="681336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Applicants with children &gt;= 6 have double or triple loan payment difficulty than applicants with children &lt;= 5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(around 28%)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7CEB0-8580-4A05-96A0-C0CCF68F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73" y="1945735"/>
            <a:ext cx="9168254" cy="4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718B2-A76C-4FAA-B517-A7E63133CE58}"/>
              </a:ext>
            </a:extLst>
          </p:cNvPr>
          <p:cNvSpPr txBox="1"/>
          <p:nvPr/>
        </p:nvSpPr>
        <p:spPr>
          <a:xfrm>
            <a:off x="492641" y="584814"/>
            <a:ext cx="112067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Applicants which are on maternity leave or are unemployed have almost 4 times loan payment difficulty than other income source applicants (around 35%-40%)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Observation: businessman people do not have difficulty in loan payment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2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705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freight-text-pro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Hritik Vaidwan</dc:creator>
  <cp:lastModifiedBy>shiva Baliyan</cp:lastModifiedBy>
  <cp:revision>6</cp:revision>
  <dcterms:created xsi:type="dcterms:W3CDTF">2021-11-30T16:55:58Z</dcterms:created>
  <dcterms:modified xsi:type="dcterms:W3CDTF">2025-02-23T16:28:17Z</dcterms:modified>
</cp:coreProperties>
</file>