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KWh0BeH8S0pvQRajLRuAGj2PV0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c6ca778d7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c6ca778d7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c6ca778d7_2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c6ca778d7_2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c6ca778d7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c6ca778d7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6c6ca778d7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6c6ca778d7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c6ca778d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6c6ca778d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6b0233a46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2c6b0233a46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c6b0233a4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2c6b0233a4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c6ca778d7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6c6ca778d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6b0233a46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6b0233a46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c6e519c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6c6e519c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c6ca778d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c6ca778d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c6ca778d7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6c6ca778d7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c6ca778d7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c6ca778d7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c6ca778d7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c6ca778d7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c6ca778d7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c6ca778d7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c6ca778d7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6c6ca778d7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c6ca778d7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6c6ca778d7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3"/>
          <p:cNvSpPr txBox="1">
            <a:spLocks noGrp="1"/>
          </p:cNvSpPr>
          <p:nvPr>
            <p:ph type="ctrTitle"/>
          </p:nvPr>
        </p:nvSpPr>
        <p:spPr>
          <a:xfrm>
            <a:off x="2197100" y="1079500"/>
            <a:ext cx="7797799" cy="2138400"/>
          </a:xfrm>
          <a:prstGeom prst="rect">
            <a:avLst/>
          </a:prstGeom>
          <a:noFill/>
          <a:ln>
            <a:noFill/>
          </a:ln>
        </p:spPr>
        <p:txBody>
          <a:bodyPr spcFirstLastPara="1" wrap="square" lIns="0" tIns="0" rIns="0" bIns="0" anchor="b" anchorCtr="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3"/>
          <p:cNvSpPr txBox="1">
            <a:spLocks noGrp="1"/>
          </p:cNvSpPr>
          <p:nvPr>
            <p:ph type="subTitle" idx="1"/>
          </p:nvPr>
        </p:nvSpPr>
        <p:spPr>
          <a:xfrm>
            <a:off x="3308350" y="4113213"/>
            <a:ext cx="5575300" cy="1655762"/>
          </a:xfrm>
          <a:prstGeom prst="rect">
            <a:avLst/>
          </a:prstGeom>
          <a:noFill/>
          <a:ln>
            <a:noFill/>
          </a:ln>
        </p:spPr>
        <p:txBody>
          <a:bodyPr spcFirstLastPara="1" wrap="square" lIns="0" tIns="0" rIns="0" bIns="0" anchor="t" anchorCtr="0">
            <a:normAutofit/>
          </a:bodyPr>
          <a:lstStyle>
            <a:lvl1pPr lvl="0" algn="ctr">
              <a:lnSpc>
                <a:spcPct val="125000"/>
              </a:lnSpc>
              <a:spcBef>
                <a:spcPts val="1000"/>
              </a:spcBef>
              <a:spcAft>
                <a:spcPts val="0"/>
              </a:spcAft>
              <a:buSzPts val="2400"/>
              <a:buNone/>
              <a:defRPr sz="2400" i="1"/>
            </a:lvl1pPr>
            <a:lvl2pPr lvl="1" algn="ctr">
              <a:lnSpc>
                <a:spcPct val="125000"/>
              </a:lnSpc>
              <a:spcBef>
                <a:spcPts val="500"/>
              </a:spcBef>
              <a:spcAft>
                <a:spcPts val="0"/>
              </a:spcAft>
              <a:buSzPts val="2000"/>
              <a:buFont typeface="Avenir"/>
              <a:buNone/>
              <a:defRPr sz="2000"/>
            </a:lvl2pPr>
            <a:lvl3pPr lvl="2" algn="ctr">
              <a:lnSpc>
                <a:spcPct val="125000"/>
              </a:lnSpc>
              <a:spcBef>
                <a:spcPts val="500"/>
              </a:spcBef>
              <a:spcAft>
                <a:spcPts val="0"/>
              </a:spcAft>
              <a:buSzPts val="1800"/>
              <a:buNone/>
              <a:defRPr sz="1800"/>
            </a:lvl3pPr>
            <a:lvl4pPr lvl="3" algn="ctr">
              <a:lnSpc>
                <a:spcPct val="125000"/>
              </a:lnSpc>
              <a:spcBef>
                <a:spcPts val="500"/>
              </a:spcBef>
              <a:spcAft>
                <a:spcPts val="0"/>
              </a:spcAft>
              <a:buSzPts val="1600"/>
              <a:buFont typeface="Avenir"/>
              <a:buNone/>
              <a:defRPr sz="1600"/>
            </a:lvl4pPr>
            <a:lvl5pPr lvl="4" algn="ctr">
              <a:lnSpc>
                <a:spcPct val="125000"/>
              </a:lnSpc>
              <a:spcBef>
                <a:spcPts val="5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33"/>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3"/>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3"/>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33"/>
          <p:cNvCxnSpPr/>
          <p:nvPr/>
        </p:nvCxnSpPr>
        <p:spPr>
          <a:xfrm>
            <a:off x="5826000" y="3690871"/>
            <a:ext cx="540000" cy="0"/>
          </a:xfrm>
          <a:prstGeom prst="straightConnector1">
            <a:avLst/>
          </a:prstGeom>
          <a:noFill/>
          <a:ln w="12700" cap="flat" cmpd="sng">
            <a:solidFill>
              <a:schemeClr val="lt1"/>
            </a:solidFill>
            <a:prstDash val="solid"/>
            <a:round/>
            <a:headEnd type="none" w="sm" len="sm"/>
            <a:tailEnd type="none" w="sm" len="sm"/>
          </a:ln>
        </p:spPr>
      </p:cxnSp>
      <p:grpSp>
        <p:nvGrpSpPr>
          <p:cNvPr id="18" name="Google Shape;18;p33"/>
          <p:cNvGrpSpPr/>
          <p:nvPr/>
        </p:nvGrpSpPr>
        <p:grpSpPr>
          <a:xfrm>
            <a:off x="9763121" y="4439427"/>
            <a:ext cx="1597977" cy="1549851"/>
            <a:chOff x="9623421" y="4394977"/>
            <a:chExt cx="1597977" cy="1549851"/>
          </a:xfrm>
        </p:grpSpPr>
        <p:sp>
          <p:nvSpPr>
            <p:cNvPr id="19" name="Google Shape;19;p33"/>
            <p:cNvSpPr/>
            <p:nvPr/>
          </p:nvSpPr>
          <p:spPr>
            <a:xfrm rot="2700000" flipH="1">
              <a:off x="10267789" y="4452443"/>
              <a:ext cx="571820" cy="1316717"/>
            </a:xfrm>
            <a:custGeom>
              <a:avLst/>
              <a:gdLst/>
              <a:ahLst/>
              <a:cxnLst/>
              <a:rect l="l" t="t" r="r" b="b"/>
              <a:pathLst>
                <a:path w="571820" h="1316717" extrusionOk="0">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20" name="Google Shape;20;p33"/>
            <p:cNvGrpSpPr/>
            <p:nvPr/>
          </p:nvGrpSpPr>
          <p:grpSpPr>
            <a:xfrm rot="2700000" flipH="1">
              <a:off x="10112436" y="4359902"/>
              <a:ext cx="571820" cy="1620000"/>
              <a:chOff x="8482785" y="4330454"/>
              <a:chExt cx="571820" cy="1620000"/>
            </a:xfrm>
          </p:grpSpPr>
          <p:sp>
            <p:nvSpPr>
              <p:cNvPr id="21" name="Google Shape;21;p33"/>
              <p:cNvSpPr/>
              <p:nvPr/>
            </p:nvSpPr>
            <p:spPr>
              <a:xfrm>
                <a:off x="8482785" y="4333632"/>
                <a:ext cx="571820" cy="1311956"/>
              </a:xfrm>
              <a:custGeom>
                <a:avLst/>
                <a:gdLst/>
                <a:ahLst/>
                <a:cxnLst/>
                <a:rect l="l" t="t" r="r" b="b"/>
                <a:pathLst>
                  <a:path w="571820" h="1311956" extrusionOk="0">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cxnSp>
            <p:nvCxnSpPr>
              <p:cNvPr id="22" name="Google Shape;22;p33"/>
              <p:cNvCxnSpPr/>
              <p:nvPr/>
            </p:nvCxnSpPr>
            <p:spPr>
              <a:xfrm>
                <a:off x="8768695" y="4330454"/>
                <a:ext cx="0" cy="1620000"/>
              </a:xfrm>
              <a:prstGeom prst="straightConnector1">
                <a:avLst/>
              </a:prstGeom>
              <a:noFill/>
              <a:ln w="12700" cap="flat" cmpd="sng">
                <a:solidFill>
                  <a:schemeClr val="lt1"/>
                </a:solidFill>
                <a:prstDash val="solid"/>
                <a:round/>
                <a:headEnd type="none" w="sm" len="sm"/>
                <a:tailEnd type="none" w="sm" len="sm"/>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42"/>
          <p:cNvSpPr txBox="1">
            <a:spLocks noGrp="1"/>
          </p:cNvSpPr>
          <p:nvPr>
            <p:ph type="title"/>
          </p:nvPr>
        </p:nvSpPr>
        <p:spPr>
          <a:xfrm>
            <a:off x="1079500" y="1011238"/>
            <a:ext cx="10026650" cy="655637"/>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42"/>
          <p:cNvSpPr txBox="1">
            <a:spLocks noGrp="1"/>
          </p:cNvSpPr>
          <p:nvPr>
            <p:ph type="body" idx="1"/>
          </p:nvPr>
        </p:nvSpPr>
        <p:spPr>
          <a:xfrm rot="5400000">
            <a:off x="4103688" y="-1233487"/>
            <a:ext cx="3978275" cy="10026650"/>
          </a:xfrm>
          <a:prstGeom prst="rect">
            <a:avLst/>
          </a:prstGeom>
          <a:noFill/>
          <a:ln>
            <a:noFill/>
          </a:ln>
        </p:spPr>
        <p:txBody>
          <a:bodyPr spcFirstLastPara="1" wrap="square" lIns="0" tIns="0" rIns="0" bIns="0" anchor="t" anchorCtr="0">
            <a:normAutofit/>
          </a:bodyPr>
          <a:lstStyle>
            <a:lvl1pPr marL="457200" lvl="0" indent="-342900" algn="l">
              <a:lnSpc>
                <a:spcPct val="125000"/>
              </a:lnSpc>
              <a:spcBef>
                <a:spcPts val="1000"/>
              </a:spcBef>
              <a:spcAft>
                <a:spcPts val="0"/>
              </a:spcAft>
              <a:buSzPts val="1800"/>
              <a:buChar char="·"/>
              <a:defRPr/>
            </a:lvl1pPr>
            <a:lvl2pPr marL="914400" lvl="1" indent="-228600" algn="l">
              <a:lnSpc>
                <a:spcPct val="125000"/>
              </a:lnSpc>
              <a:spcBef>
                <a:spcPts val="500"/>
              </a:spcBef>
              <a:spcAft>
                <a:spcPts val="0"/>
              </a:spcAft>
              <a:buSzPts val="1800"/>
              <a:buNone/>
              <a:defRPr/>
            </a:lvl2pPr>
            <a:lvl3pPr marL="1371600" lvl="2" indent="-342900" algn="l">
              <a:lnSpc>
                <a:spcPct val="125000"/>
              </a:lnSpc>
              <a:spcBef>
                <a:spcPts val="500"/>
              </a:spcBef>
              <a:spcAft>
                <a:spcPts val="0"/>
              </a:spcAft>
              <a:buSzPts val="1800"/>
              <a:buChar char="·"/>
              <a:defRPr/>
            </a:lvl3pPr>
            <a:lvl4pPr marL="1828800" lvl="3" indent="-228600" algn="l">
              <a:lnSpc>
                <a:spcPct val="125000"/>
              </a:lnSpc>
              <a:spcBef>
                <a:spcPts val="500"/>
              </a:spcBef>
              <a:spcAft>
                <a:spcPts val="0"/>
              </a:spcAft>
              <a:buSzPts val="1800"/>
              <a:buNone/>
              <a:defRPr/>
            </a:lvl4pPr>
            <a:lvl5pPr marL="2286000" lvl="4" indent="-342900" algn="l">
              <a:lnSpc>
                <a:spcPct val="125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1" name="Google Shape;91;p42"/>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2"/>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2"/>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43"/>
          <p:cNvSpPr txBox="1">
            <a:spLocks noGrp="1"/>
          </p:cNvSpPr>
          <p:nvPr>
            <p:ph type="title"/>
          </p:nvPr>
        </p:nvSpPr>
        <p:spPr>
          <a:xfrm rot="5400000">
            <a:off x="8200672" y="2777907"/>
            <a:ext cx="4689476" cy="1292662"/>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43"/>
          <p:cNvSpPr txBox="1">
            <a:spLocks noGrp="1"/>
          </p:cNvSpPr>
          <p:nvPr>
            <p:ph type="body" idx="1"/>
          </p:nvPr>
        </p:nvSpPr>
        <p:spPr>
          <a:xfrm rot="5400000">
            <a:off x="2982733" y="-823733"/>
            <a:ext cx="4689476" cy="8495943"/>
          </a:xfrm>
          <a:prstGeom prst="rect">
            <a:avLst/>
          </a:prstGeom>
          <a:noFill/>
          <a:ln>
            <a:noFill/>
          </a:ln>
        </p:spPr>
        <p:txBody>
          <a:bodyPr spcFirstLastPara="1" wrap="square" lIns="0" tIns="0" rIns="0" bIns="0" anchor="t" anchorCtr="0">
            <a:normAutofit/>
          </a:bodyPr>
          <a:lstStyle>
            <a:lvl1pPr marL="457200" lvl="0" indent="-342900" algn="l">
              <a:lnSpc>
                <a:spcPct val="125000"/>
              </a:lnSpc>
              <a:spcBef>
                <a:spcPts val="1000"/>
              </a:spcBef>
              <a:spcAft>
                <a:spcPts val="0"/>
              </a:spcAft>
              <a:buSzPts val="1800"/>
              <a:buChar char="·"/>
              <a:defRPr/>
            </a:lvl1pPr>
            <a:lvl2pPr marL="914400" lvl="1" indent="-228600" algn="l">
              <a:lnSpc>
                <a:spcPct val="125000"/>
              </a:lnSpc>
              <a:spcBef>
                <a:spcPts val="500"/>
              </a:spcBef>
              <a:spcAft>
                <a:spcPts val="0"/>
              </a:spcAft>
              <a:buSzPts val="1800"/>
              <a:buNone/>
              <a:defRPr/>
            </a:lvl2pPr>
            <a:lvl3pPr marL="1371600" lvl="2" indent="-342900" algn="l">
              <a:lnSpc>
                <a:spcPct val="125000"/>
              </a:lnSpc>
              <a:spcBef>
                <a:spcPts val="500"/>
              </a:spcBef>
              <a:spcAft>
                <a:spcPts val="0"/>
              </a:spcAft>
              <a:buSzPts val="1800"/>
              <a:buChar char="·"/>
              <a:defRPr/>
            </a:lvl3pPr>
            <a:lvl4pPr marL="1828800" lvl="3" indent="-228600" algn="l">
              <a:lnSpc>
                <a:spcPct val="125000"/>
              </a:lnSpc>
              <a:spcBef>
                <a:spcPts val="500"/>
              </a:spcBef>
              <a:spcAft>
                <a:spcPts val="0"/>
              </a:spcAft>
              <a:buSzPts val="1800"/>
              <a:buNone/>
              <a:defRPr/>
            </a:lvl4pPr>
            <a:lvl5pPr marL="2286000" lvl="4" indent="-342900" algn="l">
              <a:lnSpc>
                <a:spcPct val="125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7" name="Google Shape;97;p43"/>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3"/>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3"/>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4"/>
          <p:cNvSpPr txBox="1">
            <a:spLocks noGrp="1"/>
          </p:cNvSpPr>
          <p:nvPr>
            <p:ph type="title"/>
          </p:nvPr>
        </p:nvSpPr>
        <p:spPr>
          <a:xfrm>
            <a:off x="1079500" y="1011238"/>
            <a:ext cx="10026650" cy="655637"/>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4"/>
          <p:cNvSpPr txBox="1">
            <a:spLocks noGrp="1"/>
          </p:cNvSpPr>
          <p:nvPr>
            <p:ph type="body" idx="1"/>
          </p:nvPr>
        </p:nvSpPr>
        <p:spPr>
          <a:xfrm>
            <a:off x="1079500" y="1790700"/>
            <a:ext cx="10026650" cy="3978275"/>
          </a:xfrm>
          <a:prstGeom prst="rect">
            <a:avLst/>
          </a:prstGeom>
          <a:noFill/>
          <a:ln>
            <a:noFill/>
          </a:ln>
        </p:spPr>
        <p:txBody>
          <a:bodyPr spcFirstLastPara="1" wrap="square" lIns="0" tIns="0" rIns="0" bIns="0" anchor="t" anchorCtr="0">
            <a:normAutofit/>
          </a:bodyPr>
          <a:lstStyle>
            <a:lvl1pPr marL="457200" lvl="0" indent="-342900" algn="l">
              <a:lnSpc>
                <a:spcPct val="125000"/>
              </a:lnSpc>
              <a:spcBef>
                <a:spcPts val="1000"/>
              </a:spcBef>
              <a:spcAft>
                <a:spcPts val="0"/>
              </a:spcAft>
              <a:buSzPts val="1800"/>
              <a:buChar char="·"/>
              <a:defRPr/>
            </a:lvl1pPr>
            <a:lvl2pPr marL="914400" lvl="1" indent="-228600" algn="l">
              <a:lnSpc>
                <a:spcPct val="125000"/>
              </a:lnSpc>
              <a:spcBef>
                <a:spcPts val="500"/>
              </a:spcBef>
              <a:spcAft>
                <a:spcPts val="0"/>
              </a:spcAft>
              <a:buSzPts val="1800"/>
              <a:buNone/>
              <a:defRPr/>
            </a:lvl2pPr>
            <a:lvl3pPr marL="1371600" lvl="2" indent="-342900" algn="l">
              <a:lnSpc>
                <a:spcPct val="125000"/>
              </a:lnSpc>
              <a:spcBef>
                <a:spcPts val="500"/>
              </a:spcBef>
              <a:spcAft>
                <a:spcPts val="0"/>
              </a:spcAft>
              <a:buSzPts val="1800"/>
              <a:buChar char="·"/>
              <a:defRPr/>
            </a:lvl3pPr>
            <a:lvl4pPr marL="1828800" lvl="3" indent="-228600" algn="l">
              <a:lnSpc>
                <a:spcPct val="125000"/>
              </a:lnSpc>
              <a:spcBef>
                <a:spcPts val="500"/>
              </a:spcBef>
              <a:spcAft>
                <a:spcPts val="0"/>
              </a:spcAft>
              <a:buSzPts val="1800"/>
              <a:buNone/>
              <a:defRPr/>
            </a:lvl4pPr>
            <a:lvl5pPr marL="2286000" lvl="4" indent="-342900" algn="l">
              <a:lnSpc>
                <a:spcPct val="125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 name="Google Shape;26;p34"/>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4"/>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1079500" y="2252663"/>
            <a:ext cx="4457700" cy="2349500"/>
          </a:xfrm>
          <a:prstGeom prst="rect">
            <a:avLst/>
          </a:prstGeom>
          <a:noFill/>
          <a:ln>
            <a:noFill/>
          </a:ln>
        </p:spPr>
        <p:txBody>
          <a:bodyPr spcFirstLastPara="1" wrap="square" lIns="0" tIns="0" rIns="0" bIns="0" anchor="ctr" anchorCtr="0">
            <a:normAutofit/>
          </a:bodyPr>
          <a:lstStyle>
            <a:lvl1pPr lvl="0" algn="ctr">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5"/>
          <p:cNvSpPr txBox="1">
            <a:spLocks noGrp="1"/>
          </p:cNvSpPr>
          <p:nvPr>
            <p:ph type="body" idx="1"/>
          </p:nvPr>
        </p:nvSpPr>
        <p:spPr>
          <a:xfrm>
            <a:off x="6654800" y="2252664"/>
            <a:ext cx="4451348" cy="2349500"/>
          </a:xfrm>
          <a:prstGeom prst="rect">
            <a:avLst/>
          </a:prstGeom>
          <a:noFill/>
          <a:ln>
            <a:noFill/>
          </a:ln>
        </p:spPr>
        <p:txBody>
          <a:bodyPr spcFirstLastPara="1" wrap="square" lIns="0" tIns="0" rIns="0" bIns="0" anchor="ctr" anchorCtr="0">
            <a:normAutofit/>
          </a:bodyPr>
          <a:lstStyle>
            <a:lvl1pPr marL="457200" lvl="0" indent="-228600" algn="l">
              <a:lnSpc>
                <a:spcPct val="125000"/>
              </a:lnSpc>
              <a:spcBef>
                <a:spcPts val="1000"/>
              </a:spcBef>
              <a:spcAft>
                <a:spcPts val="0"/>
              </a:spcAft>
              <a:buSzPts val="2400"/>
              <a:buNone/>
              <a:defRPr sz="2400" i="1">
                <a:solidFill>
                  <a:schemeClr val="lt1"/>
                </a:solidFill>
              </a:defRPr>
            </a:lvl1pPr>
            <a:lvl2pPr marL="914400" lvl="1" indent="-228600" algn="l">
              <a:lnSpc>
                <a:spcPct val="125000"/>
              </a:lnSpc>
              <a:spcBef>
                <a:spcPts val="500"/>
              </a:spcBef>
              <a:spcAft>
                <a:spcPts val="0"/>
              </a:spcAft>
              <a:buSzPts val="2000"/>
              <a:buFont typeface="Avenir"/>
              <a:buNone/>
              <a:defRPr sz="2000">
                <a:solidFill>
                  <a:schemeClr val="lt1"/>
                </a:solidFill>
              </a:defRPr>
            </a:lvl2pPr>
            <a:lvl3pPr marL="1371600" lvl="2" indent="-228600" algn="l">
              <a:lnSpc>
                <a:spcPct val="125000"/>
              </a:lnSpc>
              <a:spcBef>
                <a:spcPts val="500"/>
              </a:spcBef>
              <a:spcAft>
                <a:spcPts val="0"/>
              </a:spcAft>
              <a:buSzPts val="1800"/>
              <a:buNone/>
              <a:defRPr sz="1800">
                <a:solidFill>
                  <a:schemeClr val="lt1"/>
                </a:solidFill>
              </a:defRPr>
            </a:lvl3pPr>
            <a:lvl4pPr marL="1828800" lvl="3" indent="-228600" algn="l">
              <a:lnSpc>
                <a:spcPct val="125000"/>
              </a:lnSpc>
              <a:spcBef>
                <a:spcPts val="500"/>
              </a:spcBef>
              <a:spcAft>
                <a:spcPts val="0"/>
              </a:spcAft>
              <a:buSzPts val="1600"/>
              <a:buFont typeface="Avenir"/>
              <a:buNone/>
              <a:defRPr sz="1600">
                <a:solidFill>
                  <a:schemeClr val="lt1"/>
                </a:solidFill>
              </a:defRPr>
            </a:lvl4pPr>
            <a:lvl5pPr marL="2286000" lvl="4" indent="-228600" algn="l">
              <a:lnSpc>
                <a:spcPct val="125000"/>
              </a:lnSpc>
              <a:spcBef>
                <a:spcPts val="500"/>
              </a:spcBef>
              <a:spcAft>
                <a:spcPts val="0"/>
              </a:spcAft>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2" name="Google Shape;32;p35"/>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5"/>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5"/>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35" name="Google Shape;35;p35"/>
          <p:cNvGrpSpPr/>
          <p:nvPr/>
        </p:nvGrpSpPr>
        <p:grpSpPr>
          <a:xfrm>
            <a:off x="903520" y="1008265"/>
            <a:ext cx="1241179" cy="1192625"/>
            <a:chOff x="903520" y="1008265"/>
            <a:chExt cx="1241179" cy="1192625"/>
          </a:xfrm>
        </p:grpSpPr>
        <p:grpSp>
          <p:nvGrpSpPr>
            <p:cNvPr id="36" name="Google Shape;36;p35"/>
            <p:cNvGrpSpPr/>
            <p:nvPr/>
          </p:nvGrpSpPr>
          <p:grpSpPr>
            <a:xfrm rot="-2700000" flipH="1">
              <a:off x="1067391" y="1242261"/>
              <a:ext cx="961992" cy="724633"/>
              <a:chOff x="461917" y="958515"/>
              <a:chExt cx="961992" cy="724633"/>
            </a:xfrm>
          </p:grpSpPr>
          <p:sp>
            <p:nvSpPr>
              <p:cNvPr id="37" name="Google Shape;37;p35"/>
              <p:cNvSpPr/>
              <p:nvPr/>
            </p:nvSpPr>
            <p:spPr>
              <a:xfrm rot="8100000" flipH="1">
                <a:off x="558167" y="1122160"/>
                <a:ext cx="464738" cy="464738"/>
              </a:xfrm>
              <a:custGeom>
                <a:avLst/>
                <a:gdLst/>
                <a:ahLst/>
                <a:cxnLst/>
                <a:rect l="l" t="t" r="r" b="b"/>
                <a:pathLst>
                  <a:path w="464738" h="464738" extrusionOk="0">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38" name="Google Shape;38;p35"/>
              <p:cNvSpPr/>
              <p:nvPr/>
            </p:nvSpPr>
            <p:spPr>
              <a:xfrm rot="5400000" flipH="1">
                <a:off x="959170" y="958515"/>
                <a:ext cx="464739" cy="464739"/>
              </a:xfrm>
              <a:custGeom>
                <a:avLst/>
                <a:gdLst/>
                <a:ahLst/>
                <a:cxnLst/>
                <a:rect l="l" t="t" r="r" b="b"/>
                <a:pathLst>
                  <a:path w="464739" h="464739" extrusionOk="0">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grpSp>
          <p:nvGrpSpPr>
            <p:cNvPr id="39" name="Google Shape;39;p35"/>
            <p:cNvGrpSpPr/>
            <p:nvPr/>
          </p:nvGrpSpPr>
          <p:grpSpPr>
            <a:xfrm>
              <a:off x="903520" y="1063906"/>
              <a:ext cx="960256" cy="901092"/>
              <a:chOff x="2111720" y="2516203"/>
              <a:chExt cx="960256" cy="901092"/>
            </a:xfrm>
          </p:grpSpPr>
          <p:sp>
            <p:nvSpPr>
              <p:cNvPr id="40" name="Google Shape;40;p35"/>
              <p:cNvSpPr/>
              <p:nvPr/>
            </p:nvSpPr>
            <p:spPr>
              <a:xfrm rot="-8100000">
                <a:off x="2207971" y="2856305"/>
                <a:ext cx="464739" cy="464739"/>
              </a:xfrm>
              <a:custGeom>
                <a:avLst/>
                <a:gdLst/>
                <a:ahLst/>
                <a:cxnLst/>
                <a:rect l="l" t="t" r="r" b="b"/>
                <a:pathLst>
                  <a:path w="464739" h="464739" extrusionOk="0">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1" name="Google Shape;41;p35"/>
              <p:cNvSpPr/>
              <p:nvPr/>
            </p:nvSpPr>
            <p:spPr>
              <a:xfrm rot="10800000">
                <a:off x="2607238" y="2688467"/>
                <a:ext cx="464738" cy="464738"/>
              </a:xfrm>
              <a:custGeom>
                <a:avLst/>
                <a:gdLst/>
                <a:ahLst/>
                <a:cxnLst/>
                <a:rect l="l" t="t" r="r" b="b"/>
                <a:pathLst>
                  <a:path w="464738" h="464738" extrusionOk="0">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42" name="Google Shape;42;p35"/>
              <p:cNvGrpSpPr/>
              <p:nvPr/>
            </p:nvGrpSpPr>
            <p:grpSpPr>
              <a:xfrm>
                <a:off x="2435580" y="2516203"/>
                <a:ext cx="636396" cy="900662"/>
                <a:chOff x="2435580" y="2516203"/>
                <a:chExt cx="636396" cy="900662"/>
              </a:xfrm>
            </p:grpSpPr>
            <p:cxnSp>
              <p:nvCxnSpPr>
                <p:cNvPr id="43" name="Google Shape;43;p35"/>
                <p:cNvCxnSpPr/>
                <p:nvPr/>
              </p:nvCxnSpPr>
              <p:spPr>
                <a:xfrm rot="10800000">
                  <a:off x="2440769" y="2516865"/>
                  <a:ext cx="0" cy="900000"/>
                </a:xfrm>
                <a:prstGeom prst="straightConnector1">
                  <a:avLst/>
                </a:prstGeom>
                <a:noFill/>
                <a:ln w="12700" cap="flat" cmpd="sng">
                  <a:solidFill>
                    <a:schemeClr val="lt1"/>
                  </a:solidFill>
                  <a:prstDash val="solid"/>
                  <a:round/>
                  <a:headEnd type="none" w="sm" len="sm"/>
                  <a:tailEnd type="none" w="sm" len="sm"/>
                </a:ln>
              </p:spPr>
            </p:cxnSp>
            <p:cxnSp>
              <p:nvCxnSpPr>
                <p:cNvPr id="44" name="Google Shape;44;p35"/>
                <p:cNvCxnSpPr/>
                <p:nvPr/>
              </p:nvCxnSpPr>
              <p:spPr>
                <a:xfrm rot="10800000">
                  <a:off x="2753778" y="2384401"/>
                  <a:ext cx="0" cy="900000"/>
                </a:xfrm>
                <a:prstGeom prst="straightConnector1">
                  <a:avLst/>
                </a:prstGeom>
                <a:noFill/>
                <a:ln w="12700" cap="flat" cmpd="sng">
                  <a:solidFill>
                    <a:schemeClr val="lt1"/>
                  </a:solidFill>
                  <a:prstDash val="solid"/>
                  <a:round/>
                  <a:headEnd type="none" w="sm" len="sm"/>
                  <a:tailEnd type="none" w="sm" len="sm"/>
                </a:ln>
              </p:spPr>
            </p:cxnSp>
          </p:grpSp>
        </p:grpSp>
      </p:grpSp>
      <p:grpSp>
        <p:nvGrpSpPr>
          <p:cNvPr id="45" name="Google Shape;45;p35"/>
          <p:cNvGrpSpPr/>
          <p:nvPr/>
        </p:nvGrpSpPr>
        <p:grpSpPr>
          <a:xfrm>
            <a:off x="1437136" y="649304"/>
            <a:ext cx="388541" cy="388541"/>
            <a:chOff x="5752675" y="5440856"/>
            <a:chExt cx="388541" cy="388541"/>
          </a:xfrm>
        </p:grpSpPr>
        <p:sp>
          <p:nvSpPr>
            <p:cNvPr id="46" name="Google Shape;46;p35"/>
            <p:cNvSpPr/>
            <p:nvPr/>
          </p:nvSpPr>
          <p:spPr>
            <a:xfrm rot="10800000">
              <a:off x="5800801" y="5488982"/>
              <a:ext cx="340415" cy="340415"/>
            </a:xfrm>
            <a:prstGeom prst="ellipse">
              <a:avLst/>
            </a:prstGeom>
            <a:solidFill>
              <a:srgbClr val="E28B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7" name="Google Shape;47;p35"/>
            <p:cNvSpPr/>
            <p:nvPr/>
          </p:nvSpPr>
          <p:spPr>
            <a:xfrm>
              <a:off x="5752675" y="5440856"/>
              <a:ext cx="340415" cy="340415"/>
            </a:xfrm>
            <a:prstGeom prst="ellipse">
              <a:avLst/>
            </a:prstGeom>
            <a:no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cxnSp>
        <p:nvCxnSpPr>
          <p:cNvPr id="48" name="Google Shape;48;p35"/>
          <p:cNvCxnSpPr/>
          <p:nvPr/>
        </p:nvCxnSpPr>
        <p:spPr>
          <a:xfrm rot="5400000">
            <a:off x="5826000" y="3429001"/>
            <a:ext cx="540000" cy="0"/>
          </a:xfrm>
          <a:prstGeom prst="straightConnector1">
            <a:avLst/>
          </a:prstGeom>
          <a:noFill/>
          <a:ln w="12700" cap="flat" cmpd="sng">
            <a:solidFill>
              <a:schemeClr val="l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1079500" y="1011238"/>
            <a:ext cx="10026650" cy="655637"/>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1085850" y="1790700"/>
            <a:ext cx="4740150" cy="3978275"/>
          </a:xfrm>
          <a:prstGeom prst="rect">
            <a:avLst/>
          </a:prstGeom>
          <a:noFill/>
          <a:ln>
            <a:noFill/>
          </a:ln>
        </p:spPr>
        <p:txBody>
          <a:bodyPr spcFirstLastPara="1" wrap="square" lIns="0" tIns="0" rIns="0" bIns="0" anchor="t" anchorCtr="0">
            <a:normAutofit/>
          </a:bodyPr>
          <a:lstStyle>
            <a:lvl1pPr marL="457200" lvl="0" indent="-342900" algn="l">
              <a:lnSpc>
                <a:spcPct val="125000"/>
              </a:lnSpc>
              <a:spcBef>
                <a:spcPts val="1000"/>
              </a:spcBef>
              <a:spcAft>
                <a:spcPts val="0"/>
              </a:spcAft>
              <a:buSzPts val="1800"/>
              <a:buChar char="·"/>
              <a:defRPr/>
            </a:lvl1pPr>
            <a:lvl2pPr marL="914400" lvl="1" indent="-228600" algn="l">
              <a:lnSpc>
                <a:spcPct val="125000"/>
              </a:lnSpc>
              <a:spcBef>
                <a:spcPts val="500"/>
              </a:spcBef>
              <a:spcAft>
                <a:spcPts val="0"/>
              </a:spcAft>
              <a:buSzPts val="1800"/>
              <a:buNone/>
              <a:defRPr/>
            </a:lvl2pPr>
            <a:lvl3pPr marL="1371600" lvl="2" indent="-342900" algn="l">
              <a:lnSpc>
                <a:spcPct val="125000"/>
              </a:lnSpc>
              <a:spcBef>
                <a:spcPts val="500"/>
              </a:spcBef>
              <a:spcAft>
                <a:spcPts val="0"/>
              </a:spcAft>
              <a:buSzPts val="1800"/>
              <a:buChar char="·"/>
              <a:defRPr/>
            </a:lvl3pPr>
            <a:lvl4pPr marL="1828800" lvl="3" indent="-228600" algn="l">
              <a:lnSpc>
                <a:spcPct val="125000"/>
              </a:lnSpc>
              <a:spcBef>
                <a:spcPts val="500"/>
              </a:spcBef>
              <a:spcAft>
                <a:spcPts val="0"/>
              </a:spcAft>
              <a:buSzPts val="1800"/>
              <a:buNone/>
              <a:defRPr/>
            </a:lvl4pPr>
            <a:lvl5pPr marL="2286000" lvl="4" indent="-342900" algn="l">
              <a:lnSpc>
                <a:spcPct val="125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36"/>
          <p:cNvSpPr txBox="1">
            <a:spLocks noGrp="1"/>
          </p:cNvSpPr>
          <p:nvPr>
            <p:ph type="body" idx="2"/>
          </p:nvPr>
        </p:nvSpPr>
        <p:spPr>
          <a:xfrm>
            <a:off x="6366000" y="1790700"/>
            <a:ext cx="4740150" cy="3978275"/>
          </a:xfrm>
          <a:prstGeom prst="rect">
            <a:avLst/>
          </a:prstGeom>
          <a:noFill/>
          <a:ln>
            <a:noFill/>
          </a:ln>
        </p:spPr>
        <p:txBody>
          <a:bodyPr spcFirstLastPara="1" wrap="square" lIns="0" tIns="0" rIns="0" bIns="0" anchor="t" anchorCtr="0">
            <a:normAutofit/>
          </a:bodyPr>
          <a:lstStyle>
            <a:lvl1pPr marL="457200" lvl="0" indent="-342900" algn="l">
              <a:lnSpc>
                <a:spcPct val="125000"/>
              </a:lnSpc>
              <a:spcBef>
                <a:spcPts val="1000"/>
              </a:spcBef>
              <a:spcAft>
                <a:spcPts val="0"/>
              </a:spcAft>
              <a:buSzPts val="1800"/>
              <a:buChar char="·"/>
              <a:defRPr/>
            </a:lvl1pPr>
            <a:lvl2pPr marL="914400" lvl="1" indent="-228600" algn="l">
              <a:lnSpc>
                <a:spcPct val="125000"/>
              </a:lnSpc>
              <a:spcBef>
                <a:spcPts val="500"/>
              </a:spcBef>
              <a:spcAft>
                <a:spcPts val="0"/>
              </a:spcAft>
              <a:buSzPts val="1800"/>
              <a:buNone/>
              <a:defRPr/>
            </a:lvl2pPr>
            <a:lvl3pPr marL="1371600" lvl="2" indent="-342900" algn="l">
              <a:lnSpc>
                <a:spcPct val="125000"/>
              </a:lnSpc>
              <a:spcBef>
                <a:spcPts val="500"/>
              </a:spcBef>
              <a:spcAft>
                <a:spcPts val="0"/>
              </a:spcAft>
              <a:buSzPts val="1800"/>
              <a:buChar char="·"/>
              <a:defRPr/>
            </a:lvl3pPr>
            <a:lvl4pPr marL="1828800" lvl="3" indent="-228600" algn="l">
              <a:lnSpc>
                <a:spcPct val="125000"/>
              </a:lnSpc>
              <a:spcBef>
                <a:spcPts val="500"/>
              </a:spcBef>
              <a:spcAft>
                <a:spcPts val="0"/>
              </a:spcAft>
              <a:buSzPts val="1800"/>
              <a:buNone/>
              <a:defRPr/>
            </a:lvl4pPr>
            <a:lvl5pPr marL="2286000" lvl="4" indent="-342900" algn="l">
              <a:lnSpc>
                <a:spcPct val="125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3" name="Google Shape;53;p36"/>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6"/>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7"/>
          <p:cNvSpPr txBox="1">
            <a:spLocks noGrp="1"/>
          </p:cNvSpPr>
          <p:nvPr>
            <p:ph type="title"/>
          </p:nvPr>
        </p:nvSpPr>
        <p:spPr>
          <a:xfrm>
            <a:off x="1079500" y="1011238"/>
            <a:ext cx="10026650" cy="655637"/>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7"/>
          <p:cNvSpPr txBox="1">
            <a:spLocks noGrp="1"/>
          </p:cNvSpPr>
          <p:nvPr>
            <p:ph type="body" idx="1"/>
          </p:nvPr>
        </p:nvSpPr>
        <p:spPr>
          <a:xfrm>
            <a:off x="1079500" y="1854200"/>
            <a:ext cx="4741200" cy="553998"/>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1800"/>
              <a:buNone/>
              <a:defRPr sz="1800" b="0" cap="none">
                <a:solidFill>
                  <a:schemeClr val="lt1"/>
                </a:solidFill>
              </a:defRPr>
            </a:lvl1pPr>
            <a:lvl2pPr marL="914400" lvl="1" indent="-228600" algn="l">
              <a:lnSpc>
                <a:spcPct val="125000"/>
              </a:lnSpc>
              <a:spcBef>
                <a:spcPts val="500"/>
              </a:spcBef>
              <a:spcAft>
                <a:spcPts val="0"/>
              </a:spcAft>
              <a:buSzPts val="2000"/>
              <a:buFont typeface="Avenir"/>
              <a:buNone/>
              <a:defRPr sz="2000" b="1"/>
            </a:lvl2pPr>
            <a:lvl3pPr marL="1371600" lvl="2" indent="-228600" algn="l">
              <a:lnSpc>
                <a:spcPct val="125000"/>
              </a:lnSpc>
              <a:spcBef>
                <a:spcPts val="500"/>
              </a:spcBef>
              <a:spcAft>
                <a:spcPts val="0"/>
              </a:spcAft>
              <a:buSzPts val="1800"/>
              <a:buNone/>
              <a:defRPr sz="1800" b="1"/>
            </a:lvl3pPr>
            <a:lvl4pPr marL="1828800" lvl="3" indent="-228600" algn="l">
              <a:lnSpc>
                <a:spcPct val="125000"/>
              </a:lnSpc>
              <a:spcBef>
                <a:spcPts val="500"/>
              </a:spcBef>
              <a:spcAft>
                <a:spcPts val="0"/>
              </a:spcAft>
              <a:buSzPts val="1600"/>
              <a:buFont typeface="Avenir"/>
              <a:buNone/>
              <a:defRPr sz="1600" b="1"/>
            </a:lvl4pPr>
            <a:lvl5pPr marL="2286000" lvl="4" indent="-228600" algn="l">
              <a:lnSpc>
                <a:spcPct val="125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9" name="Google Shape;59;p37"/>
          <p:cNvSpPr txBox="1">
            <a:spLocks noGrp="1"/>
          </p:cNvSpPr>
          <p:nvPr>
            <p:ph type="body" idx="2"/>
          </p:nvPr>
        </p:nvSpPr>
        <p:spPr>
          <a:xfrm>
            <a:off x="1079500" y="2525561"/>
            <a:ext cx="4741200" cy="3243414"/>
          </a:xfrm>
          <a:prstGeom prst="rect">
            <a:avLst/>
          </a:prstGeom>
          <a:noFill/>
          <a:ln>
            <a:noFill/>
          </a:ln>
        </p:spPr>
        <p:txBody>
          <a:bodyPr spcFirstLastPara="1" wrap="square" lIns="0" tIns="0" rIns="0" bIns="0" anchor="t" anchorCtr="0">
            <a:normAutofit/>
          </a:bodyPr>
          <a:lstStyle>
            <a:lvl1pPr marL="457200" lvl="0" indent="-342900" algn="l">
              <a:lnSpc>
                <a:spcPct val="125000"/>
              </a:lnSpc>
              <a:spcBef>
                <a:spcPts val="1000"/>
              </a:spcBef>
              <a:spcAft>
                <a:spcPts val="0"/>
              </a:spcAft>
              <a:buSzPts val="1800"/>
              <a:buChar char="·"/>
              <a:defRPr/>
            </a:lvl1pPr>
            <a:lvl2pPr marL="914400" lvl="1" indent="-228600" algn="l">
              <a:lnSpc>
                <a:spcPct val="125000"/>
              </a:lnSpc>
              <a:spcBef>
                <a:spcPts val="500"/>
              </a:spcBef>
              <a:spcAft>
                <a:spcPts val="0"/>
              </a:spcAft>
              <a:buSzPts val="1800"/>
              <a:buNone/>
              <a:defRPr/>
            </a:lvl2pPr>
            <a:lvl3pPr marL="1371600" lvl="2" indent="-342900" algn="l">
              <a:lnSpc>
                <a:spcPct val="125000"/>
              </a:lnSpc>
              <a:spcBef>
                <a:spcPts val="500"/>
              </a:spcBef>
              <a:spcAft>
                <a:spcPts val="0"/>
              </a:spcAft>
              <a:buSzPts val="1800"/>
              <a:buChar char="·"/>
              <a:defRPr/>
            </a:lvl3pPr>
            <a:lvl4pPr marL="1828800" lvl="3" indent="-228600" algn="l">
              <a:lnSpc>
                <a:spcPct val="125000"/>
              </a:lnSpc>
              <a:spcBef>
                <a:spcPts val="500"/>
              </a:spcBef>
              <a:spcAft>
                <a:spcPts val="0"/>
              </a:spcAft>
              <a:buSzPts val="1800"/>
              <a:buNone/>
              <a:defRPr/>
            </a:lvl4pPr>
            <a:lvl5pPr marL="2286000" lvl="4" indent="-342900" algn="l">
              <a:lnSpc>
                <a:spcPct val="125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37"/>
          <p:cNvSpPr txBox="1">
            <a:spLocks noGrp="1"/>
          </p:cNvSpPr>
          <p:nvPr>
            <p:ph type="body" idx="3"/>
          </p:nvPr>
        </p:nvSpPr>
        <p:spPr>
          <a:xfrm>
            <a:off x="6364950" y="1854200"/>
            <a:ext cx="4741200" cy="553998"/>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1800"/>
              <a:buNone/>
              <a:defRPr sz="1800" b="0" cap="none">
                <a:solidFill>
                  <a:schemeClr val="lt1"/>
                </a:solidFill>
              </a:defRPr>
            </a:lvl1pPr>
            <a:lvl2pPr marL="914400" lvl="1" indent="-228600" algn="l">
              <a:lnSpc>
                <a:spcPct val="125000"/>
              </a:lnSpc>
              <a:spcBef>
                <a:spcPts val="500"/>
              </a:spcBef>
              <a:spcAft>
                <a:spcPts val="0"/>
              </a:spcAft>
              <a:buSzPts val="2000"/>
              <a:buFont typeface="Avenir"/>
              <a:buNone/>
              <a:defRPr sz="2000" b="1"/>
            </a:lvl2pPr>
            <a:lvl3pPr marL="1371600" lvl="2" indent="-228600" algn="l">
              <a:lnSpc>
                <a:spcPct val="125000"/>
              </a:lnSpc>
              <a:spcBef>
                <a:spcPts val="500"/>
              </a:spcBef>
              <a:spcAft>
                <a:spcPts val="0"/>
              </a:spcAft>
              <a:buSzPts val="1800"/>
              <a:buNone/>
              <a:defRPr sz="1800" b="1"/>
            </a:lvl3pPr>
            <a:lvl4pPr marL="1828800" lvl="3" indent="-228600" algn="l">
              <a:lnSpc>
                <a:spcPct val="125000"/>
              </a:lnSpc>
              <a:spcBef>
                <a:spcPts val="500"/>
              </a:spcBef>
              <a:spcAft>
                <a:spcPts val="0"/>
              </a:spcAft>
              <a:buSzPts val="1600"/>
              <a:buFont typeface="Avenir"/>
              <a:buNone/>
              <a:defRPr sz="1600" b="1"/>
            </a:lvl4pPr>
            <a:lvl5pPr marL="2286000" lvl="4" indent="-228600" algn="l">
              <a:lnSpc>
                <a:spcPct val="125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1" name="Google Shape;61;p37"/>
          <p:cNvSpPr txBox="1">
            <a:spLocks noGrp="1"/>
          </p:cNvSpPr>
          <p:nvPr>
            <p:ph type="body" idx="4"/>
          </p:nvPr>
        </p:nvSpPr>
        <p:spPr>
          <a:xfrm>
            <a:off x="6364950" y="2525560"/>
            <a:ext cx="4741200" cy="3243414"/>
          </a:xfrm>
          <a:prstGeom prst="rect">
            <a:avLst/>
          </a:prstGeom>
          <a:noFill/>
          <a:ln>
            <a:noFill/>
          </a:ln>
        </p:spPr>
        <p:txBody>
          <a:bodyPr spcFirstLastPara="1" wrap="square" lIns="0" tIns="0" rIns="0" bIns="0" anchor="t" anchorCtr="0">
            <a:normAutofit/>
          </a:bodyPr>
          <a:lstStyle>
            <a:lvl1pPr marL="457200" lvl="0" indent="-342900" algn="l">
              <a:lnSpc>
                <a:spcPct val="125000"/>
              </a:lnSpc>
              <a:spcBef>
                <a:spcPts val="1000"/>
              </a:spcBef>
              <a:spcAft>
                <a:spcPts val="0"/>
              </a:spcAft>
              <a:buSzPts val="1800"/>
              <a:buChar char="·"/>
              <a:defRPr/>
            </a:lvl1pPr>
            <a:lvl2pPr marL="914400" lvl="1" indent="-228600" algn="l">
              <a:lnSpc>
                <a:spcPct val="125000"/>
              </a:lnSpc>
              <a:spcBef>
                <a:spcPts val="500"/>
              </a:spcBef>
              <a:spcAft>
                <a:spcPts val="0"/>
              </a:spcAft>
              <a:buSzPts val="1800"/>
              <a:buNone/>
              <a:defRPr/>
            </a:lvl2pPr>
            <a:lvl3pPr marL="1371600" lvl="2" indent="-342900" algn="l">
              <a:lnSpc>
                <a:spcPct val="125000"/>
              </a:lnSpc>
              <a:spcBef>
                <a:spcPts val="500"/>
              </a:spcBef>
              <a:spcAft>
                <a:spcPts val="0"/>
              </a:spcAft>
              <a:buSzPts val="1800"/>
              <a:buChar char="·"/>
              <a:defRPr/>
            </a:lvl3pPr>
            <a:lvl4pPr marL="1828800" lvl="3" indent="-228600" algn="l">
              <a:lnSpc>
                <a:spcPct val="125000"/>
              </a:lnSpc>
              <a:spcBef>
                <a:spcPts val="500"/>
              </a:spcBef>
              <a:spcAft>
                <a:spcPts val="0"/>
              </a:spcAft>
              <a:buSzPts val="1800"/>
              <a:buNone/>
              <a:defRPr/>
            </a:lvl4pPr>
            <a:lvl5pPr marL="2286000" lvl="4" indent="-342900" algn="l">
              <a:lnSpc>
                <a:spcPct val="125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2" name="Google Shape;62;p37"/>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38"/>
          <p:cNvSpPr txBox="1">
            <a:spLocks noGrp="1"/>
          </p:cNvSpPr>
          <p:nvPr>
            <p:ph type="title"/>
          </p:nvPr>
        </p:nvSpPr>
        <p:spPr>
          <a:xfrm>
            <a:off x="1079500" y="1079500"/>
            <a:ext cx="10026650" cy="4689475"/>
          </a:xfrm>
          <a:prstGeom prst="rect">
            <a:avLst/>
          </a:prstGeom>
          <a:noFill/>
          <a:ln>
            <a:noFill/>
          </a:ln>
        </p:spPr>
        <p:txBody>
          <a:bodyPr spcFirstLastPara="1" wrap="square" lIns="0" tIns="0" rIns="0" bIns="0" anchor="ctr" anchorCtr="0">
            <a:normAutofit/>
          </a:bodyPr>
          <a:lstStyle>
            <a:lvl1pPr lvl="0" algn="ctr">
              <a:lnSpc>
                <a:spcPct val="100000"/>
              </a:lnSpc>
              <a:spcBef>
                <a:spcPts val="0"/>
              </a:spcBef>
              <a:spcAft>
                <a:spcPts val="0"/>
              </a:spcAft>
              <a:buClr>
                <a:schemeClr val="lt1"/>
              </a:buClr>
              <a:buSzPts val="28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8"/>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8"/>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39"/>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9"/>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9"/>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40"/>
          <p:cNvSpPr txBox="1">
            <a:spLocks noGrp="1"/>
          </p:cNvSpPr>
          <p:nvPr>
            <p:ph type="title"/>
          </p:nvPr>
        </p:nvSpPr>
        <p:spPr>
          <a:xfrm>
            <a:off x="1071607" y="1011238"/>
            <a:ext cx="3906000" cy="12924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0"/>
          <p:cNvSpPr txBox="1">
            <a:spLocks noGrp="1"/>
          </p:cNvSpPr>
          <p:nvPr>
            <p:ph type="body" idx="1"/>
          </p:nvPr>
        </p:nvSpPr>
        <p:spPr>
          <a:xfrm>
            <a:off x="5537200" y="955230"/>
            <a:ext cx="5583193" cy="4813745"/>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4800"/>
              <a:buFont typeface="Avenir"/>
              <a:buNone/>
              <a:defRPr sz="4800"/>
            </a:lvl1pPr>
            <a:lvl2pPr marL="914400" lvl="1" indent="-228600" algn="l">
              <a:lnSpc>
                <a:spcPct val="100000"/>
              </a:lnSpc>
              <a:spcBef>
                <a:spcPts val="500"/>
              </a:spcBef>
              <a:spcAft>
                <a:spcPts val="0"/>
              </a:spcAft>
              <a:buSzPts val="4800"/>
              <a:buFont typeface="Avenir"/>
              <a:buNone/>
              <a:defRPr sz="4800"/>
            </a:lvl2pPr>
            <a:lvl3pPr marL="1371600" lvl="2" indent="-228600" algn="l">
              <a:lnSpc>
                <a:spcPct val="125000"/>
              </a:lnSpc>
              <a:spcBef>
                <a:spcPts val="500"/>
              </a:spcBef>
              <a:spcAft>
                <a:spcPts val="0"/>
              </a:spcAft>
              <a:buSzPts val="2000"/>
              <a:buNone/>
              <a:defRPr sz="2000"/>
            </a:lvl3pPr>
            <a:lvl4pPr marL="1828800" lvl="3" indent="-228600" algn="l">
              <a:lnSpc>
                <a:spcPct val="125000"/>
              </a:lnSpc>
              <a:spcBef>
                <a:spcPts val="500"/>
              </a:spcBef>
              <a:spcAft>
                <a:spcPts val="0"/>
              </a:spcAft>
              <a:buSzPts val="2000"/>
              <a:buFont typeface="Avenir"/>
              <a:buNone/>
              <a:defRPr sz="2000"/>
            </a:lvl4pPr>
            <a:lvl5pPr marL="2286000" lvl="4" indent="-355600" algn="l">
              <a:lnSpc>
                <a:spcPct val="125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77" name="Google Shape;77;p40"/>
          <p:cNvSpPr txBox="1">
            <a:spLocks noGrp="1"/>
          </p:cNvSpPr>
          <p:nvPr>
            <p:ph type="body" idx="2"/>
          </p:nvPr>
        </p:nvSpPr>
        <p:spPr>
          <a:xfrm>
            <a:off x="1079499" y="2664000"/>
            <a:ext cx="3905999" cy="3106800"/>
          </a:xfrm>
          <a:prstGeom prst="rect">
            <a:avLst/>
          </a:prstGeom>
          <a:noFill/>
          <a:ln>
            <a:noFill/>
          </a:ln>
        </p:spPr>
        <p:txBody>
          <a:bodyPr spcFirstLastPara="1" wrap="square" lIns="0" tIns="0" rIns="0" bIns="0" anchor="t" anchorCtr="0">
            <a:normAutofit/>
          </a:bodyPr>
          <a:lstStyle>
            <a:lvl1pPr marL="457200" lvl="0" indent="-228600" algn="l">
              <a:lnSpc>
                <a:spcPct val="125000"/>
              </a:lnSpc>
              <a:spcBef>
                <a:spcPts val="1000"/>
              </a:spcBef>
              <a:spcAft>
                <a:spcPts val="0"/>
              </a:spcAft>
              <a:buSzPts val="2000"/>
              <a:buNone/>
              <a:defRPr sz="2000"/>
            </a:lvl1pPr>
            <a:lvl2pPr marL="914400" lvl="1" indent="-228600" algn="l">
              <a:lnSpc>
                <a:spcPct val="125000"/>
              </a:lnSpc>
              <a:spcBef>
                <a:spcPts val="500"/>
              </a:spcBef>
              <a:spcAft>
                <a:spcPts val="0"/>
              </a:spcAft>
              <a:buSzPts val="1400"/>
              <a:buFont typeface="Avenir"/>
              <a:buNone/>
              <a:defRPr sz="1400"/>
            </a:lvl2pPr>
            <a:lvl3pPr marL="1371600" lvl="2" indent="-228600" algn="l">
              <a:lnSpc>
                <a:spcPct val="125000"/>
              </a:lnSpc>
              <a:spcBef>
                <a:spcPts val="500"/>
              </a:spcBef>
              <a:spcAft>
                <a:spcPts val="0"/>
              </a:spcAft>
              <a:buSzPts val="1200"/>
              <a:buNone/>
              <a:defRPr sz="1200"/>
            </a:lvl3pPr>
            <a:lvl4pPr marL="1828800" lvl="3" indent="-228600" algn="l">
              <a:lnSpc>
                <a:spcPct val="125000"/>
              </a:lnSpc>
              <a:spcBef>
                <a:spcPts val="500"/>
              </a:spcBef>
              <a:spcAft>
                <a:spcPts val="0"/>
              </a:spcAft>
              <a:buSzPts val="1000"/>
              <a:buFont typeface="Avenir"/>
              <a:buNone/>
              <a:defRPr sz="1000"/>
            </a:lvl4pPr>
            <a:lvl5pPr marL="2286000" lvl="4" indent="-228600" algn="l">
              <a:lnSpc>
                <a:spcPct val="125000"/>
              </a:lnSpc>
              <a:spcBef>
                <a:spcPts val="500"/>
              </a:spcBef>
              <a:spcAft>
                <a:spcPts val="0"/>
              </a:spcAft>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8" name="Google Shape;78;p40"/>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0"/>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0"/>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41"/>
          <p:cNvSpPr txBox="1">
            <a:spLocks noGrp="1"/>
          </p:cNvSpPr>
          <p:nvPr>
            <p:ph type="title"/>
          </p:nvPr>
        </p:nvSpPr>
        <p:spPr>
          <a:xfrm>
            <a:off x="1079501" y="1011238"/>
            <a:ext cx="3905250" cy="1292662"/>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41"/>
          <p:cNvSpPr>
            <a:spLocks noGrp="1"/>
          </p:cNvSpPr>
          <p:nvPr>
            <p:ph type="pic" idx="2"/>
          </p:nvPr>
        </p:nvSpPr>
        <p:spPr>
          <a:xfrm>
            <a:off x="5537200" y="531813"/>
            <a:ext cx="6113812" cy="5784849"/>
          </a:xfrm>
          <a:prstGeom prst="rect">
            <a:avLst/>
          </a:prstGeom>
          <a:noFill/>
          <a:ln>
            <a:noFill/>
          </a:ln>
        </p:spPr>
      </p:sp>
      <p:sp>
        <p:nvSpPr>
          <p:cNvPr id="84" name="Google Shape;84;p41"/>
          <p:cNvSpPr txBox="1">
            <a:spLocks noGrp="1"/>
          </p:cNvSpPr>
          <p:nvPr>
            <p:ph type="body" idx="1"/>
          </p:nvPr>
        </p:nvSpPr>
        <p:spPr>
          <a:xfrm>
            <a:off x="1079500" y="2663825"/>
            <a:ext cx="3905250" cy="3105150"/>
          </a:xfrm>
          <a:prstGeom prst="rect">
            <a:avLst/>
          </a:prstGeom>
          <a:noFill/>
          <a:ln>
            <a:noFill/>
          </a:ln>
        </p:spPr>
        <p:txBody>
          <a:bodyPr spcFirstLastPara="1" wrap="square" lIns="0" tIns="0" rIns="0" bIns="0" anchor="t" anchorCtr="0">
            <a:normAutofit/>
          </a:bodyPr>
          <a:lstStyle>
            <a:lvl1pPr marL="457200" lvl="0" indent="-228600" algn="l">
              <a:lnSpc>
                <a:spcPct val="125000"/>
              </a:lnSpc>
              <a:spcBef>
                <a:spcPts val="1000"/>
              </a:spcBef>
              <a:spcAft>
                <a:spcPts val="0"/>
              </a:spcAft>
              <a:buSzPts val="2000"/>
              <a:buNone/>
              <a:defRPr sz="2000"/>
            </a:lvl1pPr>
            <a:lvl2pPr marL="914400" lvl="1" indent="-228600" algn="l">
              <a:lnSpc>
                <a:spcPct val="125000"/>
              </a:lnSpc>
              <a:spcBef>
                <a:spcPts val="500"/>
              </a:spcBef>
              <a:spcAft>
                <a:spcPts val="0"/>
              </a:spcAft>
              <a:buSzPts val="1400"/>
              <a:buFont typeface="Avenir"/>
              <a:buNone/>
              <a:defRPr sz="1400"/>
            </a:lvl2pPr>
            <a:lvl3pPr marL="1371600" lvl="2" indent="-228600" algn="l">
              <a:lnSpc>
                <a:spcPct val="125000"/>
              </a:lnSpc>
              <a:spcBef>
                <a:spcPts val="500"/>
              </a:spcBef>
              <a:spcAft>
                <a:spcPts val="0"/>
              </a:spcAft>
              <a:buSzPts val="1200"/>
              <a:buNone/>
              <a:defRPr sz="1200"/>
            </a:lvl3pPr>
            <a:lvl4pPr marL="1828800" lvl="3" indent="-228600" algn="l">
              <a:lnSpc>
                <a:spcPct val="125000"/>
              </a:lnSpc>
              <a:spcBef>
                <a:spcPts val="500"/>
              </a:spcBef>
              <a:spcAft>
                <a:spcPts val="0"/>
              </a:spcAft>
              <a:buSzPts val="1000"/>
              <a:buFont typeface="Avenir"/>
              <a:buNone/>
              <a:defRPr sz="1000"/>
            </a:lvl4pPr>
            <a:lvl5pPr marL="2286000" lvl="4" indent="-228600" algn="l">
              <a:lnSpc>
                <a:spcPct val="125000"/>
              </a:lnSpc>
              <a:spcBef>
                <a:spcPts val="500"/>
              </a:spcBef>
              <a:spcAft>
                <a:spcPts val="0"/>
              </a:spcAft>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5" name="Google Shape;85;p41"/>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1"/>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1"/>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1079500" y="1011238"/>
            <a:ext cx="10026650" cy="655637"/>
          </a:xfrm>
          <a:prstGeom prst="rect">
            <a:avLst/>
          </a:prstGeom>
          <a:noFill/>
          <a:ln>
            <a:noFill/>
          </a:ln>
        </p:spPr>
        <p:txBody>
          <a:bodyPr spcFirstLastPara="1" wrap="square" lIns="0" tIns="0" rIns="0" bIns="0" anchor="t" anchorCtr="0">
            <a:normAutofit/>
          </a:bodyPr>
          <a:lstStyle>
            <a:lvl1pPr marR="0" lvl="0" algn="l" rtl="0">
              <a:lnSpc>
                <a:spcPct val="100000"/>
              </a:lnSpc>
              <a:spcBef>
                <a:spcPts val="0"/>
              </a:spcBef>
              <a:spcAft>
                <a:spcPts val="0"/>
              </a:spcAft>
              <a:buClr>
                <a:schemeClr val="lt1"/>
              </a:buClr>
              <a:buSzPts val="2800"/>
              <a:buFont typeface="Rockwell"/>
              <a:buNone/>
              <a:defRPr sz="2800" b="0" i="0" u="none" strike="noStrike" cap="non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2"/>
          <p:cNvSpPr txBox="1">
            <a:spLocks noGrp="1"/>
          </p:cNvSpPr>
          <p:nvPr>
            <p:ph type="body" idx="1"/>
          </p:nvPr>
        </p:nvSpPr>
        <p:spPr>
          <a:xfrm>
            <a:off x="1079500" y="1790700"/>
            <a:ext cx="10026650" cy="3978275"/>
          </a:xfrm>
          <a:prstGeom prst="rect">
            <a:avLst/>
          </a:prstGeom>
          <a:noFill/>
          <a:ln>
            <a:noFill/>
          </a:ln>
        </p:spPr>
        <p:txBody>
          <a:bodyPr spcFirstLastPara="1" wrap="square" lIns="0" tIns="0" rIns="0" bIns="0" anchor="t" anchorCtr="0">
            <a:normAutofit/>
          </a:bodyPr>
          <a:lstStyle>
            <a:lvl1pPr marL="457200" marR="0" lvl="0" indent="-355600" algn="l" rtl="0">
              <a:lnSpc>
                <a:spcPct val="125000"/>
              </a:lnSpc>
              <a:spcBef>
                <a:spcPts val="1000"/>
              </a:spcBef>
              <a:spcAft>
                <a:spcPts val="0"/>
              </a:spcAft>
              <a:buClr>
                <a:srgbClr val="E28BD5"/>
              </a:buClr>
              <a:buSzPts val="2000"/>
              <a:buFont typeface="Noto Sans Symbols"/>
              <a:buChar char="·"/>
              <a:defRPr sz="2000" b="0" i="0" u="none" strike="noStrike" cap="none">
                <a:solidFill>
                  <a:schemeClr val="lt1"/>
                </a:solidFill>
                <a:latin typeface="Avenir"/>
                <a:ea typeface="Avenir"/>
                <a:cs typeface="Avenir"/>
                <a:sym typeface="Avenir"/>
              </a:defRPr>
            </a:lvl1pPr>
            <a:lvl2pPr marL="914400" marR="0" lvl="1" indent="-228600" algn="l" rtl="0">
              <a:lnSpc>
                <a:spcPct val="125000"/>
              </a:lnSpc>
              <a:spcBef>
                <a:spcPts val="500"/>
              </a:spcBef>
              <a:spcAft>
                <a:spcPts val="0"/>
              </a:spcAft>
              <a:buClr>
                <a:srgbClr val="E28BD5"/>
              </a:buClr>
              <a:buSzPts val="2000"/>
              <a:buFont typeface="Avenir"/>
              <a:buNone/>
              <a:defRPr sz="2000" b="0" i="1" u="none" strike="noStrike" cap="none">
                <a:solidFill>
                  <a:schemeClr val="lt1"/>
                </a:solidFill>
                <a:latin typeface="Avenir"/>
                <a:ea typeface="Avenir"/>
                <a:cs typeface="Avenir"/>
                <a:sym typeface="Avenir"/>
              </a:defRPr>
            </a:lvl2pPr>
            <a:lvl3pPr marL="1371600" marR="0" lvl="2" indent="-355600" algn="l" rtl="0">
              <a:lnSpc>
                <a:spcPct val="125000"/>
              </a:lnSpc>
              <a:spcBef>
                <a:spcPts val="500"/>
              </a:spcBef>
              <a:spcAft>
                <a:spcPts val="0"/>
              </a:spcAft>
              <a:buClr>
                <a:srgbClr val="E28BD5"/>
              </a:buClr>
              <a:buSzPts val="2000"/>
              <a:buFont typeface="Noto Sans Symbols"/>
              <a:buChar char="·"/>
              <a:defRPr sz="2000" b="0" i="0" u="none" strike="noStrike" cap="none">
                <a:solidFill>
                  <a:schemeClr val="lt1"/>
                </a:solidFill>
                <a:latin typeface="Avenir"/>
                <a:ea typeface="Avenir"/>
                <a:cs typeface="Avenir"/>
                <a:sym typeface="Avenir"/>
              </a:defRPr>
            </a:lvl3pPr>
            <a:lvl4pPr marL="1828800" marR="0" lvl="3" indent="-228600" algn="l" rtl="0">
              <a:lnSpc>
                <a:spcPct val="125000"/>
              </a:lnSpc>
              <a:spcBef>
                <a:spcPts val="500"/>
              </a:spcBef>
              <a:spcAft>
                <a:spcPts val="0"/>
              </a:spcAft>
              <a:buClr>
                <a:srgbClr val="E28BD5"/>
              </a:buClr>
              <a:buSzPts val="2000"/>
              <a:buFont typeface="Avenir"/>
              <a:buNone/>
              <a:defRPr sz="2000" b="0" i="1" u="none" strike="noStrike" cap="none">
                <a:solidFill>
                  <a:schemeClr val="lt1"/>
                </a:solidFill>
                <a:latin typeface="Avenir"/>
                <a:ea typeface="Avenir"/>
                <a:cs typeface="Avenir"/>
                <a:sym typeface="Avenir"/>
              </a:defRPr>
            </a:lvl4pPr>
            <a:lvl5pPr marL="2286000" marR="0" lvl="4" indent="-355600" algn="l" rtl="0">
              <a:lnSpc>
                <a:spcPct val="125000"/>
              </a:lnSpc>
              <a:spcBef>
                <a:spcPts val="500"/>
              </a:spcBef>
              <a:spcAft>
                <a:spcPts val="0"/>
              </a:spcAft>
              <a:buClr>
                <a:srgbClr val="E28BD5"/>
              </a:buClr>
              <a:buSzPts val="2000"/>
              <a:buFont typeface="Noto Sans Symbols"/>
              <a:buChar char="·"/>
              <a:defRPr sz="20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8" name="Google Shape;8;p32"/>
          <p:cNvSpPr txBox="1">
            <a:spLocks noGrp="1"/>
          </p:cNvSpPr>
          <p:nvPr>
            <p:ph type="dt" idx="10"/>
          </p:nvPr>
        </p:nvSpPr>
        <p:spPr>
          <a:xfrm>
            <a:off x="541338" y="6401999"/>
            <a:ext cx="2206625" cy="369332"/>
          </a:xfrm>
          <a:prstGeom prst="rect">
            <a:avLst/>
          </a:prstGeom>
          <a:noFill/>
          <a:ln>
            <a:noFill/>
          </a:ln>
        </p:spPr>
        <p:txBody>
          <a:bodyPr spcFirstLastPara="1" wrap="square" lIns="0" tIns="0" rIns="0" bIns="0" anchor="ctr" anchorCtr="0">
            <a:normAutofit/>
          </a:bodyPr>
          <a:lstStyle>
            <a:lvl1pPr marR="0" lvl="0" algn="l" rtl="0">
              <a:spcBef>
                <a:spcPts val="0"/>
              </a:spcBef>
              <a:spcAft>
                <a:spcPts val="0"/>
              </a:spcAft>
              <a:buSzPts val="1400"/>
              <a:buNone/>
              <a:defRPr sz="10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9" name="Google Shape;9;p32"/>
          <p:cNvSpPr txBox="1">
            <a:spLocks noGrp="1"/>
          </p:cNvSpPr>
          <p:nvPr>
            <p:ph type="ftr" idx="11"/>
          </p:nvPr>
        </p:nvSpPr>
        <p:spPr>
          <a:xfrm>
            <a:off x="3308350" y="6401999"/>
            <a:ext cx="5575300" cy="369332"/>
          </a:xfrm>
          <a:prstGeom prst="rect">
            <a:avLst/>
          </a:prstGeom>
          <a:noFill/>
          <a:ln>
            <a:noFill/>
          </a:ln>
        </p:spPr>
        <p:txBody>
          <a:bodyPr spcFirstLastPara="1" wrap="square" lIns="0" tIns="0" rIns="0" bIns="0" anchor="ctr" anchorCtr="0">
            <a:normAutofit/>
          </a:bodyPr>
          <a:lstStyle>
            <a:lvl1pPr marR="0" lvl="0" algn="ctr" rtl="0">
              <a:spcBef>
                <a:spcPts val="0"/>
              </a:spcBef>
              <a:spcAft>
                <a:spcPts val="0"/>
              </a:spcAft>
              <a:buSzPts val="1400"/>
              <a:buNone/>
              <a:defRPr sz="10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0" name="Google Shape;10;p32"/>
          <p:cNvSpPr txBox="1">
            <a:spLocks noGrp="1"/>
          </p:cNvSpPr>
          <p:nvPr>
            <p:ph type="sldNum" idx="12"/>
          </p:nvPr>
        </p:nvSpPr>
        <p:spPr>
          <a:xfrm>
            <a:off x="9442800" y="6401999"/>
            <a:ext cx="2208212" cy="369332"/>
          </a:xfrm>
          <a:prstGeom prst="rect">
            <a:avLst/>
          </a:prstGeom>
          <a:noFill/>
          <a:ln>
            <a:noFill/>
          </a:ln>
        </p:spPr>
        <p:txBody>
          <a:bodyPr spcFirstLastPara="1" wrap="square" lIns="0" tIns="0" rIns="0" bIns="0" anchor="ctr" anchorCtr="0">
            <a:normAutofit/>
          </a:bodyPr>
          <a:lstStyle>
            <a:lvl1pPr marL="0" marR="0" lvl="0" indent="0" algn="r" rtl="0">
              <a:spcBef>
                <a:spcPts val="0"/>
              </a:spcBef>
              <a:buNone/>
              <a:defRPr sz="1000" b="0" i="0" u="none" strike="noStrike" cap="none">
                <a:solidFill>
                  <a:schemeClr val="lt1"/>
                </a:solidFill>
                <a:latin typeface="Avenir"/>
                <a:ea typeface="Avenir"/>
                <a:cs typeface="Avenir"/>
                <a:sym typeface="Avenir"/>
              </a:defRPr>
            </a:lvl1pPr>
            <a:lvl2pPr marL="0" marR="0" lvl="1" indent="0" algn="r" rtl="0">
              <a:spcBef>
                <a:spcPts val="0"/>
              </a:spcBef>
              <a:buNone/>
              <a:defRPr sz="1000" b="0" i="0" u="none" strike="noStrike" cap="none">
                <a:solidFill>
                  <a:schemeClr val="lt1"/>
                </a:solidFill>
                <a:latin typeface="Avenir"/>
                <a:ea typeface="Avenir"/>
                <a:cs typeface="Avenir"/>
                <a:sym typeface="Avenir"/>
              </a:defRPr>
            </a:lvl2pPr>
            <a:lvl3pPr marL="0" marR="0" lvl="2" indent="0" algn="r" rtl="0">
              <a:spcBef>
                <a:spcPts val="0"/>
              </a:spcBef>
              <a:buNone/>
              <a:defRPr sz="1000" b="0" i="0" u="none" strike="noStrike" cap="none">
                <a:solidFill>
                  <a:schemeClr val="lt1"/>
                </a:solidFill>
                <a:latin typeface="Avenir"/>
                <a:ea typeface="Avenir"/>
                <a:cs typeface="Avenir"/>
                <a:sym typeface="Avenir"/>
              </a:defRPr>
            </a:lvl3pPr>
            <a:lvl4pPr marL="0" marR="0" lvl="3" indent="0" algn="r" rtl="0">
              <a:spcBef>
                <a:spcPts val="0"/>
              </a:spcBef>
              <a:buNone/>
              <a:defRPr sz="1000" b="0" i="0" u="none" strike="noStrike" cap="none">
                <a:solidFill>
                  <a:schemeClr val="lt1"/>
                </a:solidFill>
                <a:latin typeface="Avenir"/>
                <a:ea typeface="Avenir"/>
                <a:cs typeface="Avenir"/>
                <a:sym typeface="Avenir"/>
              </a:defRPr>
            </a:lvl4pPr>
            <a:lvl5pPr marL="0" marR="0" lvl="4" indent="0" algn="r" rtl="0">
              <a:spcBef>
                <a:spcPts val="0"/>
              </a:spcBef>
              <a:buNone/>
              <a:defRPr sz="1000" b="0" i="0" u="none" strike="noStrike" cap="none">
                <a:solidFill>
                  <a:schemeClr val="lt1"/>
                </a:solidFill>
                <a:latin typeface="Avenir"/>
                <a:ea typeface="Avenir"/>
                <a:cs typeface="Avenir"/>
                <a:sym typeface="Avenir"/>
              </a:defRPr>
            </a:lvl5pPr>
            <a:lvl6pPr marL="0" marR="0" lvl="5" indent="0" algn="r" rtl="0">
              <a:spcBef>
                <a:spcPts val="0"/>
              </a:spcBef>
              <a:buNone/>
              <a:defRPr sz="1000" b="0" i="0" u="none" strike="noStrike" cap="none">
                <a:solidFill>
                  <a:schemeClr val="lt1"/>
                </a:solidFill>
                <a:latin typeface="Avenir"/>
                <a:ea typeface="Avenir"/>
                <a:cs typeface="Avenir"/>
                <a:sym typeface="Avenir"/>
              </a:defRPr>
            </a:lvl6pPr>
            <a:lvl7pPr marL="0" marR="0" lvl="6" indent="0" algn="r" rtl="0">
              <a:spcBef>
                <a:spcPts val="0"/>
              </a:spcBef>
              <a:buNone/>
              <a:defRPr sz="1000" b="0" i="0" u="none" strike="noStrike" cap="none">
                <a:solidFill>
                  <a:schemeClr val="lt1"/>
                </a:solidFill>
                <a:latin typeface="Avenir"/>
                <a:ea typeface="Avenir"/>
                <a:cs typeface="Avenir"/>
                <a:sym typeface="Avenir"/>
              </a:defRPr>
            </a:lvl7pPr>
            <a:lvl8pPr marL="0" marR="0" lvl="7" indent="0" algn="r" rtl="0">
              <a:spcBef>
                <a:spcPts val="0"/>
              </a:spcBef>
              <a:buNone/>
              <a:defRPr sz="1000" b="0" i="0" u="none" strike="noStrike" cap="none">
                <a:solidFill>
                  <a:schemeClr val="lt1"/>
                </a:solidFill>
                <a:latin typeface="Avenir"/>
                <a:ea typeface="Avenir"/>
                <a:cs typeface="Avenir"/>
                <a:sym typeface="Avenir"/>
              </a:defRPr>
            </a:lvl8pPr>
            <a:lvl9pPr marL="0" marR="0" lvl="8" indent="0" algn="r" rtl="0">
              <a:spcBef>
                <a:spcPts val="0"/>
              </a:spcBef>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3"/>
        <p:cNvGrpSpPr/>
        <p:nvPr/>
      </p:nvGrpSpPr>
      <p:grpSpPr>
        <a:xfrm>
          <a:off x="0" y="0"/>
          <a:ext cx="0" cy="0"/>
          <a:chOff x="0" y="0"/>
          <a:chExt cx="0" cy="0"/>
        </a:xfrm>
      </p:grpSpPr>
      <p:sp>
        <p:nvSpPr>
          <p:cNvPr id="104" name="Google Shape;104;p1"/>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j-lt"/>
              <a:ea typeface="Avenir"/>
              <a:cs typeface="Avenir"/>
              <a:sym typeface="Avenir"/>
            </a:endParaRPr>
          </a:p>
        </p:txBody>
      </p:sp>
      <p:sp>
        <p:nvSpPr>
          <p:cNvPr id="105" name="Google Shape;105;p1"/>
          <p:cNvSpPr txBox="1">
            <a:spLocks noGrp="1"/>
          </p:cNvSpPr>
          <p:nvPr>
            <p:ph type="ctrTitle"/>
          </p:nvPr>
        </p:nvSpPr>
        <p:spPr>
          <a:xfrm>
            <a:off x="2934834" y="393448"/>
            <a:ext cx="6119131" cy="2138400"/>
          </a:xfrm>
          <a:prstGeom prst="rect">
            <a:avLst/>
          </a:prstGeom>
          <a:noFill/>
          <a:ln>
            <a:noFill/>
          </a:ln>
        </p:spPr>
        <p:txBody>
          <a:bodyPr spcFirstLastPara="1" wrap="square" lIns="0" tIns="0" rIns="0" bIns="0" anchor="b" anchorCtr="0">
            <a:normAutofit/>
          </a:bodyPr>
          <a:lstStyle/>
          <a:p>
            <a:pPr marL="0" lvl="0" indent="0" algn="ctr" rtl="0">
              <a:lnSpc>
                <a:spcPct val="100000"/>
              </a:lnSpc>
              <a:spcBef>
                <a:spcPts val="0"/>
              </a:spcBef>
              <a:spcAft>
                <a:spcPts val="0"/>
              </a:spcAft>
              <a:buClr>
                <a:schemeClr val="lt2"/>
              </a:buClr>
              <a:buSzPts val="2800"/>
              <a:buFont typeface="Roboto"/>
              <a:buNone/>
            </a:pPr>
            <a:r>
              <a:rPr lang="en-US" sz="4000" dirty="0">
                <a:solidFill>
                  <a:srgbClr val="F0F3F1"/>
                </a:solidFill>
                <a:latin typeface="+mj-lt"/>
                <a:ea typeface="Roboto"/>
                <a:cs typeface="Arial" panose="020B0604020202020204" pitchFamily="34" charset="0"/>
                <a:sym typeface="Roboto"/>
              </a:rPr>
              <a:t>LEAD SCORING CASE STUDY</a:t>
            </a:r>
            <a:endParaRPr sz="4000" dirty="0">
              <a:solidFill>
                <a:schemeClr val="lt2"/>
              </a:solidFill>
              <a:latin typeface="+mj-lt"/>
              <a:ea typeface="Roboto"/>
              <a:cs typeface="Arial" panose="020B0604020202020204" pitchFamily="34" charset="0"/>
              <a:sym typeface="Roboto"/>
            </a:endParaRPr>
          </a:p>
        </p:txBody>
      </p:sp>
      <p:sp>
        <p:nvSpPr>
          <p:cNvPr id="106" name="Google Shape;106;p1"/>
          <p:cNvSpPr txBox="1">
            <a:spLocks noGrp="1"/>
          </p:cNvSpPr>
          <p:nvPr>
            <p:ph type="subTitle" idx="1"/>
          </p:nvPr>
        </p:nvSpPr>
        <p:spPr>
          <a:xfrm>
            <a:off x="3030165" y="4047452"/>
            <a:ext cx="6125400" cy="24171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dirty="0">
                <a:solidFill>
                  <a:srgbClr val="FFFFFF"/>
                </a:solidFill>
                <a:latin typeface="+mj-lt"/>
                <a:cs typeface="Arial" panose="020B0604020202020204" pitchFamily="34" charset="0"/>
              </a:rPr>
              <a:t>       by</a:t>
            </a:r>
            <a:endParaRPr dirty="0">
              <a:solidFill>
                <a:srgbClr val="FFFFFF"/>
              </a:solidFill>
              <a:latin typeface="+mj-lt"/>
              <a:cs typeface="Arial" panose="020B0604020202020204" pitchFamily="34" charset="0"/>
            </a:endParaRPr>
          </a:p>
          <a:p>
            <a:pPr marL="0" indent="0" algn="l">
              <a:buClr>
                <a:schemeClr val="dk1"/>
              </a:buClr>
              <a:buSzPts val="1100"/>
            </a:pPr>
            <a:r>
              <a:rPr lang="en-US" dirty="0">
                <a:solidFill>
                  <a:srgbClr val="FFFFFF"/>
                </a:solidFill>
                <a:latin typeface="+mj-lt"/>
                <a:cs typeface="Arial" panose="020B0604020202020204" pitchFamily="34" charset="0"/>
              </a:rPr>
              <a:t>         Shivabasav Aursang</a:t>
            </a:r>
            <a:endParaRPr dirty="0">
              <a:solidFill>
                <a:srgbClr val="FFFFFF"/>
              </a:solidFill>
              <a:latin typeface="+mj-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FFFFFF"/>
                </a:solidFill>
                <a:latin typeface="+mj-lt"/>
                <a:cs typeface="Arial" panose="020B0604020202020204" pitchFamily="34" charset="0"/>
              </a:rPr>
              <a:t>         Ritik Patel</a:t>
            </a:r>
          </a:p>
          <a:p>
            <a:pPr marL="0" lvl="0" indent="0" algn="l" rtl="0">
              <a:spcBef>
                <a:spcPts val="1000"/>
              </a:spcBef>
              <a:spcAft>
                <a:spcPts val="0"/>
              </a:spcAft>
              <a:buClr>
                <a:schemeClr val="dk1"/>
              </a:buClr>
              <a:buSzPts val="1100"/>
              <a:buFont typeface="Arial"/>
              <a:buNone/>
            </a:pPr>
            <a:r>
              <a:rPr lang="en-US" dirty="0">
                <a:solidFill>
                  <a:srgbClr val="FFFFFF"/>
                </a:solidFill>
                <a:latin typeface="+mj-lt"/>
                <a:cs typeface="Arial" panose="020B0604020202020204" pitchFamily="34" charset="0"/>
              </a:rPr>
              <a:t>         Akash Adrashannavar</a:t>
            </a:r>
          </a:p>
          <a:p>
            <a:pPr marL="0" lvl="0" indent="0" algn="ctr" rtl="0">
              <a:lnSpc>
                <a:spcPct val="125000"/>
              </a:lnSpc>
              <a:spcBef>
                <a:spcPts val="1000"/>
              </a:spcBef>
              <a:spcAft>
                <a:spcPts val="0"/>
              </a:spcAft>
              <a:buSzPts val="2400"/>
              <a:buNone/>
            </a:pP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6c6ca778d7_2_125"/>
          <p:cNvSpPr txBox="1"/>
          <p:nvPr/>
        </p:nvSpPr>
        <p:spPr>
          <a:xfrm>
            <a:off x="1079500" y="4927350"/>
            <a:ext cx="4629300" cy="138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150" dirty="0">
                <a:solidFill>
                  <a:schemeClr val="lt1"/>
                </a:solidFill>
                <a:latin typeface="+mn-lt"/>
                <a:ea typeface="Avenir"/>
                <a:cs typeface="Arial" panose="020B0604020202020204" pitchFamily="34" charset="0"/>
                <a:sym typeface="Avenir"/>
              </a:rPr>
              <a:t>More leads are generated from those who do not ask for a free copy of Mastering Interviews.  They can be focused on conversion.</a:t>
            </a:r>
            <a:endParaRPr sz="115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1150" dirty="0">
              <a:solidFill>
                <a:schemeClr val="lt1"/>
              </a:solidFill>
              <a:latin typeface="+mn-lt"/>
              <a:ea typeface="Avenir"/>
              <a:cs typeface="Avenir"/>
              <a:sym typeface="Avenir"/>
            </a:endParaRPr>
          </a:p>
        </p:txBody>
      </p:sp>
      <p:sp>
        <p:nvSpPr>
          <p:cNvPr id="169" name="Google Shape;169;g26c6ca778d7_2_125"/>
          <p:cNvSpPr txBox="1"/>
          <p:nvPr/>
        </p:nvSpPr>
        <p:spPr>
          <a:xfrm>
            <a:off x="6369250" y="4927350"/>
            <a:ext cx="4629300" cy="138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150" dirty="0">
                <a:solidFill>
                  <a:schemeClr val="lt1"/>
                </a:solidFill>
                <a:latin typeface="+mn-lt"/>
                <a:ea typeface="Avenir"/>
                <a:cs typeface="Arial" panose="020B0604020202020204" pitchFamily="34" charset="0"/>
                <a:sym typeface="Avenir"/>
              </a:rPr>
              <a:t>As seen earlier, `SMS Sent` has the highest conversion, we could focus more on `Email Opened` and `Modified`</a:t>
            </a:r>
            <a:endParaRPr sz="115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1150" dirty="0">
              <a:solidFill>
                <a:schemeClr val="lt1"/>
              </a:solidFill>
              <a:latin typeface="+mn-lt"/>
              <a:ea typeface="Avenir"/>
              <a:cs typeface="Avenir"/>
              <a:sym typeface="Avenir"/>
            </a:endParaRPr>
          </a:p>
        </p:txBody>
      </p:sp>
      <p:pic>
        <p:nvPicPr>
          <p:cNvPr id="170" name="Google Shape;170;g26c6ca778d7_2_125"/>
          <p:cNvPicPr preferRelativeResize="0">
            <a:picLocks noGrp="1"/>
          </p:cNvPicPr>
          <p:nvPr>
            <p:ph type="body" idx="1"/>
          </p:nvPr>
        </p:nvPicPr>
        <p:blipFill rotWithShape="1">
          <a:blip r:embed="rId3">
            <a:alphaModFix/>
          </a:blip>
          <a:srcRect/>
          <a:stretch/>
        </p:blipFill>
        <p:spPr>
          <a:xfrm>
            <a:off x="1079499" y="1104895"/>
            <a:ext cx="4745700" cy="3273600"/>
          </a:xfrm>
          <a:prstGeom prst="rect">
            <a:avLst/>
          </a:prstGeom>
          <a:noFill/>
          <a:ln>
            <a:noFill/>
          </a:ln>
        </p:spPr>
      </p:pic>
      <p:pic>
        <p:nvPicPr>
          <p:cNvPr id="171" name="Google Shape;171;g26c6ca778d7_2_125"/>
          <p:cNvPicPr preferRelativeResize="0">
            <a:picLocks noGrp="1"/>
          </p:cNvPicPr>
          <p:nvPr>
            <p:ph type="body" idx="1"/>
          </p:nvPr>
        </p:nvPicPr>
        <p:blipFill rotWithShape="1">
          <a:blip r:embed="rId4">
            <a:alphaModFix/>
          </a:blip>
          <a:srcRect/>
          <a:stretch/>
        </p:blipFill>
        <p:spPr>
          <a:xfrm>
            <a:off x="6369253" y="1104900"/>
            <a:ext cx="4745700" cy="327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6c6ca778d7_2_136"/>
          <p:cNvSpPr txBox="1"/>
          <p:nvPr/>
        </p:nvSpPr>
        <p:spPr>
          <a:xfrm>
            <a:off x="1079500" y="5232150"/>
            <a:ext cx="4629300" cy="138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150" dirty="0">
                <a:solidFill>
                  <a:schemeClr val="lt1"/>
                </a:solidFill>
                <a:latin typeface="+mn-lt"/>
                <a:ea typeface="Avenir"/>
                <a:cs typeface="Arial" panose="020B0604020202020204" pitchFamily="34" charset="0"/>
                <a:sym typeface="Avenir"/>
              </a:rPr>
              <a:t>Removing values above the 97th percentile</a:t>
            </a:r>
            <a:r>
              <a:rPr lang="en-US" sz="1150" dirty="0">
                <a:solidFill>
                  <a:schemeClr val="lt1"/>
                </a:solidFill>
                <a:latin typeface="+mn-lt"/>
                <a:ea typeface="Avenir"/>
                <a:cs typeface="Avenir"/>
                <a:sym typeface="Avenir"/>
              </a:rPr>
              <a:t>.</a:t>
            </a:r>
            <a:endParaRPr sz="1150" dirty="0">
              <a:solidFill>
                <a:schemeClr val="lt1"/>
              </a:solidFill>
              <a:latin typeface="+mn-lt"/>
              <a:ea typeface="Avenir"/>
              <a:cs typeface="Avenir"/>
              <a:sym typeface="Avenir"/>
            </a:endParaRPr>
          </a:p>
          <a:p>
            <a:pPr marL="0" lvl="0" indent="0" algn="l" rtl="0">
              <a:spcBef>
                <a:spcPts val="0"/>
              </a:spcBef>
              <a:spcAft>
                <a:spcPts val="0"/>
              </a:spcAft>
              <a:buNone/>
            </a:pPr>
            <a:endParaRPr sz="1150" dirty="0">
              <a:solidFill>
                <a:schemeClr val="lt1"/>
              </a:solidFill>
              <a:latin typeface="+mn-lt"/>
              <a:ea typeface="Avenir"/>
              <a:cs typeface="Avenir"/>
              <a:sym typeface="Avenir"/>
            </a:endParaRPr>
          </a:p>
        </p:txBody>
      </p:sp>
      <p:sp>
        <p:nvSpPr>
          <p:cNvPr id="177" name="Google Shape;177;g26c6ca778d7_2_136"/>
          <p:cNvSpPr txBox="1"/>
          <p:nvPr/>
        </p:nvSpPr>
        <p:spPr>
          <a:xfrm>
            <a:off x="6369250" y="5232150"/>
            <a:ext cx="4629300" cy="138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150" dirty="0">
                <a:solidFill>
                  <a:schemeClr val="lt1"/>
                </a:solidFill>
                <a:latin typeface="+mn-lt"/>
                <a:ea typeface="Avenir"/>
                <a:cs typeface="Arial" panose="020B0604020202020204" pitchFamily="34" charset="0"/>
                <a:sym typeface="Avenir"/>
              </a:rPr>
              <a:t>Removing values above the 99th percentile.</a:t>
            </a:r>
            <a:endParaRPr sz="115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1150" dirty="0">
              <a:solidFill>
                <a:schemeClr val="lt1"/>
              </a:solidFill>
              <a:latin typeface="+mn-lt"/>
              <a:ea typeface="Avenir"/>
              <a:cs typeface="Avenir"/>
              <a:sym typeface="Avenir"/>
            </a:endParaRPr>
          </a:p>
        </p:txBody>
      </p:sp>
      <p:sp>
        <p:nvSpPr>
          <p:cNvPr id="178" name="Google Shape;178;g26c6ca778d7_2_136"/>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dirty="0">
                <a:solidFill>
                  <a:srgbClr val="FFFFFF"/>
                </a:solidFill>
                <a:latin typeface="+mn-lt"/>
              </a:rPr>
              <a:t>OUTLIERS IN NUMERICAL COLUMNS</a:t>
            </a:r>
            <a:endParaRPr dirty="0">
              <a:latin typeface="+mn-lt"/>
            </a:endParaRPr>
          </a:p>
        </p:txBody>
      </p:sp>
      <p:pic>
        <p:nvPicPr>
          <p:cNvPr id="179" name="Google Shape;179;g26c6ca778d7_2_136"/>
          <p:cNvPicPr preferRelativeResize="0">
            <a:picLocks noGrp="1"/>
          </p:cNvPicPr>
          <p:nvPr>
            <p:ph type="body" idx="1"/>
          </p:nvPr>
        </p:nvPicPr>
        <p:blipFill rotWithShape="1">
          <a:blip r:embed="rId3">
            <a:alphaModFix/>
          </a:blip>
          <a:srcRect/>
          <a:stretch/>
        </p:blipFill>
        <p:spPr>
          <a:xfrm>
            <a:off x="1079500" y="1409675"/>
            <a:ext cx="4745700" cy="3273600"/>
          </a:xfrm>
          <a:prstGeom prst="rect">
            <a:avLst/>
          </a:prstGeom>
          <a:noFill/>
          <a:ln>
            <a:noFill/>
          </a:ln>
        </p:spPr>
      </p:pic>
      <p:pic>
        <p:nvPicPr>
          <p:cNvPr id="180" name="Google Shape;180;g26c6ca778d7_2_136"/>
          <p:cNvPicPr preferRelativeResize="0">
            <a:picLocks noGrp="1"/>
          </p:cNvPicPr>
          <p:nvPr>
            <p:ph type="body" idx="1"/>
          </p:nvPr>
        </p:nvPicPr>
        <p:blipFill rotWithShape="1">
          <a:blip r:embed="rId4">
            <a:alphaModFix/>
          </a:blip>
          <a:srcRect/>
          <a:stretch/>
        </p:blipFill>
        <p:spPr>
          <a:xfrm>
            <a:off x="6369261" y="1409670"/>
            <a:ext cx="4745700" cy="327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6c6ca778d7_2_157"/>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dirty="0">
                <a:solidFill>
                  <a:srgbClr val="FFFFFF"/>
                </a:solidFill>
                <a:latin typeface="+mn-lt"/>
              </a:rPr>
              <a:t>NUMERICAL COLUMNS AFTER CORRECTION</a:t>
            </a:r>
            <a:endParaRPr dirty="0">
              <a:latin typeface="+mn-lt"/>
            </a:endParaRPr>
          </a:p>
        </p:txBody>
      </p:sp>
      <p:pic>
        <p:nvPicPr>
          <p:cNvPr id="186" name="Google Shape;186;g26c6ca778d7_2_157"/>
          <p:cNvPicPr preferRelativeResize="0"/>
          <p:nvPr/>
        </p:nvPicPr>
        <p:blipFill>
          <a:blip r:embed="rId3">
            <a:alphaModFix/>
          </a:blip>
          <a:stretch>
            <a:fillRect/>
          </a:stretch>
        </p:blipFill>
        <p:spPr>
          <a:xfrm>
            <a:off x="1082700" y="1409688"/>
            <a:ext cx="4745737" cy="3273552"/>
          </a:xfrm>
          <a:prstGeom prst="rect">
            <a:avLst/>
          </a:prstGeom>
          <a:noFill/>
          <a:ln>
            <a:noFill/>
          </a:ln>
        </p:spPr>
      </p:pic>
      <p:pic>
        <p:nvPicPr>
          <p:cNvPr id="187" name="Google Shape;187;g26c6ca778d7_2_157"/>
          <p:cNvPicPr preferRelativeResize="0"/>
          <p:nvPr/>
        </p:nvPicPr>
        <p:blipFill>
          <a:blip r:embed="rId4">
            <a:alphaModFix/>
          </a:blip>
          <a:stretch>
            <a:fillRect/>
          </a:stretch>
        </p:blipFill>
        <p:spPr>
          <a:xfrm>
            <a:off x="6369262" y="1409688"/>
            <a:ext cx="4745736" cy="3273552"/>
          </a:xfrm>
          <a:prstGeom prst="rect">
            <a:avLst/>
          </a:prstGeom>
          <a:noFill/>
          <a:ln>
            <a:noFill/>
          </a:ln>
        </p:spPr>
      </p:pic>
      <p:sp>
        <p:nvSpPr>
          <p:cNvPr id="188" name="Google Shape;188;g26c6ca778d7_2_157"/>
          <p:cNvSpPr txBox="1"/>
          <p:nvPr/>
        </p:nvSpPr>
        <p:spPr>
          <a:xfrm>
            <a:off x="1079500" y="5232150"/>
            <a:ext cx="4629300" cy="138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150" dirty="0">
                <a:solidFill>
                  <a:schemeClr val="lt1"/>
                </a:solidFill>
                <a:latin typeface="+mn-lt"/>
                <a:ea typeface="Avenir"/>
                <a:cs typeface="Arial" panose="020B0604020202020204" pitchFamily="34" charset="0"/>
                <a:sym typeface="Avenir"/>
              </a:rPr>
              <a:t>Removing values above the 97th percentile.</a:t>
            </a:r>
            <a:endParaRPr sz="115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1150" dirty="0">
              <a:solidFill>
                <a:schemeClr val="lt1"/>
              </a:solidFill>
              <a:latin typeface="+mn-lt"/>
              <a:ea typeface="Avenir"/>
              <a:cs typeface="Avenir"/>
              <a:sym typeface="Avenir"/>
            </a:endParaRPr>
          </a:p>
        </p:txBody>
      </p:sp>
      <p:sp>
        <p:nvSpPr>
          <p:cNvPr id="189" name="Google Shape;189;g26c6ca778d7_2_157"/>
          <p:cNvSpPr txBox="1"/>
          <p:nvPr/>
        </p:nvSpPr>
        <p:spPr>
          <a:xfrm>
            <a:off x="6369250" y="5232150"/>
            <a:ext cx="4629300" cy="138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150" dirty="0">
                <a:solidFill>
                  <a:schemeClr val="lt1"/>
                </a:solidFill>
                <a:latin typeface="+mn-lt"/>
                <a:ea typeface="Avenir"/>
                <a:cs typeface="Arial" panose="020B0604020202020204" pitchFamily="34" charset="0"/>
                <a:sym typeface="Avenir"/>
              </a:rPr>
              <a:t>Removing values above the 99th percentile.</a:t>
            </a:r>
            <a:endParaRPr sz="115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1150" dirty="0">
              <a:solidFill>
                <a:schemeClr val="lt1"/>
              </a:solidFill>
              <a:latin typeface="+mn-lt"/>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6c6ca778d7_2_168"/>
          <p:cNvSpPr txBox="1"/>
          <p:nvPr/>
        </p:nvSpPr>
        <p:spPr>
          <a:xfrm>
            <a:off x="7241500" y="2519175"/>
            <a:ext cx="4419600" cy="28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mn-lt"/>
                <a:ea typeface="Avenir"/>
                <a:cs typeface="Arial" panose="020B0604020202020204" pitchFamily="34" charset="0"/>
                <a:sym typeface="Avenir"/>
              </a:rPr>
              <a:t>- There is a very strong correlation between `Total Visits` and `Page Views per Visit`, which is around 0.77</a:t>
            </a:r>
            <a:endParaRPr sz="200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200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r>
              <a:rPr lang="en-US" sz="2000" dirty="0">
                <a:solidFill>
                  <a:schemeClr val="lt1"/>
                </a:solidFill>
                <a:latin typeface="+mn-lt"/>
                <a:ea typeface="Avenir"/>
                <a:cs typeface="Arial" panose="020B0604020202020204" pitchFamily="34" charset="0"/>
                <a:sym typeface="Avenir"/>
              </a:rPr>
              <a:t>- The correlation between `Converted` and `Page Views Per Visit` is negligible and negative.</a:t>
            </a:r>
            <a:endParaRPr sz="2000" dirty="0">
              <a:solidFill>
                <a:schemeClr val="lt1"/>
              </a:solidFill>
              <a:latin typeface="+mn-lt"/>
              <a:ea typeface="Avenir"/>
              <a:cs typeface="Arial" panose="020B0604020202020204" pitchFamily="34" charset="0"/>
              <a:sym typeface="Avenir"/>
            </a:endParaRPr>
          </a:p>
        </p:txBody>
      </p:sp>
      <p:sp>
        <p:nvSpPr>
          <p:cNvPr id="195" name="Google Shape;195;g26c6ca778d7_2_168"/>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dirty="0">
                <a:solidFill>
                  <a:srgbClr val="FFFFFF"/>
                </a:solidFill>
                <a:latin typeface="+mn-lt"/>
              </a:rPr>
              <a:t>HEATMAP</a:t>
            </a:r>
            <a:endParaRPr dirty="0">
              <a:latin typeface="+mn-lt"/>
            </a:endParaRPr>
          </a:p>
        </p:txBody>
      </p:sp>
      <p:pic>
        <p:nvPicPr>
          <p:cNvPr id="196" name="Google Shape;196;g26c6ca778d7_2_168"/>
          <p:cNvPicPr preferRelativeResize="0">
            <a:picLocks noGrp="1"/>
          </p:cNvPicPr>
          <p:nvPr>
            <p:ph type="body" idx="1"/>
          </p:nvPr>
        </p:nvPicPr>
        <p:blipFill rotWithShape="1">
          <a:blip r:embed="rId3">
            <a:alphaModFix/>
          </a:blip>
          <a:srcRect/>
          <a:stretch/>
        </p:blipFill>
        <p:spPr>
          <a:xfrm>
            <a:off x="1082688" y="1581425"/>
            <a:ext cx="5136000" cy="397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6c6ca778d7_0_3"/>
          <p:cNvSpPr txBox="1">
            <a:spLocks noGrp="1"/>
          </p:cNvSpPr>
          <p:nvPr>
            <p:ph type="body" idx="1"/>
          </p:nvPr>
        </p:nvSpPr>
        <p:spPr>
          <a:xfrm>
            <a:off x="1082700" y="1439850"/>
            <a:ext cx="10026600" cy="5153100"/>
          </a:xfrm>
          <a:prstGeom prst="rect">
            <a:avLst/>
          </a:prstGeom>
        </p:spPr>
        <p:txBody>
          <a:bodyPr spcFirstLastPara="1" wrap="square" lIns="0" tIns="0" rIns="0" bIns="0" anchor="t" anchorCtr="0">
            <a:normAutofit/>
          </a:bodyPr>
          <a:lstStyle/>
          <a:p>
            <a:pPr marL="360000" lvl="0" indent="-360000" algn="l" rtl="0">
              <a:spcBef>
                <a:spcPts val="0"/>
              </a:spcBef>
              <a:spcAft>
                <a:spcPts val="0"/>
              </a:spcAft>
              <a:buSzPts val="2000"/>
              <a:buChar char="·"/>
            </a:pPr>
            <a:r>
              <a:rPr lang="en-US" dirty="0">
                <a:latin typeface="+mn-lt"/>
                <a:cs typeface="Arial" panose="020B0604020202020204" pitchFamily="34" charset="0"/>
              </a:rPr>
              <a:t>Splitting the Data into Training and Testing Sets</a:t>
            </a:r>
            <a:endParaRPr dirty="0">
              <a:latin typeface="+mn-lt"/>
              <a:cs typeface="Arial" panose="020B0604020202020204" pitchFamily="34" charset="0"/>
            </a:endParaRPr>
          </a:p>
          <a:p>
            <a:pPr marL="360000" lvl="0" indent="-360000" algn="l" rtl="0">
              <a:spcBef>
                <a:spcPts val="0"/>
              </a:spcBef>
              <a:spcAft>
                <a:spcPts val="0"/>
              </a:spcAft>
              <a:buSzPts val="2000"/>
              <a:buChar char="·"/>
            </a:pPr>
            <a:r>
              <a:rPr lang="en-US" dirty="0">
                <a:latin typeface="+mn-lt"/>
                <a:cs typeface="Arial" panose="020B0604020202020204" pitchFamily="34" charset="0"/>
              </a:rPr>
              <a:t>The first basic step for regression is performing a train-test split, we have chosen 80:20 ratio.  </a:t>
            </a:r>
            <a:endParaRPr dirty="0">
              <a:latin typeface="+mn-lt"/>
              <a:cs typeface="Arial" panose="020B0604020202020204" pitchFamily="34" charset="0"/>
            </a:endParaRPr>
          </a:p>
          <a:p>
            <a:pPr marL="360000" lvl="0" indent="-360000" algn="l" rtl="0">
              <a:spcBef>
                <a:spcPts val="0"/>
              </a:spcBef>
              <a:spcAft>
                <a:spcPts val="0"/>
              </a:spcAft>
              <a:buSzPts val="2000"/>
              <a:buChar char="·"/>
            </a:pPr>
            <a:r>
              <a:rPr lang="en-US" dirty="0">
                <a:latin typeface="+mn-lt"/>
                <a:cs typeface="Arial" panose="020B0604020202020204" pitchFamily="34" charset="0"/>
              </a:rPr>
              <a:t>Use RFE for Feature Selection</a:t>
            </a:r>
            <a:endParaRPr dirty="0">
              <a:latin typeface="+mn-lt"/>
              <a:cs typeface="Arial" panose="020B0604020202020204" pitchFamily="34" charset="0"/>
            </a:endParaRPr>
          </a:p>
          <a:p>
            <a:pPr marL="360000" lvl="0" indent="-347300" algn="l" rtl="0">
              <a:spcBef>
                <a:spcPts val="0"/>
              </a:spcBef>
              <a:spcAft>
                <a:spcPts val="0"/>
              </a:spcAft>
              <a:buSzPts val="1800"/>
              <a:buChar char="·"/>
            </a:pPr>
            <a:r>
              <a:rPr lang="en-US" dirty="0">
                <a:latin typeface="+mn-lt"/>
                <a:cs typeface="Arial" panose="020B0604020202020204" pitchFamily="34" charset="0"/>
              </a:rPr>
              <a:t>Running RFE with 15 variables as output</a:t>
            </a:r>
            <a:endParaRPr dirty="0">
              <a:latin typeface="+mn-lt"/>
              <a:cs typeface="Arial" panose="020B0604020202020204" pitchFamily="34" charset="0"/>
            </a:endParaRPr>
          </a:p>
          <a:p>
            <a:pPr marL="360000" lvl="0" indent="-347300" algn="l" rtl="0">
              <a:spcBef>
                <a:spcPts val="0"/>
              </a:spcBef>
              <a:spcAft>
                <a:spcPts val="0"/>
              </a:spcAft>
              <a:buSzPts val="1800"/>
              <a:buChar char="·"/>
            </a:pPr>
            <a:r>
              <a:rPr lang="en-US" dirty="0">
                <a:latin typeface="+mn-lt"/>
                <a:cs typeface="Arial" panose="020B0604020202020204" pitchFamily="34" charset="0"/>
              </a:rPr>
              <a:t>Building Model by removing the variable whose p- value is greater than 0.05 and </a:t>
            </a:r>
            <a:r>
              <a:rPr lang="en-US" dirty="0" err="1">
                <a:latin typeface="+mn-lt"/>
                <a:cs typeface="Arial" panose="020B0604020202020204" pitchFamily="34" charset="0"/>
              </a:rPr>
              <a:t>vif</a:t>
            </a:r>
            <a:r>
              <a:rPr lang="en-US" dirty="0">
                <a:latin typeface="+mn-lt"/>
                <a:cs typeface="Arial" panose="020B0604020202020204" pitchFamily="34" charset="0"/>
              </a:rPr>
              <a:t> value is greater than 10</a:t>
            </a:r>
            <a:endParaRPr dirty="0">
              <a:latin typeface="+mn-lt"/>
              <a:cs typeface="Arial" panose="020B0604020202020204" pitchFamily="34" charset="0"/>
            </a:endParaRPr>
          </a:p>
          <a:p>
            <a:pPr marL="360000" lvl="0" indent="-347300" algn="l" rtl="0">
              <a:spcBef>
                <a:spcPts val="0"/>
              </a:spcBef>
              <a:spcAft>
                <a:spcPts val="0"/>
              </a:spcAft>
              <a:buSzPts val="1800"/>
              <a:buChar char="·"/>
            </a:pPr>
            <a:r>
              <a:rPr lang="en-US" dirty="0">
                <a:latin typeface="+mn-lt"/>
                <a:cs typeface="Arial" panose="020B0604020202020204" pitchFamily="34" charset="0"/>
              </a:rPr>
              <a:t>Predictions on test data set</a:t>
            </a:r>
            <a:endParaRPr dirty="0">
              <a:latin typeface="+mn-lt"/>
              <a:cs typeface="Arial" panose="020B0604020202020204" pitchFamily="34" charset="0"/>
            </a:endParaRPr>
          </a:p>
          <a:p>
            <a:pPr marL="360000" lvl="0" indent="-347300" algn="l" rtl="0">
              <a:spcBef>
                <a:spcPts val="0"/>
              </a:spcBef>
              <a:spcAft>
                <a:spcPts val="0"/>
              </a:spcAft>
              <a:buSzPts val="1800"/>
              <a:buChar char="·"/>
            </a:pPr>
            <a:r>
              <a:rPr lang="en-US" dirty="0">
                <a:latin typeface="+mn-lt"/>
                <a:cs typeface="Arial" panose="020B0604020202020204" pitchFamily="34" charset="0"/>
              </a:rPr>
              <a:t>Overall accuracy 80%</a:t>
            </a:r>
            <a:endParaRPr dirty="0">
              <a:latin typeface="+mn-lt"/>
              <a:cs typeface="Arial" panose="020B0604020202020204" pitchFamily="34" charset="0"/>
            </a:endParaRPr>
          </a:p>
          <a:p>
            <a:pPr marL="0" lvl="0" indent="0" algn="l" rtl="0">
              <a:spcBef>
                <a:spcPts val="1000"/>
              </a:spcBef>
              <a:spcAft>
                <a:spcPts val="0"/>
              </a:spcAft>
              <a:buClr>
                <a:schemeClr val="dk1"/>
              </a:buClr>
              <a:buSzPts val="2000"/>
              <a:buFont typeface="Arial"/>
              <a:buNone/>
            </a:pPr>
            <a:endParaRPr dirty="0">
              <a:latin typeface="+mn-lt"/>
            </a:endParaRPr>
          </a:p>
          <a:p>
            <a:pPr marL="0" lvl="0" indent="0" algn="l" rtl="0">
              <a:spcBef>
                <a:spcPts val="1000"/>
              </a:spcBef>
              <a:spcAft>
                <a:spcPts val="0"/>
              </a:spcAft>
              <a:buNone/>
            </a:pPr>
            <a:endParaRPr dirty="0">
              <a:solidFill>
                <a:srgbClr val="E28BD5"/>
              </a:solidFill>
              <a:latin typeface="+mn-lt"/>
            </a:endParaRPr>
          </a:p>
        </p:txBody>
      </p:sp>
      <p:sp>
        <p:nvSpPr>
          <p:cNvPr id="202" name="Google Shape;202;g26c6ca778d7_0_3"/>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lt1"/>
              </a:buClr>
              <a:buSzPct val="89361"/>
              <a:buFont typeface="Rockwell"/>
              <a:buNone/>
            </a:pPr>
            <a:r>
              <a:rPr lang="en-US" sz="3133" dirty="0">
                <a:latin typeface="+mn-lt"/>
              </a:rPr>
              <a:t>MODEL BUILDING</a:t>
            </a:r>
            <a:endParaRPr sz="3133" dirty="0">
              <a:latin typeface="+mn-lt"/>
            </a:endParaRPr>
          </a:p>
          <a:p>
            <a:pPr marL="0" lvl="0" indent="0" algn="l" rtl="0">
              <a:spcBef>
                <a:spcPts val="0"/>
              </a:spcBef>
              <a:spcAft>
                <a:spcPts val="0"/>
              </a:spcAft>
              <a:buClr>
                <a:schemeClr val="dk1"/>
              </a:buClr>
              <a:buSzPct val="39285"/>
              <a:buFont typeface="Arial"/>
              <a:buNone/>
            </a:pPr>
            <a:endParaRPr dirty="0">
              <a:solidFill>
                <a:srgbClr val="FFFFFF"/>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c6b0233a46_1_32"/>
          <p:cNvSpPr txBox="1"/>
          <p:nvPr/>
        </p:nvSpPr>
        <p:spPr>
          <a:xfrm>
            <a:off x="8082450" y="2780175"/>
            <a:ext cx="3128100" cy="24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mn-lt"/>
                <a:ea typeface="Avenir"/>
                <a:cs typeface="Arial" panose="020B0604020202020204" pitchFamily="34" charset="0"/>
                <a:sym typeface="Avenir"/>
              </a:rPr>
              <a:t>Accuracy  - 80.26%</a:t>
            </a:r>
            <a:endParaRPr sz="200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200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r>
              <a:rPr lang="en-US" sz="2000" dirty="0">
                <a:solidFill>
                  <a:schemeClr val="lt1"/>
                </a:solidFill>
                <a:latin typeface="+mn-lt"/>
                <a:ea typeface="Avenir"/>
                <a:cs typeface="Arial" panose="020B0604020202020204" pitchFamily="34" charset="0"/>
                <a:sym typeface="Avenir"/>
              </a:rPr>
              <a:t>Sensitivity - 80.67%</a:t>
            </a:r>
            <a:endParaRPr sz="200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200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r>
              <a:rPr lang="en-US" sz="2000" dirty="0">
                <a:solidFill>
                  <a:schemeClr val="lt1"/>
                </a:solidFill>
                <a:latin typeface="+mn-lt"/>
                <a:ea typeface="Avenir"/>
                <a:cs typeface="Arial" panose="020B0604020202020204" pitchFamily="34" charset="0"/>
                <a:sym typeface="Avenir"/>
              </a:rPr>
              <a:t>Specificity - 80.01%</a:t>
            </a:r>
            <a:endParaRPr sz="2000" dirty="0">
              <a:solidFill>
                <a:schemeClr val="lt1"/>
              </a:solidFill>
              <a:latin typeface="+mn-lt"/>
              <a:ea typeface="Avenir"/>
              <a:cs typeface="Arial" panose="020B0604020202020204" pitchFamily="34" charset="0"/>
              <a:sym typeface="Avenir"/>
            </a:endParaRPr>
          </a:p>
        </p:txBody>
      </p:sp>
      <p:sp>
        <p:nvSpPr>
          <p:cNvPr id="208" name="Google Shape;208;g2c6b0233a46_1_32"/>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dirty="0">
                <a:solidFill>
                  <a:srgbClr val="FFFFFF"/>
                </a:solidFill>
                <a:latin typeface="+mn-lt"/>
              </a:rPr>
              <a:t>MODEL EVALUATION (TRAIN DATASET)</a:t>
            </a:r>
            <a:endParaRPr dirty="0">
              <a:latin typeface="+mn-lt"/>
            </a:endParaRPr>
          </a:p>
        </p:txBody>
      </p:sp>
      <p:pic>
        <p:nvPicPr>
          <p:cNvPr id="209" name="Google Shape;209;g2c6b0233a46_1_32"/>
          <p:cNvPicPr preferRelativeResize="0"/>
          <p:nvPr/>
        </p:nvPicPr>
        <p:blipFill>
          <a:blip r:embed="rId3">
            <a:alphaModFix/>
          </a:blip>
          <a:stretch>
            <a:fillRect/>
          </a:stretch>
        </p:blipFill>
        <p:spPr>
          <a:xfrm>
            <a:off x="1082688" y="1593625"/>
            <a:ext cx="5343525" cy="407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c6b0233a46_1_39"/>
          <p:cNvSpPr txBox="1"/>
          <p:nvPr/>
        </p:nvSpPr>
        <p:spPr>
          <a:xfrm>
            <a:off x="8082450" y="2780175"/>
            <a:ext cx="2954100" cy="17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mn-lt"/>
                <a:ea typeface="Avenir"/>
                <a:cs typeface="Arial" panose="020B0604020202020204" pitchFamily="34" charset="0"/>
                <a:sym typeface="Avenir"/>
              </a:rPr>
              <a:t>Precision - 75.37%</a:t>
            </a:r>
            <a:br>
              <a:rPr lang="en-US" sz="2000" dirty="0">
                <a:solidFill>
                  <a:schemeClr val="lt1"/>
                </a:solidFill>
                <a:latin typeface="+mn-lt"/>
                <a:ea typeface="Avenir"/>
                <a:cs typeface="Arial" panose="020B0604020202020204" pitchFamily="34" charset="0"/>
                <a:sym typeface="Avenir"/>
              </a:rPr>
            </a:br>
            <a:br>
              <a:rPr lang="en-US" sz="2000" dirty="0">
                <a:solidFill>
                  <a:schemeClr val="lt1"/>
                </a:solidFill>
                <a:latin typeface="+mn-lt"/>
                <a:ea typeface="Avenir"/>
                <a:cs typeface="Arial" panose="020B0604020202020204" pitchFamily="34" charset="0"/>
                <a:sym typeface="Avenir"/>
              </a:rPr>
            </a:br>
            <a:r>
              <a:rPr lang="en-US" sz="2000" dirty="0">
                <a:solidFill>
                  <a:schemeClr val="lt1"/>
                </a:solidFill>
                <a:latin typeface="+mn-lt"/>
                <a:ea typeface="Avenir"/>
                <a:cs typeface="Arial" panose="020B0604020202020204" pitchFamily="34" charset="0"/>
                <a:sym typeface="Avenir"/>
              </a:rPr>
              <a:t>Recall - 74.84</a:t>
            </a:r>
            <a:endParaRPr sz="2000" dirty="0">
              <a:solidFill>
                <a:schemeClr val="lt1"/>
              </a:solidFill>
              <a:latin typeface="+mn-lt"/>
              <a:ea typeface="Avenir"/>
              <a:cs typeface="Arial" panose="020B0604020202020204" pitchFamily="34" charset="0"/>
              <a:sym typeface="Avenir"/>
            </a:endParaRPr>
          </a:p>
        </p:txBody>
      </p:sp>
      <p:sp>
        <p:nvSpPr>
          <p:cNvPr id="215" name="Google Shape;215;g2c6b0233a46_1_39"/>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dirty="0">
                <a:solidFill>
                  <a:srgbClr val="FFFFFF"/>
                </a:solidFill>
                <a:latin typeface="+mn-lt"/>
              </a:rPr>
              <a:t>PRECISION AND RECALL </a:t>
            </a:r>
            <a:endParaRPr dirty="0">
              <a:latin typeface="+mn-lt"/>
            </a:endParaRPr>
          </a:p>
        </p:txBody>
      </p:sp>
      <p:pic>
        <p:nvPicPr>
          <p:cNvPr id="216" name="Google Shape;216;g2c6b0233a46_1_39"/>
          <p:cNvPicPr preferRelativeResize="0"/>
          <p:nvPr/>
        </p:nvPicPr>
        <p:blipFill>
          <a:blip r:embed="rId3">
            <a:alphaModFix/>
          </a:blip>
          <a:stretch>
            <a:fillRect/>
          </a:stretch>
        </p:blipFill>
        <p:spPr>
          <a:xfrm>
            <a:off x="1082700" y="1516175"/>
            <a:ext cx="5340095" cy="4078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6c6ca778d7_0_108"/>
          <p:cNvSpPr txBox="1">
            <a:spLocks noGrp="1"/>
          </p:cNvSpPr>
          <p:nvPr>
            <p:ph type="body" idx="1"/>
          </p:nvPr>
        </p:nvSpPr>
        <p:spPr>
          <a:xfrm>
            <a:off x="1082700" y="1314325"/>
            <a:ext cx="10026600" cy="5366700"/>
          </a:xfrm>
          <a:prstGeom prst="rect">
            <a:avLst/>
          </a:prstGeom>
        </p:spPr>
        <p:txBody>
          <a:bodyPr spcFirstLastPara="1" wrap="square" lIns="0" tIns="0" rIns="0" bIns="0" anchor="t" anchorCtr="0">
            <a:normAutofit/>
          </a:bodyPr>
          <a:lstStyle/>
          <a:p>
            <a:pPr marL="360000" lvl="0" indent="-360000" algn="just" rtl="0">
              <a:spcBef>
                <a:spcPts val="0"/>
              </a:spcBef>
              <a:spcAft>
                <a:spcPts val="0"/>
              </a:spcAft>
              <a:buSzPts val="1800"/>
              <a:buChar char="·"/>
            </a:pPr>
            <a:r>
              <a:rPr lang="en-US" sz="1800" dirty="0">
                <a:latin typeface="+mn-lt"/>
                <a:cs typeface="Arial" panose="020B0604020202020204" pitchFamily="34" charset="0"/>
              </a:rPr>
              <a:t>Initiatives should be taken to get more leads from Lead Add Form as their conversion rate is above par.</a:t>
            </a:r>
            <a:endParaRPr sz="1800" dirty="0">
              <a:latin typeface="+mn-lt"/>
              <a:cs typeface="Arial" panose="020B0604020202020204" pitchFamily="34" charset="0"/>
            </a:endParaRPr>
          </a:p>
          <a:p>
            <a:pPr marL="360000" lvl="0" indent="-360000" algn="just" rtl="0">
              <a:spcBef>
                <a:spcPts val="0"/>
              </a:spcBef>
              <a:spcAft>
                <a:spcPts val="0"/>
              </a:spcAft>
              <a:buSzPts val="1800"/>
              <a:buChar char="·"/>
            </a:pPr>
            <a:r>
              <a:rPr lang="en-US" sz="1800" dirty="0">
                <a:latin typeface="+mn-lt"/>
                <a:cs typeface="Arial" panose="020B0604020202020204" pitchFamily="34" charset="0"/>
              </a:rPr>
              <a:t>The website can be made more interactive to engage customers and increase the overall time spent on the website, which will indeed increase the conversion as observed in the EDA.</a:t>
            </a:r>
            <a:endParaRPr sz="1800" dirty="0">
              <a:latin typeface="+mn-lt"/>
              <a:cs typeface="Arial" panose="020B0604020202020204" pitchFamily="34" charset="0"/>
            </a:endParaRPr>
          </a:p>
          <a:p>
            <a:pPr marL="360000" lvl="0" indent="-360000" algn="just" rtl="0">
              <a:spcBef>
                <a:spcPts val="0"/>
              </a:spcBef>
              <a:spcAft>
                <a:spcPts val="0"/>
              </a:spcAft>
              <a:buSzPts val="1800"/>
              <a:buChar char="·"/>
            </a:pPr>
            <a:r>
              <a:rPr lang="en-US" sz="1800" dirty="0">
                <a:latin typeface="+mn-lt"/>
                <a:cs typeface="Arial" panose="020B0604020202020204" pitchFamily="34" charset="0"/>
              </a:rPr>
              <a:t>Working Professionals can be targeted more, as they have the spending capacity and willingness to upskill themselves which can also be seen in the analysis.</a:t>
            </a:r>
            <a:endParaRPr sz="1800" dirty="0">
              <a:latin typeface="+mn-lt"/>
              <a:cs typeface="Arial" panose="020B0604020202020204" pitchFamily="34" charset="0"/>
            </a:endParaRPr>
          </a:p>
          <a:p>
            <a:pPr marL="360000" lvl="0" indent="-360000" algn="just" rtl="0">
              <a:spcBef>
                <a:spcPts val="0"/>
              </a:spcBef>
              <a:spcAft>
                <a:spcPts val="0"/>
              </a:spcAft>
              <a:buSzPts val="1800"/>
              <a:buChar char="·"/>
            </a:pPr>
            <a:r>
              <a:rPr lang="en-US" sz="1800" dirty="0">
                <a:latin typeface="+mn-lt"/>
                <a:cs typeface="Arial" panose="020B0604020202020204" pitchFamily="34" charset="0"/>
              </a:rPr>
              <a:t>Students can be avoided as they are already enrolled in a course and might not purchase a course for industry professionals this early in their careers.</a:t>
            </a:r>
            <a:endParaRPr sz="1800" dirty="0">
              <a:latin typeface="+mn-lt"/>
              <a:cs typeface="Arial" panose="020B0604020202020204" pitchFamily="34" charset="0"/>
            </a:endParaRPr>
          </a:p>
          <a:p>
            <a:pPr marL="360000" lvl="0" indent="-360000" algn="just" rtl="0">
              <a:spcBef>
                <a:spcPts val="0"/>
              </a:spcBef>
              <a:spcAft>
                <a:spcPts val="0"/>
              </a:spcAft>
              <a:buSzPts val="1800"/>
              <a:buChar char="·"/>
            </a:pPr>
            <a:r>
              <a:rPr lang="en-US" sz="1800" dirty="0">
                <a:latin typeface="+mn-lt"/>
                <a:cs typeface="Arial" panose="020B0604020202020204" pitchFamily="34" charset="0"/>
              </a:rPr>
              <a:t>Loyalty programs can be initiated for our existing customers to get more references from them as the conversion rate is very high.</a:t>
            </a:r>
            <a:endParaRPr sz="1800" dirty="0">
              <a:latin typeface="+mn-lt"/>
              <a:cs typeface="Arial" panose="020B0604020202020204" pitchFamily="34" charset="0"/>
            </a:endParaRPr>
          </a:p>
          <a:p>
            <a:pPr marL="360000" lvl="0" indent="-360000" algn="just" rtl="0">
              <a:spcBef>
                <a:spcPts val="0"/>
              </a:spcBef>
              <a:spcAft>
                <a:spcPts val="0"/>
              </a:spcAft>
              <a:buSzPts val="1800"/>
              <a:buChar char="·"/>
            </a:pPr>
            <a:r>
              <a:rPr lang="en-US" sz="1800" dirty="0">
                <a:latin typeface="+mn-lt"/>
                <a:cs typeface="Arial" panose="020B0604020202020204" pitchFamily="34" charset="0"/>
              </a:rPr>
              <a:t>Similarly, leads whose last Notable Activity was SMS and who visit the website repeatedly on a regular basis can be nudged towards conversion.</a:t>
            </a:r>
            <a:endParaRPr sz="1800" dirty="0">
              <a:latin typeface="+mn-lt"/>
              <a:cs typeface="Arial" panose="020B0604020202020204" pitchFamily="34" charset="0"/>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endParaRPr dirty="0">
              <a:solidFill>
                <a:srgbClr val="E28BD5"/>
              </a:solidFill>
              <a:latin typeface="+mn-lt"/>
            </a:endParaRPr>
          </a:p>
        </p:txBody>
      </p:sp>
      <p:sp>
        <p:nvSpPr>
          <p:cNvPr id="222" name="Google Shape;222;g26c6ca778d7_0_108"/>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lt1"/>
              </a:buClr>
              <a:buSzPct val="89361"/>
              <a:buFont typeface="Rockwell"/>
              <a:buNone/>
            </a:pPr>
            <a:r>
              <a:rPr lang="en-US" sz="3133" dirty="0">
                <a:latin typeface="+mn-lt"/>
              </a:rPr>
              <a:t>RECOMMENDATIONS</a:t>
            </a:r>
            <a:endParaRPr sz="3466" dirty="0">
              <a:latin typeface="+mn-lt"/>
            </a:endParaRPr>
          </a:p>
          <a:p>
            <a:pPr marL="0" lvl="0" indent="0" algn="l" rtl="0">
              <a:spcBef>
                <a:spcPts val="0"/>
              </a:spcBef>
              <a:spcAft>
                <a:spcPts val="0"/>
              </a:spcAft>
              <a:buClr>
                <a:schemeClr val="dk1"/>
              </a:buClr>
              <a:buSzPct val="39285"/>
              <a:buFont typeface="Arial"/>
              <a:buNone/>
            </a:pPr>
            <a:endParaRPr dirty="0">
              <a:solidFill>
                <a:srgbClr val="FFFFFF"/>
              </a:solidFill>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2c6b0233a46_1_78"/>
          <p:cNvSpPr txBox="1">
            <a:spLocks noGrp="1"/>
          </p:cNvSpPr>
          <p:nvPr>
            <p:ph type="body" idx="1"/>
          </p:nvPr>
        </p:nvSpPr>
        <p:spPr>
          <a:xfrm>
            <a:off x="1082700" y="1314325"/>
            <a:ext cx="10229400" cy="5366700"/>
          </a:xfrm>
          <a:prstGeom prst="rect">
            <a:avLst/>
          </a:prstGeom>
        </p:spPr>
        <p:txBody>
          <a:bodyPr spcFirstLastPara="1" wrap="square" lIns="0" tIns="0" rIns="0" bIns="0" anchor="t" anchorCtr="0">
            <a:normAutofit fontScale="77500" lnSpcReduction="20000"/>
          </a:bodyPr>
          <a:lstStyle/>
          <a:p>
            <a:pPr marL="360000" lvl="0" indent="-362880" algn="just" rtl="0">
              <a:spcBef>
                <a:spcPts val="0"/>
              </a:spcBef>
              <a:spcAft>
                <a:spcPts val="0"/>
              </a:spcAft>
              <a:buSzPct val="100000"/>
              <a:buChar char="·"/>
            </a:pPr>
            <a:r>
              <a:rPr lang="en-US" sz="2636" dirty="0">
                <a:latin typeface="+mn-lt"/>
                <a:cs typeface="Arial" panose="020B0604020202020204" pitchFamily="34" charset="0"/>
              </a:rPr>
              <a:t>Our model development process involved several crucial steps to ensure accuracy and reliability. Initially, we applied one hot encoding to convert categorical variables into a suitable format for modeling.</a:t>
            </a:r>
            <a:endParaRPr sz="2636" dirty="0">
              <a:latin typeface="+mn-lt"/>
              <a:cs typeface="Arial" panose="020B0604020202020204" pitchFamily="34" charset="0"/>
            </a:endParaRPr>
          </a:p>
          <a:p>
            <a:pPr marL="360000" lvl="0" indent="-362880" algn="just" rtl="0">
              <a:spcBef>
                <a:spcPts val="0"/>
              </a:spcBef>
              <a:spcAft>
                <a:spcPts val="0"/>
              </a:spcAft>
              <a:buSzPct val="100000"/>
              <a:buChar char="·"/>
            </a:pPr>
            <a:r>
              <a:rPr lang="en-US" sz="2636" dirty="0">
                <a:latin typeface="+mn-lt"/>
                <a:cs typeface="Arial" panose="020B0604020202020204" pitchFamily="34" charset="0"/>
              </a:rPr>
              <a:t>Subsequently, we utilized Recursive Feature Elimination (RFE) to identify the most significant features, enhancing our model's predictive capability.</a:t>
            </a:r>
            <a:endParaRPr sz="2636" dirty="0">
              <a:latin typeface="+mn-lt"/>
              <a:cs typeface="Arial" panose="020B0604020202020204" pitchFamily="34" charset="0"/>
            </a:endParaRPr>
          </a:p>
          <a:p>
            <a:pPr marL="360000" lvl="0" indent="-362880" algn="just" rtl="0">
              <a:spcBef>
                <a:spcPts val="0"/>
              </a:spcBef>
              <a:spcAft>
                <a:spcPts val="0"/>
              </a:spcAft>
              <a:buSzPct val="100000"/>
              <a:buChar char="·"/>
            </a:pPr>
            <a:r>
              <a:rPr lang="en-US" sz="2636" dirty="0">
                <a:latin typeface="+mn-lt"/>
                <a:cs typeface="Arial" panose="020B0604020202020204" pitchFamily="34" charset="0"/>
              </a:rPr>
              <a:t>Building on this foundation, we constructed logistic regression models and refined them iteratively based on improving p-values. This iterative process enabled us to fine-tune the models for optimal performance.</a:t>
            </a:r>
            <a:endParaRPr sz="2636" dirty="0">
              <a:latin typeface="+mn-lt"/>
              <a:cs typeface="Arial" panose="020B0604020202020204" pitchFamily="34" charset="0"/>
            </a:endParaRPr>
          </a:p>
          <a:p>
            <a:pPr marL="360000" lvl="0" indent="-362880" algn="just" rtl="0">
              <a:spcBef>
                <a:spcPts val="0"/>
              </a:spcBef>
              <a:spcAft>
                <a:spcPts val="0"/>
              </a:spcAft>
              <a:buSzPct val="100000"/>
              <a:buChar char="·"/>
            </a:pPr>
            <a:r>
              <a:rPr lang="en-US" sz="2636" dirty="0">
                <a:latin typeface="+mn-lt"/>
                <a:cs typeface="Arial" panose="020B0604020202020204" pitchFamily="34" charset="0"/>
              </a:rPr>
              <a:t>This approach led to an impressive accuracy rate of around 80% and a precision rate of around 75%, showcasing the effectiveness of our method in predicting lead conversions.</a:t>
            </a:r>
            <a:endParaRPr sz="2636" dirty="0">
              <a:latin typeface="+mn-lt"/>
              <a:cs typeface="Arial" panose="020B0604020202020204" pitchFamily="34" charset="0"/>
            </a:endParaRPr>
          </a:p>
          <a:p>
            <a:pPr marL="360000" lvl="0" indent="-362880" algn="just" rtl="0">
              <a:spcBef>
                <a:spcPts val="0"/>
              </a:spcBef>
              <a:spcAft>
                <a:spcPts val="0"/>
              </a:spcAft>
              <a:buSzPct val="100000"/>
              <a:buChar char="·"/>
            </a:pPr>
            <a:r>
              <a:rPr lang="en-US" sz="2636" dirty="0">
                <a:latin typeface="+mn-lt"/>
                <a:cs typeface="Arial" panose="020B0604020202020204" pitchFamily="34" charset="0"/>
              </a:rPr>
              <a:t>To validate our model's performance, we rigorously tested it on unseen data, confirming its reliability and applicability in real-world scenarios.</a:t>
            </a:r>
            <a:endParaRPr sz="2636" dirty="0">
              <a:latin typeface="+mn-lt"/>
              <a:cs typeface="Arial" panose="020B0604020202020204" pitchFamily="34" charset="0"/>
            </a:endParaRPr>
          </a:p>
          <a:p>
            <a:pPr marL="360000" lvl="0" indent="-362880" algn="just" rtl="0">
              <a:spcBef>
                <a:spcPts val="0"/>
              </a:spcBef>
              <a:spcAft>
                <a:spcPts val="0"/>
              </a:spcAft>
              <a:buSzPct val="100000"/>
              <a:buChar char="·"/>
            </a:pPr>
            <a:r>
              <a:rPr lang="en-US" sz="2636" dirty="0">
                <a:latin typeface="+mn-lt"/>
                <a:cs typeface="Arial" panose="020B0604020202020204" pitchFamily="34" charset="0"/>
              </a:rPr>
              <a:t>Overall, our systematic approach and meticulous attention to detail have yielded a robust predictive model capable of providing valuable insights for enhancing lead conversion rates and optimizing resource allocation strategies.</a:t>
            </a:r>
            <a:endParaRPr sz="2636" dirty="0">
              <a:latin typeface="+mn-lt"/>
              <a:cs typeface="Arial" panose="020B0604020202020204" pitchFamily="34" charset="0"/>
            </a:endParaRPr>
          </a:p>
          <a:p>
            <a:pPr marL="0" lvl="0" indent="0" algn="l" rtl="0">
              <a:spcBef>
                <a:spcPts val="1000"/>
              </a:spcBef>
              <a:spcAft>
                <a:spcPts val="0"/>
              </a:spcAft>
              <a:buNone/>
            </a:pPr>
            <a:endParaRPr dirty="0">
              <a:latin typeface="+mn-lt"/>
            </a:endParaRPr>
          </a:p>
          <a:p>
            <a:pPr marL="0" lvl="0" indent="0" algn="l" rtl="0">
              <a:spcBef>
                <a:spcPts val="1000"/>
              </a:spcBef>
              <a:spcAft>
                <a:spcPts val="0"/>
              </a:spcAft>
              <a:buNone/>
            </a:pPr>
            <a:endParaRPr dirty="0">
              <a:solidFill>
                <a:srgbClr val="E28BD5"/>
              </a:solidFill>
              <a:latin typeface="+mn-lt"/>
            </a:endParaRPr>
          </a:p>
        </p:txBody>
      </p:sp>
      <p:sp>
        <p:nvSpPr>
          <p:cNvPr id="228" name="Google Shape;228;g2c6b0233a46_1_78"/>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lt1"/>
              </a:buClr>
              <a:buSzPct val="89361"/>
              <a:buFont typeface="Rockwell"/>
              <a:buNone/>
            </a:pPr>
            <a:r>
              <a:rPr lang="en-US" sz="3133" dirty="0">
                <a:latin typeface="+mn-lt"/>
              </a:rPr>
              <a:t>CONCLUSION</a:t>
            </a:r>
            <a:endParaRPr sz="3466" dirty="0">
              <a:latin typeface="+mn-lt"/>
            </a:endParaRPr>
          </a:p>
          <a:p>
            <a:pPr marL="0" lvl="0" indent="0" algn="l" rtl="0">
              <a:spcBef>
                <a:spcPts val="0"/>
              </a:spcBef>
              <a:spcAft>
                <a:spcPts val="0"/>
              </a:spcAft>
              <a:buClr>
                <a:schemeClr val="dk1"/>
              </a:buClr>
              <a:buSzPct val="39285"/>
              <a:buFont typeface="Arial"/>
              <a:buNone/>
            </a:pPr>
            <a:endParaRPr dirty="0">
              <a:solidFill>
                <a:srgbClr val="FFFFFF"/>
              </a:solidFill>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6c6e519c46_0_0"/>
          <p:cNvSpPr txBox="1">
            <a:spLocks noGrp="1"/>
          </p:cNvSpPr>
          <p:nvPr>
            <p:ph type="title"/>
          </p:nvPr>
        </p:nvSpPr>
        <p:spPr>
          <a:xfrm>
            <a:off x="1079500" y="1079500"/>
            <a:ext cx="10026600" cy="4689600"/>
          </a:xfrm>
          <a:prstGeom prst="rect">
            <a:avLst/>
          </a:prstGeom>
        </p:spPr>
        <p:txBody>
          <a:bodyPr spcFirstLastPara="1" wrap="square" lIns="0" tIns="0" rIns="0" bIns="0" anchor="ctr" anchorCtr="0">
            <a:normAutofit/>
          </a:bodyPr>
          <a:lstStyle/>
          <a:p>
            <a:pPr marL="0" lvl="0" indent="0" algn="ctr" rtl="0">
              <a:spcBef>
                <a:spcPts val="0"/>
              </a:spcBef>
              <a:spcAft>
                <a:spcPts val="0"/>
              </a:spcAft>
              <a:buNone/>
            </a:pPr>
            <a:r>
              <a:rPr lang="en-US" dirty="0">
                <a:latin typeface="+mj-lt"/>
              </a:rPr>
              <a:t>THANK YOU!</a:t>
            </a:r>
            <a:endParaRPr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6c6ca778d7_2_2"/>
          <p:cNvSpPr txBox="1">
            <a:spLocks noGrp="1"/>
          </p:cNvSpPr>
          <p:nvPr>
            <p:ph type="body" idx="1"/>
          </p:nvPr>
        </p:nvSpPr>
        <p:spPr>
          <a:xfrm>
            <a:off x="1082700" y="1439850"/>
            <a:ext cx="10026600" cy="3978300"/>
          </a:xfrm>
          <a:prstGeom prst="rect">
            <a:avLst/>
          </a:prstGeom>
        </p:spPr>
        <p:txBody>
          <a:bodyPr spcFirstLastPara="1" wrap="square" lIns="0" tIns="0" rIns="0" bIns="0" anchor="t" anchorCtr="0">
            <a:normAutofit/>
          </a:bodyPr>
          <a:lstStyle/>
          <a:p>
            <a:pPr marL="12700" lvl="0" indent="0" algn="l" rtl="0">
              <a:spcBef>
                <a:spcPts val="1000"/>
              </a:spcBef>
              <a:spcAft>
                <a:spcPts val="0"/>
              </a:spcAft>
              <a:buClr>
                <a:schemeClr val="dk1"/>
              </a:buClr>
              <a:buSzPts val="1100"/>
              <a:buFont typeface="Arial"/>
              <a:buNone/>
            </a:pPr>
            <a:r>
              <a:rPr lang="en-US" dirty="0">
                <a:solidFill>
                  <a:srgbClr val="E28BD5"/>
                </a:solidFill>
                <a:latin typeface="+mn-lt"/>
              </a:rPr>
              <a:t>·</a:t>
            </a:r>
            <a:r>
              <a:rPr lang="en-US" dirty="0">
                <a:solidFill>
                  <a:srgbClr val="FFFFFF"/>
                </a:solidFill>
                <a:latin typeface="+mn-lt"/>
                <a:cs typeface="Arial" panose="020B0604020202020204" pitchFamily="34" charset="0"/>
              </a:rPr>
              <a:t>X Education sells online courses to industry professionals.</a:t>
            </a:r>
            <a:endParaRPr dirty="0">
              <a:solidFill>
                <a:srgbClr val="FFFFFF"/>
              </a:solidFill>
              <a:latin typeface="+mn-lt"/>
              <a:cs typeface="Arial" panose="020B0604020202020204" pitchFamily="34" charset="0"/>
            </a:endParaRPr>
          </a:p>
          <a:p>
            <a:pPr marL="1270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Though X Education gets a lot of leads, its lead conversion rate is very poor. For example, if they acquire 100 leads in a day, only 30 of them get converted.</a:t>
            </a:r>
            <a:endParaRPr dirty="0">
              <a:solidFill>
                <a:srgbClr val="FFFFFF"/>
              </a:solidFill>
              <a:latin typeface="+mn-lt"/>
              <a:cs typeface="Arial" panose="020B0604020202020204" pitchFamily="34" charset="0"/>
            </a:endParaRPr>
          </a:p>
          <a:p>
            <a:pPr marL="1270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To make this process more efficient, the company wishes to identify the most potential leads, also known as ‘Hot Leads’.</a:t>
            </a:r>
            <a:endParaRPr dirty="0">
              <a:solidFill>
                <a:srgbClr val="FFFFFF"/>
              </a:solidFill>
              <a:latin typeface="+mn-lt"/>
              <a:cs typeface="Arial" panose="020B0604020202020204" pitchFamily="34" charset="0"/>
            </a:endParaRPr>
          </a:p>
          <a:p>
            <a:pPr marL="1270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If they successfully identify this set of leads, the lead conversion rate should go up as the sales team will now be focusing more on communicating with the potential leads rather than making calls to everyone. </a:t>
            </a:r>
            <a:endParaRPr dirty="0">
              <a:solidFill>
                <a:srgbClr val="FFFFFF"/>
              </a:solidFill>
              <a:latin typeface="+mn-lt"/>
              <a:cs typeface="Arial" panose="020B0604020202020204" pitchFamily="34" charset="0"/>
            </a:endParaRPr>
          </a:p>
          <a:p>
            <a:pPr marL="0" lvl="0" indent="0" algn="l" rtl="0">
              <a:spcBef>
                <a:spcPts val="1000"/>
              </a:spcBef>
              <a:spcAft>
                <a:spcPts val="0"/>
              </a:spcAft>
              <a:buNone/>
            </a:pPr>
            <a:endParaRPr dirty="0">
              <a:latin typeface="+mn-lt"/>
              <a:cs typeface="Arial" panose="020B0604020202020204" pitchFamily="34" charset="0"/>
            </a:endParaRPr>
          </a:p>
        </p:txBody>
      </p:sp>
      <p:sp>
        <p:nvSpPr>
          <p:cNvPr id="114" name="Google Shape;114;g26c6ca778d7_2_2"/>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dirty="0">
                <a:solidFill>
                  <a:srgbClr val="FFFFFF"/>
                </a:solidFill>
                <a:latin typeface="+mn-lt"/>
              </a:rPr>
              <a:t>PROBLEM STATEMENT </a:t>
            </a:r>
            <a:endParaRPr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6c6ca778d7_2_61"/>
          <p:cNvSpPr txBox="1">
            <a:spLocks noGrp="1"/>
          </p:cNvSpPr>
          <p:nvPr>
            <p:ph type="body" idx="1"/>
          </p:nvPr>
        </p:nvSpPr>
        <p:spPr>
          <a:xfrm>
            <a:off x="1082700" y="1439850"/>
            <a:ext cx="10026600" cy="3978300"/>
          </a:xfrm>
          <a:prstGeom prst="rect">
            <a:avLst/>
          </a:prstGeom>
        </p:spPr>
        <p:txBody>
          <a:bodyPr spcFirstLastPara="1" wrap="square" lIns="0" tIns="0" rIns="0" bIns="0" anchor="t" anchorCtr="0">
            <a:normAutofit/>
          </a:bodyPr>
          <a:lstStyle/>
          <a:p>
            <a:pPr marL="12700" lvl="0" indent="0" algn="l" rtl="0">
              <a:spcBef>
                <a:spcPts val="1000"/>
              </a:spcBef>
              <a:spcAft>
                <a:spcPts val="0"/>
              </a:spcAft>
              <a:buClr>
                <a:schemeClr val="dk1"/>
              </a:buClr>
              <a:buSzPts val="1100"/>
              <a:buFont typeface="Arial"/>
              <a:buNone/>
            </a:pPr>
            <a:r>
              <a:rPr lang="en-US" dirty="0">
                <a:solidFill>
                  <a:srgbClr val="E28BD5"/>
                </a:solidFill>
                <a:latin typeface="+mn-lt"/>
              </a:rPr>
              <a:t>·</a:t>
            </a:r>
            <a:r>
              <a:rPr lang="en-US" dirty="0">
                <a:solidFill>
                  <a:srgbClr val="FFFFFF"/>
                </a:solidFill>
                <a:latin typeface="+mn-lt"/>
                <a:cs typeface="Arial" panose="020B0604020202020204" pitchFamily="34" charset="0"/>
              </a:rPr>
              <a:t>To build a logistic regression model to assign a lead score between 0 and 100 to each of the leads which can be used by the company to target potential leads.</a:t>
            </a:r>
            <a:endParaRPr dirty="0">
              <a:solidFill>
                <a:srgbClr val="FFFFFF"/>
              </a:solidFill>
              <a:latin typeface="+mn-lt"/>
              <a:cs typeface="Arial" panose="020B0604020202020204" pitchFamily="34" charset="0"/>
            </a:endParaRPr>
          </a:p>
          <a:p>
            <a:pPr marL="1270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A higher score would mean that the lead is hot, i.e. is most likely to convert whereas a lower score would mean that the lead is cold and will mostly not get converted.</a:t>
            </a:r>
            <a:endParaRPr dirty="0">
              <a:solidFill>
                <a:srgbClr val="FFFFFF"/>
              </a:solidFill>
              <a:latin typeface="+mn-lt"/>
              <a:cs typeface="Arial" panose="020B0604020202020204" pitchFamily="34" charset="0"/>
            </a:endParaRPr>
          </a:p>
          <a:p>
            <a:pPr marL="1270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We will also try to check if certain adjustments or recommendations can be made to ensure that we are suggesting the right business solutions to tackle future problems as well.</a:t>
            </a:r>
            <a:endParaRPr dirty="0">
              <a:latin typeface="+mn-lt"/>
              <a:cs typeface="Arial" panose="020B0604020202020204" pitchFamily="34" charset="0"/>
            </a:endParaRPr>
          </a:p>
          <a:p>
            <a:pPr marL="0" lvl="0" indent="0" algn="l" rtl="0">
              <a:spcBef>
                <a:spcPts val="1000"/>
              </a:spcBef>
              <a:spcAft>
                <a:spcPts val="0"/>
              </a:spcAft>
              <a:buNone/>
            </a:pPr>
            <a:endParaRPr dirty="0">
              <a:solidFill>
                <a:srgbClr val="E28BD5"/>
              </a:solidFill>
              <a:latin typeface="+mn-lt"/>
            </a:endParaRPr>
          </a:p>
        </p:txBody>
      </p:sp>
      <p:sp>
        <p:nvSpPr>
          <p:cNvPr id="120" name="Google Shape;120;g26c6ca778d7_2_61"/>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a:solidFill>
                  <a:srgbClr val="FFFFFF"/>
                </a:solidFill>
                <a:latin typeface="+mn-lt"/>
              </a:rPr>
              <a:t>AGENDA</a:t>
            </a:r>
            <a:endParaRPr>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6c6ca778d7_2_66"/>
          <p:cNvSpPr txBox="1">
            <a:spLocks noGrp="1"/>
          </p:cNvSpPr>
          <p:nvPr>
            <p:ph type="body" idx="1"/>
          </p:nvPr>
        </p:nvSpPr>
        <p:spPr>
          <a:xfrm>
            <a:off x="1082700" y="1439850"/>
            <a:ext cx="10026600" cy="4583100"/>
          </a:xfrm>
          <a:prstGeom prst="rect">
            <a:avLst/>
          </a:prstGeom>
        </p:spPr>
        <p:txBody>
          <a:bodyPr spcFirstLastPara="1" wrap="square" lIns="0" tIns="0" rIns="0" bIns="0" anchor="t" anchorCtr="0">
            <a:normAutofit/>
          </a:bodyPr>
          <a:lstStyle/>
          <a:p>
            <a:pPr marL="0" lvl="0" indent="0" algn="l" rtl="0">
              <a:spcBef>
                <a:spcPts val="1000"/>
              </a:spcBef>
              <a:spcAft>
                <a:spcPts val="0"/>
              </a:spcAft>
              <a:buClr>
                <a:schemeClr val="dk1"/>
              </a:buClr>
              <a:buSzPts val="1100"/>
              <a:buFont typeface="Arial"/>
              <a:buNone/>
            </a:pPr>
            <a:r>
              <a:rPr lang="en-US" dirty="0">
                <a:solidFill>
                  <a:srgbClr val="E28BD5"/>
                </a:solidFill>
                <a:latin typeface="+mn-lt"/>
              </a:rPr>
              <a:t>·</a:t>
            </a:r>
            <a:r>
              <a:rPr lang="en-US" dirty="0">
                <a:solidFill>
                  <a:srgbClr val="F0F3F1"/>
                </a:solidFill>
                <a:latin typeface="+mn-lt"/>
                <a:cs typeface="Arial" panose="020B0604020202020204" pitchFamily="34" charset="0"/>
              </a:rPr>
              <a:t>Source the data for analysis</a:t>
            </a:r>
            <a:endParaRPr dirty="0">
              <a:solidFill>
                <a:srgbClr val="F0F3F1"/>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0F3F1"/>
                </a:solidFill>
                <a:latin typeface="+mn-lt"/>
                <a:cs typeface="Arial" panose="020B0604020202020204" pitchFamily="34" charset="0"/>
              </a:rPr>
              <a:t>Clean and prepare the data by dealing with missing and duplicate values and checking for outliers.</a:t>
            </a:r>
            <a:endParaRPr dirty="0">
              <a:solidFill>
                <a:srgbClr val="F0F3F1"/>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0F3F1"/>
                </a:solidFill>
                <a:latin typeface="+mn-lt"/>
                <a:cs typeface="Arial" panose="020B0604020202020204" pitchFamily="34" charset="0"/>
              </a:rPr>
              <a:t>Perform Exploratory Data Analysis by conducting both Univariate and Bivariate Analysis.</a:t>
            </a:r>
            <a:endParaRPr dirty="0">
              <a:solidFill>
                <a:srgbClr val="F0F3F1"/>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Feature Scaling and creation of Dummy Variables</a:t>
            </a:r>
            <a:endParaRPr dirty="0">
              <a:solidFill>
                <a:srgbClr val="FFFFFF"/>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Split the data into test &amp; train dataset</a:t>
            </a:r>
            <a:endParaRPr dirty="0">
              <a:solidFill>
                <a:srgbClr val="FFFFFF"/>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Model Building</a:t>
            </a:r>
            <a:endParaRPr dirty="0">
              <a:solidFill>
                <a:srgbClr val="FFFFFF"/>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Model Evaluation – specificity &amp; sensitivity or precision-recall</a:t>
            </a:r>
            <a:endParaRPr dirty="0">
              <a:solidFill>
                <a:srgbClr val="FFFFFF"/>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Making predictions on the test dataset.</a:t>
            </a:r>
            <a:endParaRPr dirty="0">
              <a:latin typeface="+mn-lt"/>
              <a:cs typeface="Arial" panose="020B0604020202020204" pitchFamily="34" charset="0"/>
            </a:endParaRPr>
          </a:p>
          <a:p>
            <a:pPr marL="0" lvl="0" indent="0" algn="l" rtl="0">
              <a:spcBef>
                <a:spcPts val="1000"/>
              </a:spcBef>
              <a:spcAft>
                <a:spcPts val="0"/>
              </a:spcAft>
              <a:buNone/>
            </a:pPr>
            <a:endParaRPr dirty="0">
              <a:solidFill>
                <a:srgbClr val="E28BD5"/>
              </a:solidFill>
              <a:latin typeface="+mn-lt"/>
            </a:endParaRPr>
          </a:p>
        </p:txBody>
      </p:sp>
      <p:sp>
        <p:nvSpPr>
          <p:cNvPr id="126" name="Google Shape;126;g26c6ca778d7_2_66"/>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a:solidFill>
                  <a:srgbClr val="F0F3F1"/>
                </a:solidFill>
                <a:latin typeface="+mn-lt"/>
              </a:rPr>
              <a:t>PROBLEM SOLVING APPROACH</a:t>
            </a:r>
            <a:endParaRPr>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6c6ca778d7_2_71"/>
          <p:cNvSpPr txBox="1">
            <a:spLocks noGrp="1"/>
          </p:cNvSpPr>
          <p:nvPr>
            <p:ph type="body" idx="1"/>
          </p:nvPr>
        </p:nvSpPr>
        <p:spPr>
          <a:xfrm>
            <a:off x="1082700" y="1439850"/>
            <a:ext cx="10026600" cy="4597500"/>
          </a:xfrm>
          <a:prstGeom prst="rect">
            <a:avLst/>
          </a:prstGeom>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Data is in CSV format,  with 9240 rows and 37 columns.</a:t>
            </a:r>
            <a:endParaRPr dirty="0">
              <a:solidFill>
                <a:srgbClr val="FFFFFF"/>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There are 4 columns with the float data type, 2 as integer, and the rest belong to the object data type.</a:t>
            </a:r>
            <a:endParaRPr dirty="0">
              <a:solidFill>
                <a:srgbClr val="FFFFFF"/>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It has been observed that a lot of columns have the value ‘Select’ in them. They are being converted to Null values to give us a true picture of the data.</a:t>
            </a:r>
            <a:endParaRPr dirty="0">
              <a:solidFill>
                <a:srgbClr val="FFFFFF"/>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Columns with more than 30% of null values are dropped as a significant number of entries are missing.</a:t>
            </a:r>
            <a:endParaRPr dirty="0">
              <a:solidFill>
                <a:srgbClr val="FFFFFF"/>
              </a:solidFill>
              <a:latin typeface="+mn-lt"/>
              <a:cs typeface="Arial" panose="020B0604020202020204" pitchFamily="34" charset="0"/>
            </a:endParaRPr>
          </a:p>
          <a:p>
            <a:pPr marL="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Similarly, rows with less than 3% of null values are removed as they are fewer in number, and removing them will yield a better analysis</a:t>
            </a:r>
            <a:r>
              <a:rPr lang="en-US" dirty="0">
                <a:solidFill>
                  <a:srgbClr val="FFFFFF"/>
                </a:solidFill>
                <a:latin typeface="+mn-lt"/>
              </a:rPr>
              <a:t>. </a:t>
            </a:r>
            <a:endParaRPr dirty="0">
              <a:solidFill>
                <a:srgbClr val="FFFFFF"/>
              </a:solidFill>
              <a:latin typeface="+mn-lt"/>
            </a:endParaRPr>
          </a:p>
          <a:p>
            <a:pPr marL="0" lvl="0" indent="0" algn="l" rtl="0">
              <a:spcBef>
                <a:spcPts val="1000"/>
              </a:spcBef>
              <a:spcAft>
                <a:spcPts val="0"/>
              </a:spcAft>
              <a:buClr>
                <a:schemeClr val="dk1"/>
              </a:buClr>
              <a:buSzPts val="1100"/>
              <a:buFont typeface="Arial"/>
              <a:buNone/>
            </a:pPr>
            <a:endParaRPr dirty="0">
              <a:latin typeface="+mn-lt"/>
            </a:endParaRPr>
          </a:p>
          <a:p>
            <a:pPr marL="0" lvl="0" indent="0" algn="l" rtl="0">
              <a:spcBef>
                <a:spcPts val="1000"/>
              </a:spcBef>
              <a:spcAft>
                <a:spcPts val="0"/>
              </a:spcAft>
              <a:buNone/>
            </a:pPr>
            <a:endParaRPr dirty="0">
              <a:solidFill>
                <a:srgbClr val="E28BD5"/>
              </a:solidFill>
              <a:latin typeface="+mn-lt"/>
            </a:endParaRPr>
          </a:p>
        </p:txBody>
      </p:sp>
      <p:sp>
        <p:nvSpPr>
          <p:cNvPr id="132" name="Google Shape;132;g26c6ca778d7_2_71"/>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a:solidFill>
                  <a:srgbClr val="FFFFFF"/>
                </a:solidFill>
                <a:latin typeface="+mn-lt"/>
              </a:rPr>
              <a:t>DATA PRE-PROCESSING</a:t>
            </a:r>
            <a:endParaRPr>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6c6ca778d7_2_31"/>
          <p:cNvSpPr txBox="1">
            <a:spLocks noGrp="1"/>
          </p:cNvSpPr>
          <p:nvPr>
            <p:ph type="body" idx="1"/>
          </p:nvPr>
        </p:nvSpPr>
        <p:spPr>
          <a:xfrm>
            <a:off x="1079500" y="890225"/>
            <a:ext cx="10026600" cy="5321100"/>
          </a:xfrm>
          <a:prstGeom prst="rect">
            <a:avLst/>
          </a:prstGeom>
        </p:spPr>
        <p:txBody>
          <a:bodyPr spcFirstLastPara="1" wrap="square" lIns="0" tIns="0" rIns="0" bIns="0" anchor="t" anchorCtr="0">
            <a:noAutofit/>
          </a:bodyPr>
          <a:lstStyle/>
          <a:p>
            <a:pPr marL="1270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In the ‘Country’ column, 25 percent of data is missing,  and out of the existing data, 95% of data shows ‘</a:t>
            </a:r>
            <a:r>
              <a:rPr lang="en-US" i="1" dirty="0">
                <a:solidFill>
                  <a:srgbClr val="FFFFFF"/>
                </a:solidFill>
                <a:latin typeface="+mn-lt"/>
                <a:cs typeface="Arial" panose="020B0604020202020204" pitchFamily="34" charset="0"/>
              </a:rPr>
              <a:t>India’</a:t>
            </a:r>
            <a:r>
              <a:rPr lang="en-US" dirty="0">
                <a:solidFill>
                  <a:srgbClr val="FFFFFF"/>
                </a:solidFill>
                <a:latin typeface="+mn-lt"/>
                <a:cs typeface="Arial" panose="020B0604020202020204" pitchFamily="34" charset="0"/>
              </a:rPr>
              <a:t>. This won't provide significant insights to our analysis, so it's better we drop it.</a:t>
            </a:r>
            <a:endParaRPr dirty="0">
              <a:solidFill>
                <a:srgbClr val="FFFFFF"/>
              </a:solidFill>
              <a:latin typeface="+mn-lt"/>
              <a:cs typeface="Arial" panose="020B0604020202020204" pitchFamily="34" charset="0"/>
            </a:endParaRPr>
          </a:p>
          <a:p>
            <a:pPr marL="1270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In the ‘What is your current occupation’ column, the missing value was imputed using its  Mode – ‘</a:t>
            </a:r>
            <a:r>
              <a:rPr lang="en-US" i="1" dirty="0">
                <a:solidFill>
                  <a:srgbClr val="FFFFFF"/>
                </a:solidFill>
                <a:latin typeface="+mn-lt"/>
                <a:cs typeface="Arial" panose="020B0604020202020204" pitchFamily="34" charset="0"/>
              </a:rPr>
              <a:t>Unemployed</a:t>
            </a:r>
            <a:r>
              <a:rPr lang="en-US" dirty="0">
                <a:solidFill>
                  <a:srgbClr val="FFFFFF"/>
                </a:solidFill>
                <a:latin typeface="+mn-lt"/>
                <a:cs typeface="Arial" panose="020B0604020202020204" pitchFamily="34" charset="0"/>
              </a:rPr>
              <a:t> ‘</a:t>
            </a:r>
            <a:endParaRPr dirty="0">
              <a:solidFill>
                <a:srgbClr val="FFFFFF"/>
              </a:solidFill>
              <a:latin typeface="+mn-lt"/>
              <a:cs typeface="Arial" panose="020B0604020202020204" pitchFamily="34" charset="0"/>
            </a:endParaRPr>
          </a:p>
          <a:p>
            <a:pPr marL="1270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‘Prospect ID’ and ‘Lead Number’ denote the ID numbers of the contacted people. Hence, they can be dropped as we cannot analyze using them.</a:t>
            </a:r>
            <a:endParaRPr dirty="0">
              <a:solidFill>
                <a:srgbClr val="FFFFFF"/>
              </a:solidFill>
              <a:latin typeface="+mn-lt"/>
              <a:cs typeface="Arial" panose="020B0604020202020204" pitchFamily="34" charset="0"/>
            </a:endParaRPr>
          </a:p>
          <a:p>
            <a:pPr marL="1270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Columns where more than 90% of the data denote a single value have been dropped as high skewness in data would not lead to a fair analysis.</a:t>
            </a:r>
            <a:endParaRPr dirty="0">
              <a:solidFill>
                <a:srgbClr val="FFFFFF"/>
              </a:solidFill>
              <a:latin typeface="+mn-lt"/>
              <a:cs typeface="Arial" panose="020B0604020202020204" pitchFamily="34" charset="0"/>
            </a:endParaRPr>
          </a:p>
          <a:p>
            <a:pPr marL="12700" lvl="0" indent="0" algn="l" rtl="0">
              <a:spcBef>
                <a:spcPts val="1000"/>
              </a:spcBef>
              <a:spcAft>
                <a:spcPts val="0"/>
              </a:spcAft>
              <a:buClr>
                <a:schemeClr val="dk1"/>
              </a:buClr>
              <a:buSzPts val="1100"/>
              <a:buFont typeface="Arial"/>
              <a:buNone/>
            </a:pPr>
            <a:r>
              <a:rPr lang="en-US" dirty="0">
                <a:solidFill>
                  <a:srgbClr val="E28BD5"/>
                </a:solidFill>
                <a:latin typeface="+mn-lt"/>
                <a:cs typeface="Arial" panose="020B0604020202020204" pitchFamily="34" charset="0"/>
              </a:rPr>
              <a:t>·</a:t>
            </a:r>
            <a:r>
              <a:rPr lang="en-US" dirty="0">
                <a:solidFill>
                  <a:srgbClr val="FFFFFF"/>
                </a:solidFill>
                <a:latin typeface="+mn-lt"/>
                <a:cs typeface="Arial" panose="020B0604020202020204" pitchFamily="34" charset="0"/>
              </a:rPr>
              <a:t>Outliers in Numerical columns such as 'Total Visits’ and 'Page Views Per Visit’ were treated by removing values above the 97</a:t>
            </a:r>
            <a:r>
              <a:rPr lang="en-US" baseline="30000" dirty="0">
                <a:solidFill>
                  <a:srgbClr val="FFFFFF"/>
                </a:solidFill>
                <a:latin typeface="+mn-lt"/>
                <a:cs typeface="Arial" panose="020B0604020202020204" pitchFamily="34" charset="0"/>
              </a:rPr>
              <a:t>th</a:t>
            </a:r>
            <a:r>
              <a:rPr lang="en-US" dirty="0">
                <a:solidFill>
                  <a:srgbClr val="FFFFFF"/>
                </a:solidFill>
                <a:latin typeface="+mn-lt"/>
                <a:cs typeface="Arial" panose="020B0604020202020204" pitchFamily="34" charset="0"/>
              </a:rPr>
              <a:t> and 99</a:t>
            </a:r>
            <a:r>
              <a:rPr lang="en-US" baseline="30000" dirty="0">
                <a:solidFill>
                  <a:srgbClr val="FFFFFF"/>
                </a:solidFill>
                <a:latin typeface="+mn-lt"/>
                <a:cs typeface="Arial" panose="020B0604020202020204" pitchFamily="34" charset="0"/>
              </a:rPr>
              <a:t>th</a:t>
            </a:r>
            <a:r>
              <a:rPr lang="en-US" dirty="0">
                <a:solidFill>
                  <a:srgbClr val="FFFFFF"/>
                </a:solidFill>
                <a:latin typeface="+mn-lt"/>
                <a:cs typeface="Arial" panose="020B0604020202020204" pitchFamily="34" charset="0"/>
              </a:rPr>
              <a:t> percentile respectively.</a:t>
            </a:r>
            <a:endParaRPr dirty="0">
              <a:solidFill>
                <a:srgbClr val="FFFFFF"/>
              </a:solidFill>
              <a:latin typeface="+mn-lt"/>
              <a:cs typeface="Arial" panose="020B0604020202020204" pitchFamily="34" charset="0"/>
            </a:endParaRPr>
          </a:p>
          <a:p>
            <a:pPr marL="12700" lvl="0" indent="0" algn="l" rtl="0">
              <a:spcBef>
                <a:spcPts val="1000"/>
              </a:spcBef>
              <a:spcAft>
                <a:spcPts val="0"/>
              </a:spcAft>
              <a:buClr>
                <a:schemeClr val="dk1"/>
              </a:buClr>
              <a:buSzPts val="1100"/>
              <a:buFont typeface="Arial"/>
              <a:buNone/>
            </a:pPr>
            <a:endParaRPr dirty="0">
              <a:solidFill>
                <a:srgbClr val="E28BD5"/>
              </a:solidFill>
              <a:latin typeface="+mn-lt"/>
            </a:endParaRPr>
          </a:p>
          <a:p>
            <a:pPr marL="0" lvl="0" indent="0" algn="l" rtl="0">
              <a:spcBef>
                <a:spcPts val="1000"/>
              </a:spcBef>
              <a:spcAft>
                <a:spcPts val="0"/>
              </a:spcAft>
              <a:buNone/>
            </a:pPr>
            <a:endParaRPr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5"/>
          <p:cNvPicPr preferRelativeResize="0">
            <a:picLocks noGrp="1"/>
          </p:cNvPicPr>
          <p:nvPr>
            <p:ph type="body" idx="1"/>
          </p:nvPr>
        </p:nvPicPr>
        <p:blipFill rotWithShape="1">
          <a:blip r:embed="rId3">
            <a:alphaModFix/>
          </a:blip>
          <a:srcRect/>
          <a:stretch/>
        </p:blipFill>
        <p:spPr>
          <a:xfrm>
            <a:off x="1082663" y="1594113"/>
            <a:ext cx="5006700" cy="3558900"/>
          </a:xfrm>
          <a:prstGeom prst="rect">
            <a:avLst/>
          </a:prstGeom>
          <a:noFill/>
          <a:ln>
            <a:noFill/>
          </a:ln>
        </p:spPr>
      </p:pic>
      <p:sp>
        <p:nvSpPr>
          <p:cNvPr id="143" name="Google Shape;143;p5"/>
          <p:cNvSpPr txBox="1"/>
          <p:nvPr/>
        </p:nvSpPr>
        <p:spPr>
          <a:xfrm>
            <a:off x="7266900" y="3268475"/>
            <a:ext cx="4146600" cy="12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mn-lt"/>
                <a:ea typeface="Avenir"/>
                <a:cs typeface="Arial" panose="020B0604020202020204" pitchFamily="34" charset="0"/>
                <a:sym typeface="Avenir"/>
              </a:rPr>
              <a:t>We can observe that around 37% of the leads have been converted into customers.</a:t>
            </a:r>
            <a:endParaRPr sz="2000" dirty="0">
              <a:solidFill>
                <a:schemeClr val="lt1"/>
              </a:solidFill>
              <a:latin typeface="+mn-lt"/>
              <a:ea typeface="Avenir"/>
              <a:cs typeface="Arial" panose="020B0604020202020204" pitchFamily="34" charset="0"/>
              <a:sym typeface="Avenir"/>
            </a:endParaRPr>
          </a:p>
        </p:txBody>
      </p:sp>
      <p:sp>
        <p:nvSpPr>
          <p:cNvPr id="144" name="Google Shape;144;p5"/>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dirty="0">
                <a:solidFill>
                  <a:srgbClr val="FFFFFF"/>
                </a:solidFill>
                <a:latin typeface="+mn-lt"/>
              </a:rPr>
              <a:t>EXPLORATORY DATA ANALYSIS</a:t>
            </a:r>
            <a:endParaRPr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6c6ca778d7_2_92"/>
          <p:cNvSpPr txBox="1">
            <a:spLocks noGrp="1"/>
          </p:cNvSpPr>
          <p:nvPr>
            <p:ph type="body" idx="1"/>
          </p:nvPr>
        </p:nvSpPr>
        <p:spPr>
          <a:xfrm>
            <a:off x="1085850" y="1409700"/>
            <a:ext cx="4743300" cy="3272700"/>
          </a:xfrm>
          <a:prstGeom prst="rect">
            <a:avLst/>
          </a:prstGeom>
        </p:spPr>
        <p:txBody>
          <a:bodyPr spcFirstLastPara="1" wrap="square" lIns="0" tIns="0" rIns="0" bIns="0" anchor="t" anchorCtr="0">
            <a:normAutofit/>
          </a:bodyPr>
          <a:lstStyle/>
          <a:p>
            <a:pPr marL="0" lvl="0" indent="0" algn="l" rtl="0">
              <a:spcBef>
                <a:spcPts val="1000"/>
              </a:spcBef>
              <a:spcAft>
                <a:spcPts val="0"/>
              </a:spcAft>
              <a:buNone/>
            </a:pPr>
            <a:endParaRPr>
              <a:latin typeface="+mn-lt"/>
            </a:endParaRPr>
          </a:p>
        </p:txBody>
      </p:sp>
      <p:sp>
        <p:nvSpPr>
          <p:cNvPr id="150" name="Google Shape;150;g26c6ca778d7_2_92"/>
          <p:cNvSpPr txBox="1">
            <a:spLocks noGrp="1"/>
          </p:cNvSpPr>
          <p:nvPr>
            <p:ph type="body" idx="2"/>
          </p:nvPr>
        </p:nvSpPr>
        <p:spPr>
          <a:xfrm>
            <a:off x="6369241" y="1409700"/>
            <a:ext cx="4743300" cy="3272700"/>
          </a:xfrm>
          <a:prstGeom prst="rect">
            <a:avLst/>
          </a:prstGeom>
        </p:spPr>
        <p:txBody>
          <a:bodyPr spcFirstLastPara="1" wrap="square" lIns="0" tIns="0" rIns="0" bIns="0" anchor="t" anchorCtr="0">
            <a:normAutofit/>
          </a:bodyPr>
          <a:lstStyle/>
          <a:p>
            <a:pPr marL="0" lvl="0" indent="0" algn="l" rtl="0">
              <a:spcBef>
                <a:spcPts val="1000"/>
              </a:spcBef>
              <a:spcAft>
                <a:spcPts val="0"/>
              </a:spcAft>
              <a:buNone/>
            </a:pPr>
            <a:endParaRPr>
              <a:latin typeface="+mn-lt"/>
            </a:endParaRPr>
          </a:p>
        </p:txBody>
      </p:sp>
      <p:sp>
        <p:nvSpPr>
          <p:cNvPr id="151" name="Google Shape;151;g26c6ca778d7_2_92"/>
          <p:cNvSpPr txBox="1"/>
          <p:nvPr/>
        </p:nvSpPr>
        <p:spPr>
          <a:xfrm>
            <a:off x="1079500" y="5232150"/>
            <a:ext cx="4629300" cy="138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150" dirty="0">
                <a:solidFill>
                  <a:schemeClr val="lt1"/>
                </a:solidFill>
                <a:latin typeface="+mn-lt"/>
                <a:ea typeface="Avenir"/>
                <a:cs typeface="Arial" panose="020B0604020202020204" pitchFamily="34" charset="0"/>
                <a:sym typeface="Avenir"/>
              </a:rPr>
              <a:t>`API` and `Landing page` have brought in maximum leads,  but the leads from `Lead Add Form` are not high but their conversion is phenomenal.</a:t>
            </a:r>
            <a:endParaRPr sz="115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1150" dirty="0">
              <a:solidFill>
                <a:schemeClr val="lt1"/>
              </a:solidFill>
              <a:latin typeface="+mn-lt"/>
              <a:ea typeface="Avenir"/>
              <a:cs typeface="Avenir"/>
              <a:sym typeface="Avenir"/>
            </a:endParaRPr>
          </a:p>
        </p:txBody>
      </p:sp>
      <p:sp>
        <p:nvSpPr>
          <p:cNvPr id="152" name="Google Shape;152;g26c6ca778d7_2_92"/>
          <p:cNvSpPr txBox="1"/>
          <p:nvPr/>
        </p:nvSpPr>
        <p:spPr>
          <a:xfrm>
            <a:off x="6369250" y="5232150"/>
            <a:ext cx="4629300" cy="138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sz="1150" dirty="0">
                <a:solidFill>
                  <a:schemeClr val="lt1"/>
                </a:solidFill>
                <a:latin typeface="+mn-lt"/>
                <a:ea typeface="Avenir"/>
                <a:cs typeface="Arial" panose="020B0604020202020204" pitchFamily="34" charset="0"/>
                <a:sym typeface="Avenir"/>
              </a:rPr>
              <a:t>Maximum leads are brought in by `Direct Traffic` and `Google`, whereas `</a:t>
            </a:r>
            <a:r>
              <a:rPr lang="en-US" sz="1150" dirty="0" err="1">
                <a:solidFill>
                  <a:schemeClr val="lt1"/>
                </a:solidFill>
                <a:latin typeface="+mn-lt"/>
                <a:ea typeface="Avenir"/>
                <a:cs typeface="Arial" panose="020B0604020202020204" pitchFamily="34" charset="0"/>
                <a:sym typeface="Avenir"/>
              </a:rPr>
              <a:t>Welingak</a:t>
            </a:r>
            <a:r>
              <a:rPr lang="en-US" sz="1150" dirty="0">
                <a:solidFill>
                  <a:schemeClr val="lt1"/>
                </a:solidFill>
                <a:latin typeface="+mn-lt"/>
                <a:ea typeface="Avenir"/>
                <a:cs typeface="Arial" panose="020B0604020202020204" pitchFamily="34" charset="0"/>
                <a:sym typeface="Avenir"/>
              </a:rPr>
              <a:t>` and `Reference` have the best conversion rate.</a:t>
            </a:r>
            <a:endParaRPr sz="115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1150" dirty="0">
              <a:solidFill>
                <a:schemeClr val="lt1"/>
              </a:solidFill>
              <a:latin typeface="+mn-lt"/>
              <a:ea typeface="Avenir"/>
              <a:cs typeface="Avenir"/>
              <a:sym typeface="Avenir"/>
            </a:endParaRPr>
          </a:p>
        </p:txBody>
      </p:sp>
      <p:sp>
        <p:nvSpPr>
          <p:cNvPr id="153" name="Google Shape;153;g26c6ca778d7_2_92"/>
          <p:cNvSpPr txBox="1">
            <a:spLocks noGrp="1"/>
          </p:cNvSpPr>
          <p:nvPr>
            <p:ph type="title"/>
          </p:nvPr>
        </p:nvSpPr>
        <p:spPr>
          <a:xfrm>
            <a:off x="1082700" y="658813"/>
            <a:ext cx="10026600" cy="6555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100"/>
              <a:buFont typeface="Arial"/>
              <a:buNone/>
            </a:pPr>
            <a:r>
              <a:rPr lang="en-US" dirty="0">
                <a:solidFill>
                  <a:srgbClr val="FFFFFF"/>
                </a:solidFill>
                <a:latin typeface="+mn-lt"/>
              </a:rPr>
              <a:t>CATEGORICAL VARIABLES</a:t>
            </a:r>
            <a:endParaRPr dirty="0">
              <a:latin typeface="+mn-lt"/>
            </a:endParaRPr>
          </a:p>
        </p:txBody>
      </p:sp>
      <p:pic>
        <p:nvPicPr>
          <p:cNvPr id="154" name="Google Shape;154;g26c6ca778d7_2_92"/>
          <p:cNvPicPr preferRelativeResize="0">
            <a:picLocks noGrp="1"/>
          </p:cNvPicPr>
          <p:nvPr>
            <p:ph type="body" idx="1"/>
          </p:nvPr>
        </p:nvPicPr>
        <p:blipFill rotWithShape="1">
          <a:blip r:embed="rId3">
            <a:alphaModFix/>
          </a:blip>
          <a:srcRect/>
          <a:stretch/>
        </p:blipFill>
        <p:spPr>
          <a:xfrm>
            <a:off x="1090600" y="1409700"/>
            <a:ext cx="4738500" cy="3272700"/>
          </a:xfrm>
          <a:prstGeom prst="rect">
            <a:avLst/>
          </a:prstGeom>
          <a:noFill/>
          <a:ln>
            <a:noFill/>
          </a:ln>
        </p:spPr>
      </p:pic>
      <p:pic>
        <p:nvPicPr>
          <p:cNvPr id="155" name="Google Shape;155;g26c6ca778d7_2_92"/>
          <p:cNvPicPr preferRelativeResize="0"/>
          <p:nvPr/>
        </p:nvPicPr>
        <p:blipFill>
          <a:blip r:embed="rId4">
            <a:alphaModFix/>
          </a:blip>
          <a:stretch>
            <a:fillRect/>
          </a:stretch>
        </p:blipFill>
        <p:spPr>
          <a:xfrm>
            <a:off x="6369238" y="1409700"/>
            <a:ext cx="4736592" cy="32735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6c6ca778d7_2_103"/>
          <p:cNvSpPr txBox="1"/>
          <p:nvPr/>
        </p:nvSpPr>
        <p:spPr>
          <a:xfrm>
            <a:off x="1079500" y="4927350"/>
            <a:ext cx="4629300" cy="138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150" dirty="0">
                <a:solidFill>
                  <a:schemeClr val="lt1"/>
                </a:solidFill>
                <a:latin typeface="+mn-lt"/>
                <a:ea typeface="Avenir"/>
                <a:cs typeface="Arial" panose="020B0604020202020204" pitchFamily="34" charset="0"/>
                <a:sym typeface="Avenir"/>
              </a:rPr>
              <a:t>The conversion rate of `SMS Sent` is out of the roof, while measures can be taken to convert leads from email.</a:t>
            </a:r>
            <a:endParaRPr sz="115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1150" dirty="0">
              <a:solidFill>
                <a:schemeClr val="lt1"/>
              </a:solidFill>
              <a:latin typeface="+mn-lt"/>
              <a:ea typeface="Avenir"/>
              <a:cs typeface="Avenir"/>
              <a:sym typeface="Avenir"/>
            </a:endParaRPr>
          </a:p>
        </p:txBody>
      </p:sp>
      <p:sp>
        <p:nvSpPr>
          <p:cNvPr id="161" name="Google Shape;161;g26c6ca778d7_2_103"/>
          <p:cNvSpPr txBox="1"/>
          <p:nvPr/>
        </p:nvSpPr>
        <p:spPr>
          <a:xfrm>
            <a:off x="6369250" y="4927350"/>
            <a:ext cx="4629300" cy="138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US" sz="1150" dirty="0">
                <a:solidFill>
                  <a:schemeClr val="lt1"/>
                </a:solidFill>
                <a:latin typeface="+mn-lt"/>
                <a:ea typeface="Avenir"/>
                <a:cs typeface="Arial" panose="020B0604020202020204" pitchFamily="34" charset="0"/>
                <a:sym typeface="Avenir"/>
              </a:rPr>
              <a:t>The conversion rate of `Working Professionals` is above par, they can be reached out more, while strategies to derive customers from the `Unemployed` sector can be executed.</a:t>
            </a:r>
            <a:endParaRPr sz="1150" dirty="0">
              <a:solidFill>
                <a:schemeClr val="lt1"/>
              </a:solidFill>
              <a:latin typeface="+mn-lt"/>
              <a:ea typeface="Avenir"/>
              <a:cs typeface="Arial" panose="020B0604020202020204" pitchFamily="34" charset="0"/>
              <a:sym typeface="Avenir"/>
            </a:endParaRPr>
          </a:p>
          <a:p>
            <a:pPr marL="0" lvl="0" indent="0" algn="l" rtl="0">
              <a:spcBef>
                <a:spcPts val="0"/>
              </a:spcBef>
              <a:spcAft>
                <a:spcPts val="0"/>
              </a:spcAft>
              <a:buNone/>
            </a:pPr>
            <a:endParaRPr sz="1150" dirty="0">
              <a:solidFill>
                <a:schemeClr val="lt1"/>
              </a:solidFill>
              <a:latin typeface="+mn-lt"/>
              <a:ea typeface="Avenir"/>
              <a:cs typeface="Avenir"/>
              <a:sym typeface="Avenir"/>
            </a:endParaRPr>
          </a:p>
        </p:txBody>
      </p:sp>
      <p:pic>
        <p:nvPicPr>
          <p:cNvPr id="162" name="Google Shape;162;g26c6ca778d7_2_103"/>
          <p:cNvPicPr preferRelativeResize="0">
            <a:picLocks noGrp="1"/>
          </p:cNvPicPr>
          <p:nvPr>
            <p:ph type="body" idx="1"/>
          </p:nvPr>
        </p:nvPicPr>
        <p:blipFill rotWithShape="1">
          <a:blip r:embed="rId3">
            <a:alphaModFix/>
          </a:blip>
          <a:srcRect/>
          <a:stretch/>
        </p:blipFill>
        <p:spPr>
          <a:xfrm>
            <a:off x="6369247" y="1104900"/>
            <a:ext cx="4745700" cy="3273600"/>
          </a:xfrm>
          <a:prstGeom prst="rect">
            <a:avLst/>
          </a:prstGeom>
          <a:noFill/>
          <a:ln>
            <a:noFill/>
          </a:ln>
        </p:spPr>
      </p:pic>
      <p:pic>
        <p:nvPicPr>
          <p:cNvPr id="163" name="Google Shape;163;g26c6ca778d7_2_103"/>
          <p:cNvPicPr preferRelativeResize="0"/>
          <p:nvPr/>
        </p:nvPicPr>
        <p:blipFill>
          <a:blip r:embed="rId4">
            <a:alphaModFix/>
          </a:blip>
          <a:stretch>
            <a:fillRect/>
          </a:stretch>
        </p:blipFill>
        <p:spPr>
          <a:xfrm>
            <a:off x="1079488" y="1104888"/>
            <a:ext cx="4745736" cy="3273552"/>
          </a:xfrm>
          <a:prstGeom prst="rect">
            <a:avLst/>
          </a:prstGeom>
          <a:noFill/>
          <a:ln>
            <a:noFill/>
          </a:ln>
        </p:spPr>
      </p:pic>
    </p:spTree>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TotalTime>
  <Words>1299</Words>
  <Application>Microsoft Office PowerPoint</Application>
  <PresentationFormat>Widescreen</PresentationFormat>
  <Paragraphs>84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Rockwell</vt:lpstr>
      <vt:lpstr>Avenir</vt:lpstr>
      <vt:lpstr>Roboto</vt:lpstr>
      <vt:lpstr>Noto Sans Symbols</vt:lpstr>
      <vt:lpstr>LeafVTI</vt:lpstr>
      <vt:lpstr>LEAD SCORING CASE STUDY</vt:lpstr>
      <vt:lpstr>PROBLEM STATEMENT </vt:lpstr>
      <vt:lpstr>AGENDA</vt:lpstr>
      <vt:lpstr>PROBLEM SOLVING APPROACH</vt:lpstr>
      <vt:lpstr>DATA PRE-PROCESSING</vt:lpstr>
      <vt:lpstr>PowerPoint Presentation</vt:lpstr>
      <vt:lpstr>EXPLORATORY DATA ANALYSIS</vt:lpstr>
      <vt:lpstr>CATEGORICAL VARIABLES</vt:lpstr>
      <vt:lpstr>PowerPoint Presentation</vt:lpstr>
      <vt:lpstr>PowerPoint Presentation</vt:lpstr>
      <vt:lpstr>OUTLIERS IN NUMERICAL COLUMNS</vt:lpstr>
      <vt:lpstr>NUMERICAL COLUMNS AFTER CORRECTION</vt:lpstr>
      <vt:lpstr>HEATMAP</vt:lpstr>
      <vt:lpstr>MODEL BUILDING </vt:lpstr>
      <vt:lpstr>MODEL EVALUATION (TRAIN DATASET)</vt:lpstr>
      <vt:lpstr>PRECISION AND RECALL </vt:lpstr>
      <vt:lpstr>RECOMMENDATIONS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SHIVABASAV MANOHAR AURSANG - 201049006</dc:creator>
  <cp:lastModifiedBy>SHIVABASAV MANOHAR AURSANG - 201049006</cp:lastModifiedBy>
  <cp:revision>4</cp:revision>
  <dcterms:created xsi:type="dcterms:W3CDTF">2024-03-22T17:14:57Z</dcterms:created>
  <dcterms:modified xsi:type="dcterms:W3CDTF">2024-11-19T13:22:13Z</dcterms:modified>
</cp:coreProperties>
</file>