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5CC4B-D9AE-42A1-9E21-58A45600977F}"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IN"/>
        </a:p>
      </dgm:t>
    </dgm:pt>
    <dgm:pt modelId="{1A377D34-D7DB-429F-93D8-CBB241739C82}">
      <dgm:prSet/>
      <dgm:spPr/>
      <dgm:t>
        <a:bodyPr/>
        <a:lstStyle/>
        <a:p>
          <a:r>
            <a:rPr lang="en-US" i="0" baseline="0" dirty="0"/>
            <a:t>THANK YOU</a:t>
          </a:r>
          <a:endParaRPr lang="en-IN" dirty="0"/>
        </a:p>
      </dgm:t>
    </dgm:pt>
    <dgm:pt modelId="{E476B23E-60FE-4436-9400-0044137C68FD}" type="parTrans" cxnId="{5094DBFA-B14D-4552-BEAD-8B99D45DF140}">
      <dgm:prSet/>
      <dgm:spPr/>
      <dgm:t>
        <a:bodyPr/>
        <a:lstStyle/>
        <a:p>
          <a:endParaRPr lang="en-IN"/>
        </a:p>
      </dgm:t>
    </dgm:pt>
    <dgm:pt modelId="{6FA26E49-77F0-4A5E-8AA5-2968ECF2BA23}" type="sibTrans" cxnId="{5094DBFA-B14D-4552-BEAD-8B99D45DF140}">
      <dgm:prSet/>
      <dgm:spPr/>
      <dgm:t>
        <a:bodyPr/>
        <a:lstStyle/>
        <a:p>
          <a:endParaRPr lang="en-IN"/>
        </a:p>
      </dgm:t>
    </dgm:pt>
    <dgm:pt modelId="{812CF25D-F596-4E16-BC61-DEB2E65EBE6E}" type="pres">
      <dgm:prSet presAssocID="{DF05CC4B-D9AE-42A1-9E21-58A45600977F}" presName="Name0" presStyleCnt="0">
        <dgm:presLayoutVars>
          <dgm:dir/>
          <dgm:resizeHandles val="exact"/>
        </dgm:presLayoutVars>
      </dgm:prSet>
      <dgm:spPr/>
    </dgm:pt>
    <dgm:pt modelId="{EE4BA6F1-4368-4D6D-A4AB-889E034DDA8F}" type="pres">
      <dgm:prSet presAssocID="{1A377D34-D7DB-429F-93D8-CBB241739C82}" presName="node" presStyleLbl="node1" presStyleIdx="0" presStyleCnt="1">
        <dgm:presLayoutVars>
          <dgm:bulletEnabled val="1"/>
        </dgm:presLayoutVars>
      </dgm:prSet>
      <dgm:spPr/>
    </dgm:pt>
  </dgm:ptLst>
  <dgm:cxnLst>
    <dgm:cxn modelId="{38C6815B-F18E-4089-AF21-C04681B28336}" type="presOf" srcId="{1A377D34-D7DB-429F-93D8-CBB241739C82}" destId="{EE4BA6F1-4368-4D6D-A4AB-889E034DDA8F}" srcOrd="0" destOrd="0" presId="urn:microsoft.com/office/officeart/2005/8/layout/process1"/>
    <dgm:cxn modelId="{678263DE-9B25-4C15-8249-5D6F8331E2D6}" type="presOf" srcId="{DF05CC4B-D9AE-42A1-9E21-58A45600977F}" destId="{812CF25D-F596-4E16-BC61-DEB2E65EBE6E}" srcOrd="0" destOrd="0" presId="urn:microsoft.com/office/officeart/2005/8/layout/process1"/>
    <dgm:cxn modelId="{5094DBFA-B14D-4552-BEAD-8B99D45DF140}" srcId="{DF05CC4B-D9AE-42A1-9E21-58A45600977F}" destId="{1A377D34-D7DB-429F-93D8-CBB241739C82}" srcOrd="0" destOrd="0" parTransId="{E476B23E-60FE-4436-9400-0044137C68FD}" sibTransId="{6FA26E49-77F0-4A5E-8AA5-2968ECF2BA23}"/>
    <dgm:cxn modelId="{65F33CAB-81C1-4497-B6BB-2821E16A4C24}" type="presParOf" srcId="{812CF25D-F596-4E16-BC61-DEB2E65EBE6E}" destId="{EE4BA6F1-4368-4D6D-A4AB-889E034DDA8F}"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BA6F1-4368-4D6D-A4AB-889E034DDA8F}">
      <dsp:nvSpPr>
        <dsp:cNvPr id="0" name=""/>
        <dsp:cNvSpPr/>
      </dsp:nvSpPr>
      <dsp:spPr>
        <a:xfrm>
          <a:off x="4911" y="0"/>
          <a:ext cx="10048577" cy="145075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i="0" kern="1200" baseline="0" dirty="0"/>
            <a:t>THANK YOU</a:t>
          </a:r>
          <a:endParaRPr lang="en-IN" sz="6500" kern="1200" dirty="0"/>
        </a:p>
      </dsp:txBody>
      <dsp:txXfrm>
        <a:off x="47402" y="42491"/>
        <a:ext cx="9963595" cy="13657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machine-learning-databases/autos/imports-85.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400" dirty="0"/>
              <a:t>AUTOMOBILE COMPANY-YEARLY GROWTH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546164"/>
          </a:xfrm>
        </p:spPr>
        <p:txBody>
          <a:bodyPr>
            <a:normAutofit/>
          </a:bodyPr>
          <a:lstStyle/>
          <a:p>
            <a:r>
              <a:rPr lang="en-US" sz="2000" dirty="0">
                <a:solidFill>
                  <a:schemeClr val="tx1">
                    <a:lumMod val="85000"/>
                    <a:lumOff val="15000"/>
                  </a:schemeClr>
                </a:solidFill>
              </a:rPr>
              <a:t>TNP PROJECT</a:t>
            </a:r>
          </a:p>
          <a:p>
            <a:r>
              <a:rPr lang="en-US" sz="2000" u="sng" dirty="0">
                <a:solidFill>
                  <a:srgbClr val="002060"/>
                </a:solidFill>
              </a:rPr>
              <a:t>SUBMITTED BY</a:t>
            </a:r>
            <a:r>
              <a:rPr lang="en-US" sz="2000" dirty="0">
                <a:solidFill>
                  <a:schemeClr val="tx1">
                    <a:lumMod val="85000"/>
                    <a:lumOff val="15000"/>
                  </a:schemeClr>
                </a:solidFill>
              </a:rPr>
              <a:t>: </a:t>
            </a:r>
            <a:r>
              <a:rPr lang="en-US" sz="2000" dirty="0">
                <a:solidFill>
                  <a:schemeClr val="tx1">
                    <a:lumMod val="85000"/>
                    <a:lumOff val="15000"/>
                  </a:schemeClr>
                </a:solidFill>
                <a:highlight>
                  <a:srgbClr val="FFFF00"/>
                </a:highlight>
              </a:rPr>
              <a:t>SHIVA BHADORIYA</a:t>
            </a:r>
          </a:p>
          <a:p>
            <a:r>
              <a:rPr lang="en-US" sz="2000" u="sng" dirty="0">
                <a:solidFill>
                  <a:srgbClr val="002060"/>
                </a:solidFill>
              </a:rPr>
              <a:t>Enrollment number: </a:t>
            </a:r>
            <a:r>
              <a:rPr lang="en-US" sz="2000" u="sng" dirty="0">
                <a:solidFill>
                  <a:srgbClr val="002060"/>
                </a:solidFill>
                <a:highlight>
                  <a:srgbClr val="FFFF00"/>
                </a:highlight>
              </a:rPr>
              <a:t>0176cs181151</a:t>
            </a:r>
            <a:r>
              <a:rPr lang="en-US" sz="2000" u="sng" dirty="0">
                <a:solidFill>
                  <a:srgbClr val="002060"/>
                </a:solidFill>
              </a:rPr>
              <a:t> </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BA8480A-0247-44F8-BA46-03D1DFB4EDC9}"/>
              </a:ext>
            </a:extLst>
          </p:cNvPr>
          <p:cNvPicPr>
            <a:picLocks noChangeAspect="1"/>
          </p:cNvPicPr>
          <p:nvPr/>
        </p:nvPicPr>
        <p:blipFill rotWithShape="1">
          <a:blip r:embed="rId3">
            <a:extLst>
              <a:ext uri="{28A0092B-C50C-407E-A947-70E740481C1C}">
                <a14:useLocalDpi xmlns:a14="http://schemas.microsoft.com/office/drawing/2010/main" val="0"/>
              </a:ext>
            </a:extLst>
          </a:blip>
          <a:srcRect l="29220" t="18750" r="24553" b="22361"/>
          <a:stretch/>
        </p:blipFill>
        <p:spPr>
          <a:xfrm>
            <a:off x="8416412" y="0"/>
            <a:ext cx="3592105" cy="252412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7B805-058E-4112-A19C-055F75B72212}"/>
              </a:ext>
            </a:extLst>
          </p:cNvPr>
          <p:cNvSpPr>
            <a:spLocks noGrp="1"/>
          </p:cNvSpPr>
          <p:nvPr>
            <p:ph type="title"/>
          </p:nvPr>
        </p:nvSpPr>
        <p:spPr/>
        <p:txBody>
          <a:bodyPr/>
          <a:lstStyle/>
          <a:p>
            <a:r>
              <a:rPr lang="en-US" dirty="0">
                <a:highlight>
                  <a:srgbClr val="FFFF00"/>
                </a:highlight>
              </a:rPr>
              <a:t>Conclusion:</a:t>
            </a:r>
            <a:r>
              <a:rPr lang="en-US" dirty="0"/>
              <a:t> </a:t>
            </a:r>
            <a:endParaRPr lang="en-IN" dirty="0"/>
          </a:p>
        </p:txBody>
      </p:sp>
      <p:sp>
        <p:nvSpPr>
          <p:cNvPr id="6" name="Content Placeholder 5">
            <a:extLst>
              <a:ext uri="{FF2B5EF4-FFF2-40B4-BE49-F238E27FC236}">
                <a16:creationId xmlns:a16="http://schemas.microsoft.com/office/drawing/2014/main" id="{95D0EB3C-32DF-45C9-A5E0-C41AE2B580EA}"/>
              </a:ext>
            </a:extLst>
          </p:cNvPr>
          <p:cNvSpPr>
            <a:spLocks noGrp="1"/>
          </p:cNvSpPr>
          <p:nvPr>
            <p:ph idx="1"/>
          </p:nvPr>
        </p:nvSpPr>
        <p:spPr/>
        <p:txBody>
          <a:bodyPr/>
          <a:lstStyle/>
          <a:p>
            <a:r>
              <a:rPr lang="en-US" sz="2000" dirty="0">
                <a:latin typeface="+mj-lt"/>
              </a:rPr>
              <a:t>The distribution plot of Linear Regression and Multiple Regression technique shows how the model predicts the prices of automobiles based on “Horsepower”, “Curb-weight”, “Engine-size”, and “Highway-mpg”.</a:t>
            </a:r>
          </a:p>
          <a:p>
            <a:r>
              <a:rPr lang="en-US" sz="2400" dirty="0">
                <a:latin typeface="+mj-lt"/>
              </a:rPr>
              <a:t>Comparing these three models, we conclude that the MLR model is the best model to be able to predict price from our dataset. This result makes sense, since we have 27 variables in total, and we know that more than one of those variables are </a:t>
            </a:r>
            <a:r>
              <a:rPr lang="en-US" sz="2400" dirty="0">
                <a:highlight>
                  <a:srgbClr val="FFFF00"/>
                </a:highlight>
                <a:latin typeface="+mj-lt"/>
              </a:rPr>
              <a:t>potential predictors of the final car price.</a:t>
            </a:r>
            <a:endParaRPr lang="en-IN" sz="2400" dirty="0">
              <a:highlight>
                <a:srgbClr val="FFFF00"/>
              </a:highlight>
              <a:latin typeface="+mj-lt"/>
            </a:endParaRPr>
          </a:p>
        </p:txBody>
      </p:sp>
    </p:spTree>
    <p:extLst>
      <p:ext uri="{BB962C8B-B14F-4D97-AF65-F5344CB8AC3E}">
        <p14:creationId xmlns:p14="http://schemas.microsoft.com/office/powerpoint/2010/main" val="7479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DFBE9A9-D3F1-479A-9EDD-456656C8A4C6}"/>
              </a:ext>
            </a:extLst>
          </p:cNvPr>
          <p:cNvGraphicFramePr/>
          <p:nvPr>
            <p:extLst>
              <p:ext uri="{D42A27DB-BD31-4B8C-83A1-F6EECF244321}">
                <p14:modId xmlns:p14="http://schemas.microsoft.com/office/powerpoint/2010/main" val="300100124"/>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B1091872-2523-4490-8BF4-EC8F1425ECF9}"/>
              </a:ext>
            </a:extLst>
          </p:cNvPr>
          <p:cNvSpPr>
            <a:spLocks noGrp="1"/>
          </p:cNvSpPr>
          <p:nvPr>
            <p:ph idx="1"/>
          </p:nvPr>
        </p:nvSpPr>
        <p:spPr/>
        <p:txBody>
          <a:bodyPr>
            <a:normAutofit lnSpcReduction="10000"/>
          </a:bodyPr>
          <a:lstStyle/>
          <a:p>
            <a:r>
              <a:rPr lang="en-US" sz="3200" dirty="0">
                <a:highlight>
                  <a:srgbClr val="FFFF00"/>
                </a:highlight>
                <a:latin typeface="Cambria" panose="02040503050406030204" pitchFamily="18" charset="0"/>
                <a:ea typeface="Cambria" panose="02040503050406030204" pitchFamily="18" charset="0"/>
              </a:rPr>
              <a:t>TITLE:</a:t>
            </a:r>
            <a:r>
              <a:rPr lang="en-US" sz="3200" dirty="0">
                <a:latin typeface="Cambria" panose="02040503050406030204" pitchFamily="18" charset="0"/>
                <a:ea typeface="Cambria" panose="02040503050406030204" pitchFamily="18" charset="0"/>
              </a:rPr>
              <a:t> AUTOMOBILE COMPANY YEARLY- GROWTH ANALYSIS</a:t>
            </a:r>
          </a:p>
          <a:p>
            <a:r>
              <a:rPr lang="en-US" sz="3200" dirty="0">
                <a:latin typeface="Cambria" panose="02040503050406030204" pitchFamily="18" charset="0"/>
                <a:ea typeface="Cambria" panose="02040503050406030204" pitchFamily="18" charset="0"/>
              </a:rPr>
              <a:t>SUBMITTED BY: </a:t>
            </a:r>
            <a:r>
              <a:rPr lang="en-US" sz="3200" dirty="0">
                <a:highlight>
                  <a:srgbClr val="FFFF00"/>
                </a:highlight>
                <a:latin typeface="Cambria" panose="02040503050406030204" pitchFamily="18" charset="0"/>
                <a:ea typeface="Cambria" panose="02040503050406030204" pitchFamily="18" charset="0"/>
              </a:rPr>
              <a:t>SHIVA BHADORIYA</a:t>
            </a:r>
          </a:p>
          <a:p>
            <a:r>
              <a:rPr lang="en-US" sz="3200" dirty="0">
                <a:latin typeface="Cambria" panose="02040503050406030204" pitchFamily="18" charset="0"/>
                <a:ea typeface="Cambria" panose="02040503050406030204" pitchFamily="18" charset="0"/>
              </a:rPr>
              <a:t>ENROLLMENT NUMBER: </a:t>
            </a:r>
            <a:r>
              <a:rPr lang="en-US" sz="3200" dirty="0">
                <a:highlight>
                  <a:srgbClr val="FFFF00"/>
                </a:highlight>
                <a:latin typeface="Cambria" panose="02040503050406030204" pitchFamily="18" charset="0"/>
                <a:ea typeface="Cambria" panose="02040503050406030204" pitchFamily="18" charset="0"/>
              </a:rPr>
              <a:t>0176CS181151</a:t>
            </a:r>
          </a:p>
          <a:p>
            <a:r>
              <a:rPr lang="en-US" sz="3200" dirty="0">
                <a:latin typeface="Cambria" panose="02040503050406030204" pitchFamily="18" charset="0"/>
                <a:ea typeface="Cambria" panose="02040503050406030204" pitchFamily="18" charset="0"/>
              </a:rPr>
              <a:t>CLASS ROLL NUMBER: </a:t>
            </a:r>
            <a:r>
              <a:rPr lang="en-US" sz="3200" dirty="0">
                <a:highlight>
                  <a:srgbClr val="FFFF00"/>
                </a:highlight>
                <a:latin typeface="Cambria" panose="02040503050406030204" pitchFamily="18" charset="0"/>
                <a:ea typeface="Cambria" panose="02040503050406030204" pitchFamily="18" charset="0"/>
              </a:rPr>
              <a:t>147</a:t>
            </a:r>
          </a:p>
          <a:p>
            <a:r>
              <a:rPr lang="en-IN" sz="3200" dirty="0">
                <a:latin typeface="Cambria" panose="02040503050406030204" pitchFamily="18" charset="0"/>
                <a:ea typeface="Cambria" panose="02040503050406030204" pitchFamily="18" charset="0"/>
              </a:rPr>
              <a:t>SECTION:</a:t>
            </a:r>
            <a:r>
              <a:rPr lang="en-IN" sz="3200" dirty="0">
                <a:highlight>
                  <a:srgbClr val="FFFF00"/>
                </a:highlight>
                <a:latin typeface="Cambria" panose="02040503050406030204" pitchFamily="18" charset="0"/>
                <a:ea typeface="Cambria" panose="02040503050406030204" pitchFamily="18" charset="0"/>
              </a:rPr>
              <a:t> C </a:t>
            </a:r>
          </a:p>
        </p:txBody>
      </p:sp>
    </p:spTree>
    <p:extLst>
      <p:ext uri="{BB962C8B-B14F-4D97-AF65-F5344CB8AC3E}">
        <p14:creationId xmlns:p14="http://schemas.microsoft.com/office/powerpoint/2010/main" val="91525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4CF4D8-7A35-44FA-AFC7-1B4051BFA8C2}"/>
              </a:ext>
            </a:extLst>
          </p:cNvPr>
          <p:cNvSpPr>
            <a:spLocks noGrp="1"/>
          </p:cNvSpPr>
          <p:nvPr>
            <p:ph type="title"/>
          </p:nvPr>
        </p:nvSpPr>
        <p:spPr/>
        <p:txBody>
          <a:bodyPr>
            <a:normAutofit/>
          </a:bodyPr>
          <a:lstStyle/>
          <a:p>
            <a:r>
              <a:rPr lang="en-US" sz="4800" dirty="0">
                <a:solidFill>
                  <a:schemeClr val="tx1"/>
                </a:solidFill>
                <a:highlight>
                  <a:srgbClr val="FFFF00"/>
                </a:highlight>
              </a:rPr>
              <a:t>Data</a:t>
            </a:r>
            <a:r>
              <a:rPr lang="en-US" sz="3600" dirty="0">
                <a:solidFill>
                  <a:schemeClr val="tx1"/>
                </a:solidFill>
              </a:rPr>
              <a:t> Analysis and visualization to predict car prices based on used car prices data set </a:t>
            </a:r>
            <a:endParaRPr lang="en-IN"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1097280" y="2022476"/>
            <a:ext cx="10058400" cy="3760891"/>
          </a:xfrm>
        </p:spPr>
        <p:txBody>
          <a:bodyPr>
            <a:normAutofit/>
          </a:bodyPr>
          <a:lstStyle/>
          <a:p>
            <a:pPr marL="0" indent="0">
              <a:buNone/>
            </a:pPr>
            <a:r>
              <a:rPr lang="en-US" sz="3200" dirty="0">
                <a:solidFill>
                  <a:schemeClr val="tx1"/>
                </a:solidFill>
                <a:highlight>
                  <a:srgbClr val="FFFF00"/>
                </a:highlight>
              </a:rPr>
              <a:t>IN THIS PROJECT  </a:t>
            </a:r>
            <a:r>
              <a:rPr lang="en-US" sz="2800" dirty="0">
                <a:solidFill>
                  <a:schemeClr val="tx1"/>
                </a:solidFill>
              </a:rPr>
              <a:t>WE ARE TRYING TO ANALYZE AND VISUALYZE THE USED CAR FROM THE DATA SET AVAILABLE ONLINE IN THE FORM OF CLOUD FROM UCSD UNIVERSITY AVAILBLE AT </a:t>
            </a:r>
          </a:p>
          <a:p>
            <a:pPr marL="0" indent="0">
              <a:buNone/>
            </a:pPr>
            <a:r>
              <a:rPr lang="en-IN" sz="2800" b="0" i="0" u="sng" dirty="0">
                <a:effectLst/>
                <a:highlight>
                  <a:srgbClr val="00FFFF"/>
                </a:highlight>
                <a:latin typeface="-apple-system"/>
                <a:hlinkClick r:id="rId2"/>
              </a:rPr>
              <a:t>https://archive.ics.uci.edu/ml/machine-learning-databases/autos/imports-85.data</a:t>
            </a:r>
            <a:endParaRPr lang="en-US" sz="2800" b="0" i="0" u="sng" dirty="0">
              <a:solidFill>
                <a:schemeClr val="tx1"/>
              </a:solidFill>
              <a:effectLst/>
              <a:highlight>
                <a:srgbClr val="00FFFF"/>
              </a:highlight>
              <a:latin typeface="-apple-system"/>
            </a:endParaRPr>
          </a:p>
          <a:p>
            <a:pPr marL="0" indent="0">
              <a:buNone/>
            </a:pPr>
            <a:r>
              <a:rPr lang="en-US" sz="2800" dirty="0">
                <a:solidFill>
                  <a:schemeClr val="tx1"/>
                </a:solidFill>
                <a:latin typeface="-apple-system"/>
              </a:rPr>
              <a:t>IN ORDER TO PREDICT THE MOST PROBABLE CAR PRICES </a:t>
            </a:r>
            <a:endParaRPr lang="en-US" sz="3200" dirty="0">
              <a:solidFill>
                <a:schemeClr val="tx1"/>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2D48E5-4828-4F6C-A09C-1A5C028D8C72}"/>
              </a:ext>
            </a:extLst>
          </p:cNvPr>
          <p:cNvSpPr>
            <a:spLocks noGrp="1"/>
          </p:cNvSpPr>
          <p:nvPr>
            <p:ph type="title"/>
          </p:nvPr>
        </p:nvSpPr>
        <p:spPr/>
        <p:txBody>
          <a:bodyPr/>
          <a:lstStyle/>
          <a:p>
            <a:r>
              <a:rPr lang="en-US" dirty="0">
                <a:highlight>
                  <a:srgbClr val="FFFF00"/>
                </a:highlight>
              </a:rPr>
              <a:t>LIBRARIES</a:t>
            </a:r>
            <a:r>
              <a:rPr lang="en-US" dirty="0"/>
              <a:t> / FRAMEWORK USED:</a:t>
            </a:r>
            <a:endParaRPr lang="en-IN" dirty="0"/>
          </a:p>
        </p:txBody>
      </p:sp>
      <p:sp>
        <p:nvSpPr>
          <p:cNvPr id="5" name="Content Placeholder 4">
            <a:extLst>
              <a:ext uri="{FF2B5EF4-FFF2-40B4-BE49-F238E27FC236}">
                <a16:creationId xmlns:a16="http://schemas.microsoft.com/office/drawing/2014/main" id="{48146C36-933F-4EF6-B308-3F915FF182A2}"/>
              </a:ext>
            </a:extLst>
          </p:cNvPr>
          <p:cNvSpPr>
            <a:spLocks noGrp="1"/>
          </p:cNvSpPr>
          <p:nvPr>
            <p:ph idx="1"/>
          </p:nvPr>
        </p:nvSpPr>
        <p:spPr/>
        <p:txBody>
          <a:bodyPr>
            <a:normAutofit lnSpcReduction="10000"/>
          </a:bodyPr>
          <a:lstStyle/>
          <a:p>
            <a:r>
              <a:rPr lang="en-US" sz="2800" dirty="0">
                <a:solidFill>
                  <a:srgbClr val="002060"/>
                </a:solidFill>
              </a:rPr>
              <a:t>1. JUPYTER NOTEBOOK</a:t>
            </a:r>
          </a:p>
          <a:p>
            <a:r>
              <a:rPr lang="en-US" sz="2800" dirty="0">
                <a:solidFill>
                  <a:srgbClr val="002060"/>
                </a:solidFill>
              </a:rPr>
              <a:t>2. NUMPY</a:t>
            </a:r>
          </a:p>
          <a:p>
            <a:r>
              <a:rPr lang="en-US" sz="2800" dirty="0">
                <a:solidFill>
                  <a:srgbClr val="002060"/>
                </a:solidFill>
              </a:rPr>
              <a:t>3. PANDAS</a:t>
            </a:r>
          </a:p>
          <a:p>
            <a:r>
              <a:rPr lang="en-US" sz="2800" dirty="0">
                <a:solidFill>
                  <a:srgbClr val="002060"/>
                </a:solidFill>
              </a:rPr>
              <a:t>4. SEABORN </a:t>
            </a:r>
          </a:p>
          <a:p>
            <a:r>
              <a:rPr lang="en-US" sz="2800" dirty="0">
                <a:solidFill>
                  <a:srgbClr val="002060"/>
                </a:solidFill>
              </a:rPr>
              <a:t>5. MATPLOTLIB</a:t>
            </a:r>
          </a:p>
          <a:p>
            <a:r>
              <a:rPr lang="en-US" sz="2800" dirty="0">
                <a:solidFill>
                  <a:srgbClr val="002060"/>
                </a:solidFill>
              </a:rPr>
              <a:t>6. REGRESSION AND DISTRIBUTION PLOTS</a:t>
            </a:r>
            <a:endParaRPr lang="en-IN" sz="2800" dirty="0">
              <a:solidFill>
                <a:srgbClr val="002060"/>
              </a:solidFill>
            </a:endParaRPr>
          </a:p>
        </p:txBody>
      </p:sp>
      <p:pic>
        <p:nvPicPr>
          <p:cNvPr id="7" name="Picture 6">
            <a:extLst>
              <a:ext uri="{FF2B5EF4-FFF2-40B4-BE49-F238E27FC236}">
                <a16:creationId xmlns:a16="http://schemas.microsoft.com/office/drawing/2014/main" id="{61C934F8-1A20-4641-AECD-F184683C488E}"/>
              </a:ext>
            </a:extLst>
          </p:cNvPr>
          <p:cNvPicPr>
            <a:picLocks noChangeAspect="1"/>
          </p:cNvPicPr>
          <p:nvPr/>
        </p:nvPicPr>
        <p:blipFill rotWithShape="1">
          <a:blip r:embed="rId2">
            <a:extLst>
              <a:ext uri="{28A0092B-C50C-407E-A947-70E740481C1C}">
                <a14:useLocalDpi xmlns:a14="http://schemas.microsoft.com/office/drawing/2010/main" val="0"/>
              </a:ext>
            </a:extLst>
          </a:blip>
          <a:srcRect l="12110" t="19584" r="38125" b="14419"/>
          <a:stretch/>
        </p:blipFill>
        <p:spPr>
          <a:xfrm>
            <a:off x="5197707" y="2241551"/>
            <a:ext cx="5041668" cy="2625724"/>
          </a:xfrm>
          <a:prstGeom prst="rect">
            <a:avLst/>
          </a:prstGeom>
        </p:spPr>
      </p:pic>
    </p:spTree>
    <p:extLst>
      <p:ext uri="{BB962C8B-B14F-4D97-AF65-F5344CB8AC3E}">
        <p14:creationId xmlns:p14="http://schemas.microsoft.com/office/powerpoint/2010/main" val="233166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2C6F65-B393-4985-BE48-57DF45D8D0B4}"/>
              </a:ext>
            </a:extLst>
          </p:cNvPr>
          <p:cNvSpPr>
            <a:spLocks noGrp="1"/>
          </p:cNvSpPr>
          <p:nvPr>
            <p:ph type="title"/>
          </p:nvPr>
        </p:nvSpPr>
        <p:spPr/>
        <p:txBody>
          <a:bodyPr/>
          <a:lstStyle/>
          <a:p>
            <a:r>
              <a:rPr lang="en-US" dirty="0">
                <a:highlight>
                  <a:srgbClr val="FFFF00"/>
                </a:highlight>
              </a:rPr>
              <a:t>Components:</a:t>
            </a:r>
            <a:br>
              <a:rPr lang="en-US" dirty="0"/>
            </a:br>
            <a:r>
              <a:rPr lang="en-US" sz="3600" dirty="0"/>
              <a:t>It is divided into four sections</a:t>
            </a:r>
            <a:endParaRPr lang="en-IN" dirty="0"/>
          </a:p>
        </p:txBody>
      </p:sp>
      <p:sp>
        <p:nvSpPr>
          <p:cNvPr id="5" name="Content Placeholder 4">
            <a:extLst>
              <a:ext uri="{FF2B5EF4-FFF2-40B4-BE49-F238E27FC236}">
                <a16:creationId xmlns:a16="http://schemas.microsoft.com/office/drawing/2014/main" id="{37F66FD7-940A-40D7-964E-8F659FFDABC3}"/>
              </a:ext>
            </a:extLst>
          </p:cNvPr>
          <p:cNvSpPr>
            <a:spLocks noGrp="1"/>
          </p:cNvSpPr>
          <p:nvPr>
            <p:ph sz="half" idx="1"/>
          </p:nvPr>
        </p:nvSpPr>
        <p:spPr/>
        <p:txBody>
          <a:bodyPr>
            <a:normAutofit fontScale="85000" lnSpcReduction="20000"/>
          </a:bodyPr>
          <a:lstStyle/>
          <a:p>
            <a:r>
              <a:rPr lang="en-US" sz="3100" dirty="0">
                <a:highlight>
                  <a:srgbClr val="FFFF00"/>
                </a:highlight>
              </a:rPr>
              <a:t>1. DATA OBSERVATION AND WRANGLING:</a:t>
            </a:r>
            <a:endParaRPr lang="en-IN" sz="3100" b="0" i="0" dirty="0">
              <a:solidFill>
                <a:srgbClr val="24292E"/>
              </a:solidFill>
              <a:effectLst/>
              <a:highlight>
                <a:srgbClr val="FFFF00"/>
              </a:highlight>
              <a:latin typeface="-apple-system"/>
            </a:endParaRPr>
          </a:p>
          <a:p>
            <a:pPr marL="742950" lvl="1" indent="-285750" algn="l">
              <a:buFont typeface="+mj-lt"/>
              <a:buAutoNum type="arabicPeriod"/>
            </a:pPr>
            <a:r>
              <a:rPr lang="en-IN" sz="2400" b="0" i="0" dirty="0">
                <a:solidFill>
                  <a:srgbClr val="002060"/>
                </a:solidFill>
                <a:effectLst/>
                <a:latin typeface="+mj-lt"/>
              </a:rPr>
              <a:t>Pre processing data in python</a:t>
            </a:r>
          </a:p>
          <a:p>
            <a:pPr marL="742950" lvl="1" indent="-285750" algn="l">
              <a:buFont typeface="+mj-lt"/>
              <a:buAutoNum type="arabicPeriod"/>
            </a:pPr>
            <a:endParaRPr lang="en-IN" sz="2400" b="0" i="0" dirty="0">
              <a:solidFill>
                <a:srgbClr val="002060"/>
              </a:solidFill>
              <a:effectLst/>
              <a:latin typeface="+mj-lt"/>
            </a:endParaRPr>
          </a:p>
          <a:p>
            <a:pPr marL="742950" lvl="1" indent="-285750" algn="l">
              <a:buFont typeface="+mj-lt"/>
              <a:buAutoNum type="arabicPeriod"/>
            </a:pPr>
            <a:r>
              <a:rPr lang="en-IN" sz="2400" b="0" i="0" dirty="0">
                <a:solidFill>
                  <a:srgbClr val="002060"/>
                </a:solidFill>
                <a:effectLst/>
                <a:latin typeface="+mj-lt"/>
              </a:rPr>
              <a:t>Dealing missing values</a:t>
            </a:r>
          </a:p>
          <a:p>
            <a:pPr marL="742950" lvl="1" indent="-285750" algn="l">
              <a:buFont typeface="+mj-lt"/>
              <a:buAutoNum type="arabicPeriod"/>
            </a:pPr>
            <a:endParaRPr lang="en-IN" sz="2400" b="0" i="0" dirty="0">
              <a:solidFill>
                <a:srgbClr val="002060"/>
              </a:solidFill>
              <a:effectLst/>
              <a:latin typeface="+mj-lt"/>
            </a:endParaRPr>
          </a:p>
          <a:p>
            <a:pPr marL="742950" lvl="1" indent="-285750" algn="l">
              <a:buFont typeface="+mj-lt"/>
              <a:buAutoNum type="arabicPeriod"/>
            </a:pPr>
            <a:r>
              <a:rPr lang="en-IN" sz="2400" b="0" i="0" dirty="0">
                <a:solidFill>
                  <a:srgbClr val="002060"/>
                </a:solidFill>
                <a:effectLst/>
                <a:latin typeface="+mj-lt"/>
              </a:rPr>
              <a:t>Data formatting</a:t>
            </a:r>
          </a:p>
          <a:p>
            <a:pPr marL="457200" lvl="1" indent="0" algn="l">
              <a:buNone/>
            </a:pPr>
            <a:endParaRPr lang="en-IN" sz="2400" b="0" i="0" dirty="0">
              <a:solidFill>
                <a:srgbClr val="002060"/>
              </a:solidFill>
              <a:effectLst/>
              <a:latin typeface="+mj-lt"/>
            </a:endParaRPr>
          </a:p>
          <a:p>
            <a:pPr marL="457200" lvl="1" indent="0" algn="l">
              <a:buNone/>
            </a:pPr>
            <a:r>
              <a:rPr lang="en-IN" sz="2400" b="0" i="0" dirty="0">
                <a:solidFill>
                  <a:srgbClr val="002060"/>
                </a:solidFill>
                <a:effectLst/>
                <a:latin typeface="+mj-lt"/>
              </a:rPr>
              <a:t>4. Binning</a:t>
            </a:r>
          </a:p>
          <a:p>
            <a:br>
              <a:rPr lang="en-IN" dirty="0"/>
            </a:br>
            <a:endParaRPr lang="en-IN" dirty="0"/>
          </a:p>
        </p:txBody>
      </p:sp>
      <p:sp>
        <p:nvSpPr>
          <p:cNvPr id="6" name="Content Placeholder 5">
            <a:extLst>
              <a:ext uri="{FF2B5EF4-FFF2-40B4-BE49-F238E27FC236}">
                <a16:creationId xmlns:a16="http://schemas.microsoft.com/office/drawing/2014/main" id="{E010B702-DD7E-48EE-A97E-6A5EE1E5B627}"/>
              </a:ext>
            </a:extLst>
          </p:cNvPr>
          <p:cNvSpPr>
            <a:spLocks noGrp="1"/>
          </p:cNvSpPr>
          <p:nvPr>
            <p:ph sz="half" idx="2"/>
          </p:nvPr>
        </p:nvSpPr>
        <p:spPr/>
        <p:txBody>
          <a:bodyPr>
            <a:normAutofit fontScale="85000" lnSpcReduction="20000"/>
          </a:bodyPr>
          <a:lstStyle/>
          <a:p>
            <a:r>
              <a:rPr lang="en-US" sz="2800" dirty="0">
                <a:highlight>
                  <a:srgbClr val="FFFF00"/>
                </a:highlight>
              </a:rPr>
              <a:t>2. DATA STANDARDISATION</a:t>
            </a:r>
          </a:p>
          <a:p>
            <a:pPr marL="514350" indent="-514350">
              <a:buAutoNum type="arabicPeriod"/>
            </a:pPr>
            <a:r>
              <a:rPr lang="en-IN" sz="2800" dirty="0">
                <a:solidFill>
                  <a:srgbClr val="002060"/>
                </a:solidFill>
              </a:rPr>
              <a:t>Fitting data in the required format.</a:t>
            </a:r>
          </a:p>
          <a:p>
            <a:pPr marL="514350" indent="-514350">
              <a:buAutoNum type="arabicPeriod"/>
            </a:pPr>
            <a:r>
              <a:rPr lang="en-IN" sz="2800" dirty="0">
                <a:solidFill>
                  <a:srgbClr val="002060"/>
                </a:solidFill>
              </a:rPr>
              <a:t>Labelling it in correct form under correct heading.</a:t>
            </a:r>
          </a:p>
          <a:p>
            <a:pPr marL="514350" indent="-514350">
              <a:buAutoNum type="arabicPeriod"/>
            </a:pPr>
            <a:r>
              <a:rPr lang="en-IN" sz="2800" dirty="0">
                <a:solidFill>
                  <a:srgbClr val="002060"/>
                </a:solidFill>
              </a:rPr>
              <a:t>Standardising correct values for correct comparison.</a:t>
            </a:r>
          </a:p>
        </p:txBody>
      </p:sp>
    </p:spTree>
    <p:extLst>
      <p:ext uri="{BB962C8B-B14F-4D97-AF65-F5344CB8AC3E}">
        <p14:creationId xmlns:p14="http://schemas.microsoft.com/office/powerpoint/2010/main" val="196473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C7E0-1568-4B7F-83AA-8A8F2FBBEFE5}"/>
              </a:ext>
            </a:extLst>
          </p:cNvPr>
          <p:cNvSpPr>
            <a:spLocks noGrp="1"/>
          </p:cNvSpPr>
          <p:nvPr>
            <p:ph type="title"/>
          </p:nvPr>
        </p:nvSpPr>
        <p:spPr/>
        <p:txBody>
          <a:bodyPr/>
          <a:lstStyle/>
          <a:p>
            <a:r>
              <a:rPr lang="en-US" dirty="0">
                <a:highlight>
                  <a:srgbClr val="FFFF00"/>
                </a:highlight>
              </a:rPr>
              <a:t>Components: </a:t>
            </a:r>
            <a:endParaRPr lang="en-IN" dirty="0">
              <a:highlight>
                <a:srgbClr val="FFFF00"/>
              </a:highlight>
            </a:endParaRPr>
          </a:p>
        </p:txBody>
      </p:sp>
      <p:sp>
        <p:nvSpPr>
          <p:cNvPr id="3" name="Content Placeholder 2">
            <a:extLst>
              <a:ext uri="{FF2B5EF4-FFF2-40B4-BE49-F238E27FC236}">
                <a16:creationId xmlns:a16="http://schemas.microsoft.com/office/drawing/2014/main" id="{5059AE4F-56C6-4E51-9B69-3567E255C0AA}"/>
              </a:ext>
            </a:extLst>
          </p:cNvPr>
          <p:cNvSpPr>
            <a:spLocks noGrp="1"/>
          </p:cNvSpPr>
          <p:nvPr>
            <p:ph sz="half" idx="1"/>
          </p:nvPr>
        </p:nvSpPr>
        <p:spPr/>
        <p:txBody>
          <a:bodyPr/>
          <a:lstStyle/>
          <a:p>
            <a:r>
              <a:rPr lang="en-US" dirty="0">
                <a:highlight>
                  <a:srgbClr val="FFFF00"/>
                </a:highlight>
              </a:rPr>
              <a:t>3. DATA NORMALISATION</a:t>
            </a:r>
          </a:p>
          <a:p>
            <a:r>
              <a:rPr lang="en-US" dirty="0">
                <a:solidFill>
                  <a:srgbClr val="002060"/>
                </a:solidFill>
              </a:rPr>
              <a:t>1.  Data normalization is the process of structuring a relational database in accordance with a series of so called normal forms in order to reduce data redundancy and improve data integrity.</a:t>
            </a:r>
          </a:p>
          <a:p>
            <a:r>
              <a:rPr lang="en-US" dirty="0">
                <a:solidFill>
                  <a:srgbClr val="002060"/>
                </a:solidFill>
              </a:rPr>
              <a:t>2.Users can properly utilize the database for further queries and analysis.</a:t>
            </a:r>
            <a:endParaRPr lang="en-IN" dirty="0">
              <a:solidFill>
                <a:srgbClr val="002060"/>
              </a:solidFill>
            </a:endParaRPr>
          </a:p>
        </p:txBody>
      </p:sp>
      <p:sp>
        <p:nvSpPr>
          <p:cNvPr id="4" name="Content Placeholder 3">
            <a:extLst>
              <a:ext uri="{FF2B5EF4-FFF2-40B4-BE49-F238E27FC236}">
                <a16:creationId xmlns:a16="http://schemas.microsoft.com/office/drawing/2014/main" id="{245ECCE1-4939-4068-AB15-6B08F0A38369}"/>
              </a:ext>
            </a:extLst>
          </p:cNvPr>
          <p:cNvSpPr>
            <a:spLocks noGrp="1"/>
          </p:cNvSpPr>
          <p:nvPr>
            <p:ph sz="half" idx="2"/>
          </p:nvPr>
        </p:nvSpPr>
        <p:spPr/>
        <p:txBody>
          <a:bodyPr/>
          <a:lstStyle/>
          <a:p>
            <a:r>
              <a:rPr lang="en-US" dirty="0">
                <a:highlight>
                  <a:srgbClr val="FFFF00"/>
                </a:highlight>
              </a:rPr>
              <a:t>4. EXPLORATORY DATA ANALYSIS: </a:t>
            </a:r>
          </a:p>
          <a:p>
            <a:r>
              <a:rPr lang="en-US" dirty="0">
                <a:solidFill>
                  <a:srgbClr val="002060"/>
                </a:solidFill>
              </a:rPr>
              <a:t>1. Thorough analysis and visualization of  data obtained by filtering all the </a:t>
            </a:r>
            <a:r>
              <a:rPr lang="en-US" dirty="0" err="1">
                <a:solidFill>
                  <a:srgbClr val="002060"/>
                </a:solidFill>
              </a:rPr>
              <a:t>anamalies</a:t>
            </a:r>
            <a:r>
              <a:rPr lang="en-US" dirty="0">
                <a:solidFill>
                  <a:srgbClr val="002060"/>
                </a:solidFill>
              </a:rPr>
              <a:t>.</a:t>
            </a:r>
          </a:p>
          <a:p>
            <a:r>
              <a:rPr lang="en-US" dirty="0">
                <a:solidFill>
                  <a:srgbClr val="002060"/>
                </a:solidFill>
              </a:rPr>
              <a:t>2. Representation of  data in interactive way</a:t>
            </a:r>
          </a:p>
          <a:p>
            <a:r>
              <a:rPr lang="en-US" dirty="0">
                <a:solidFill>
                  <a:srgbClr val="002060"/>
                </a:solidFill>
              </a:rPr>
              <a:t>3. Use of tables, Graphs and animation to visualize and understand the data</a:t>
            </a:r>
          </a:p>
          <a:p>
            <a:r>
              <a:rPr lang="en-US" dirty="0">
                <a:solidFill>
                  <a:srgbClr val="002060"/>
                </a:solidFill>
              </a:rPr>
              <a:t>4. This is what we are looking forward to do. </a:t>
            </a:r>
            <a:endParaRPr lang="en-IN" dirty="0">
              <a:solidFill>
                <a:srgbClr val="002060"/>
              </a:solidFill>
            </a:endParaRPr>
          </a:p>
        </p:txBody>
      </p:sp>
    </p:spTree>
    <p:extLst>
      <p:ext uri="{BB962C8B-B14F-4D97-AF65-F5344CB8AC3E}">
        <p14:creationId xmlns:p14="http://schemas.microsoft.com/office/powerpoint/2010/main" val="317163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B42D-DD42-48B5-9DCC-B43DB189D228}"/>
              </a:ext>
            </a:extLst>
          </p:cNvPr>
          <p:cNvSpPr>
            <a:spLocks noGrp="1"/>
          </p:cNvSpPr>
          <p:nvPr>
            <p:ph type="title"/>
          </p:nvPr>
        </p:nvSpPr>
        <p:spPr/>
        <p:txBody>
          <a:bodyPr/>
          <a:lstStyle/>
          <a:p>
            <a:r>
              <a:rPr lang="en-US" dirty="0">
                <a:highlight>
                  <a:srgbClr val="FFFF00"/>
                </a:highlight>
              </a:rPr>
              <a:t>Analysis and Visualization: </a:t>
            </a:r>
            <a:endParaRPr lang="en-IN" dirty="0">
              <a:highlight>
                <a:srgbClr val="FFFF00"/>
              </a:highlight>
            </a:endParaRPr>
          </a:p>
        </p:txBody>
      </p:sp>
      <p:sp>
        <p:nvSpPr>
          <p:cNvPr id="3" name="Content Placeholder 2">
            <a:extLst>
              <a:ext uri="{FF2B5EF4-FFF2-40B4-BE49-F238E27FC236}">
                <a16:creationId xmlns:a16="http://schemas.microsoft.com/office/drawing/2014/main" id="{83230D33-85B5-4A4B-9620-C0A3D5DD62C8}"/>
              </a:ext>
            </a:extLst>
          </p:cNvPr>
          <p:cNvSpPr>
            <a:spLocks noGrp="1"/>
          </p:cNvSpPr>
          <p:nvPr>
            <p:ph sz="half" idx="1"/>
          </p:nvPr>
        </p:nvSpPr>
        <p:spPr/>
        <p:txBody>
          <a:bodyPr/>
          <a:lstStyle/>
          <a:p>
            <a:r>
              <a:rPr lang="en-US" dirty="0"/>
              <a:t>1.</a:t>
            </a:r>
            <a:r>
              <a:rPr lang="en-US" b="0" i="0" dirty="0">
                <a:solidFill>
                  <a:srgbClr val="24292E"/>
                </a:solidFill>
                <a:effectLst/>
                <a:latin typeface="-apple-system"/>
              </a:rPr>
              <a:t> </a:t>
            </a:r>
            <a:r>
              <a:rPr lang="en-US" b="0" i="0" dirty="0">
                <a:solidFill>
                  <a:srgbClr val="24292E"/>
                </a:solidFill>
                <a:effectLst/>
                <a:latin typeface="+mj-lt"/>
              </a:rPr>
              <a:t>Histograms representing Binned prices in Low, Medium, High</a:t>
            </a:r>
            <a:endParaRPr lang="en-IN" dirty="0">
              <a:latin typeface="+mj-lt"/>
            </a:endParaRPr>
          </a:p>
        </p:txBody>
      </p:sp>
      <p:pic>
        <p:nvPicPr>
          <p:cNvPr id="8" name="Content Placeholder 7">
            <a:extLst>
              <a:ext uri="{FF2B5EF4-FFF2-40B4-BE49-F238E27FC236}">
                <a16:creationId xmlns:a16="http://schemas.microsoft.com/office/drawing/2014/main" id="{6A58B410-A354-4BC8-BA7E-DB67974F281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3723" t="25755" r="37200" b="9858"/>
          <a:stretch/>
        </p:blipFill>
        <p:spPr>
          <a:xfrm>
            <a:off x="4581525" y="2447183"/>
            <a:ext cx="6429375" cy="3095625"/>
          </a:xfrm>
        </p:spPr>
      </p:pic>
    </p:spTree>
    <p:extLst>
      <p:ext uri="{BB962C8B-B14F-4D97-AF65-F5344CB8AC3E}">
        <p14:creationId xmlns:p14="http://schemas.microsoft.com/office/powerpoint/2010/main" val="344956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2006-0206-4D88-B795-A0557A0BACD5}"/>
              </a:ext>
            </a:extLst>
          </p:cNvPr>
          <p:cNvSpPr>
            <a:spLocks noGrp="1"/>
          </p:cNvSpPr>
          <p:nvPr>
            <p:ph type="title"/>
          </p:nvPr>
        </p:nvSpPr>
        <p:spPr/>
        <p:txBody>
          <a:bodyPr/>
          <a:lstStyle/>
          <a:p>
            <a:r>
              <a:rPr lang="en-US" dirty="0">
                <a:highlight>
                  <a:srgbClr val="FFFF00"/>
                </a:highlight>
              </a:rPr>
              <a:t>Analysis and Visualization: </a:t>
            </a:r>
            <a:endParaRPr lang="en-IN" dirty="0"/>
          </a:p>
        </p:txBody>
      </p:sp>
      <p:sp>
        <p:nvSpPr>
          <p:cNvPr id="3" name="Content Placeholder 2">
            <a:extLst>
              <a:ext uri="{FF2B5EF4-FFF2-40B4-BE49-F238E27FC236}">
                <a16:creationId xmlns:a16="http://schemas.microsoft.com/office/drawing/2014/main" id="{DB6096B3-B0A4-46DE-B726-25C67730FCDA}"/>
              </a:ext>
            </a:extLst>
          </p:cNvPr>
          <p:cNvSpPr>
            <a:spLocks noGrp="1"/>
          </p:cNvSpPr>
          <p:nvPr>
            <p:ph sz="half" idx="1"/>
          </p:nvPr>
        </p:nvSpPr>
        <p:spPr/>
        <p:txBody>
          <a:bodyPr/>
          <a:lstStyle/>
          <a:p>
            <a:r>
              <a:rPr lang="en-US" b="0" i="0" dirty="0">
                <a:solidFill>
                  <a:srgbClr val="24292E"/>
                </a:solidFill>
                <a:effectLst/>
                <a:latin typeface="+mj-lt"/>
              </a:rPr>
              <a:t>Boxplots representing effect of wheel </a:t>
            </a:r>
            <a:r>
              <a:rPr lang="en-US" b="0" i="0" dirty="0" err="1">
                <a:solidFill>
                  <a:srgbClr val="24292E"/>
                </a:solidFill>
                <a:effectLst/>
                <a:latin typeface="+mj-lt"/>
              </a:rPr>
              <a:t>frive</a:t>
            </a:r>
            <a:r>
              <a:rPr lang="en-US" b="0" i="0" dirty="0">
                <a:solidFill>
                  <a:srgbClr val="24292E"/>
                </a:solidFill>
                <a:effectLst/>
                <a:latin typeface="+mj-lt"/>
              </a:rPr>
              <a:t> with prices: </a:t>
            </a:r>
            <a:endParaRPr lang="en-IN" dirty="0">
              <a:latin typeface="+mj-lt"/>
            </a:endParaRPr>
          </a:p>
        </p:txBody>
      </p:sp>
      <p:sp>
        <p:nvSpPr>
          <p:cNvPr id="4" name="Content Placeholder 3">
            <a:extLst>
              <a:ext uri="{FF2B5EF4-FFF2-40B4-BE49-F238E27FC236}">
                <a16:creationId xmlns:a16="http://schemas.microsoft.com/office/drawing/2014/main" id="{B14FC134-5911-439F-833B-A31E0EFF6290}"/>
              </a:ext>
            </a:extLst>
          </p:cNvPr>
          <p:cNvSpPr>
            <a:spLocks noGrp="1"/>
          </p:cNvSpPr>
          <p:nvPr>
            <p:ph sz="half" idx="2"/>
          </p:nvPr>
        </p:nvSpPr>
        <p:spPr/>
        <p:txBody>
          <a:bodyPr/>
          <a:lstStyle/>
          <a:p>
            <a:r>
              <a:rPr lang="en-US" dirty="0">
                <a:latin typeface="+mj-lt"/>
              </a:rPr>
              <a:t>Scatter plot of price vs engine size: </a:t>
            </a:r>
            <a:endParaRPr lang="en-IN" dirty="0">
              <a:latin typeface="+mj-lt"/>
            </a:endParaRPr>
          </a:p>
        </p:txBody>
      </p:sp>
      <p:pic>
        <p:nvPicPr>
          <p:cNvPr id="6" name="Picture 5">
            <a:extLst>
              <a:ext uri="{FF2B5EF4-FFF2-40B4-BE49-F238E27FC236}">
                <a16:creationId xmlns:a16="http://schemas.microsoft.com/office/drawing/2014/main" id="{9D62EC94-4F33-47AB-BC32-A38BA8D81556}"/>
              </a:ext>
            </a:extLst>
          </p:cNvPr>
          <p:cNvPicPr>
            <a:picLocks noChangeAspect="1"/>
          </p:cNvPicPr>
          <p:nvPr/>
        </p:nvPicPr>
        <p:blipFill rotWithShape="1">
          <a:blip r:embed="rId2">
            <a:extLst>
              <a:ext uri="{28A0092B-C50C-407E-A947-70E740481C1C}">
                <a14:useLocalDpi xmlns:a14="http://schemas.microsoft.com/office/drawing/2010/main" val="0"/>
              </a:ext>
            </a:extLst>
          </a:blip>
          <a:srcRect l="12344" t="23610" r="41016" b="15834"/>
          <a:stretch/>
        </p:blipFill>
        <p:spPr>
          <a:xfrm>
            <a:off x="1036320" y="2819399"/>
            <a:ext cx="5240655" cy="2962275"/>
          </a:xfrm>
          <a:prstGeom prst="rect">
            <a:avLst/>
          </a:prstGeom>
        </p:spPr>
      </p:pic>
      <p:pic>
        <p:nvPicPr>
          <p:cNvPr id="8" name="Picture 7">
            <a:extLst>
              <a:ext uri="{FF2B5EF4-FFF2-40B4-BE49-F238E27FC236}">
                <a16:creationId xmlns:a16="http://schemas.microsoft.com/office/drawing/2014/main" id="{A7C9F33B-6D04-446A-A635-9ED6FDEBDB73}"/>
              </a:ext>
            </a:extLst>
          </p:cNvPr>
          <p:cNvPicPr>
            <a:picLocks noChangeAspect="1"/>
          </p:cNvPicPr>
          <p:nvPr/>
        </p:nvPicPr>
        <p:blipFill rotWithShape="1">
          <a:blip r:embed="rId3">
            <a:extLst>
              <a:ext uri="{28A0092B-C50C-407E-A947-70E740481C1C}">
                <a14:useLocalDpi xmlns:a14="http://schemas.microsoft.com/office/drawing/2010/main" val="0"/>
              </a:ext>
            </a:extLst>
          </a:blip>
          <a:srcRect l="35156" t="12917" r="18203" b="21528"/>
          <a:stretch/>
        </p:blipFill>
        <p:spPr>
          <a:xfrm>
            <a:off x="6276975" y="2514599"/>
            <a:ext cx="5535930" cy="3660033"/>
          </a:xfrm>
          <a:prstGeom prst="rect">
            <a:avLst/>
          </a:prstGeom>
        </p:spPr>
      </p:pic>
    </p:spTree>
    <p:extLst>
      <p:ext uri="{BB962C8B-B14F-4D97-AF65-F5344CB8AC3E}">
        <p14:creationId xmlns:p14="http://schemas.microsoft.com/office/powerpoint/2010/main" val="18361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6329-F831-40E4-8632-2D4179A2EBAC}"/>
              </a:ext>
            </a:extLst>
          </p:cNvPr>
          <p:cNvSpPr>
            <a:spLocks noGrp="1"/>
          </p:cNvSpPr>
          <p:nvPr>
            <p:ph type="title"/>
          </p:nvPr>
        </p:nvSpPr>
        <p:spPr/>
        <p:txBody>
          <a:bodyPr/>
          <a:lstStyle/>
          <a:p>
            <a:r>
              <a:rPr lang="en-US" dirty="0">
                <a:highlight>
                  <a:srgbClr val="FFFF00"/>
                </a:highlight>
              </a:rPr>
              <a:t>Analysis and Visualization: </a:t>
            </a:r>
            <a:endParaRPr lang="en-IN" dirty="0"/>
          </a:p>
        </p:txBody>
      </p:sp>
      <p:sp>
        <p:nvSpPr>
          <p:cNvPr id="3" name="Content Placeholder 2">
            <a:extLst>
              <a:ext uri="{FF2B5EF4-FFF2-40B4-BE49-F238E27FC236}">
                <a16:creationId xmlns:a16="http://schemas.microsoft.com/office/drawing/2014/main" id="{12E9B5ED-FD86-49C7-90C5-745A3CBF39CB}"/>
              </a:ext>
            </a:extLst>
          </p:cNvPr>
          <p:cNvSpPr>
            <a:spLocks noGrp="1"/>
          </p:cNvSpPr>
          <p:nvPr>
            <p:ph sz="half" idx="1"/>
          </p:nvPr>
        </p:nvSpPr>
        <p:spPr/>
        <p:txBody>
          <a:bodyPr/>
          <a:lstStyle/>
          <a:p>
            <a:r>
              <a:rPr lang="en-US" b="0" i="0" dirty="0" err="1">
                <a:solidFill>
                  <a:srgbClr val="24292E"/>
                </a:solidFill>
                <a:effectLst/>
                <a:latin typeface="+mj-lt"/>
              </a:rPr>
              <a:t>HeatMap</a:t>
            </a:r>
            <a:r>
              <a:rPr lang="en-US" b="0" i="0" dirty="0">
                <a:solidFill>
                  <a:srgbClr val="24292E"/>
                </a:solidFill>
                <a:effectLst/>
                <a:latin typeface="+mj-lt"/>
              </a:rPr>
              <a:t> with wheel drive in y axis and body style in x axis</a:t>
            </a:r>
            <a:endParaRPr lang="en-IN" dirty="0">
              <a:latin typeface="+mj-lt"/>
            </a:endParaRPr>
          </a:p>
        </p:txBody>
      </p:sp>
      <p:sp>
        <p:nvSpPr>
          <p:cNvPr id="4" name="Content Placeholder 3">
            <a:extLst>
              <a:ext uri="{FF2B5EF4-FFF2-40B4-BE49-F238E27FC236}">
                <a16:creationId xmlns:a16="http://schemas.microsoft.com/office/drawing/2014/main" id="{BD5F5708-C6CB-44BB-BCD8-DD2D6F8E4641}"/>
              </a:ext>
            </a:extLst>
          </p:cNvPr>
          <p:cNvSpPr>
            <a:spLocks noGrp="1"/>
          </p:cNvSpPr>
          <p:nvPr>
            <p:ph sz="half" idx="2"/>
          </p:nvPr>
        </p:nvSpPr>
        <p:spPr/>
        <p:txBody>
          <a:bodyPr/>
          <a:lstStyle/>
          <a:p>
            <a:r>
              <a:rPr lang="en-US" b="0" i="0" dirty="0">
                <a:solidFill>
                  <a:srgbClr val="24292E"/>
                </a:solidFill>
                <a:effectLst/>
                <a:latin typeface="+mj-lt"/>
              </a:rPr>
              <a:t>Positive Linear Relationship between engine size and price</a:t>
            </a:r>
            <a:endParaRPr lang="en-IN" dirty="0">
              <a:latin typeface="+mj-lt"/>
            </a:endParaRPr>
          </a:p>
        </p:txBody>
      </p:sp>
      <p:pic>
        <p:nvPicPr>
          <p:cNvPr id="6" name="Picture 5">
            <a:extLst>
              <a:ext uri="{FF2B5EF4-FFF2-40B4-BE49-F238E27FC236}">
                <a16:creationId xmlns:a16="http://schemas.microsoft.com/office/drawing/2014/main" id="{231FDF0E-437D-4EE0-B50C-95447D8A5C5A}"/>
              </a:ext>
            </a:extLst>
          </p:cNvPr>
          <p:cNvPicPr>
            <a:picLocks noChangeAspect="1"/>
          </p:cNvPicPr>
          <p:nvPr/>
        </p:nvPicPr>
        <p:blipFill rotWithShape="1">
          <a:blip r:embed="rId2">
            <a:extLst>
              <a:ext uri="{28A0092B-C50C-407E-A947-70E740481C1C}">
                <a14:useLocalDpi xmlns:a14="http://schemas.microsoft.com/office/drawing/2010/main" val="0"/>
              </a:ext>
            </a:extLst>
          </a:blip>
          <a:srcRect l="14453" t="22640" r="41875" b="19860"/>
          <a:stretch/>
        </p:blipFill>
        <p:spPr>
          <a:xfrm>
            <a:off x="885825" y="2828925"/>
            <a:ext cx="5410200" cy="3524250"/>
          </a:xfrm>
          <a:prstGeom prst="rect">
            <a:avLst/>
          </a:prstGeom>
        </p:spPr>
      </p:pic>
      <p:pic>
        <p:nvPicPr>
          <p:cNvPr id="8" name="Picture 7">
            <a:extLst>
              <a:ext uri="{FF2B5EF4-FFF2-40B4-BE49-F238E27FC236}">
                <a16:creationId xmlns:a16="http://schemas.microsoft.com/office/drawing/2014/main" id="{C8A87CE6-A73C-44A1-9A71-08B158C41ACA}"/>
              </a:ext>
            </a:extLst>
          </p:cNvPr>
          <p:cNvPicPr>
            <a:picLocks noChangeAspect="1"/>
          </p:cNvPicPr>
          <p:nvPr/>
        </p:nvPicPr>
        <p:blipFill rotWithShape="1">
          <a:blip r:embed="rId3">
            <a:extLst>
              <a:ext uri="{28A0092B-C50C-407E-A947-70E740481C1C}">
                <a14:useLocalDpi xmlns:a14="http://schemas.microsoft.com/office/drawing/2010/main" val="0"/>
              </a:ext>
            </a:extLst>
          </a:blip>
          <a:srcRect l="13672" t="21111" r="41249" b="16111"/>
          <a:stretch/>
        </p:blipFill>
        <p:spPr>
          <a:xfrm>
            <a:off x="6515944" y="2743200"/>
            <a:ext cx="5495926" cy="3343275"/>
          </a:xfrm>
          <a:prstGeom prst="rect">
            <a:avLst/>
          </a:prstGeom>
        </p:spPr>
      </p:pic>
    </p:spTree>
    <p:extLst>
      <p:ext uri="{BB962C8B-B14F-4D97-AF65-F5344CB8AC3E}">
        <p14:creationId xmlns:p14="http://schemas.microsoft.com/office/powerpoint/2010/main" val="274747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8CCE-7768-4167-A66E-6BCF77774C3F}"/>
              </a:ext>
            </a:extLst>
          </p:cNvPr>
          <p:cNvSpPr>
            <a:spLocks noGrp="1"/>
          </p:cNvSpPr>
          <p:nvPr>
            <p:ph type="title"/>
          </p:nvPr>
        </p:nvSpPr>
        <p:spPr/>
        <p:txBody>
          <a:bodyPr/>
          <a:lstStyle/>
          <a:p>
            <a:r>
              <a:rPr lang="en-US" dirty="0">
                <a:highlight>
                  <a:srgbClr val="FFFF00"/>
                </a:highlight>
              </a:rPr>
              <a:t>Analysis and Visualization: </a:t>
            </a:r>
            <a:endParaRPr lang="en-IN" dirty="0"/>
          </a:p>
        </p:txBody>
      </p:sp>
      <p:sp>
        <p:nvSpPr>
          <p:cNvPr id="3" name="Content Placeholder 2">
            <a:extLst>
              <a:ext uri="{FF2B5EF4-FFF2-40B4-BE49-F238E27FC236}">
                <a16:creationId xmlns:a16="http://schemas.microsoft.com/office/drawing/2014/main" id="{1BBBC883-541B-4116-BA54-D7E667686F17}"/>
              </a:ext>
            </a:extLst>
          </p:cNvPr>
          <p:cNvSpPr>
            <a:spLocks noGrp="1"/>
          </p:cNvSpPr>
          <p:nvPr>
            <p:ph sz="half" idx="1"/>
          </p:nvPr>
        </p:nvSpPr>
        <p:spPr/>
        <p:txBody>
          <a:bodyPr/>
          <a:lstStyle/>
          <a:p>
            <a:pPr marL="0" indent="0">
              <a:buNone/>
            </a:pPr>
            <a:r>
              <a:rPr lang="en-US" dirty="0">
                <a:latin typeface="+mj-lt"/>
              </a:rPr>
              <a:t>SIMPLE LINEAR REGRESSION PLOT: </a:t>
            </a:r>
          </a:p>
          <a:p>
            <a:pPr marL="0" indent="0">
              <a:buNone/>
            </a:pPr>
            <a:endParaRPr lang="en-IN" dirty="0">
              <a:latin typeface="+mj-lt"/>
            </a:endParaRPr>
          </a:p>
        </p:txBody>
      </p:sp>
      <p:sp>
        <p:nvSpPr>
          <p:cNvPr id="4" name="Content Placeholder 3">
            <a:extLst>
              <a:ext uri="{FF2B5EF4-FFF2-40B4-BE49-F238E27FC236}">
                <a16:creationId xmlns:a16="http://schemas.microsoft.com/office/drawing/2014/main" id="{178CBED5-BB78-48FE-B381-5FE424B0A8A8}"/>
              </a:ext>
            </a:extLst>
          </p:cNvPr>
          <p:cNvSpPr>
            <a:spLocks noGrp="1"/>
          </p:cNvSpPr>
          <p:nvPr>
            <p:ph sz="half" idx="2"/>
          </p:nvPr>
        </p:nvSpPr>
        <p:spPr/>
        <p:txBody>
          <a:bodyPr/>
          <a:lstStyle/>
          <a:p>
            <a:r>
              <a:rPr lang="en-US" dirty="0">
                <a:latin typeface="+mj-lt"/>
              </a:rPr>
              <a:t>MULTIPLE LINEAR REGRESSION PLOT: </a:t>
            </a:r>
            <a:endParaRPr lang="en-IN" dirty="0">
              <a:latin typeface="+mj-lt"/>
            </a:endParaRPr>
          </a:p>
        </p:txBody>
      </p:sp>
      <p:pic>
        <p:nvPicPr>
          <p:cNvPr id="6" name="Picture 5">
            <a:extLst>
              <a:ext uri="{FF2B5EF4-FFF2-40B4-BE49-F238E27FC236}">
                <a16:creationId xmlns:a16="http://schemas.microsoft.com/office/drawing/2014/main" id="{88C7B0AD-1359-4AFB-B2C3-9B0FB3BD0983}"/>
              </a:ext>
            </a:extLst>
          </p:cNvPr>
          <p:cNvPicPr>
            <a:picLocks noChangeAspect="1"/>
          </p:cNvPicPr>
          <p:nvPr/>
        </p:nvPicPr>
        <p:blipFill rotWithShape="1">
          <a:blip r:embed="rId2">
            <a:extLst>
              <a:ext uri="{28A0092B-C50C-407E-A947-70E740481C1C}">
                <a14:useLocalDpi xmlns:a14="http://schemas.microsoft.com/office/drawing/2010/main" val="0"/>
              </a:ext>
            </a:extLst>
          </a:blip>
          <a:srcRect l="28985" t="25332" r="25235" b="15695"/>
          <a:stretch/>
        </p:blipFill>
        <p:spPr>
          <a:xfrm>
            <a:off x="626323" y="2496609"/>
            <a:ext cx="5581650" cy="3748194"/>
          </a:xfrm>
          <a:prstGeom prst="rect">
            <a:avLst/>
          </a:prstGeom>
        </p:spPr>
      </p:pic>
      <p:pic>
        <p:nvPicPr>
          <p:cNvPr id="8" name="Picture 7">
            <a:extLst>
              <a:ext uri="{FF2B5EF4-FFF2-40B4-BE49-F238E27FC236}">
                <a16:creationId xmlns:a16="http://schemas.microsoft.com/office/drawing/2014/main" id="{A6F6D299-4E9D-42A8-A214-584F6B40C83F}"/>
              </a:ext>
            </a:extLst>
          </p:cNvPr>
          <p:cNvPicPr>
            <a:picLocks noChangeAspect="1"/>
          </p:cNvPicPr>
          <p:nvPr/>
        </p:nvPicPr>
        <p:blipFill rotWithShape="1">
          <a:blip r:embed="rId3">
            <a:extLst>
              <a:ext uri="{28A0092B-C50C-407E-A947-70E740481C1C}">
                <a14:useLocalDpi xmlns:a14="http://schemas.microsoft.com/office/drawing/2010/main" val="0"/>
              </a:ext>
            </a:extLst>
          </a:blip>
          <a:srcRect l="30390" t="26944" r="24766" b="16111"/>
          <a:stretch/>
        </p:blipFill>
        <p:spPr>
          <a:xfrm>
            <a:off x="6454986" y="2901950"/>
            <a:ext cx="5467351" cy="2967143"/>
          </a:xfrm>
          <a:prstGeom prst="rect">
            <a:avLst/>
          </a:prstGeom>
        </p:spPr>
      </p:pic>
    </p:spTree>
    <p:extLst>
      <p:ext uri="{BB962C8B-B14F-4D97-AF65-F5344CB8AC3E}">
        <p14:creationId xmlns:p14="http://schemas.microsoft.com/office/powerpoint/2010/main" val="164154875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{A45E476D-6421-417B-AA5D-E0B39E2EC9BF}tf56160789_win32</Template>
  <TotalTime>153</TotalTime>
  <Words>475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Bookman Old Style</vt:lpstr>
      <vt:lpstr>Calibri</vt:lpstr>
      <vt:lpstr>Cambria</vt:lpstr>
      <vt:lpstr>Franklin Gothic Book</vt:lpstr>
      <vt:lpstr>1_RetrospectVTI</vt:lpstr>
      <vt:lpstr>AUTOMOBILE COMPANY-YEARLY GROWTH ANALYSIS</vt:lpstr>
      <vt:lpstr>Data Analysis and visualization to predict car prices based on used car prices data set </vt:lpstr>
      <vt:lpstr>LIBRARIES / FRAMEWORK USED:</vt:lpstr>
      <vt:lpstr>Components: It is divided into four sections</vt:lpstr>
      <vt:lpstr>Components: </vt:lpstr>
      <vt:lpstr>Analysis and Visualization: </vt:lpstr>
      <vt:lpstr>Analysis and Visualization: </vt:lpstr>
      <vt:lpstr>Analysis and Visualization: </vt:lpstr>
      <vt:lpstr>Analysis and Visualization: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COMPANY YEARLY GROWTH ANALYSIS</dc:title>
  <dc:creator>shiva bhadoriya</dc:creator>
  <cp:lastModifiedBy>shiva bhadoriya</cp:lastModifiedBy>
  <cp:revision>14</cp:revision>
  <dcterms:created xsi:type="dcterms:W3CDTF">2020-12-17T14:08:45Z</dcterms:created>
  <dcterms:modified xsi:type="dcterms:W3CDTF">2020-12-17T16:42:28Z</dcterms:modified>
</cp:coreProperties>
</file>