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4"/>
  </p:notesMasterIdLst>
  <p:sldIdLst>
    <p:sldId id="278" r:id="rId2"/>
    <p:sldId id="279" r:id="rId3"/>
    <p:sldId id="280" r:id="rId4"/>
    <p:sldId id="294" r:id="rId5"/>
    <p:sldId id="297" r:id="rId6"/>
    <p:sldId id="298" r:id="rId7"/>
    <p:sldId id="299" r:id="rId8"/>
    <p:sldId id="296" r:id="rId9"/>
    <p:sldId id="295" r:id="rId10"/>
    <p:sldId id="301" r:id="rId11"/>
    <p:sldId id="302" r:id="rId12"/>
    <p:sldId id="293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74" d="100"/>
          <a:sy n="74" d="100"/>
        </p:scale>
        <p:origin x="1042" y="6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3470" y="4958703"/>
            <a:ext cx="3493008" cy="878908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9   WEEK 1 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792" y="558964"/>
            <a:ext cx="6766560" cy="768096"/>
          </a:xfrm>
        </p:spPr>
        <p:txBody>
          <a:bodyPr/>
          <a:lstStyle/>
          <a:p>
            <a:r>
              <a:rPr lang="en-US" sz="2000" dirty="0"/>
              <a:t>Html form controls: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870C27-B822-0682-9725-604C000A3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8731" y="1461793"/>
            <a:ext cx="6766560" cy="428024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Text Input: &lt;input type="text"&gt; for single-line text input.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Password Input: &lt;input type="password"&gt; for password fields.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Checkbox: &lt;input type="checkbox"&gt; for multiple selections.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Radio Buttons: &lt;input type="radio"&gt; for single selections.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Dropdown List: &lt;select&gt; and &lt;option&gt; for selecting from a list.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Textarea</a:t>
            </a:r>
            <a:r>
              <a:rPr lang="en-US" sz="1600" dirty="0"/>
              <a:t>: &lt;</a:t>
            </a:r>
            <a:r>
              <a:rPr lang="en-US" sz="1600" dirty="0" err="1"/>
              <a:t>textarea</a:t>
            </a:r>
            <a:r>
              <a:rPr lang="en-US" sz="1600" dirty="0"/>
              <a:t>&gt; for multiline text input.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Submit Button: &lt;input type="submit"&gt; for submitting the form.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Reset Button: &lt;input type="reset"&gt; to reset form fields.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HTML5's built-in form validation attributes like required, min, max, </a:t>
            </a:r>
            <a:r>
              <a:rPr lang="en-US" sz="1600" dirty="0" err="1"/>
              <a:t>etc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79654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792" y="558964"/>
            <a:ext cx="6766560" cy="768096"/>
          </a:xfrm>
        </p:spPr>
        <p:txBody>
          <a:bodyPr/>
          <a:lstStyle/>
          <a:p>
            <a:r>
              <a:rPr lang="en-US" sz="2000" dirty="0"/>
              <a:t>Html </a:t>
            </a:r>
            <a:r>
              <a:rPr lang="en-US" sz="2000" dirty="0" err="1"/>
              <a:t>Iframes</a:t>
            </a:r>
            <a:r>
              <a:rPr lang="en-US" sz="2000" dirty="0"/>
              <a:t>: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870C27-B822-0682-9725-604C000A3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8731" y="1461793"/>
            <a:ext cx="6766560" cy="428024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err="1"/>
              <a:t>iframe</a:t>
            </a:r>
            <a:r>
              <a:rPr lang="en-US" sz="1600" dirty="0"/>
              <a:t> (inline frame) is an HTML element used to embed external content within a web page.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iframes</a:t>
            </a:r>
            <a:r>
              <a:rPr lang="en-US" sz="1600" dirty="0"/>
              <a:t> allows to display content from other websites or web documents s within  page.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basic syntax of the </a:t>
            </a:r>
            <a:r>
              <a:rPr lang="en-US" sz="1600" dirty="0" err="1"/>
              <a:t>iframe</a:t>
            </a:r>
            <a:r>
              <a:rPr lang="en-US" sz="1600" dirty="0"/>
              <a:t> tag:  </a:t>
            </a:r>
          </a:p>
          <a:p>
            <a:pPr lvl="2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&lt;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iframe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src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="URL"&gt;&lt;/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iframe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specifying the dimensions of the </a:t>
            </a:r>
            <a:r>
              <a:rPr lang="en-US" sz="1600" dirty="0" err="1"/>
              <a:t>iframe</a:t>
            </a:r>
            <a:r>
              <a:rPr lang="en-US" sz="1600" dirty="0"/>
              <a:t>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Using the width and height attributes within the </a:t>
            </a:r>
            <a:r>
              <a:rPr lang="en-US" sz="1600" dirty="0" err="1"/>
              <a:t>iframe</a:t>
            </a:r>
            <a:r>
              <a:rPr lang="en-US" sz="1600" dirty="0"/>
              <a:t> tag.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Example: 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&lt;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iframe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src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="URL" width="500" height="300"&gt;&lt;/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iframe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&gt;</a:t>
            </a:r>
          </a:p>
          <a:p>
            <a:pPr lvl="2" indent="0">
              <a:lnSpc>
                <a:spcPct val="150000"/>
              </a:lnSpc>
              <a:buNone/>
            </a:pP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902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 Introduction:</a:t>
            </a:r>
            <a:br>
              <a:rPr lang="en-US" sz="1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endParaRPr lang="en-US" sz="18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5" y="2770632"/>
            <a:ext cx="8902913" cy="283375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 is the latest version of the Hypertext Markup Language (HTML), which is the standard language for creating websites and web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 provides new elements that describe the structure and content of a web page more accurately (e.g., header, nav, article, section, footer). semantic markup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792" y="558964"/>
            <a:ext cx="6766560" cy="768096"/>
          </a:xfrm>
        </p:spPr>
        <p:txBody>
          <a:bodyPr/>
          <a:lstStyle/>
          <a:p>
            <a:r>
              <a:rPr lang="en-US" sz="2000" dirty="0"/>
              <a:t>Html list: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870C27-B822-0682-9725-604C000A3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7611" y="1443113"/>
            <a:ext cx="6766560" cy="2700528"/>
          </a:xfrm>
        </p:spPr>
        <p:txBody>
          <a:bodyPr/>
          <a:lstStyle/>
          <a:p>
            <a:r>
              <a:rPr lang="en-US" sz="1600" dirty="0"/>
              <a:t>Lists:</a:t>
            </a:r>
          </a:p>
          <a:p>
            <a:endParaRPr lang="en-US" sz="1600" dirty="0"/>
          </a:p>
          <a:p>
            <a:r>
              <a:rPr lang="en-US" sz="1600" dirty="0"/>
              <a:t>types of lists: unordered lists (</a:t>
            </a:r>
            <a:r>
              <a:rPr lang="en-US" sz="1600" dirty="0" err="1"/>
              <a:t>ul</a:t>
            </a:r>
            <a:r>
              <a:rPr lang="en-US" sz="1600" dirty="0"/>
              <a:t>), ordered lists (</a:t>
            </a:r>
            <a:r>
              <a:rPr lang="en-US" sz="1600" dirty="0" err="1"/>
              <a:t>ol</a:t>
            </a:r>
            <a:r>
              <a:rPr lang="en-US" sz="1600" dirty="0"/>
              <a:t>),description list(dl)</a:t>
            </a:r>
          </a:p>
          <a:p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Unordered Lists (</a:t>
            </a:r>
            <a:r>
              <a:rPr lang="en-US" sz="1600" dirty="0" err="1"/>
              <a:t>ul</a:t>
            </a:r>
            <a:r>
              <a:rPr lang="en-US" sz="1600" dirty="0"/>
              <a:t>):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the &lt;</a:t>
            </a:r>
            <a:r>
              <a:rPr lang="en-US" sz="1600" dirty="0" err="1"/>
              <a:t>ul</a:t>
            </a:r>
            <a:r>
              <a:rPr lang="en-US" sz="1600" dirty="0"/>
              <a:t>&gt; element to create an unordered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Each list item is represented by the &lt;li&gt; element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marL="795528" lvl="2" indent="0">
              <a:buNone/>
            </a:pPr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&lt;ul&gt;</a:t>
            </a:r>
          </a:p>
          <a:p>
            <a:pPr marL="795528" lvl="2" indent="0">
              <a:buNone/>
            </a:pPr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  &lt;li&gt;Item 1&lt;/li&gt;</a:t>
            </a:r>
          </a:p>
          <a:p>
            <a:pPr marL="795528" lvl="2" indent="0">
              <a:buNone/>
            </a:pPr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  &lt;li&gt;Item 2&lt;/li&gt;</a:t>
            </a:r>
          </a:p>
          <a:p>
            <a:pPr marL="795528" lvl="2" indent="0">
              <a:buNone/>
            </a:pPr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  &lt;li&gt;Item 3&lt;/li&gt;</a:t>
            </a:r>
          </a:p>
          <a:p>
            <a:pPr marL="795528" lvl="2" indent="0">
              <a:buNone/>
            </a:pPr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&lt;/ul&gt;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792" y="558964"/>
            <a:ext cx="6766560" cy="768096"/>
          </a:xfrm>
        </p:spPr>
        <p:txBody>
          <a:bodyPr/>
          <a:lstStyle/>
          <a:p>
            <a:r>
              <a:rPr lang="en-US" sz="2000" dirty="0"/>
              <a:t>Html list: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870C27-B822-0682-9725-604C000A3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7611" y="1443113"/>
            <a:ext cx="6766560" cy="2700528"/>
          </a:xfrm>
        </p:spPr>
        <p:txBody>
          <a:bodyPr/>
          <a:lstStyle/>
          <a:p>
            <a:r>
              <a:rPr lang="en-US" sz="1600" dirty="0"/>
              <a:t>2.Ordered Lists (</a:t>
            </a:r>
            <a:r>
              <a:rPr lang="en-US" sz="1600" dirty="0" err="1"/>
              <a:t>ol</a:t>
            </a:r>
            <a:r>
              <a:rPr lang="en-US" sz="1600" dirty="0"/>
              <a:t>):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the </a:t>
            </a:r>
            <a:r>
              <a:rPr lang="en-US" sz="1600" dirty="0" err="1"/>
              <a:t>ol</a:t>
            </a:r>
            <a:r>
              <a:rPr lang="en-US" sz="1600" dirty="0"/>
              <a:t> element to create an ordered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Each list item is represented by the &lt;li&gt; element.</a:t>
            </a:r>
          </a:p>
          <a:p>
            <a:endParaRPr lang="en-US" sz="1600" dirty="0"/>
          </a:p>
          <a:p>
            <a:r>
              <a:rPr lang="en-US" sz="1600" dirty="0"/>
              <a:t>Example:</a:t>
            </a:r>
          </a:p>
          <a:p>
            <a:pPr marL="795528" lvl="2" indent="0">
              <a:buNone/>
            </a:pPr>
            <a:r>
              <a:rPr lang="it-IT" sz="1600" dirty="0">
                <a:solidFill>
                  <a:schemeClr val="bg1">
                    <a:lumMod val="10000"/>
                  </a:schemeClr>
                </a:solidFill>
              </a:rPr>
              <a:t>&lt;ol&gt;</a:t>
            </a:r>
          </a:p>
          <a:p>
            <a:pPr marL="795528" lvl="2" indent="0">
              <a:buNone/>
            </a:pPr>
            <a:r>
              <a:rPr lang="it-IT" sz="1600" dirty="0">
                <a:solidFill>
                  <a:schemeClr val="bg1">
                    <a:lumMod val="10000"/>
                  </a:schemeClr>
                </a:solidFill>
              </a:rPr>
              <a:t>  &lt;li&gt;First item&lt;/li&gt;</a:t>
            </a:r>
          </a:p>
          <a:p>
            <a:pPr marL="795528" lvl="2" indent="0">
              <a:buNone/>
            </a:pPr>
            <a:r>
              <a:rPr lang="it-IT" sz="1600" dirty="0">
                <a:solidFill>
                  <a:schemeClr val="bg1">
                    <a:lumMod val="10000"/>
                  </a:schemeClr>
                </a:solidFill>
              </a:rPr>
              <a:t>  &lt;li&gt;Second item&lt;/li&gt;</a:t>
            </a:r>
          </a:p>
          <a:p>
            <a:pPr marL="795528" lvl="2" indent="0">
              <a:buNone/>
            </a:pPr>
            <a:r>
              <a:rPr lang="it-IT" sz="1600" dirty="0">
                <a:solidFill>
                  <a:schemeClr val="bg1">
                    <a:lumMod val="10000"/>
                  </a:schemeClr>
                </a:solidFill>
              </a:rPr>
              <a:t>  &lt;li&gt;Third item&lt;/li&gt;</a:t>
            </a:r>
          </a:p>
          <a:p>
            <a:pPr marL="795528" lvl="2" indent="0">
              <a:buNone/>
            </a:pPr>
            <a:r>
              <a:rPr lang="it-IT" sz="1600" dirty="0">
                <a:solidFill>
                  <a:schemeClr val="bg1">
                    <a:lumMod val="10000"/>
                  </a:schemeClr>
                </a:solidFill>
              </a:rPr>
              <a:t>&lt;/ol&gt;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00090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792" y="558964"/>
            <a:ext cx="6766560" cy="768096"/>
          </a:xfrm>
        </p:spPr>
        <p:txBody>
          <a:bodyPr/>
          <a:lstStyle/>
          <a:p>
            <a:r>
              <a:rPr lang="en-US" sz="2000" dirty="0"/>
              <a:t>Html list: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870C27-B822-0682-9725-604C000A3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6772" y="1437541"/>
            <a:ext cx="6766560" cy="4314330"/>
          </a:xfrm>
        </p:spPr>
        <p:txBody>
          <a:bodyPr/>
          <a:lstStyle/>
          <a:p>
            <a:r>
              <a:rPr lang="en-US" sz="1600" dirty="0"/>
              <a:t>3.Description Lists (dl):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the &lt;dl&gt; element to create a description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Each term is represented by the &lt;dt&gt; element, and each Description  is represented by the &lt;dd&gt; element.</a:t>
            </a:r>
          </a:p>
          <a:p>
            <a:endParaRPr lang="en-US" sz="1600" dirty="0"/>
          </a:p>
          <a:p>
            <a:r>
              <a:rPr lang="en-US" sz="1600" dirty="0"/>
              <a:t>Example:</a:t>
            </a:r>
          </a:p>
          <a:p>
            <a:pPr marL="795528" lvl="2" indent="0">
              <a:buNone/>
            </a:pPr>
            <a:r>
              <a:rPr lang="it-IT" sz="1600" dirty="0">
                <a:solidFill>
                  <a:schemeClr val="bg1">
                    <a:lumMod val="10000"/>
                  </a:schemeClr>
                </a:solidFill>
              </a:rPr>
              <a:t>&lt;dl&gt;</a:t>
            </a:r>
          </a:p>
          <a:p>
            <a:pPr marL="795528" lvl="2" indent="0">
              <a:buNone/>
            </a:pPr>
            <a:r>
              <a:rPr lang="it-IT" sz="1600" dirty="0">
                <a:solidFill>
                  <a:schemeClr val="bg1">
                    <a:lumMod val="10000"/>
                  </a:schemeClr>
                </a:solidFill>
              </a:rPr>
              <a:t>  &lt;dt&gt;Term 1&lt;/dt&gt;</a:t>
            </a:r>
          </a:p>
          <a:p>
            <a:pPr marL="795528" lvl="2" indent="0">
              <a:buNone/>
            </a:pPr>
            <a:r>
              <a:rPr lang="it-IT" sz="1600" dirty="0">
                <a:solidFill>
                  <a:schemeClr val="bg1">
                    <a:lumMod val="10000"/>
                  </a:schemeClr>
                </a:solidFill>
              </a:rPr>
              <a:t>  &lt;dd&gt;Description 1&lt;/dd&gt;</a:t>
            </a:r>
          </a:p>
          <a:p>
            <a:pPr marL="795528" lvl="2" indent="0">
              <a:buNone/>
            </a:pPr>
            <a:r>
              <a:rPr lang="it-IT" sz="1600" dirty="0">
                <a:solidFill>
                  <a:schemeClr val="bg1">
                    <a:lumMod val="10000"/>
                  </a:schemeClr>
                </a:solidFill>
              </a:rPr>
              <a:t>  &lt;dt&gt;Term 2&lt;/dt&gt;</a:t>
            </a:r>
          </a:p>
          <a:p>
            <a:pPr marL="795528" lvl="2" indent="0">
              <a:buNone/>
            </a:pPr>
            <a:r>
              <a:rPr lang="it-IT" sz="1600" dirty="0">
                <a:solidFill>
                  <a:schemeClr val="bg1">
                    <a:lumMod val="10000"/>
                  </a:schemeClr>
                </a:solidFill>
              </a:rPr>
              <a:t>  &lt;dd&gt; Description 2&lt;/dd&gt;</a:t>
            </a:r>
          </a:p>
          <a:p>
            <a:pPr marL="795528" lvl="2" indent="0">
              <a:buNone/>
            </a:pPr>
            <a:r>
              <a:rPr lang="it-IT" sz="1600" dirty="0">
                <a:solidFill>
                  <a:schemeClr val="bg1">
                    <a:lumMod val="10000"/>
                  </a:schemeClr>
                </a:solidFill>
              </a:rPr>
              <a:t>&lt;/dl&gt;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9164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792" y="558964"/>
            <a:ext cx="6766560" cy="768096"/>
          </a:xfrm>
        </p:spPr>
        <p:txBody>
          <a:bodyPr/>
          <a:lstStyle/>
          <a:p>
            <a:r>
              <a:rPr lang="en-US" sz="2000" dirty="0"/>
              <a:t>Html tables: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870C27-B822-0682-9725-604C000A3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6772" y="1437541"/>
            <a:ext cx="6766560" cy="2700528"/>
          </a:xfrm>
        </p:spPr>
        <p:txBody>
          <a:bodyPr/>
          <a:lstStyle/>
          <a:p>
            <a:r>
              <a:rPr lang="en-US" sz="1600" dirty="0"/>
              <a:t>Table Structure:</a:t>
            </a:r>
          </a:p>
          <a:p>
            <a:endParaRPr lang="en-US" sz="1600" dirty="0"/>
          </a:p>
          <a:p>
            <a:r>
              <a:rPr lang="en-US" sz="1600" dirty="0"/>
              <a:t>Use the &lt;table&gt; element to create a table.</a:t>
            </a:r>
          </a:p>
          <a:p>
            <a:endParaRPr lang="en-US" sz="1600" dirty="0"/>
          </a:p>
          <a:p>
            <a:r>
              <a:rPr lang="en-US" sz="1600" dirty="0"/>
              <a:t>Each row is represented by the &lt;tr&gt; element.</a:t>
            </a:r>
          </a:p>
          <a:p>
            <a:endParaRPr lang="en-US" sz="1600" dirty="0"/>
          </a:p>
          <a:p>
            <a:r>
              <a:rPr lang="en-US" sz="1600" dirty="0"/>
              <a:t>Each cell within a row is represented by the &lt;td&gt; element.</a:t>
            </a:r>
          </a:p>
          <a:p>
            <a:endParaRPr lang="en-US" sz="1600" dirty="0"/>
          </a:p>
          <a:p>
            <a:r>
              <a:rPr lang="en-US" sz="1600" dirty="0"/>
              <a:t>Example:</a:t>
            </a:r>
          </a:p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             &lt;table&gt;</a:t>
            </a:r>
          </a:p>
          <a:p>
            <a:pPr marL="795528" lvl="2" indent="0">
              <a:buNone/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 &lt;tr&gt;</a:t>
            </a:r>
          </a:p>
          <a:p>
            <a:pPr marL="795528" lvl="2" indent="0">
              <a:buNone/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   &lt;td&gt;Row 1, Cell 1&lt;/td&gt; &lt;td&gt;Row 1, Cell 2&lt;/td&gt;</a:t>
            </a:r>
          </a:p>
          <a:p>
            <a:pPr marL="795528" lvl="2" indent="0">
              <a:buNone/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&lt;/tr&gt;</a:t>
            </a:r>
          </a:p>
          <a:p>
            <a:pPr marL="795528" lvl="2" indent="0">
              <a:buNone/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&lt;tr&gt;</a:t>
            </a:r>
          </a:p>
          <a:p>
            <a:pPr marL="795528" lvl="2" indent="0">
              <a:buNone/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   &lt;td&gt;Row 2, Cell 1&lt;/td&gt; &lt;td&gt;Row 2, Cell 2&lt;/td&gt;</a:t>
            </a:r>
          </a:p>
          <a:p>
            <a:pPr marL="795528" lvl="2" indent="0">
              <a:buNone/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&lt;/tr&gt;</a:t>
            </a:r>
          </a:p>
          <a:p>
            <a:pPr marL="795528" lvl="2" indent="0">
              <a:buNone/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&lt;/table&gt;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5267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792" y="558964"/>
            <a:ext cx="6766560" cy="768096"/>
          </a:xfrm>
        </p:spPr>
        <p:txBody>
          <a:bodyPr/>
          <a:lstStyle/>
          <a:p>
            <a:r>
              <a:rPr lang="en-US" sz="2000" dirty="0"/>
              <a:t>Html elements: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870C27-B822-0682-9725-604C000A3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6772" y="974540"/>
            <a:ext cx="6766560" cy="2700528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&lt;head&gt;: Contains meta-information about the document, such as title, stylesheets, and scripts.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&lt;body&gt;: Contains the visible content of the web page.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&lt;div&gt;: A generic container element used for grouping and styling purposes.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&lt;h1&gt; to &lt;h6&gt;: Represents headings of different levels (h1 being the highest and h6 being the lowest).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&lt;p&gt;: Represents a paragraph of text.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&lt;a&gt;: Creates a hyperlink to another web page or resource.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&lt;</a:t>
            </a:r>
            <a:r>
              <a:rPr lang="en-US" sz="1600" dirty="0" err="1"/>
              <a:t>br</a:t>
            </a:r>
            <a:r>
              <a:rPr lang="en-US" sz="1600" dirty="0"/>
              <a:t>&gt;: Inserts a line break.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&lt;form&gt;: Represents an HTML form for user input. </a:t>
            </a:r>
          </a:p>
          <a:p>
            <a:endParaRPr lang="en-US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58003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AD1FF-A115-A701-43F5-5A233AA29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2747" y="1010494"/>
            <a:ext cx="6766560" cy="2700528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&lt;input&gt;: Creates various types of input fields, such as text, email, checkbox, radio buttons, etc.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&lt;</a:t>
            </a:r>
            <a:r>
              <a:rPr lang="en-US" sz="1600" dirty="0" err="1"/>
              <a:t>textarea</a:t>
            </a:r>
            <a:r>
              <a:rPr lang="en-US" sz="1600" dirty="0"/>
              <a:t>&gt; : Represents a multiline text input field.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&lt;select&gt;: Creates a dropdown list.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&lt;button&gt;: Creates a clickable button.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600" dirty="0"/>
              <a:t>&lt;img&gt;: Embeds an image.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600" dirty="0"/>
              <a:t>&lt;video&gt;: Embeds a video.</a:t>
            </a:r>
            <a:endParaRPr lang="en-US" sz="1600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93896-42AF-8802-8703-2352C1CF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34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792" y="558964"/>
            <a:ext cx="6766560" cy="768096"/>
          </a:xfrm>
        </p:spPr>
        <p:txBody>
          <a:bodyPr/>
          <a:lstStyle/>
          <a:p>
            <a:r>
              <a:rPr lang="en-US" sz="2000" dirty="0"/>
              <a:t>Html forms: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870C27-B822-0682-9725-604C000A3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8731" y="1461794"/>
            <a:ext cx="6766560" cy="2700528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HTML forms are used to capture and process user input on a web page.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forms allow users to enter data, make selections, and submit it to a server for further processing.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Basic structure of an HTML form: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&lt;form&gt;: The form container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&lt;input&gt;: Used for various types of input fields.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&lt;option&gt;: Creates dropdown lists.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&lt;</a:t>
            </a:r>
            <a:r>
              <a:rPr lang="en-US" sz="1600" dirty="0" err="1"/>
              <a:t>textarea</a:t>
            </a:r>
            <a:r>
              <a:rPr lang="en-US" sz="1600" dirty="0"/>
              <a:t>&gt;: Allows for multiline text input.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&lt;button&gt;: Creates clickable buttons.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02116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{FADD82B4-592D-4843-8328-B016AB918CB3}tf78438558_win32</Template>
  <TotalTime>739</TotalTime>
  <Words>920</Words>
  <Application>Microsoft Office PowerPoint</Application>
  <PresentationFormat>Widescreen</PresentationFormat>
  <Paragraphs>123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Sabon Next LT</vt:lpstr>
      <vt:lpstr>Times New Roman</vt:lpstr>
      <vt:lpstr>Office Theme</vt:lpstr>
      <vt:lpstr>HTML  </vt:lpstr>
      <vt:lpstr> Introduction: </vt:lpstr>
      <vt:lpstr>Html list:</vt:lpstr>
      <vt:lpstr>Html list:</vt:lpstr>
      <vt:lpstr>Html list:   </vt:lpstr>
      <vt:lpstr>Html tables:   </vt:lpstr>
      <vt:lpstr>Html elements:   </vt:lpstr>
      <vt:lpstr>PowerPoint Presentation</vt:lpstr>
      <vt:lpstr>Html forms:</vt:lpstr>
      <vt:lpstr>Html form controls:</vt:lpstr>
      <vt:lpstr>Html Iframes: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 </dc:title>
  <dc:subject/>
  <dc:creator>Shivsambh Bhujbal</dc:creator>
  <cp:lastModifiedBy>Shivsambh Bhujbal</cp:lastModifiedBy>
  <cp:revision>3</cp:revision>
  <dcterms:created xsi:type="dcterms:W3CDTF">2023-06-23T17:34:05Z</dcterms:created>
  <dcterms:modified xsi:type="dcterms:W3CDTF">2023-07-01T03:46:26Z</dcterms:modified>
</cp:coreProperties>
</file>